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93" r:id="rId2"/>
    <p:sldId id="344" r:id="rId3"/>
    <p:sldId id="336" r:id="rId4"/>
    <p:sldId id="347" r:id="rId5"/>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28" autoAdjust="0"/>
    <p:restoredTop sz="87097" autoAdjust="0"/>
  </p:normalViewPr>
  <p:slideViewPr>
    <p:cSldViewPr>
      <p:cViewPr>
        <p:scale>
          <a:sx n="70" d="100"/>
          <a:sy n="70" d="100"/>
        </p:scale>
        <p:origin x="-1332" y="-78"/>
      </p:cViewPr>
      <p:guideLst>
        <p:guide orient="horz" pos="2160"/>
        <p:guide pos="2880"/>
      </p:guideLst>
    </p:cSldViewPr>
  </p:slideViewPr>
  <p:notesTextViewPr>
    <p:cViewPr>
      <p:scale>
        <a:sx n="100" d="100"/>
        <a:sy n="100" d="100"/>
      </p:scale>
      <p:origin x="0" y="516"/>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GB"/>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FE6E971E-93EE-4D61-BECB-2663537906A5}" type="datetimeFigureOut">
              <a:rPr lang="en-GB" smtClean="0"/>
              <a:pPr/>
              <a:t>26/02/2015</a:t>
            </a:fld>
            <a:endParaRPr lang="en-GB"/>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GB"/>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GB"/>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19514945-9F32-4AA8-9B47-BE061058BAC3}" type="slidenum">
              <a:rPr lang="en-GB" smtClean="0"/>
              <a:pPr/>
              <a:t>‹#›</a:t>
            </a:fld>
            <a:endParaRPr lang="en-GB"/>
          </a:p>
        </p:txBody>
      </p:sp>
    </p:spTree>
    <p:extLst>
      <p:ext uri="{BB962C8B-B14F-4D97-AF65-F5344CB8AC3E}">
        <p14:creationId xmlns="" xmlns:p14="http://schemas.microsoft.com/office/powerpoint/2010/main" val="2125270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solidFill>
                  <a:prstClr val="black"/>
                </a:solidFill>
              </a:rPr>
              <a:pPr/>
              <a:t>1</a:t>
            </a:fld>
            <a:endParaRPr lang="en-GB">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Less</a:t>
            </a:r>
            <a:r>
              <a:rPr lang="en-GB" baseline="0" dirty="0" smtClean="0"/>
              <a:t> social welfare than before the implementation of the policy</a:t>
            </a:r>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solidFill>
                  <a:prstClr val="black"/>
                </a:solidFill>
              </a:rPr>
              <a:pPr/>
              <a:t>2</a:t>
            </a:fld>
            <a:endParaRPr lang="en-GB">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1) Opportunity costs everywhere, especially</a:t>
            </a:r>
            <a:r>
              <a:rPr lang="en-GB" baseline="0" dirty="0" smtClean="0"/>
              <a:t> with government expenditure. What else could the money be spent on?</a:t>
            </a:r>
          </a:p>
          <a:p>
            <a:r>
              <a:rPr lang="en-GB" baseline="0" dirty="0" smtClean="0"/>
              <a:t>2) What level of tax or subsidy should be set? Imperfect information about the market not confined to consumers or firms. Government’s information may be limited or inaccurate.</a:t>
            </a:r>
          </a:p>
          <a:p>
            <a:r>
              <a:rPr lang="en-GB" baseline="0" dirty="0" smtClean="0"/>
              <a:t>3) Policies may be aimed more at getting re-elected rather than improving overall social welfare. Subsidies may target powerful voting groups e.g. OAPs rather than just social welfare concerns. Normative or value judgements common too. Where social welfare policies are aimed is a matter of political opinion.</a:t>
            </a:r>
          </a:p>
          <a:p>
            <a:r>
              <a:rPr lang="en-GB" baseline="0" dirty="0" smtClean="0"/>
              <a:t>4) These are side-effects of the original policy. Just as medical side-effects can outweigh the benefits of the original drug, so can unintended consequences. So a subsidy to a firm producing merit goods may just lead to inefficient production continuing. Too high a tax on cigarettes may lead to a black market developing. Too high a </a:t>
            </a:r>
            <a:r>
              <a:rPr lang="en-GB" baseline="0" dirty="0" err="1" smtClean="0"/>
              <a:t>polution</a:t>
            </a:r>
            <a:r>
              <a:rPr lang="en-GB" baseline="0" dirty="0" smtClean="0"/>
              <a:t> tax may lead to a firms ceasing production so </a:t>
            </a:r>
            <a:r>
              <a:rPr lang="en-GB" baseline="0" smtClean="0"/>
              <a:t>none of the </a:t>
            </a:r>
            <a:r>
              <a:rPr lang="en-GB" baseline="0" dirty="0" smtClean="0"/>
              <a:t>good </a:t>
            </a:r>
            <a:r>
              <a:rPr lang="en-GB" baseline="0" smtClean="0"/>
              <a:t>is produced.</a:t>
            </a:r>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solidFill>
                  <a:prstClr val="black"/>
                </a:solidFill>
              </a:rPr>
              <a:pPr/>
              <a:t>3</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solidFill>
                  <a:prstClr val="black"/>
                </a:solidFill>
              </a:rPr>
              <a:pPr/>
              <a:t>4</a:t>
            </a:fld>
            <a:endParaRPr lang="en-GB">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1099AC-CACD-4DF7-984A-5C891B52FA65}" type="datetimeFigureOut">
              <a:rPr lang="en-GB" smtClean="0"/>
              <a:pPr/>
              <a:t>26/02/2015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99AC-CACD-4DF7-984A-5C891B52FA65}" type="datetimeFigureOut">
              <a:rPr lang="en-GB" smtClean="0"/>
              <a:pPr/>
              <a:t>26/02/2015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99AC-CACD-4DF7-984A-5C891B52FA65}" type="datetimeFigureOut">
              <a:rPr lang="en-GB" smtClean="0"/>
              <a:pPr/>
              <a:t>26/02/2015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99AC-CACD-4DF7-984A-5C891B52FA65}" type="datetimeFigureOut">
              <a:rPr lang="en-GB" smtClean="0"/>
              <a:pPr/>
              <a:t>26/02/2015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1099AC-CACD-4DF7-984A-5C891B52FA65}" type="datetimeFigureOut">
              <a:rPr lang="en-GB" smtClean="0"/>
              <a:pPr/>
              <a:t>26/02/2015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1099AC-CACD-4DF7-984A-5C891B52FA65}" type="datetimeFigureOut">
              <a:rPr lang="en-GB" smtClean="0"/>
              <a:pPr/>
              <a:t>26/02/2015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1099AC-CACD-4DF7-984A-5C891B52FA65}" type="datetimeFigureOut">
              <a:rPr lang="en-GB" smtClean="0"/>
              <a:pPr/>
              <a:t>26/02/2015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1099AC-CACD-4DF7-984A-5C891B52FA65}" type="datetimeFigureOut">
              <a:rPr lang="en-GB" smtClean="0"/>
              <a:pPr/>
              <a:t>26/02/2015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099AC-CACD-4DF7-984A-5C891B52FA65}" type="datetimeFigureOut">
              <a:rPr lang="en-GB" smtClean="0"/>
              <a:pPr/>
              <a:t>26/02/2015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099AC-CACD-4DF7-984A-5C891B52FA65}" type="datetimeFigureOut">
              <a:rPr lang="en-GB" smtClean="0"/>
              <a:pPr/>
              <a:t>26/02/2015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099AC-CACD-4DF7-984A-5C891B52FA65}" type="datetimeFigureOut">
              <a:rPr lang="en-GB" smtClean="0"/>
              <a:pPr/>
              <a:t>26/02/2015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099AC-CACD-4DF7-984A-5C891B52FA65}" type="datetimeFigureOut">
              <a:rPr lang="en-GB" smtClean="0"/>
              <a:pPr/>
              <a:t>26/02/2015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AE758-B589-4597-889B-3AAF7A7801F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dirty="0" smtClean="0"/>
              <a:t>Government failure</a:t>
            </a:r>
            <a:endParaRPr lang="en-GB" dirty="0"/>
          </a:p>
        </p:txBody>
      </p:sp>
      <p:sp>
        <p:nvSpPr>
          <p:cNvPr id="3" name="Content Placeholder 2"/>
          <p:cNvSpPr>
            <a:spLocks noGrp="1"/>
          </p:cNvSpPr>
          <p:nvPr>
            <p:ph idx="1"/>
          </p:nvPr>
        </p:nvSpPr>
        <p:spPr>
          <a:xfrm>
            <a:off x="467544" y="1268760"/>
            <a:ext cx="8280920" cy="5040560"/>
          </a:xfrm>
        </p:spPr>
        <p:txBody>
          <a:bodyPr>
            <a:normAutofit/>
          </a:bodyPr>
          <a:lstStyle/>
          <a:p>
            <a:pPr>
              <a:buNone/>
            </a:pPr>
            <a:r>
              <a:rPr lang="en-GB" sz="4000" dirty="0" smtClean="0"/>
              <a:t>Learning objectives:</a:t>
            </a:r>
          </a:p>
          <a:p>
            <a:r>
              <a:rPr lang="en-GB" sz="4000" dirty="0" smtClean="0"/>
              <a:t>Definition</a:t>
            </a:r>
            <a:endParaRPr lang="en-GB" sz="4000" dirty="0" smtClean="0"/>
          </a:p>
          <a:p>
            <a:r>
              <a:rPr lang="en-GB" sz="4000" dirty="0" smtClean="0"/>
              <a:t>Causes</a:t>
            </a:r>
            <a:endParaRPr lang="en-GB" sz="4000" dirty="0" smtClean="0"/>
          </a:p>
          <a:p>
            <a:r>
              <a:rPr lang="en-GB" sz="4000" dirty="0" smtClean="0"/>
              <a:t>Evaluating market failure policies</a:t>
            </a:r>
            <a:endParaRPr lang="en-GB" sz="4000" dirty="0" smtClean="0"/>
          </a:p>
        </p:txBody>
      </p:sp>
      <p:sp>
        <p:nvSpPr>
          <p:cNvPr id="4" name="Date Placeholder 3"/>
          <p:cNvSpPr>
            <a:spLocks noGrp="1"/>
          </p:cNvSpPr>
          <p:nvPr>
            <p:ph type="dt" sz="half" idx="10"/>
          </p:nvPr>
        </p:nvSpPr>
        <p:spPr/>
        <p:txBody>
          <a:bodyPr/>
          <a:lstStyle/>
          <a:p>
            <a:fld id="{DCA1AE37-56A2-4DF0-B0A8-664A53FAAC22}" type="datetime6">
              <a:rPr lang="en-GB" smtClean="0">
                <a:solidFill>
                  <a:prstClr val="black">
                    <a:tint val="75000"/>
                  </a:prstClr>
                </a:solidFill>
              </a:rPr>
              <a:pPr/>
              <a:t>February 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Hayesfield 6th AS Economics</a:t>
            </a:r>
            <a:endParaRPr lang="en-GB">
              <a:solidFill>
                <a:prstClr val="black">
                  <a:tint val="75000"/>
                </a:prstClr>
              </a:solidFill>
            </a:endParaRPr>
          </a:p>
        </p:txBody>
      </p:sp>
    </p:spTree>
    <p:extLst>
      <p:ext uri="{BB962C8B-B14F-4D97-AF65-F5344CB8AC3E}">
        <p14:creationId xmlns="" xmlns:p14="http://schemas.microsoft.com/office/powerpoint/2010/main" val="17806841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dirty="0" smtClean="0"/>
              <a:t>Government failure</a:t>
            </a:r>
            <a:endParaRPr lang="en-GB" dirty="0"/>
          </a:p>
        </p:txBody>
      </p:sp>
      <p:sp>
        <p:nvSpPr>
          <p:cNvPr id="3" name="Content Placeholder 2"/>
          <p:cNvSpPr>
            <a:spLocks noGrp="1"/>
          </p:cNvSpPr>
          <p:nvPr>
            <p:ph idx="1"/>
          </p:nvPr>
        </p:nvSpPr>
        <p:spPr>
          <a:xfrm>
            <a:off x="467544" y="1268760"/>
            <a:ext cx="8280920" cy="5040560"/>
          </a:xfrm>
        </p:spPr>
        <p:txBody>
          <a:bodyPr>
            <a:normAutofit/>
          </a:bodyPr>
          <a:lstStyle/>
          <a:p>
            <a:pPr>
              <a:buNone/>
            </a:pPr>
            <a:r>
              <a:rPr lang="en-GB" sz="4000" dirty="0" smtClean="0"/>
              <a:t>Definition</a:t>
            </a:r>
          </a:p>
          <a:p>
            <a:pPr>
              <a:buNone/>
            </a:pPr>
            <a:r>
              <a:rPr lang="en-GB" sz="4000" dirty="0" smtClean="0"/>
              <a:t>When government intervention to correct market failure does not improve the allocation of resources or makes it worse or</a:t>
            </a:r>
          </a:p>
          <a:p>
            <a:pPr>
              <a:buNone/>
            </a:pPr>
            <a:r>
              <a:rPr lang="en-GB" sz="4000" dirty="0" smtClean="0"/>
              <a:t>When the costs of government intervention exceed the benefits</a:t>
            </a:r>
            <a:endParaRPr lang="en-GB" sz="4000" dirty="0" smtClean="0"/>
          </a:p>
        </p:txBody>
      </p:sp>
      <p:sp>
        <p:nvSpPr>
          <p:cNvPr id="4" name="Date Placeholder 3"/>
          <p:cNvSpPr>
            <a:spLocks noGrp="1"/>
          </p:cNvSpPr>
          <p:nvPr>
            <p:ph type="dt" sz="half" idx="10"/>
          </p:nvPr>
        </p:nvSpPr>
        <p:spPr/>
        <p:txBody>
          <a:bodyPr/>
          <a:lstStyle/>
          <a:p>
            <a:fld id="{DCA1AE37-56A2-4DF0-B0A8-664A53FAAC22}" type="datetime6">
              <a:rPr lang="en-GB" smtClean="0">
                <a:solidFill>
                  <a:prstClr val="black">
                    <a:tint val="75000"/>
                  </a:prstClr>
                </a:solidFill>
              </a:rPr>
              <a:pPr/>
              <a:t>February 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Hayesfield 6th AS Economics</a:t>
            </a:r>
            <a:endParaRPr lang="en-GB">
              <a:solidFill>
                <a:prstClr val="black">
                  <a:tint val="75000"/>
                </a:prstClr>
              </a:solidFill>
            </a:endParaRPr>
          </a:p>
        </p:txBody>
      </p:sp>
    </p:spTree>
    <p:extLst>
      <p:ext uri="{BB962C8B-B14F-4D97-AF65-F5344CB8AC3E}">
        <p14:creationId xmlns="" xmlns:p14="http://schemas.microsoft.com/office/powerpoint/2010/main" val="17806841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dirty="0" smtClean="0"/>
              <a:t>Government failure</a:t>
            </a:r>
            <a:endParaRPr lang="en-GB" dirty="0"/>
          </a:p>
        </p:txBody>
      </p:sp>
      <p:sp>
        <p:nvSpPr>
          <p:cNvPr id="3" name="Content Placeholder 2"/>
          <p:cNvSpPr>
            <a:spLocks noGrp="1"/>
          </p:cNvSpPr>
          <p:nvPr>
            <p:ph idx="1"/>
          </p:nvPr>
        </p:nvSpPr>
        <p:spPr>
          <a:xfrm>
            <a:off x="467544" y="1268760"/>
            <a:ext cx="8280920" cy="5040560"/>
          </a:xfrm>
        </p:spPr>
        <p:txBody>
          <a:bodyPr>
            <a:normAutofit fontScale="92500" lnSpcReduction="10000"/>
          </a:bodyPr>
          <a:lstStyle/>
          <a:p>
            <a:pPr>
              <a:buNone/>
            </a:pPr>
            <a:r>
              <a:rPr lang="en-GB" sz="4000" dirty="0" smtClean="0"/>
              <a:t>Causes</a:t>
            </a:r>
          </a:p>
          <a:p>
            <a:r>
              <a:rPr lang="en-GB" sz="4000" dirty="0" smtClean="0"/>
              <a:t>High cost of administering and enforcing policy</a:t>
            </a:r>
          </a:p>
          <a:p>
            <a:r>
              <a:rPr lang="en-GB" sz="4000" dirty="0" smtClean="0"/>
              <a:t>Imperfect information</a:t>
            </a:r>
          </a:p>
          <a:p>
            <a:r>
              <a:rPr lang="en-GB" sz="4000" dirty="0" smtClean="0"/>
              <a:t>Political interest</a:t>
            </a:r>
          </a:p>
          <a:p>
            <a:r>
              <a:rPr lang="en-GB" sz="4000" dirty="0" smtClean="0"/>
              <a:t>Unintended consequences</a:t>
            </a:r>
          </a:p>
          <a:p>
            <a:r>
              <a:rPr lang="en-GB" sz="4000" dirty="0" smtClean="0"/>
              <a:t>Disincentive effects of redistribution of wealth policies</a:t>
            </a:r>
          </a:p>
          <a:p>
            <a:endParaRPr lang="en-GB" sz="4000" dirty="0" smtClean="0"/>
          </a:p>
          <a:p>
            <a:pPr>
              <a:buNone/>
            </a:pPr>
            <a:endParaRPr lang="en-GB" sz="4000" dirty="0" smtClean="0"/>
          </a:p>
          <a:p>
            <a:pPr>
              <a:buNone/>
            </a:pPr>
            <a:endParaRPr lang="en-GB" sz="4000" dirty="0" smtClean="0"/>
          </a:p>
        </p:txBody>
      </p:sp>
      <p:sp>
        <p:nvSpPr>
          <p:cNvPr id="4" name="Date Placeholder 3"/>
          <p:cNvSpPr>
            <a:spLocks noGrp="1"/>
          </p:cNvSpPr>
          <p:nvPr>
            <p:ph type="dt" sz="half" idx="10"/>
          </p:nvPr>
        </p:nvSpPr>
        <p:spPr/>
        <p:txBody>
          <a:bodyPr/>
          <a:lstStyle/>
          <a:p>
            <a:fld id="{DCA1AE37-56A2-4DF0-B0A8-664A53FAAC22}" type="datetime6">
              <a:rPr lang="en-GB" smtClean="0">
                <a:solidFill>
                  <a:prstClr val="black">
                    <a:tint val="75000"/>
                  </a:prstClr>
                </a:solidFill>
              </a:rPr>
              <a:pPr/>
              <a:t>February 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Hayesfield 6th AS Economics</a:t>
            </a:r>
            <a:endParaRPr lang="en-GB">
              <a:solidFill>
                <a:prstClr val="black">
                  <a:tint val="75000"/>
                </a:prstClr>
              </a:solidFill>
            </a:endParaRPr>
          </a:p>
        </p:txBody>
      </p:sp>
    </p:spTree>
    <p:extLst>
      <p:ext uri="{BB962C8B-B14F-4D97-AF65-F5344CB8AC3E}">
        <p14:creationId xmlns="" xmlns:p14="http://schemas.microsoft.com/office/powerpoint/2010/main" val="17806841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dirty="0" smtClean="0"/>
              <a:t>Government failure</a:t>
            </a:r>
            <a:endParaRPr lang="en-GB" dirty="0"/>
          </a:p>
        </p:txBody>
      </p:sp>
      <p:sp>
        <p:nvSpPr>
          <p:cNvPr id="3" name="Content Placeholder 2"/>
          <p:cNvSpPr>
            <a:spLocks noGrp="1"/>
          </p:cNvSpPr>
          <p:nvPr>
            <p:ph idx="1"/>
          </p:nvPr>
        </p:nvSpPr>
        <p:spPr>
          <a:xfrm>
            <a:off x="467544" y="1268760"/>
            <a:ext cx="8280920" cy="5040560"/>
          </a:xfrm>
        </p:spPr>
        <p:txBody>
          <a:bodyPr>
            <a:normAutofit/>
          </a:bodyPr>
          <a:lstStyle/>
          <a:p>
            <a:pPr>
              <a:buNone/>
            </a:pPr>
            <a:r>
              <a:rPr lang="en-GB" sz="4000" dirty="0" smtClean="0"/>
              <a:t>Evaluating market failure policies</a:t>
            </a:r>
          </a:p>
          <a:p>
            <a:pPr>
              <a:buNone/>
            </a:pPr>
            <a:r>
              <a:rPr lang="en-GB" sz="4000" dirty="0" smtClean="0"/>
              <a:t>Whenever you do this mention at least one possible </a:t>
            </a:r>
            <a:r>
              <a:rPr lang="en-GB" sz="4000" dirty="0" smtClean="0"/>
              <a:t>government failure type</a:t>
            </a:r>
            <a:endParaRPr lang="en-GB" sz="4000" dirty="0" smtClean="0"/>
          </a:p>
        </p:txBody>
      </p:sp>
      <p:sp>
        <p:nvSpPr>
          <p:cNvPr id="4" name="Date Placeholder 3"/>
          <p:cNvSpPr>
            <a:spLocks noGrp="1"/>
          </p:cNvSpPr>
          <p:nvPr>
            <p:ph type="dt" sz="half" idx="10"/>
          </p:nvPr>
        </p:nvSpPr>
        <p:spPr/>
        <p:txBody>
          <a:bodyPr/>
          <a:lstStyle/>
          <a:p>
            <a:fld id="{DCA1AE37-56A2-4DF0-B0A8-664A53FAAC22}" type="datetime6">
              <a:rPr lang="en-GB" smtClean="0">
                <a:solidFill>
                  <a:prstClr val="black">
                    <a:tint val="75000"/>
                  </a:prstClr>
                </a:solidFill>
              </a:rPr>
              <a:pPr/>
              <a:t>February 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Hayesfield 6th AS Economics</a:t>
            </a:r>
            <a:endParaRPr lang="en-GB">
              <a:solidFill>
                <a:prstClr val="black">
                  <a:tint val="75000"/>
                </a:prstClr>
              </a:solidFill>
            </a:endParaRPr>
          </a:p>
        </p:txBody>
      </p:sp>
    </p:spTree>
    <p:extLst>
      <p:ext uri="{BB962C8B-B14F-4D97-AF65-F5344CB8AC3E}">
        <p14:creationId xmlns="" xmlns:p14="http://schemas.microsoft.com/office/powerpoint/2010/main" val="17806841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2178</TotalTime>
  <Words>301</Words>
  <Application>Microsoft Office PowerPoint</Application>
  <PresentationFormat>On-screen Show (4:3)</PresentationFormat>
  <Paragraphs>37</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Government failure</vt:lpstr>
      <vt:lpstr>Government failure</vt:lpstr>
      <vt:lpstr>Government failure</vt:lpstr>
      <vt:lpstr>Government failure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quiz</dc:title>
  <dc:creator>Chris</dc:creator>
  <cp:lastModifiedBy>Chris</cp:lastModifiedBy>
  <cp:revision>151</cp:revision>
  <dcterms:created xsi:type="dcterms:W3CDTF">2014-06-22T18:50:03Z</dcterms:created>
  <dcterms:modified xsi:type="dcterms:W3CDTF">2015-02-26T21:19:21Z</dcterms:modified>
</cp:coreProperties>
</file>