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 id="2147483744" r:id="rId3"/>
    <p:sldMasterId id="2147483756" r:id="rId4"/>
  </p:sldMasterIdLst>
  <p:notesMasterIdLst>
    <p:notesMasterId r:id="rId57"/>
  </p:notesMasterIdLst>
  <p:sldIdLst>
    <p:sldId id="256" r:id="rId5"/>
    <p:sldId id="300" r:id="rId6"/>
    <p:sldId id="274" r:id="rId7"/>
    <p:sldId id="342" r:id="rId8"/>
    <p:sldId id="258" r:id="rId9"/>
    <p:sldId id="266" r:id="rId10"/>
    <p:sldId id="284" r:id="rId11"/>
    <p:sldId id="337" r:id="rId12"/>
    <p:sldId id="338" r:id="rId13"/>
    <p:sldId id="339" r:id="rId14"/>
    <p:sldId id="269" r:id="rId15"/>
    <p:sldId id="297" r:id="rId16"/>
    <p:sldId id="298" r:id="rId17"/>
    <p:sldId id="299" r:id="rId18"/>
    <p:sldId id="301" r:id="rId19"/>
    <p:sldId id="311" r:id="rId20"/>
    <p:sldId id="304" r:id="rId21"/>
    <p:sldId id="305" r:id="rId22"/>
    <p:sldId id="306" r:id="rId23"/>
    <p:sldId id="307" r:id="rId24"/>
    <p:sldId id="308" r:id="rId25"/>
    <p:sldId id="309" r:id="rId26"/>
    <p:sldId id="302" r:id="rId27"/>
    <p:sldId id="294" r:id="rId28"/>
    <p:sldId id="313" r:id="rId29"/>
    <p:sldId id="314" r:id="rId30"/>
    <p:sldId id="295" r:id="rId31"/>
    <p:sldId id="336" r:id="rId32"/>
    <p:sldId id="315" r:id="rId33"/>
    <p:sldId id="296" r:id="rId34"/>
    <p:sldId id="341" r:id="rId35"/>
    <p:sldId id="316" r:id="rId36"/>
    <p:sldId id="317" r:id="rId37"/>
    <p:sldId id="340" r:id="rId38"/>
    <p:sldId id="318" r:id="rId39"/>
    <p:sldId id="319" r:id="rId40"/>
    <p:sldId id="320" r:id="rId41"/>
    <p:sldId id="321" r:id="rId42"/>
    <p:sldId id="322" r:id="rId43"/>
    <p:sldId id="323" r:id="rId44"/>
    <p:sldId id="325" r:id="rId45"/>
    <p:sldId id="326" r:id="rId46"/>
    <p:sldId id="335" r:id="rId47"/>
    <p:sldId id="286" r:id="rId48"/>
    <p:sldId id="287" r:id="rId49"/>
    <p:sldId id="288" r:id="rId50"/>
    <p:sldId id="290" r:id="rId51"/>
    <p:sldId id="291" r:id="rId52"/>
    <p:sldId id="330" r:id="rId53"/>
    <p:sldId id="334" r:id="rId54"/>
    <p:sldId id="331" r:id="rId55"/>
    <p:sldId id="263"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480" autoAdjust="0"/>
  </p:normalViewPr>
  <p:slideViewPr>
    <p:cSldViewPr snapToGrid="0">
      <p:cViewPr varScale="1">
        <p:scale>
          <a:sx n="71" d="100"/>
          <a:sy n="71" d="100"/>
        </p:scale>
        <p:origin x="1138" y="67"/>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DDF2D-05C4-4A88-9551-1014C7760738}" type="datetimeFigureOut">
              <a:rPr lang="en-GB" smtClean="0"/>
              <a:t>08/11/2021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3E492-2BE1-47F6-A827-2A173C8BE478}" type="slidenum">
              <a:rPr lang="en-GB" smtClean="0"/>
              <a:t>‹#›</a:t>
            </a:fld>
            <a:endParaRPr lang="en-GB"/>
          </a:p>
        </p:txBody>
      </p:sp>
    </p:spTree>
    <p:extLst>
      <p:ext uri="{BB962C8B-B14F-4D97-AF65-F5344CB8AC3E}">
        <p14:creationId xmlns:p14="http://schemas.microsoft.com/office/powerpoint/2010/main" val="222702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D5FAB-D7BE-40F8-851B-A74B5A93AEA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2475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22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387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812A09-FE6B-4372-95EC-DDE88DE4B3D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0401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remove the jolly scores </a:t>
            </a:r>
            <a:r>
              <a:rPr lang="en-GB" dirty="0" err="1"/>
              <a:t>coments</a:t>
            </a:r>
            <a:r>
              <a:rPr lang="en-GB" dirty="0"/>
              <a:t> box if you want…or put your own comments in there.</a:t>
            </a:r>
          </a:p>
        </p:txBody>
      </p:sp>
      <p:sp>
        <p:nvSpPr>
          <p:cNvPr id="4" name="Slide Number Placeholder 3"/>
          <p:cNvSpPr>
            <a:spLocks noGrp="1"/>
          </p:cNvSpPr>
          <p:nvPr>
            <p:ph type="sldNum" sz="quarter" idx="10"/>
          </p:nvPr>
        </p:nvSpPr>
        <p:spPr/>
        <p:txBody>
          <a:bodyPr/>
          <a:lstStyle/>
          <a:p>
            <a:fld id="{9113E492-2BE1-47F6-A827-2A173C8BE478}" type="slidenum">
              <a:rPr lang="en-GB" smtClean="0"/>
              <a:t>4</a:t>
            </a:fld>
            <a:endParaRPr lang="en-GB"/>
          </a:p>
        </p:txBody>
      </p:sp>
    </p:spTree>
    <p:extLst>
      <p:ext uri="{BB962C8B-B14F-4D97-AF65-F5344CB8AC3E}">
        <p14:creationId xmlns:p14="http://schemas.microsoft.com/office/powerpoint/2010/main" val="3694187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6358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921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931A2B2-7F2D-4E8C-8046-60D0C7B3F6C4}" type="slidenum">
              <a:rPr lang="en-GB" smtClean="0"/>
              <a:pPr/>
              <a:t>14</a:t>
            </a:fld>
            <a:endParaRPr lang="en-GB"/>
          </a:p>
        </p:txBody>
      </p:sp>
    </p:spTree>
    <p:extLst>
      <p:ext uri="{BB962C8B-B14F-4D97-AF65-F5344CB8AC3E}">
        <p14:creationId xmlns:p14="http://schemas.microsoft.com/office/powerpoint/2010/main" val="3199448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1 £700 / 100 = £7</a:t>
            </a:r>
          </a:p>
          <a:p>
            <a:r>
              <a:rPr lang="en-GB" dirty="0"/>
              <a:t>2 £1100 / 300 =</a:t>
            </a:r>
            <a:r>
              <a:rPr lang="en-GB" baseline="0" dirty="0"/>
              <a:t> £3.66</a:t>
            </a:r>
            <a:endParaRPr lang="en-GB" dirty="0"/>
          </a:p>
          <a:p>
            <a:r>
              <a:rPr lang="en-GB" dirty="0"/>
              <a:t>3 £1500 /500 = £3</a:t>
            </a:r>
          </a:p>
          <a:p>
            <a:endParaRPr lang="en-GB" dirty="0"/>
          </a:p>
          <a:p>
            <a:r>
              <a:rPr lang="en-GB" dirty="0"/>
              <a:t>Business should produce  500 items to gain EOS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812A09-FE6B-4372-95EC-DDE88DE4B3D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4340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23</a:t>
            </a:fld>
            <a:endParaRPr lang="en-GB"/>
          </a:p>
        </p:txBody>
      </p:sp>
    </p:spTree>
    <p:extLst>
      <p:ext uri="{BB962C8B-B14F-4D97-AF65-F5344CB8AC3E}">
        <p14:creationId xmlns:p14="http://schemas.microsoft.com/office/powerpoint/2010/main" val="2067054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225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509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08/11/2021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58773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08/11/2021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690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08/11/2021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93074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1296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64354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26731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9040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1129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61143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8476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03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08/11/2021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584518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9869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36100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1221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6706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096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9704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11/8/2021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9555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F25684E-0598-4AE1-8E02-D3985A25A99C}" type="datetimeFigureOut">
              <a:rPr lang="en-US" smtClean="0">
                <a:solidFill>
                  <a:prstClr val="black">
                    <a:tint val="75000"/>
                  </a:prstClr>
                </a:solidFill>
              </a:rPr>
              <a:pPr/>
              <a:t>11/8/2021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5535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F25684E-0598-4AE1-8E02-D3985A25A99C}" type="datetimeFigureOut">
              <a:rPr lang="en-US" smtClean="0">
                <a:solidFill>
                  <a:prstClr val="black">
                    <a:tint val="75000"/>
                  </a:prstClr>
                </a:solidFill>
              </a:rPr>
              <a:pPr/>
              <a:t>11/8/2021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985599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5684E-0598-4AE1-8E02-D3985A25A99C}" type="datetimeFigureOut">
              <a:rPr lang="en-US" smtClean="0">
                <a:solidFill>
                  <a:prstClr val="black">
                    <a:tint val="75000"/>
                  </a:prstClr>
                </a:solidFill>
              </a:rPr>
              <a:pPr/>
              <a:t>11/8/2021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8687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C1EECA-D644-4F04-882C-CE601AE152BD}" type="datetimeFigureOut">
              <a:rPr lang="en-GB" smtClean="0"/>
              <a:t>08/11/2021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9778630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11/8/2021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0629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11/8/2021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97037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825395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230000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84118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80794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910077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11/8/2021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069156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F25684E-0598-4AE1-8E02-D3985A25A99C}" type="datetimeFigureOut">
              <a:rPr lang="en-US" smtClean="0">
                <a:solidFill>
                  <a:prstClr val="black">
                    <a:tint val="75000"/>
                  </a:prstClr>
                </a:solidFill>
              </a:rPr>
              <a:pPr/>
              <a:t>11/8/2021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929412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F25684E-0598-4AE1-8E02-D3985A25A99C}" type="datetimeFigureOut">
              <a:rPr lang="en-US" smtClean="0">
                <a:solidFill>
                  <a:prstClr val="black">
                    <a:tint val="75000"/>
                  </a:prstClr>
                </a:solidFill>
              </a:rPr>
              <a:pPr/>
              <a:t>11/8/2021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3271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C1EECA-D644-4F04-882C-CE601AE152BD}" type="datetimeFigureOut">
              <a:rPr lang="en-GB" smtClean="0"/>
              <a:t>08/11/2021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2880451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5684E-0598-4AE1-8E02-D3985A25A99C}" type="datetimeFigureOut">
              <a:rPr lang="en-US" smtClean="0">
                <a:solidFill>
                  <a:prstClr val="black">
                    <a:tint val="75000"/>
                  </a:prstClr>
                </a:solidFill>
              </a:rPr>
              <a:pPr/>
              <a:t>11/8/2021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51057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11/8/2021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63543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11/8/2021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3990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58193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0271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C1EECA-D644-4F04-882C-CE601AE152BD}" type="datetimeFigureOut">
              <a:rPr lang="en-GB" smtClean="0"/>
              <a:t>08/11/2021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1065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0C1EECA-D644-4F04-882C-CE601AE152BD}" type="datetimeFigureOut">
              <a:rPr lang="en-GB" smtClean="0"/>
              <a:t>08/11/2021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528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1EECA-D644-4F04-882C-CE601AE152BD}" type="datetimeFigureOut">
              <a:rPr lang="en-GB" smtClean="0"/>
              <a:t>08/11/2021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929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08/11/2021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48899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08/11/2021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57275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1EECA-D644-4F04-882C-CE601AE152BD}" type="datetimeFigureOut">
              <a:rPr lang="en-GB" smtClean="0"/>
              <a:t>08/11/2021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1AFFD-E431-4945-8358-AC8F848F815E}" type="slidenum">
              <a:rPr lang="en-GB" smtClean="0"/>
              <a:t>‹#›</a:t>
            </a:fld>
            <a:endParaRPr lang="en-GB"/>
          </a:p>
        </p:txBody>
      </p:sp>
    </p:spTree>
    <p:extLst>
      <p:ext uri="{BB962C8B-B14F-4D97-AF65-F5344CB8AC3E}">
        <p14:creationId xmlns:p14="http://schemas.microsoft.com/office/powerpoint/2010/main" val="3656642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2205078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5684E-0598-4AE1-8E02-D3985A25A99C}" type="datetimeFigureOut">
              <a:rPr lang="en-US" smtClean="0">
                <a:solidFill>
                  <a:prstClr val="black">
                    <a:tint val="75000"/>
                  </a:prstClr>
                </a:solidFill>
              </a:rPr>
              <a:pPr/>
              <a:t>11/8/2021</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8329050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5684E-0598-4AE1-8E02-D3985A25A99C}" type="datetimeFigureOut">
              <a:rPr lang="en-US" smtClean="0">
                <a:solidFill>
                  <a:prstClr val="black">
                    <a:tint val="75000"/>
                  </a:prstClr>
                </a:solidFill>
              </a:rPr>
              <a:pPr/>
              <a:t>11/8/2021</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223404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bbc.co.uk/schools/gcsebitesize/business/production/productioncostsvid.shtml"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telegraph.co.uk/news/world/china-watch/technology/apple-suppliers-revenue-suggests-new-iphones-released-in-september/"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youtube.com/watch?v=5H0dGsNFmtk"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telegraph.co.uk/business/2017/04/17/weetabix-swallowed-us-group-14bn-deal/"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uk.kantar.com/consumer/shoppers/2017/february-kantar-worldpanel-uk-grocery-shar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eadt.co.uk/business/sports-car-manufacturer-lotus-hails-a-return-to-profitability-1-5145320"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youtube.com/watch?v=ynM268_zhs8" TargetMode="Externa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0200" y="4102780"/>
            <a:ext cx="9144000" cy="2536559"/>
          </a:xfrm>
        </p:spPr>
        <p:txBody>
          <a:bodyPr>
            <a:normAutofit fontScale="25000" lnSpcReduction="20000"/>
          </a:bodyPr>
          <a:lstStyle/>
          <a:p>
            <a:r>
              <a:rPr lang="en-GB" sz="11000" b="1" dirty="0">
                <a:solidFill>
                  <a:srgbClr val="0070C0"/>
                </a:solidFill>
              </a:rPr>
              <a:t>Edexcel A2 Business</a:t>
            </a:r>
          </a:p>
          <a:p>
            <a:endParaRPr lang="en-GB" sz="4000" dirty="0"/>
          </a:p>
          <a:p>
            <a:endParaRPr lang="en-GB" sz="4000" dirty="0"/>
          </a:p>
          <a:p>
            <a:r>
              <a:rPr lang="en-GB" sz="9800" dirty="0"/>
              <a:t>3.2.1 Growth</a:t>
            </a:r>
          </a:p>
          <a:p>
            <a:endParaRPr lang="en-GB" sz="4000" dirty="0"/>
          </a:p>
          <a:p>
            <a:endParaRPr lang="en-GB" sz="4000" dirty="0"/>
          </a:p>
          <a:p>
            <a:r>
              <a:rPr lang="en-GB" sz="11200" dirty="0"/>
              <a:t>Revisionstation</a:t>
            </a:r>
            <a:endParaRPr lang="en-GB" sz="4000" dirty="0"/>
          </a:p>
        </p:txBody>
      </p:sp>
      <p:pic>
        <p:nvPicPr>
          <p:cNvPr id="6" name="Picture 5"/>
          <p:cNvPicPr>
            <a:picLocks noChangeAspect="1"/>
          </p:cNvPicPr>
          <p:nvPr/>
        </p:nvPicPr>
        <p:blipFill>
          <a:blip r:embed="rId2"/>
          <a:stretch>
            <a:fillRect/>
          </a:stretch>
        </p:blipFill>
        <p:spPr>
          <a:xfrm>
            <a:off x="0" y="0"/>
            <a:ext cx="12192000" cy="3822700"/>
          </a:xfrm>
          <a:prstGeom prst="rect">
            <a:avLst/>
          </a:prstGeom>
        </p:spPr>
      </p:pic>
      <p:sp>
        <p:nvSpPr>
          <p:cNvPr id="7" name="Rectangle 6"/>
          <p:cNvSpPr/>
          <p:nvPr/>
        </p:nvSpPr>
        <p:spPr>
          <a:xfrm>
            <a:off x="0"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117496"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7269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26029" y="35247"/>
            <a:ext cx="9535885" cy="6733871"/>
          </a:xfrm>
          <a:prstGeom prst="rect">
            <a:avLst/>
          </a:prstGeom>
        </p:spPr>
      </p:pic>
    </p:spTree>
    <p:extLst>
      <p:ext uri="{BB962C8B-B14F-4D97-AF65-F5344CB8AC3E}">
        <p14:creationId xmlns:p14="http://schemas.microsoft.com/office/powerpoint/2010/main" val="2111531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marL="0" lvl="2">
              <a:spcBef>
                <a:spcPts val="1000"/>
              </a:spcBef>
            </a:pPr>
            <a:r>
              <a:rPr lang="en-GB" sz="5400" b="1" dirty="0">
                <a:solidFill>
                  <a:srgbClr val="0070C0"/>
                </a:solidFill>
              </a:rPr>
              <a:t>Objective 1: </a:t>
            </a:r>
          </a:p>
          <a:p>
            <a:pPr marL="0" lvl="2">
              <a:spcBef>
                <a:spcPts val="1000"/>
              </a:spcBef>
            </a:pPr>
            <a:r>
              <a:rPr lang="en-GB" sz="5400" b="1" dirty="0">
                <a:solidFill>
                  <a:srgbClr val="0070C0"/>
                </a:solidFill>
              </a:rPr>
              <a:t>To achieve economies of scale</a:t>
            </a: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1868625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rtl="0" eaLnBrk="1" latinLnBrk="0" hangingPunct="1"/>
            <a:r>
              <a:rPr lang="en-GB" sz="4000" b="1" dirty="0"/>
              <a:t>Objective of growth 1: To achieve economies of scale (internal and external)</a:t>
            </a:r>
            <a:endParaRPr lang="en-GB" dirty="0"/>
          </a:p>
        </p:txBody>
      </p:sp>
      <p:sp>
        <p:nvSpPr>
          <p:cNvPr id="4" name="Content Placeholder 3"/>
          <p:cNvSpPr>
            <a:spLocks noGrp="1"/>
          </p:cNvSpPr>
          <p:nvPr>
            <p:ph sz="half" idx="1"/>
          </p:nvPr>
        </p:nvSpPr>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r>
              <a:rPr lang="en-GB" dirty="0"/>
              <a:t>Why would a business want to grow, why not just stay the same?</a:t>
            </a:r>
          </a:p>
          <a:p>
            <a:r>
              <a:rPr lang="en-GB" dirty="0"/>
              <a:t>Growth enables a business to benefit from economies of scale with a huge impact on the cost of production</a:t>
            </a:r>
          </a:p>
          <a:p>
            <a:r>
              <a:rPr lang="en-GB" dirty="0"/>
              <a:t>If production is less expensive because average costs have fallen then this can increase the profit margins of the business OR they can choose to reduce prices to gain more market share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0" y="1790106"/>
            <a:ext cx="28575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6453809" y="3296643"/>
            <a:ext cx="4899991" cy="2880320"/>
          </a:xfrm>
          <a:prstGeom prst="roundRect">
            <a:avLst/>
          </a:prstGeom>
          <a:solidFill>
            <a:schemeClr val="tx2">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As you started small and wanted to grow so you could do more, get more pocket money and it’s the same for business.  A business may have the objective of growth to gain EOS which will net higher profits. </a:t>
            </a:r>
          </a:p>
        </p:txBody>
      </p:sp>
    </p:spTree>
    <p:extLst>
      <p:ext uri="{BB962C8B-B14F-4D97-AF65-F5344CB8AC3E}">
        <p14:creationId xmlns:p14="http://schemas.microsoft.com/office/powerpoint/2010/main" val="1788081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Benefits of economies of scale</a:t>
            </a:r>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a:bodyPr>
          <a:lstStyle/>
          <a:p>
            <a:r>
              <a:rPr lang="en-GB" sz="3200" dirty="0"/>
              <a:t>The idea that as a business grows in size it will be able to gain competitive advantage in a number of ways;</a:t>
            </a:r>
          </a:p>
          <a:p>
            <a:pPr lvl="1"/>
            <a:r>
              <a:rPr lang="en-GB" sz="2800" dirty="0"/>
              <a:t>By having more funds to buy stock, so being able to get better deals by buying in bulk</a:t>
            </a:r>
          </a:p>
          <a:p>
            <a:pPr lvl="1"/>
            <a:r>
              <a:rPr lang="en-GB" sz="2800" dirty="0"/>
              <a:t>By having more power </a:t>
            </a:r>
          </a:p>
          <a:p>
            <a:pPr lvl="1"/>
            <a:r>
              <a:rPr lang="en-GB" sz="2800" dirty="0"/>
              <a:t>By having more funds to pay for specialist staff</a:t>
            </a:r>
          </a:p>
          <a:p>
            <a:pPr lvl="1"/>
            <a:r>
              <a:rPr lang="en-GB" sz="2800" dirty="0"/>
              <a:t>By having a better reputation so banks are more willing to lend</a:t>
            </a:r>
          </a:p>
          <a:p>
            <a:r>
              <a:rPr lang="en-GB" sz="3200" dirty="0"/>
              <a:t>We call this </a:t>
            </a:r>
            <a:r>
              <a:rPr lang="en-GB" sz="3200" b="1" dirty="0"/>
              <a:t>economies of scale (EOS)</a:t>
            </a:r>
          </a:p>
          <a:p>
            <a:pPr lvl="1"/>
            <a:endParaRPr lang="en-GB" dirty="0"/>
          </a:p>
        </p:txBody>
      </p:sp>
    </p:spTree>
    <p:extLst>
      <p:ext uri="{BB962C8B-B14F-4D97-AF65-F5344CB8AC3E}">
        <p14:creationId xmlns:p14="http://schemas.microsoft.com/office/powerpoint/2010/main" val="3307461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055087"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Economies of scale and average costs</a:t>
            </a:r>
          </a:p>
        </p:txBody>
      </p:sp>
      <p:sp>
        <p:nvSpPr>
          <p:cNvPr id="3" name="Content Placeholder 2"/>
          <p:cNvSpPr>
            <a:spLocks noGrp="1"/>
          </p:cNvSpPr>
          <p:nvPr>
            <p:ph sz="half" idx="1"/>
          </p:nvPr>
        </p:nvSpPr>
        <p:spPr>
          <a:xfrm>
            <a:off x="838200" y="1825625"/>
            <a:ext cx="10055087" cy="4351338"/>
          </a:xfrm>
        </p:spPr>
        <p:style>
          <a:lnRef idx="2">
            <a:schemeClr val="accent2"/>
          </a:lnRef>
          <a:fillRef idx="1">
            <a:schemeClr val="lt1"/>
          </a:fillRef>
          <a:effectRef idx="0">
            <a:schemeClr val="accent2"/>
          </a:effectRef>
          <a:fontRef idx="minor">
            <a:schemeClr val="dk1"/>
          </a:fontRef>
        </p:style>
        <p:txBody>
          <a:bodyPr>
            <a:normAutofit/>
          </a:bodyPr>
          <a:lstStyle/>
          <a:p>
            <a:r>
              <a:rPr lang="en-GB" dirty="0"/>
              <a:t>Economies of scale (can we say EOS for short) occur when unit costs or average costs fall as a result as an increase in the level of output of the business.</a:t>
            </a:r>
          </a:p>
          <a:p>
            <a:endParaRPr lang="en-GB" dirty="0"/>
          </a:p>
          <a:p>
            <a:r>
              <a:rPr lang="en-GB" dirty="0"/>
              <a:t>The more they make the cheaper it gets per item.</a:t>
            </a:r>
          </a:p>
          <a:p>
            <a:endParaRPr lang="en-GB" dirty="0"/>
          </a:p>
          <a:p>
            <a:r>
              <a:rPr lang="en-GB" dirty="0"/>
              <a:t>ANY EOS question should be about how </a:t>
            </a:r>
            <a:r>
              <a:rPr lang="en-GB" dirty="0">
                <a:latin typeface="Arial Black" panose="020B0A04020102020204" pitchFamily="34" charset="0"/>
              </a:rPr>
              <a:t>increasing output </a:t>
            </a:r>
            <a:r>
              <a:rPr lang="en-GB" dirty="0"/>
              <a:t>means a business can lower its </a:t>
            </a:r>
            <a:r>
              <a:rPr lang="en-GB" dirty="0">
                <a:latin typeface="Arial Black" panose="020B0A04020102020204" pitchFamily="34" charset="0"/>
              </a:rPr>
              <a:t>average costs</a:t>
            </a:r>
            <a:r>
              <a:rPr lang="en-GB" dirty="0"/>
              <a:t>.  They are like shoes – you need both to be comfortable. </a:t>
            </a:r>
          </a:p>
        </p:txBody>
      </p:sp>
    </p:spTree>
    <p:extLst>
      <p:ext uri="{BB962C8B-B14F-4D97-AF65-F5344CB8AC3E}">
        <p14:creationId xmlns:p14="http://schemas.microsoft.com/office/powerpoint/2010/main" val="1908430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4" y="60337"/>
            <a:ext cx="11019971"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EOS example calculations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8656813"/>
              </p:ext>
            </p:extLst>
          </p:nvPr>
        </p:nvGraphicFramePr>
        <p:xfrm>
          <a:off x="446315" y="1582054"/>
          <a:ext cx="11019970" cy="3323774"/>
        </p:xfrm>
        <a:graphic>
          <a:graphicData uri="http://schemas.openxmlformats.org/drawingml/2006/table">
            <a:tbl>
              <a:tblPr firstRow="1" bandRow="1">
                <a:tableStyleId>{073A0DAA-6AF3-43AB-8588-CEC1D06C72B9}</a:tableStyleId>
              </a:tblPr>
              <a:tblGrid>
                <a:gridCol w="2203994">
                  <a:extLst>
                    <a:ext uri="{9D8B030D-6E8A-4147-A177-3AD203B41FA5}">
                      <a16:colId xmlns:a16="http://schemas.microsoft.com/office/drawing/2014/main" val="20000"/>
                    </a:ext>
                  </a:extLst>
                </a:gridCol>
                <a:gridCol w="2203994">
                  <a:extLst>
                    <a:ext uri="{9D8B030D-6E8A-4147-A177-3AD203B41FA5}">
                      <a16:colId xmlns:a16="http://schemas.microsoft.com/office/drawing/2014/main" val="20001"/>
                    </a:ext>
                  </a:extLst>
                </a:gridCol>
                <a:gridCol w="2203994">
                  <a:extLst>
                    <a:ext uri="{9D8B030D-6E8A-4147-A177-3AD203B41FA5}">
                      <a16:colId xmlns:a16="http://schemas.microsoft.com/office/drawing/2014/main" val="20002"/>
                    </a:ext>
                  </a:extLst>
                </a:gridCol>
                <a:gridCol w="2203994">
                  <a:extLst>
                    <a:ext uri="{9D8B030D-6E8A-4147-A177-3AD203B41FA5}">
                      <a16:colId xmlns:a16="http://schemas.microsoft.com/office/drawing/2014/main" val="20003"/>
                    </a:ext>
                  </a:extLst>
                </a:gridCol>
                <a:gridCol w="2203994">
                  <a:extLst>
                    <a:ext uri="{9D8B030D-6E8A-4147-A177-3AD203B41FA5}">
                      <a16:colId xmlns:a16="http://schemas.microsoft.com/office/drawing/2014/main" val="20004"/>
                    </a:ext>
                  </a:extLst>
                </a:gridCol>
              </a:tblGrid>
              <a:tr h="1477907">
                <a:tc>
                  <a:txBody>
                    <a:bodyPr/>
                    <a:lstStyle/>
                    <a:p>
                      <a:r>
                        <a:rPr lang="en-GB" dirty="0"/>
                        <a:t>Output in units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Variable</a:t>
                      </a:r>
                      <a:r>
                        <a:rPr lang="en-GB" baseline="0" dirty="0"/>
                        <a:t> cost per unit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Fixed costs for the production run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Total costs of production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Average cost per unit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15289">
                <a:tc>
                  <a:txBody>
                    <a:bodyPr/>
                    <a:lstStyle/>
                    <a:p>
                      <a:r>
                        <a:rPr lang="en-GB" sz="32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32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3200" dirty="0"/>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15289">
                <a:tc>
                  <a:txBody>
                    <a:bodyPr/>
                    <a:lstStyle/>
                    <a:p>
                      <a:r>
                        <a:rPr lang="en-GB" sz="3200" dirty="0"/>
                        <a:t>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32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3200" dirty="0"/>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15289">
                <a:tc>
                  <a:txBody>
                    <a:bodyPr/>
                    <a:lstStyle/>
                    <a:p>
                      <a:r>
                        <a:rPr lang="en-GB" sz="3200" dirty="0"/>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32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3200" dirty="0"/>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5" name="TextBox 4"/>
          <p:cNvSpPr txBox="1"/>
          <p:nvPr/>
        </p:nvSpPr>
        <p:spPr>
          <a:xfrm>
            <a:off x="1631504" y="5157192"/>
            <a:ext cx="9036496" cy="1200329"/>
          </a:xfrm>
          <a:prstGeom prst="rect">
            <a:avLst/>
          </a:prstGeom>
          <a:noFill/>
        </p:spPr>
        <p:txBody>
          <a:bodyPr wrap="square" rtlCol="0">
            <a:spAutoFit/>
          </a:bodyPr>
          <a:lstStyle/>
          <a:p>
            <a:r>
              <a:rPr lang="en-GB" dirty="0">
                <a:solidFill>
                  <a:prstClr val="black"/>
                </a:solidFill>
                <a:latin typeface="Calibri"/>
              </a:rPr>
              <a:t>1.Calculate the total costs of production for each of the three output levels (VC x output + FC)</a:t>
            </a:r>
          </a:p>
          <a:p>
            <a:r>
              <a:rPr lang="en-GB" dirty="0">
                <a:solidFill>
                  <a:prstClr val="black"/>
                </a:solidFill>
                <a:latin typeface="Calibri"/>
              </a:rPr>
              <a:t>2. Calculate the cost per unit (TC / output)</a:t>
            </a:r>
          </a:p>
          <a:p>
            <a:r>
              <a:rPr lang="en-GB" dirty="0">
                <a:solidFill>
                  <a:prstClr val="black"/>
                </a:solidFill>
                <a:latin typeface="Calibri"/>
              </a:rPr>
              <a:t>3. Identify at which level of output the business should operate</a:t>
            </a:r>
          </a:p>
          <a:p>
            <a:r>
              <a:rPr lang="en-GB" dirty="0">
                <a:solidFill>
                  <a:prstClr val="black"/>
                </a:solidFill>
                <a:latin typeface="Calibri"/>
              </a:rPr>
              <a:t>4. Answers on next slide</a:t>
            </a:r>
          </a:p>
        </p:txBody>
      </p:sp>
    </p:spTree>
    <p:extLst>
      <p:ext uri="{BB962C8B-B14F-4D97-AF65-F5344CB8AC3E}">
        <p14:creationId xmlns:p14="http://schemas.microsoft.com/office/powerpoint/2010/main" val="2980562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9543" y="0"/>
            <a:ext cx="2452914" cy="114300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Overview</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313229"/>
              </p:ext>
            </p:extLst>
          </p:nvPr>
        </p:nvGraphicFramePr>
        <p:xfrm>
          <a:off x="508000" y="1400936"/>
          <a:ext cx="11074401" cy="4647743"/>
        </p:xfrm>
        <a:graphic>
          <a:graphicData uri="http://schemas.openxmlformats.org/drawingml/2006/table">
            <a:tbl>
              <a:tblPr/>
              <a:tblGrid>
                <a:gridCol w="2768601">
                  <a:extLst>
                    <a:ext uri="{9D8B030D-6E8A-4147-A177-3AD203B41FA5}">
                      <a16:colId xmlns:a16="http://schemas.microsoft.com/office/drawing/2014/main" val="20000"/>
                    </a:ext>
                  </a:extLst>
                </a:gridCol>
                <a:gridCol w="8305800">
                  <a:extLst>
                    <a:ext uri="{9D8B030D-6E8A-4147-A177-3AD203B41FA5}">
                      <a16:colId xmlns:a16="http://schemas.microsoft.com/office/drawing/2014/main" val="20001"/>
                    </a:ext>
                  </a:extLst>
                </a:gridCol>
              </a:tblGrid>
              <a:tr h="921350">
                <a:tc>
                  <a:txBody>
                    <a:bodyPr/>
                    <a:lstStyle/>
                    <a:p>
                      <a:pPr algn="l">
                        <a:lnSpc>
                          <a:spcPct val="115000"/>
                        </a:lnSpc>
                        <a:spcAft>
                          <a:spcPts val="0"/>
                        </a:spcAft>
                      </a:pPr>
                      <a:r>
                        <a:rPr lang="en-GB" sz="1800" b="1" dirty="0">
                          <a:latin typeface="Arial Black" panose="020B0A04020102020204" pitchFamily="34" charset="0"/>
                          <a:ea typeface="Calibri"/>
                          <a:cs typeface="Times New Roman"/>
                        </a:rPr>
                        <a:t>Financial Economies of Scale</a:t>
                      </a:r>
                      <a:endParaRPr lang="en-GB" sz="1800" dirty="0">
                        <a:latin typeface="Arial Black" panose="020B0A040201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600" dirty="0">
                        <a:latin typeface="Calibri"/>
                        <a:ea typeface="Calibri"/>
                        <a:cs typeface="Times New Roman"/>
                      </a:endParaRPr>
                    </a:p>
                    <a:p>
                      <a:pPr>
                        <a:lnSpc>
                          <a:spcPct val="115000"/>
                        </a:lnSpc>
                        <a:spcAft>
                          <a:spcPts val="0"/>
                        </a:spcAft>
                      </a:pPr>
                      <a:endParaRPr lang="en-GB" sz="1600" dirty="0">
                        <a:latin typeface="Calibri"/>
                        <a:ea typeface="Calibri"/>
                        <a:cs typeface="Times New Roman"/>
                      </a:endParaRPr>
                    </a:p>
                    <a:p>
                      <a:pPr>
                        <a:lnSpc>
                          <a:spcPct val="115000"/>
                        </a:lnSpc>
                        <a:spcAft>
                          <a:spcPts val="0"/>
                        </a:spcAft>
                      </a:pPr>
                      <a:endParaRPr lang="en-GB"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04767">
                <a:tc>
                  <a:txBody>
                    <a:bodyPr/>
                    <a:lstStyle/>
                    <a:p>
                      <a:pPr algn="l">
                        <a:lnSpc>
                          <a:spcPct val="115000"/>
                        </a:lnSpc>
                        <a:spcAft>
                          <a:spcPts val="0"/>
                        </a:spcAft>
                      </a:pPr>
                      <a:r>
                        <a:rPr lang="en-GB" sz="1800" b="1">
                          <a:latin typeface="Arial Black" panose="020B0A04020102020204" pitchFamily="34" charset="0"/>
                          <a:ea typeface="Calibri"/>
                          <a:cs typeface="Times New Roman"/>
                        </a:rPr>
                        <a:t>Marketing Economies of Scale</a:t>
                      </a:r>
                      <a:endParaRPr lang="en-GB" sz="1800">
                        <a:latin typeface="Arial Black" panose="020B0A040201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40542">
                <a:tc>
                  <a:txBody>
                    <a:bodyPr/>
                    <a:lstStyle/>
                    <a:p>
                      <a:pPr algn="l">
                        <a:lnSpc>
                          <a:spcPct val="115000"/>
                        </a:lnSpc>
                        <a:spcAft>
                          <a:spcPts val="0"/>
                        </a:spcAft>
                      </a:pPr>
                      <a:r>
                        <a:rPr lang="en-GB" sz="1800" b="1">
                          <a:latin typeface="Arial Black" panose="020B0A04020102020204" pitchFamily="34" charset="0"/>
                          <a:ea typeface="Calibri"/>
                          <a:cs typeface="Times New Roman"/>
                        </a:rPr>
                        <a:t>Technical Economies of Scale</a:t>
                      </a:r>
                      <a:endParaRPr lang="en-GB" sz="1800">
                        <a:latin typeface="Arial Black" panose="020B0A040201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40542">
                <a:tc>
                  <a:txBody>
                    <a:bodyPr/>
                    <a:lstStyle/>
                    <a:p>
                      <a:pPr algn="l">
                        <a:lnSpc>
                          <a:spcPct val="115000"/>
                        </a:lnSpc>
                        <a:spcAft>
                          <a:spcPts val="0"/>
                        </a:spcAft>
                      </a:pPr>
                      <a:r>
                        <a:rPr lang="en-GB" sz="1800" b="1">
                          <a:latin typeface="Arial Black" panose="020B0A04020102020204" pitchFamily="34" charset="0"/>
                          <a:ea typeface="Calibri"/>
                          <a:cs typeface="Times New Roman"/>
                        </a:rPr>
                        <a:t>Managerial Economies of Scale</a:t>
                      </a:r>
                      <a:endParaRPr lang="en-GB" sz="1800">
                        <a:latin typeface="Arial Black" panose="020B0A040201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40542">
                <a:tc>
                  <a:txBody>
                    <a:bodyPr/>
                    <a:lstStyle/>
                    <a:p>
                      <a:pPr algn="l">
                        <a:lnSpc>
                          <a:spcPct val="115000"/>
                        </a:lnSpc>
                        <a:spcAft>
                          <a:spcPts val="0"/>
                        </a:spcAft>
                      </a:pPr>
                      <a:r>
                        <a:rPr lang="en-GB" sz="1800" b="1" dirty="0">
                          <a:latin typeface="Arial Black" panose="020B0A04020102020204" pitchFamily="34" charset="0"/>
                          <a:ea typeface="Calibri"/>
                          <a:cs typeface="Times New Roman"/>
                        </a:rPr>
                        <a:t>Risk- Bearing Economies of Scale</a:t>
                      </a:r>
                      <a:endParaRPr lang="en-GB" sz="1800" dirty="0">
                        <a:latin typeface="Arial Black" panose="020B0A040201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8260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marL="484632">
              <a:defRPr/>
            </a:pPr>
            <a:r>
              <a:rPr lang="en-GB" dirty="0"/>
              <a:t>Bulk-buying / purchasing  economies</a:t>
            </a:r>
            <a:endParaRPr lang="en-US" dirty="0"/>
          </a:p>
        </p:txBody>
      </p:sp>
      <p:sp>
        <p:nvSpPr>
          <p:cNvPr id="15363" name="Rectangle 3"/>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ormAutofit/>
          </a:bodyPr>
          <a:lstStyle/>
          <a:p>
            <a:r>
              <a:rPr lang="en-US" dirty="0"/>
              <a:t>As businesses grow they </a:t>
            </a:r>
            <a:r>
              <a:rPr lang="en-US" b="1" dirty="0"/>
              <a:t>need</a:t>
            </a:r>
            <a:r>
              <a:rPr lang="en-US" dirty="0"/>
              <a:t> to order larger quantities of production inputs. </a:t>
            </a:r>
          </a:p>
          <a:p>
            <a:r>
              <a:rPr lang="en-US" dirty="0"/>
              <a:t>As the order value increases, a business obtains more bargaining power with suppliers.</a:t>
            </a:r>
          </a:p>
          <a:p>
            <a:r>
              <a:rPr lang="en-US" dirty="0"/>
              <a:t>It may be able to obtain discounts and lower prices for the raw materials.</a:t>
            </a:r>
          </a:p>
        </p:txBody>
      </p:sp>
      <p:pic>
        <p:nvPicPr>
          <p:cNvPr id="6146" name="Picture 2" descr="http://static.guim.co.uk/sys-images/Money/Pix/pictures/2009/9/3/1251987922961/Wickes-sign-advertising-b-005.jpg"/>
          <p:cNvPicPr>
            <a:picLocks noChangeAspect="1" noChangeArrowheads="1"/>
          </p:cNvPicPr>
          <p:nvPr/>
        </p:nvPicPr>
        <p:blipFill>
          <a:blip r:embed="rId2"/>
          <a:srcRect/>
          <a:stretch>
            <a:fillRect/>
          </a:stretch>
        </p:blipFill>
        <p:spPr bwMode="auto">
          <a:xfrm>
            <a:off x="7289351" y="1873525"/>
            <a:ext cx="3155855" cy="4303438"/>
          </a:xfrm>
          <a:prstGeom prst="rect">
            <a:avLst/>
          </a:prstGeom>
          <a:noFill/>
        </p:spPr>
      </p:pic>
    </p:spTree>
    <p:extLst>
      <p:ext uri="{BB962C8B-B14F-4D97-AF65-F5344CB8AC3E}">
        <p14:creationId xmlns:p14="http://schemas.microsoft.com/office/powerpoint/2010/main" val="87666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17"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marL="484632">
              <a:defRPr/>
            </a:pPr>
            <a:r>
              <a:rPr lang="en-GB" dirty="0"/>
              <a:t>Technical</a:t>
            </a:r>
            <a:r>
              <a:rPr lang="en-GB" dirty="0">
                <a:latin typeface="Accent SF" pitchFamily="2" charset="0"/>
              </a:rPr>
              <a:t> </a:t>
            </a:r>
            <a:r>
              <a:rPr lang="en-GB" dirty="0"/>
              <a:t>economies</a:t>
            </a:r>
            <a:r>
              <a:rPr lang="en-GB" dirty="0">
                <a:latin typeface="Accent SF" pitchFamily="2" charset="0"/>
              </a:rPr>
              <a:t> </a:t>
            </a:r>
            <a:r>
              <a:rPr lang="en-GB" sz="4000" dirty="0"/>
              <a:t>of</a:t>
            </a:r>
            <a:r>
              <a:rPr lang="en-GB" dirty="0">
                <a:latin typeface="Accent SF" pitchFamily="2" charset="0"/>
              </a:rPr>
              <a:t> </a:t>
            </a:r>
            <a:r>
              <a:rPr lang="en-GB" sz="4000" dirty="0"/>
              <a:t>scale</a:t>
            </a:r>
            <a:endParaRPr lang="en-US" sz="4000" dirty="0"/>
          </a:p>
        </p:txBody>
      </p:sp>
      <p:sp>
        <p:nvSpPr>
          <p:cNvPr id="17411" name="Content Placeholder 2"/>
          <p:cNvSpPr>
            <a:spLocks noGrp="1"/>
          </p:cNvSpPr>
          <p:nvPr>
            <p:ph idx="1"/>
          </p:nvPr>
        </p:nvSpPr>
        <p:spPr>
          <a:xfrm>
            <a:off x="838199" y="1951836"/>
            <a:ext cx="6883401" cy="4525963"/>
          </a:xfrm>
        </p:spPr>
        <p:style>
          <a:lnRef idx="2">
            <a:schemeClr val="accent6"/>
          </a:lnRef>
          <a:fillRef idx="1">
            <a:schemeClr val="lt1"/>
          </a:fillRef>
          <a:effectRef idx="0">
            <a:schemeClr val="accent6"/>
          </a:effectRef>
          <a:fontRef idx="minor">
            <a:schemeClr val="dk1"/>
          </a:fontRef>
        </p:style>
        <p:txBody>
          <a:bodyPr>
            <a:normAutofit/>
          </a:bodyPr>
          <a:lstStyle/>
          <a:p>
            <a:r>
              <a:rPr lang="en-US" dirty="0"/>
              <a:t>Businesses with large-scale production can use more advanced machinery (or use existing machinery more efficiently). </a:t>
            </a:r>
          </a:p>
          <a:p>
            <a:r>
              <a:rPr lang="en-US" dirty="0"/>
              <a:t>This may include using mass production techniques, which are a more efficient form of production.  Fixed costs of purchasing machinery spread over higher levels of output. </a:t>
            </a:r>
          </a:p>
          <a:p>
            <a:r>
              <a:rPr lang="en-US" dirty="0"/>
              <a:t>A larger firm can also afford to invest more in research and development.</a:t>
            </a:r>
          </a:p>
          <a:p>
            <a:endParaRPr lang="en-US" dirty="0"/>
          </a:p>
        </p:txBody>
      </p:sp>
      <p:pic>
        <p:nvPicPr>
          <p:cNvPr id="5122" name="Picture 2" descr="http://thebreakthrough.org/images/main_image/robot_arms_at_car_factory.jpg"/>
          <p:cNvPicPr>
            <a:picLocks noChangeAspect="1" noChangeArrowheads="1"/>
          </p:cNvPicPr>
          <p:nvPr/>
        </p:nvPicPr>
        <p:blipFill>
          <a:blip r:embed="rId2" cstate="print"/>
          <a:srcRect/>
          <a:stretch>
            <a:fillRect/>
          </a:stretch>
        </p:blipFill>
        <p:spPr bwMode="auto">
          <a:xfrm>
            <a:off x="8028004" y="1832239"/>
            <a:ext cx="3325796" cy="22410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4" name="Picture 4" descr="http://web-images.chacha.com/images/Gallery/4396/how-to-increase-the-value-of-your-car-1456712021-aug-14-2012-1-600x400.jpg"/>
          <p:cNvPicPr>
            <a:picLocks noChangeAspect="1" noChangeArrowheads="1"/>
          </p:cNvPicPr>
          <p:nvPr/>
        </p:nvPicPr>
        <p:blipFill>
          <a:blip r:embed="rId3"/>
          <a:srcRect/>
          <a:stretch>
            <a:fillRect/>
          </a:stretch>
        </p:blipFill>
        <p:spPr bwMode="auto">
          <a:xfrm>
            <a:off x="8028004" y="4263221"/>
            <a:ext cx="3321866" cy="2214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1532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17"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pPr marL="484632">
              <a:defRPr/>
            </a:pPr>
            <a:r>
              <a:rPr lang="en-GB" dirty="0"/>
              <a:t>Man</a:t>
            </a:r>
            <a:r>
              <a:rPr lang="en-GB" sz="4000" dirty="0"/>
              <a:t>agerial</a:t>
            </a:r>
            <a:r>
              <a:rPr lang="en-GB" sz="4000" dirty="0">
                <a:latin typeface="Accent SF" pitchFamily="2" charset="0"/>
              </a:rPr>
              <a:t> </a:t>
            </a:r>
            <a:endParaRPr lang="en-US" sz="4000" dirty="0">
              <a:latin typeface="Accent SF" pitchFamily="2" charset="0"/>
            </a:endParaRPr>
          </a:p>
        </p:txBody>
      </p:sp>
      <p:sp>
        <p:nvSpPr>
          <p:cNvPr id="12291" name="Content Placeholder 2"/>
          <p:cNvSpPr>
            <a:spLocks noGrp="1"/>
          </p:cNvSpPr>
          <p:nvPr>
            <p:ph sz="half" idx="1"/>
          </p:nvPr>
        </p:nvSpPr>
        <p:spPr/>
        <p:style>
          <a:lnRef idx="2">
            <a:schemeClr val="accent5"/>
          </a:lnRef>
          <a:fillRef idx="1">
            <a:schemeClr val="lt1"/>
          </a:fillRef>
          <a:effectRef idx="0">
            <a:schemeClr val="accent5"/>
          </a:effectRef>
          <a:fontRef idx="minor">
            <a:schemeClr val="dk1"/>
          </a:fontRef>
        </p:style>
        <p:txBody>
          <a:bodyPr>
            <a:normAutofit lnSpcReduction="10000"/>
          </a:bodyPr>
          <a:lstStyle/>
          <a:p>
            <a:r>
              <a:rPr lang="en-GB" dirty="0"/>
              <a:t>As a business grows larger they will need to take on specialist staff for some of the more technical roles</a:t>
            </a:r>
          </a:p>
          <a:p>
            <a:endParaRPr lang="en-GB" dirty="0"/>
          </a:p>
          <a:p>
            <a:r>
              <a:rPr lang="en-GB" dirty="0"/>
              <a:t>For example a larger business may hire their own accountancy staff, where a smaller business would not be able to afford such trained staff and would have to outsource the finance function</a:t>
            </a:r>
          </a:p>
        </p:txBody>
      </p:sp>
      <p:pic>
        <p:nvPicPr>
          <p:cNvPr id="4098" name="Picture 2" descr="http://www.number-factory.co.uk/site/wp-content/uploads/2013/02/shutterstock_84104239-resize.jpg"/>
          <p:cNvPicPr>
            <a:picLocks noChangeAspect="1" noChangeArrowheads="1"/>
          </p:cNvPicPr>
          <p:nvPr/>
        </p:nvPicPr>
        <p:blipFill>
          <a:blip r:embed="rId2" cstate="print"/>
          <a:srcRect/>
          <a:stretch>
            <a:fillRect/>
          </a:stretch>
        </p:blipFill>
        <p:spPr bwMode="auto">
          <a:xfrm>
            <a:off x="7386418" y="2198702"/>
            <a:ext cx="3347192" cy="2230430"/>
          </a:xfrm>
          <a:prstGeom prst="rect">
            <a:avLst/>
          </a:prstGeom>
          <a:noFill/>
        </p:spPr>
      </p:pic>
      <p:pic>
        <p:nvPicPr>
          <p:cNvPr id="4100" name="Picture 4" descr="http://jabbatalk.com/wp-content/uploads/man-angry-phone.jpg"/>
          <p:cNvPicPr>
            <a:picLocks noChangeAspect="1" noChangeArrowheads="1"/>
          </p:cNvPicPr>
          <p:nvPr/>
        </p:nvPicPr>
        <p:blipFill>
          <a:blip r:embed="rId3"/>
          <a:srcRect/>
          <a:stretch>
            <a:fillRect/>
          </a:stretch>
        </p:blipFill>
        <p:spPr bwMode="auto">
          <a:xfrm>
            <a:off x="6953256" y="4429132"/>
            <a:ext cx="3294054" cy="2019300"/>
          </a:xfrm>
          <a:prstGeom prst="rect">
            <a:avLst/>
          </a:prstGeom>
          <a:noFill/>
        </p:spPr>
      </p:pic>
    </p:spTree>
    <p:extLst>
      <p:ext uri="{BB962C8B-B14F-4D97-AF65-F5344CB8AC3E}">
        <p14:creationId xmlns:p14="http://schemas.microsoft.com/office/powerpoint/2010/main" val="4119072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pPr algn="ctr"/>
            <a:r>
              <a:rPr lang="en-GB" dirty="0"/>
              <a:t>Calculators will be needed for this topic</a:t>
            </a:r>
          </a:p>
        </p:txBody>
      </p:sp>
      <p:pic>
        <p:nvPicPr>
          <p:cNvPr id="6" name="Content Placeholder 5"/>
          <p:cNvPicPr>
            <a:picLocks noGrp="1" noChangeAspect="1"/>
          </p:cNvPicPr>
          <p:nvPr>
            <p:ph idx="1"/>
          </p:nvPr>
        </p:nvPicPr>
        <p:blipFill>
          <a:blip r:embed="rId2"/>
          <a:stretch>
            <a:fillRect/>
          </a:stretch>
        </p:blipFill>
        <p:spPr>
          <a:xfrm>
            <a:off x="2832496" y="1825625"/>
            <a:ext cx="6527007"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66232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pPr marL="484632">
              <a:defRPr/>
            </a:pPr>
            <a:r>
              <a:rPr lang="en-GB" dirty="0"/>
              <a:t>Financial</a:t>
            </a:r>
            <a:r>
              <a:rPr lang="en-GB" sz="4000" dirty="0">
                <a:latin typeface="Accent SF" pitchFamily="2" charset="0"/>
              </a:rPr>
              <a:t> </a:t>
            </a:r>
            <a:r>
              <a:rPr lang="en-GB" dirty="0"/>
              <a:t>economies</a:t>
            </a:r>
            <a:r>
              <a:rPr lang="en-GB" sz="4000" dirty="0">
                <a:latin typeface="Accent SF" pitchFamily="2" charset="0"/>
              </a:rPr>
              <a:t> </a:t>
            </a:r>
            <a:r>
              <a:rPr lang="en-GB" sz="4000" dirty="0"/>
              <a:t>of</a:t>
            </a:r>
            <a:r>
              <a:rPr lang="en-GB" sz="4000" dirty="0">
                <a:latin typeface="Accent SF" pitchFamily="2" charset="0"/>
              </a:rPr>
              <a:t> </a:t>
            </a:r>
            <a:r>
              <a:rPr lang="en-GB" sz="4000" dirty="0"/>
              <a:t>scale</a:t>
            </a:r>
            <a:endParaRPr lang="en-US" sz="4000" dirty="0"/>
          </a:p>
        </p:txBody>
      </p:sp>
      <p:sp>
        <p:nvSpPr>
          <p:cNvPr id="13315" name="Content Placeholder 2"/>
          <p:cNvSpPr>
            <a:spLocks noGrp="1"/>
          </p:cNvSpPr>
          <p:nvPr>
            <p:ph idx="1"/>
          </p:nvPr>
        </p:nvSpPr>
        <p:spPr>
          <a:xfrm>
            <a:off x="838200" y="1943318"/>
            <a:ext cx="7086600" cy="4525963"/>
          </a:xfrm>
        </p:spPr>
        <p:style>
          <a:lnRef idx="2">
            <a:schemeClr val="accent4"/>
          </a:lnRef>
          <a:fillRef idx="1">
            <a:schemeClr val="lt1"/>
          </a:fillRef>
          <a:effectRef idx="0">
            <a:schemeClr val="accent4"/>
          </a:effectRef>
          <a:fontRef idx="minor">
            <a:schemeClr val="dk1"/>
          </a:fontRef>
        </p:style>
        <p:txBody>
          <a:bodyPr>
            <a:normAutofit/>
          </a:bodyPr>
          <a:lstStyle/>
          <a:p>
            <a:r>
              <a:rPr lang="en-US" dirty="0"/>
              <a:t>Small businesses find it hard to obtain finance or the cost of the finance is often quite high.</a:t>
            </a:r>
          </a:p>
          <a:p>
            <a:r>
              <a:rPr lang="en-US" dirty="0"/>
              <a:t>Small businesses are perceived as being riskier than larger businesses that have developed a good track record. </a:t>
            </a:r>
          </a:p>
          <a:p>
            <a:r>
              <a:rPr lang="en-US" dirty="0"/>
              <a:t>Larger firms therefore find it easier to find potential lenders and to raise money at lower interest rates.</a:t>
            </a:r>
          </a:p>
        </p:txBody>
      </p:sp>
      <p:pic>
        <p:nvPicPr>
          <p:cNvPr id="3074" name="Picture 2" descr="http://i.dailymail.co.uk/i/pix/2013/10/10/article-0-14E33319000005DC-725_634x396.jpg"/>
          <p:cNvPicPr>
            <a:picLocks noChangeAspect="1" noChangeArrowheads="1"/>
          </p:cNvPicPr>
          <p:nvPr/>
        </p:nvPicPr>
        <p:blipFill>
          <a:blip r:embed="rId2"/>
          <a:srcRect/>
          <a:stretch>
            <a:fillRect/>
          </a:stretch>
        </p:blipFill>
        <p:spPr bwMode="auto">
          <a:xfrm>
            <a:off x="8379280" y="4432532"/>
            <a:ext cx="2859323" cy="1785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6" name="Picture 4" descr="http://cdn.blog-sap.com/innovation/files/2013/06/272092_l_srgb_s_gl.jpg"/>
          <p:cNvPicPr>
            <a:picLocks noChangeAspect="1" noChangeArrowheads="1"/>
          </p:cNvPicPr>
          <p:nvPr/>
        </p:nvPicPr>
        <p:blipFill>
          <a:blip r:embed="rId3"/>
          <a:srcRect/>
          <a:stretch>
            <a:fillRect/>
          </a:stretch>
        </p:blipFill>
        <p:spPr bwMode="auto">
          <a:xfrm>
            <a:off x="8381103" y="1943318"/>
            <a:ext cx="28575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58393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pPr marL="484632">
              <a:defRPr/>
            </a:pPr>
            <a:r>
              <a:rPr lang="en-GB" dirty="0"/>
              <a:t>Marketing</a:t>
            </a:r>
            <a:r>
              <a:rPr lang="en-GB" sz="4000" dirty="0">
                <a:latin typeface="Accent SF" pitchFamily="2" charset="0"/>
              </a:rPr>
              <a:t> </a:t>
            </a:r>
            <a:r>
              <a:rPr lang="en-GB" dirty="0"/>
              <a:t>economies</a:t>
            </a:r>
            <a:r>
              <a:rPr lang="en-GB" sz="4000" dirty="0">
                <a:latin typeface="Accent SF" pitchFamily="2" charset="0"/>
              </a:rPr>
              <a:t> </a:t>
            </a:r>
            <a:r>
              <a:rPr lang="en-GB" sz="4000" dirty="0"/>
              <a:t>of</a:t>
            </a:r>
            <a:r>
              <a:rPr lang="en-GB" sz="4000" dirty="0">
                <a:latin typeface="Accent SF" pitchFamily="2" charset="0"/>
              </a:rPr>
              <a:t> </a:t>
            </a:r>
            <a:r>
              <a:rPr lang="en-GB" sz="4000" dirty="0"/>
              <a:t>scale</a:t>
            </a:r>
            <a:endParaRPr lang="en-US" sz="4000" dirty="0"/>
          </a:p>
        </p:txBody>
      </p:sp>
      <p:sp>
        <p:nvSpPr>
          <p:cNvPr id="20483" name="Content Placeholder 2"/>
          <p:cNvSpPr>
            <a:spLocks noGrp="1"/>
          </p:cNvSpPr>
          <p:nvPr>
            <p:ph sz="half" idx="1"/>
          </p:nvPr>
        </p:nvSpPr>
        <p:spPr/>
        <p:style>
          <a:lnRef idx="2">
            <a:schemeClr val="accent4"/>
          </a:lnRef>
          <a:fillRef idx="1">
            <a:schemeClr val="lt1"/>
          </a:fillRef>
          <a:effectRef idx="0">
            <a:schemeClr val="accent4"/>
          </a:effectRef>
          <a:fontRef idx="minor">
            <a:schemeClr val="dk1"/>
          </a:fontRef>
        </p:style>
        <p:txBody>
          <a:bodyPr>
            <a:normAutofit fontScale="92500"/>
          </a:bodyPr>
          <a:lstStyle/>
          <a:p>
            <a:r>
              <a:rPr lang="en-US" dirty="0"/>
              <a:t>Every part of marketing has a cost. </a:t>
            </a:r>
          </a:p>
          <a:p>
            <a:r>
              <a:rPr lang="en-US" dirty="0"/>
              <a:t>As a business gets larger, it is able to spread the cost of marketing over a wider range of products and sales – cutting the average marketing cost per unit.</a:t>
            </a:r>
          </a:p>
          <a:p>
            <a:r>
              <a:rPr lang="en-US" dirty="0"/>
              <a:t>So for example a larger business may have an extensive portfolio or products but may choose to just market the corporate brand name e.g. Nestle not KitKat</a:t>
            </a:r>
          </a:p>
        </p:txBody>
      </p:sp>
      <p:pic>
        <p:nvPicPr>
          <p:cNvPr id="2050" name="Picture 2" descr="http://www.handymarketingsolutions.co.uk/wp-content/uploads/2013/05/printball.jpg"/>
          <p:cNvPicPr>
            <a:picLocks noChangeAspect="1" noChangeArrowheads="1"/>
          </p:cNvPicPr>
          <p:nvPr/>
        </p:nvPicPr>
        <p:blipFill>
          <a:blip r:embed="rId2"/>
          <a:srcRect/>
          <a:stretch>
            <a:fillRect/>
          </a:stretch>
        </p:blipFill>
        <p:spPr bwMode="auto">
          <a:xfrm>
            <a:off x="6516466" y="1690688"/>
            <a:ext cx="4493068" cy="4493068"/>
          </a:xfrm>
          <a:prstGeom prst="rect">
            <a:avLst/>
          </a:prstGeom>
          <a:noFill/>
        </p:spPr>
      </p:pic>
    </p:spTree>
    <p:extLst>
      <p:ext uri="{BB962C8B-B14F-4D97-AF65-F5344CB8AC3E}">
        <p14:creationId xmlns:p14="http://schemas.microsoft.com/office/powerpoint/2010/main" val="177834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linds(horizontal)">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blinds(horizontal)">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blinds(horizontal)">
                                      <p:cBhvr>
                                        <p:cTn id="17" dur="5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pPr marL="484632">
              <a:defRPr/>
            </a:pPr>
            <a:r>
              <a:rPr lang="en-GB" sz="4000" dirty="0"/>
              <a:t>Risk</a:t>
            </a:r>
            <a:r>
              <a:rPr lang="en-GB" sz="3600" dirty="0">
                <a:latin typeface="Accent SF" pitchFamily="2" charset="0"/>
              </a:rPr>
              <a:t> </a:t>
            </a:r>
            <a:r>
              <a:rPr lang="en-GB" sz="4000" dirty="0"/>
              <a:t>bearing</a:t>
            </a:r>
          </a:p>
        </p:txBody>
      </p:sp>
      <p:sp>
        <p:nvSpPr>
          <p:cNvPr id="3" name="Content Placeholder 2"/>
          <p:cNvSpPr>
            <a:spLocks noGrp="1"/>
          </p:cNvSpPr>
          <p:nvPr>
            <p:ph sz="half" idx="1"/>
          </p:nvPr>
        </p:nvSpPr>
        <p:spPr/>
        <p:style>
          <a:lnRef idx="2">
            <a:schemeClr val="accent3"/>
          </a:lnRef>
          <a:fillRef idx="1">
            <a:schemeClr val="lt1"/>
          </a:fillRef>
          <a:effectRef idx="0">
            <a:schemeClr val="accent3"/>
          </a:effectRef>
          <a:fontRef idx="minor">
            <a:schemeClr val="dk1"/>
          </a:fontRef>
        </p:style>
        <p:txBody>
          <a:bodyPr/>
          <a:lstStyle/>
          <a:p>
            <a:r>
              <a:rPr lang="en-GB" dirty="0"/>
              <a:t>Bigger companies can spread their risk by investing in more products and more markets</a:t>
            </a:r>
          </a:p>
          <a:p>
            <a:r>
              <a:rPr lang="en-GB" dirty="0"/>
              <a:t>This is called diversification, a great example of this is TATA which owns Tetley tea and Jaguar Land Rover</a:t>
            </a:r>
          </a:p>
          <a:p>
            <a:endParaRPr lang="en-GB" dirty="0"/>
          </a:p>
        </p:txBody>
      </p:sp>
      <p:pic>
        <p:nvPicPr>
          <p:cNvPr id="38914" name="Picture 2" descr="http://www.bsigroup.co.in/upload/tata-global-beverages.jpg"/>
          <p:cNvPicPr>
            <a:picLocks noChangeAspect="1" noChangeArrowheads="1"/>
          </p:cNvPicPr>
          <p:nvPr/>
        </p:nvPicPr>
        <p:blipFill>
          <a:blip r:embed="rId2"/>
          <a:srcRect/>
          <a:stretch>
            <a:fillRect/>
          </a:stretch>
        </p:blipFill>
        <p:spPr bwMode="auto">
          <a:xfrm>
            <a:off x="6512703" y="4208661"/>
            <a:ext cx="4500594" cy="2479440"/>
          </a:xfrm>
          <a:prstGeom prst="rect">
            <a:avLst/>
          </a:prstGeom>
          <a:noFill/>
        </p:spPr>
      </p:pic>
      <p:pic>
        <p:nvPicPr>
          <p:cNvPr id="38916" name="Picture 4" descr="http://www.talkingtrendo.com/wp-content/uploads/2013/06/new-launches-by-tata-motors.jpg"/>
          <p:cNvPicPr>
            <a:picLocks noChangeAspect="1" noChangeArrowheads="1"/>
          </p:cNvPicPr>
          <p:nvPr/>
        </p:nvPicPr>
        <p:blipFill>
          <a:blip r:embed="rId3"/>
          <a:srcRect/>
          <a:stretch>
            <a:fillRect/>
          </a:stretch>
        </p:blipFill>
        <p:spPr bwMode="auto">
          <a:xfrm>
            <a:off x="8496304" y="1520927"/>
            <a:ext cx="2857496" cy="2857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62403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Video on economies of scale</a:t>
            </a:r>
          </a:p>
        </p:txBody>
      </p:sp>
      <p:pic>
        <p:nvPicPr>
          <p:cNvPr id="35842" name="Picture 2">
            <a:hlinkClick r:id="rId3"/>
          </p:cNvPr>
          <p:cNvPicPr>
            <a:picLocks noChangeAspect="1" noChangeArrowheads="1"/>
          </p:cNvPicPr>
          <p:nvPr/>
        </p:nvPicPr>
        <p:blipFill>
          <a:blip r:embed="rId4"/>
          <a:srcRect/>
          <a:stretch>
            <a:fillRect/>
          </a:stretch>
        </p:blipFill>
        <p:spPr bwMode="auto">
          <a:xfrm>
            <a:off x="2702745" y="1417638"/>
            <a:ext cx="6441255" cy="4495701"/>
          </a:xfrm>
          <a:prstGeom prst="rect">
            <a:avLst/>
          </a:prstGeom>
          <a:noFill/>
          <a:ln w="9525">
            <a:noFill/>
            <a:miter lim="800000"/>
            <a:headEnd/>
            <a:tailEnd/>
          </a:ln>
          <a:effectLst/>
        </p:spPr>
      </p:pic>
    </p:spTree>
    <p:extLst>
      <p:ext uri="{BB962C8B-B14F-4D97-AF65-F5344CB8AC3E}">
        <p14:creationId xmlns:p14="http://schemas.microsoft.com/office/powerpoint/2010/main" val="1496247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fontScale="70000" lnSpcReduction="20000"/>
          </a:bodyPr>
          <a:lstStyle/>
          <a:p>
            <a:pPr marL="0" lvl="2">
              <a:spcBef>
                <a:spcPts val="1000"/>
              </a:spcBef>
            </a:pPr>
            <a:r>
              <a:rPr lang="en-GB" sz="5400" b="1" dirty="0">
                <a:solidFill>
                  <a:srgbClr val="0070C0"/>
                </a:solidFill>
              </a:rPr>
              <a:t>Objective 2: </a:t>
            </a:r>
          </a:p>
          <a:p>
            <a:pPr marL="0" lvl="2">
              <a:spcBef>
                <a:spcPts val="1000"/>
              </a:spcBef>
            </a:pPr>
            <a:r>
              <a:rPr lang="en-GB" sz="5400" b="1" dirty="0">
                <a:solidFill>
                  <a:srgbClr val="0070C0"/>
                </a:solidFill>
              </a:rPr>
              <a:t>Increased market power over customers and suppliers</a:t>
            </a: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2120074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rtl="0" eaLnBrk="1" latinLnBrk="0" hangingPunct="1"/>
            <a:r>
              <a:rPr lang="en-GB" sz="4000" b="1" dirty="0"/>
              <a:t>Objective of growth 2: Increased market power over customers and suppliers</a:t>
            </a:r>
            <a:endParaRPr lang="en-GB" dirty="0"/>
          </a:p>
        </p:txBody>
      </p:sp>
      <p:sp>
        <p:nvSpPr>
          <p:cNvPr id="4" name="Content Placeholder 3"/>
          <p:cNvSpPr>
            <a:spLocks noGrp="1"/>
          </p:cNvSpPr>
          <p:nvPr>
            <p:ph sz="half" idx="1"/>
          </p:nvPr>
        </p:nvSpPr>
        <p:spPr/>
        <p:style>
          <a:lnRef idx="2">
            <a:schemeClr val="accent6"/>
          </a:lnRef>
          <a:fillRef idx="1">
            <a:schemeClr val="lt1"/>
          </a:fillRef>
          <a:effectRef idx="0">
            <a:schemeClr val="accent6"/>
          </a:effectRef>
          <a:fontRef idx="minor">
            <a:schemeClr val="dk1"/>
          </a:fontRef>
        </p:style>
        <p:txBody>
          <a:bodyPr>
            <a:normAutofit/>
          </a:bodyPr>
          <a:lstStyle/>
          <a:p>
            <a:r>
              <a:rPr lang="en-GB" dirty="0"/>
              <a:t>Another objective of a business wanting to grow maybe to reduce the power of suppliers and customers </a:t>
            </a:r>
          </a:p>
          <a:p>
            <a:r>
              <a:rPr lang="en-GB" dirty="0"/>
              <a:t>This is the short to medium term objective which flows from the longer term objective of the business to increase profitability</a:t>
            </a:r>
          </a:p>
        </p:txBody>
      </p:sp>
      <p:pic>
        <p:nvPicPr>
          <p:cNvPr id="3" name="Content Placeholder 2">
            <a:hlinkClick r:id="rId2"/>
          </p:cNvPr>
          <p:cNvPicPr>
            <a:picLocks noGrp="1" noChangeAspect="1"/>
          </p:cNvPicPr>
          <p:nvPr>
            <p:ph sz="half" idx="2"/>
          </p:nvPr>
        </p:nvPicPr>
        <p:blipFill>
          <a:blip r:embed="rId3"/>
          <a:stretch>
            <a:fillRect/>
          </a:stretch>
        </p:blipFill>
        <p:spPr>
          <a:xfrm>
            <a:off x="6534651" y="1825625"/>
            <a:ext cx="4456697"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57338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Tescopoly</a:t>
            </a:r>
          </a:p>
        </p:txBody>
      </p:sp>
      <p:pic>
        <p:nvPicPr>
          <p:cNvPr id="4" name="Content Placeholder 3">
            <a:hlinkClick r:id="rId2"/>
          </p:cNvPr>
          <p:cNvPicPr>
            <a:picLocks noGrp="1" noChangeAspect="1"/>
          </p:cNvPicPr>
          <p:nvPr>
            <p:ph idx="1"/>
          </p:nvPr>
        </p:nvPicPr>
        <p:blipFill>
          <a:blip r:embed="rId3"/>
          <a:stretch>
            <a:fillRect/>
          </a:stretch>
        </p:blipFill>
        <p:spPr>
          <a:xfrm>
            <a:off x="2241485" y="1869168"/>
            <a:ext cx="7178286" cy="47915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84140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980660" y="4589463"/>
            <a:ext cx="10366789" cy="1500187"/>
          </a:xfrm>
        </p:spPr>
        <p:style>
          <a:lnRef idx="2">
            <a:schemeClr val="accent5"/>
          </a:lnRef>
          <a:fillRef idx="1">
            <a:schemeClr val="lt1"/>
          </a:fillRef>
          <a:effectRef idx="0">
            <a:schemeClr val="accent5"/>
          </a:effectRef>
          <a:fontRef idx="minor">
            <a:schemeClr val="dk1"/>
          </a:fontRef>
        </p:style>
        <p:txBody>
          <a:bodyPr>
            <a:normAutofit fontScale="77500" lnSpcReduction="20000"/>
          </a:bodyPr>
          <a:lstStyle/>
          <a:p>
            <a:pPr marL="0" lvl="2">
              <a:spcBef>
                <a:spcPts val="1000"/>
              </a:spcBef>
            </a:pPr>
            <a:r>
              <a:rPr lang="en-GB" sz="5400" b="1" dirty="0">
                <a:solidFill>
                  <a:srgbClr val="0070C0"/>
                </a:solidFill>
              </a:rPr>
              <a:t>Objective 3: </a:t>
            </a:r>
          </a:p>
          <a:p>
            <a:pPr marL="0" lvl="2">
              <a:spcBef>
                <a:spcPts val="1000"/>
              </a:spcBef>
            </a:pPr>
            <a:r>
              <a:rPr lang="en-GB" sz="5400" b="1" dirty="0">
                <a:solidFill>
                  <a:srgbClr val="0070C0"/>
                </a:solidFill>
              </a:rPr>
              <a:t>Increased</a:t>
            </a:r>
            <a:r>
              <a:rPr lang="en-GB" sz="5400" dirty="0"/>
              <a:t> </a:t>
            </a:r>
            <a:r>
              <a:rPr lang="en-GB" sz="5400" b="1" dirty="0">
                <a:solidFill>
                  <a:srgbClr val="0070C0"/>
                </a:solidFill>
              </a:rPr>
              <a:t>market</a:t>
            </a:r>
            <a:r>
              <a:rPr lang="en-GB" sz="5400" dirty="0"/>
              <a:t> </a:t>
            </a:r>
            <a:r>
              <a:rPr lang="en-GB" sz="5400" b="1" dirty="0">
                <a:solidFill>
                  <a:srgbClr val="0070C0"/>
                </a:solidFill>
              </a:rPr>
              <a:t>share</a:t>
            </a:r>
            <a:r>
              <a:rPr lang="en-GB" sz="5400" dirty="0"/>
              <a:t> </a:t>
            </a:r>
            <a:r>
              <a:rPr lang="en-GB" sz="5400" b="1" dirty="0">
                <a:solidFill>
                  <a:srgbClr val="0070C0"/>
                </a:solidFill>
              </a:rPr>
              <a:t>and</a:t>
            </a:r>
            <a:r>
              <a:rPr lang="en-GB" sz="5400" dirty="0"/>
              <a:t> </a:t>
            </a:r>
            <a:r>
              <a:rPr lang="en-GB" sz="5400" b="1" dirty="0">
                <a:solidFill>
                  <a:srgbClr val="0070C0"/>
                </a:solidFill>
              </a:rPr>
              <a:t>brand</a:t>
            </a:r>
            <a:r>
              <a:rPr lang="en-GB" sz="5400" dirty="0"/>
              <a:t> </a:t>
            </a:r>
            <a:r>
              <a:rPr lang="en-GB" sz="5400" b="1" dirty="0">
                <a:solidFill>
                  <a:srgbClr val="0070C0"/>
                </a:solidFill>
              </a:rPr>
              <a:t>recognition</a:t>
            </a: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2885117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lvl="2" algn="l" rtl="0">
              <a:lnSpc>
                <a:spcPct val="90000"/>
              </a:lnSpc>
              <a:spcBef>
                <a:spcPct val="0"/>
              </a:spcBef>
            </a:pPr>
            <a:r>
              <a:rPr lang="en-GB" sz="4900" dirty="0">
                <a:solidFill>
                  <a:schemeClr val="bg1"/>
                </a:solidFill>
              </a:rPr>
              <a:t>Increased market share and brand recognition</a:t>
            </a:r>
            <a:br>
              <a:rPr lang="en-GB" sz="5400" b="1" dirty="0">
                <a:solidFill>
                  <a:srgbClr val="0070C0"/>
                </a:solidFill>
              </a:rPr>
            </a:br>
            <a:endParaRPr lang="en-GB" dirty="0"/>
          </a:p>
        </p:txBody>
      </p:sp>
      <p:sp>
        <p:nvSpPr>
          <p:cNvPr id="5" name="Content Placeholder 4"/>
          <p:cNvSpPr>
            <a:spLocks noGrp="1"/>
          </p:cNvSpPr>
          <p:nvPr>
            <p:ph sz="half" idx="1"/>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GB" dirty="0"/>
              <a:t>In dynamic and competitive markets, businesses may seek to grow to achieve increased market share – for example the supermarket industry in the UK (see next slide) is very driven by market share</a:t>
            </a:r>
          </a:p>
          <a:p>
            <a:r>
              <a:rPr lang="en-GB" dirty="0"/>
              <a:t>Other businesses may seek to buy other businesses in the same industry in order to acquire recognised brands</a:t>
            </a:r>
          </a:p>
        </p:txBody>
      </p:sp>
      <p:pic>
        <p:nvPicPr>
          <p:cNvPr id="7" name="Content Placeholder 6">
            <a:hlinkClick r:id="rId2"/>
          </p:cNvPr>
          <p:cNvPicPr>
            <a:picLocks noGrp="1" noChangeAspect="1"/>
          </p:cNvPicPr>
          <p:nvPr>
            <p:ph sz="half" idx="2"/>
          </p:nvPr>
        </p:nvPicPr>
        <p:blipFill>
          <a:blip r:embed="rId3"/>
          <a:stretch>
            <a:fillRect/>
          </a:stretch>
        </p:blipFill>
        <p:spPr>
          <a:xfrm>
            <a:off x="6172200" y="1922448"/>
            <a:ext cx="5181600" cy="41576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36253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stretch>
            <a:fillRect/>
          </a:stretch>
        </p:blipFill>
        <p:spPr>
          <a:xfrm>
            <a:off x="292780" y="257855"/>
            <a:ext cx="7629525" cy="6429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8505371" y="2394857"/>
            <a:ext cx="2655172" cy="3139321"/>
          </a:xfrm>
          <a:prstGeom prst="rect">
            <a:avLst/>
          </a:prstGeom>
          <a:noFill/>
        </p:spPr>
        <p:txBody>
          <a:bodyPr wrap="square" rtlCol="0">
            <a:spAutoFit/>
          </a:bodyPr>
          <a:lstStyle/>
          <a:p>
            <a:r>
              <a:rPr lang="en-GB" dirty="0">
                <a:latin typeface="Arial Black" panose="020B0A04020102020204" pitchFamily="34" charset="0"/>
              </a:rPr>
              <a:t>GB Grocery market share data</a:t>
            </a:r>
          </a:p>
          <a:p>
            <a:pPr marL="342900" indent="-342900">
              <a:buAutoNum type="arabicPeriod"/>
            </a:pPr>
            <a:r>
              <a:rPr lang="en-GB" dirty="0">
                <a:latin typeface="Arial Black" panose="020B0A04020102020204" pitchFamily="34" charset="0"/>
              </a:rPr>
              <a:t>Tesco</a:t>
            </a:r>
          </a:p>
          <a:p>
            <a:pPr marL="342900" indent="-342900">
              <a:buAutoNum type="arabicPeriod"/>
            </a:pPr>
            <a:r>
              <a:rPr lang="en-GB" dirty="0">
                <a:latin typeface="Arial Black" panose="020B0A04020102020204" pitchFamily="34" charset="0"/>
              </a:rPr>
              <a:t>Sainsbury’s</a:t>
            </a:r>
          </a:p>
          <a:p>
            <a:pPr marL="342900" indent="-342900">
              <a:buAutoNum type="arabicPeriod"/>
            </a:pPr>
            <a:r>
              <a:rPr lang="en-GB" dirty="0">
                <a:latin typeface="Arial Black" panose="020B0A04020102020204" pitchFamily="34" charset="0"/>
              </a:rPr>
              <a:t>ASDA</a:t>
            </a:r>
          </a:p>
          <a:p>
            <a:pPr marL="342900" indent="-342900">
              <a:buAutoNum type="arabicPeriod"/>
            </a:pPr>
            <a:r>
              <a:rPr lang="en-GB" dirty="0">
                <a:latin typeface="Arial Black" panose="020B0A04020102020204" pitchFamily="34" charset="0"/>
              </a:rPr>
              <a:t>Morrisons</a:t>
            </a:r>
          </a:p>
          <a:p>
            <a:pPr marL="342900" indent="-342900">
              <a:buAutoNum type="arabicPeriod"/>
            </a:pPr>
            <a:r>
              <a:rPr lang="en-GB" dirty="0">
                <a:latin typeface="Arial Black" panose="020B0A04020102020204" pitchFamily="34" charset="0"/>
              </a:rPr>
              <a:t>Aldi</a:t>
            </a:r>
          </a:p>
          <a:p>
            <a:pPr marL="342900" indent="-342900">
              <a:buAutoNum type="arabicPeriod"/>
            </a:pPr>
            <a:r>
              <a:rPr lang="en-GB" dirty="0">
                <a:latin typeface="Arial Black" panose="020B0A04020102020204" pitchFamily="34" charset="0"/>
              </a:rPr>
              <a:t>The Co-op</a:t>
            </a:r>
          </a:p>
          <a:p>
            <a:pPr marL="342900" indent="-342900">
              <a:buAutoNum type="arabicPeriod"/>
            </a:pPr>
            <a:r>
              <a:rPr lang="en-GB" dirty="0">
                <a:latin typeface="Arial Black" panose="020B0A04020102020204" pitchFamily="34" charset="0"/>
              </a:rPr>
              <a:t>Waitrose</a:t>
            </a:r>
          </a:p>
          <a:p>
            <a:pPr marL="342900" indent="-342900">
              <a:buAutoNum type="arabicPeriod"/>
            </a:pPr>
            <a:r>
              <a:rPr lang="en-GB" dirty="0">
                <a:latin typeface="Arial Black" panose="020B0A04020102020204" pitchFamily="34" charset="0"/>
              </a:rPr>
              <a:t>Lidl</a:t>
            </a:r>
          </a:p>
          <a:p>
            <a:pPr marL="342900" indent="-342900">
              <a:buAutoNum type="arabicPeriod"/>
            </a:pPr>
            <a:r>
              <a:rPr lang="en-GB" dirty="0">
                <a:latin typeface="Arial Black" panose="020B0A04020102020204" pitchFamily="34" charset="0"/>
              </a:rPr>
              <a:t>Iceland</a:t>
            </a:r>
          </a:p>
        </p:txBody>
      </p:sp>
    </p:spTree>
    <p:extLst>
      <p:ext uri="{BB962C8B-B14F-4D97-AF65-F5344CB8AC3E}">
        <p14:creationId xmlns:p14="http://schemas.microsoft.com/office/powerpoint/2010/main" val="1138271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Starter</a:t>
            </a: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n-GB" dirty="0"/>
              <a:t>How is your brand recognition?</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200162217"/>
              </p:ext>
            </p:extLst>
          </p:nvPr>
        </p:nvGraphicFramePr>
        <p:xfrm>
          <a:off x="838200" y="2517932"/>
          <a:ext cx="10515600" cy="3313024"/>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1035477778"/>
                    </a:ext>
                  </a:extLst>
                </a:gridCol>
                <a:gridCol w="2103120">
                  <a:extLst>
                    <a:ext uri="{9D8B030D-6E8A-4147-A177-3AD203B41FA5}">
                      <a16:colId xmlns:a16="http://schemas.microsoft.com/office/drawing/2014/main" val="46814550"/>
                    </a:ext>
                  </a:extLst>
                </a:gridCol>
                <a:gridCol w="2103120">
                  <a:extLst>
                    <a:ext uri="{9D8B030D-6E8A-4147-A177-3AD203B41FA5}">
                      <a16:colId xmlns:a16="http://schemas.microsoft.com/office/drawing/2014/main" val="1838024401"/>
                    </a:ext>
                  </a:extLst>
                </a:gridCol>
                <a:gridCol w="2103120">
                  <a:extLst>
                    <a:ext uri="{9D8B030D-6E8A-4147-A177-3AD203B41FA5}">
                      <a16:colId xmlns:a16="http://schemas.microsoft.com/office/drawing/2014/main" val="2678692056"/>
                    </a:ext>
                  </a:extLst>
                </a:gridCol>
                <a:gridCol w="2103120">
                  <a:extLst>
                    <a:ext uri="{9D8B030D-6E8A-4147-A177-3AD203B41FA5}">
                      <a16:colId xmlns:a16="http://schemas.microsoft.com/office/drawing/2014/main" val="3071717343"/>
                    </a:ext>
                  </a:extLst>
                </a:gridCol>
              </a:tblGrid>
              <a:tr h="1656512">
                <a:tc>
                  <a:txBody>
                    <a:bodyPr/>
                    <a:lstStyle/>
                    <a:p>
                      <a:r>
                        <a:rPr lang="en-GB" dirty="0">
                          <a:solidFill>
                            <a:schemeClr val="tx1"/>
                          </a:solidFill>
                          <a:latin typeface="Arial Black" panose="020B0A040201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chemeClr val="tx1"/>
                          </a:solidFill>
                          <a:latin typeface="Arial Black" panose="020B0A040201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chemeClr val="tx1"/>
                          </a:solidFill>
                          <a:latin typeface="Arial Black" panose="020B0A040201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chemeClr val="tx1"/>
                          </a:solidFill>
                          <a:latin typeface="Arial Black" panose="020B0A040201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chemeClr val="tx1"/>
                          </a:solidFill>
                          <a:latin typeface="Arial Black" panose="020B0A040201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584620"/>
                  </a:ext>
                </a:extLst>
              </a:tr>
              <a:tr h="1656512">
                <a:tc>
                  <a:txBody>
                    <a:bodyPr/>
                    <a:lstStyle/>
                    <a:p>
                      <a:r>
                        <a:rPr lang="en-GB" dirty="0">
                          <a:solidFill>
                            <a:schemeClr val="tx1"/>
                          </a:solidFill>
                          <a:latin typeface="Arial Black" panose="020B0A040201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chemeClr val="tx1"/>
                          </a:solidFill>
                          <a:latin typeface="Arial Black" panose="020B0A040201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chemeClr val="tx1"/>
                          </a:solidFill>
                          <a:latin typeface="Arial Black" panose="020B0A040201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chemeClr val="tx1"/>
                          </a:solidFill>
                          <a:latin typeface="Arial Black" panose="020B0A04020102020204" pitchFamily="34"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chemeClr val="tx1"/>
                          </a:solidFill>
                          <a:latin typeface="Arial Black" panose="020B0A0402010202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6266453"/>
                  </a:ext>
                </a:extLst>
              </a:tr>
            </a:tbl>
          </a:graphicData>
        </a:graphic>
      </p:graphicFrame>
      <p:pic>
        <p:nvPicPr>
          <p:cNvPr id="5" name="Picture 4"/>
          <p:cNvPicPr>
            <a:picLocks noChangeAspect="1"/>
          </p:cNvPicPr>
          <p:nvPr/>
        </p:nvPicPr>
        <p:blipFill>
          <a:blip r:embed="rId3"/>
          <a:stretch>
            <a:fillRect/>
          </a:stretch>
        </p:blipFill>
        <p:spPr>
          <a:xfrm>
            <a:off x="1299956" y="3037442"/>
            <a:ext cx="1217958" cy="1018759"/>
          </a:xfrm>
          <a:prstGeom prst="rect">
            <a:avLst/>
          </a:prstGeom>
        </p:spPr>
      </p:pic>
      <p:pic>
        <p:nvPicPr>
          <p:cNvPr id="6" name="Picture 5"/>
          <p:cNvPicPr>
            <a:picLocks noChangeAspect="1"/>
          </p:cNvPicPr>
          <p:nvPr/>
        </p:nvPicPr>
        <p:blipFill>
          <a:blip r:embed="rId4"/>
          <a:stretch>
            <a:fillRect/>
          </a:stretch>
        </p:blipFill>
        <p:spPr>
          <a:xfrm>
            <a:off x="3285711" y="2802844"/>
            <a:ext cx="1485900" cy="1371600"/>
          </a:xfrm>
          <a:prstGeom prst="rect">
            <a:avLst/>
          </a:prstGeom>
        </p:spPr>
      </p:pic>
      <p:pic>
        <p:nvPicPr>
          <p:cNvPr id="7" name="Picture 6"/>
          <p:cNvPicPr>
            <a:picLocks noChangeAspect="1"/>
          </p:cNvPicPr>
          <p:nvPr/>
        </p:nvPicPr>
        <p:blipFill>
          <a:blip r:embed="rId5"/>
          <a:stretch>
            <a:fillRect/>
          </a:stretch>
        </p:blipFill>
        <p:spPr>
          <a:xfrm>
            <a:off x="5367128" y="2979672"/>
            <a:ext cx="1163815" cy="1076529"/>
          </a:xfrm>
          <a:prstGeom prst="rect">
            <a:avLst/>
          </a:prstGeom>
        </p:spPr>
      </p:pic>
      <p:pic>
        <p:nvPicPr>
          <p:cNvPr id="8" name="Picture 7"/>
          <p:cNvPicPr>
            <a:picLocks noChangeAspect="1"/>
          </p:cNvPicPr>
          <p:nvPr/>
        </p:nvPicPr>
        <p:blipFill>
          <a:blip r:embed="rId6"/>
          <a:stretch>
            <a:fillRect/>
          </a:stretch>
        </p:blipFill>
        <p:spPr>
          <a:xfrm>
            <a:off x="7420389" y="2956169"/>
            <a:ext cx="1386342" cy="1100032"/>
          </a:xfrm>
          <a:prstGeom prst="rect">
            <a:avLst/>
          </a:prstGeom>
        </p:spPr>
      </p:pic>
      <p:pic>
        <p:nvPicPr>
          <p:cNvPr id="9" name="Picture 8"/>
          <p:cNvPicPr>
            <a:picLocks noChangeAspect="1"/>
          </p:cNvPicPr>
          <p:nvPr/>
        </p:nvPicPr>
        <p:blipFill>
          <a:blip r:embed="rId7"/>
          <a:stretch>
            <a:fillRect/>
          </a:stretch>
        </p:blipFill>
        <p:spPr>
          <a:xfrm>
            <a:off x="9816755" y="2956169"/>
            <a:ext cx="957262" cy="1075281"/>
          </a:xfrm>
          <a:prstGeom prst="rect">
            <a:avLst/>
          </a:prstGeom>
        </p:spPr>
      </p:pic>
      <p:pic>
        <p:nvPicPr>
          <p:cNvPr id="10" name="Picture 9"/>
          <p:cNvPicPr>
            <a:picLocks noChangeAspect="1"/>
          </p:cNvPicPr>
          <p:nvPr/>
        </p:nvPicPr>
        <p:blipFill>
          <a:blip r:embed="rId8"/>
          <a:stretch>
            <a:fillRect/>
          </a:stretch>
        </p:blipFill>
        <p:spPr>
          <a:xfrm>
            <a:off x="1594610" y="4520284"/>
            <a:ext cx="628650" cy="771525"/>
          </a:xfrm>
          <a:prstGeom prst="rect">
            <a:avLst/>
          </a:prstGeom>
        </p:spPr>
      </p:pic>
      <p:pic>
        <p:nvPicPr>
          <p:cNvPr id="11" name="Picture 10"/>
          <p:cNvPicPr>
            <a:picLocks noChangeAspect="1"/>
          </p:cNvPicPr>
          <p:nvPr/>
        </p:nvPicPr>
        <p:blipFill>
          <a:blip r:embed="rId9"/>
          <a:stretch>
            <a:fillRect/>
          </a:stretch>
        </p:blipFill>
        <p:spPr>
          <a:xfrm>
            <a:off x="3500023" y="4520283"/>
            <a:ext cx="1245084" cy="1128876"/>
          </a:xfrm>
          <a:prstGeom prst="rect">
            <a:avLst/>
          </a:prstGeom>
        </p:spPr>
      </p:pic>
      <p:pic>
        <p:nvPicPr>
          <p:cNvPr id="12" name="Picture 11"/>
          <p:cNvPicPr>
            <a:picLocks noChangeAspect="1"/>
          </p:cNvPicPr>
          <p:nvPr/>
        </p:nvPicPr>
        <p:blipFill>
          <a:blip r:embed="rId10"/>
          <a:stretch>
            <a:fillRect/>
          </a:stretch>
        </p:blipFill>
        <p:spPr>
          <a:xfrm>
            <a:off x="5234609" y="4575710"/>
            <a:ext cx="1522438" cy="897437"/>
          </a:xfrm>
          <a:prstGeom prst="rect">
            <a:avLst/>
          </a:prstGeom>
        </p:spPr>
      </p:pic>
      <p:pic>
        <p:nvPicPr>
          <p:cNvPr id="13" name="Picture 12"/>
          <p:cNvPicPr>
            <a:picLocks noChangeAspect="1"/>
          </p:cNvPicPr>
          <p:nvPr/>
        </p:nvPicPr>
        <p:blipFill>
          <a:blip r:embed="rId11"/>
          <a:stretch>
            <a:fillRect/>
          </a:stretch>
        </p:blipFill>
        <p:spPr>
          <a:xfrm>
            <a:off x="7669081" y="4400338"/>
            <a:ext cx="1386342" cy="1165788"/>
          </a:xfrm>
          <a:prstGeom prst="rect">
            <a:avLst/>
          </a:prstGeom>
        </p:spPr>
      </p:pic>
      <p:pic>
        <p:nvPicPr>
          <p:cNvPr id="14" name="Picture 13"/>
          <p:cNvPicPr>
            <a:picLocks noChangeAspect="1"/>
          </p:cNvPicPr>
          <p:nvPr/>
        </p:nvPicPr>
        <p:blipFill>
          <a:blip r:embed="rId12"/>
          <a:stretch>
            <a:fillRect/>
          </a:stretch>
        </p:blipFill>
        <p:spPr>
          <a:xfrm>
            <a:off x="9750807" y="4635569"/>
            <a:ext cx="1020831" cy="695325"/>
          </a:xfrm>
          <a:prstGeom prst="rect">
            <a:avLst/>
          </a:prstGeom>
        </p:spPr>
      </p:pic>
    </p:spTree>
    <p:extLst>
      <p:ext uri="{BB962C8B-B14F-4D97-AF65-F5344CB8AC3E}">
        <p14:creationId xmlns:p14="http://schemas.microsoft.com/office/powerpoint/2010/main" val="213355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marL="0" lvl="2">
              <a:spcBef>
                <a:spcPts val="1000"/>
              </a:spcBef>
            </a:pPr>
            <a:r>
              <a:rPr lang="en-GB" sz="5400" b="1" dirty="0">
                <a:solidFill>
                  <a:srgbClr val="0070C0"/>
                </a:solidFill>
              </a:rPr>
              <a:t>Objective 4: </a:t>
            </a:r>
          </a:p>
          <a:p>
            <a:pPr marL="0" lvl="2">
              <a:spcBef>
                <a:spcPts val="1000"/>
              </a:spcBef>
            </a:pPr>
            <a:r>
              <a:rPr lang="en-GB" sz="5400" b="1" dirty="0">
                <a:solidFill>
                  <a:srgbClr val="0070C0"/>
                </a:solidFill>
              </a:rPr>
              <a:t>Increased profitability</a:t>
            </a: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3643393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a:t>Increased profitability</a:t>
            </a:r>
          </a:p>
        </p:txBody>
      </p:sp>
      <p:sp>
        <p:nvSpPr>
          <p:cNvPr id="5" name="Content Placeholder 4"/>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lstStyle/>
          <a:p>
            <a:r>
              <a:rPr lang="en-GB" dirty="0"/>
              <a:t>Many businesses seek to grow and expand to increase their profitability</a:t>
            </a:r>
          </a:p>
          <a:p>
            <a:r>
              <a:rPr lang="en-GB" dirty="0"/>
              <a:t>This means as they increase their </a:t>
            </a:r>
            <a:r>
              <a:rPr lang="en-GB"/>
              <a:t>output production </a:t>
            </a:r>
            <a:r>
              <a:rPr lang="en-GB" dirty="0"/>
              <a:t>becomes cheaper per unit (Economies of Scale) and the whole business becomes more profitable because costs are reduced</a:t>
            </a:r>
          </a:p>
        </p:txBody>
      </p:sp>
      <p:pic>
        <p:nvPicPr>
          <p:cNvPr id="2" name="Content Placeholder 1">
            <a:hlinkClick r:id="rId2"/>
          </p:cNvPr>
          <p:cNvPicPr>
            <a:picLocks noGrp="1" noChangeAspect="1"/>
          </p:cNvPicPr>
          <p:nvPr>
            <p:ph sz="half" idx="2"/>
          </p:nvPr>
        </p:nvPicPr>
        <p:blipFill>
          <a:blip r:embed="rId3"/>
          <a:stretch>
            <a:fillRect/>
          </a:stretch>
        </p:blipFill>
        <p:spPr>
          <a:xfrm>
            <a:off x="6172200" y="1855443"/>
            <a:ext cx="5181600" cy="42917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42387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b="1" dirty="0"/>
              <a:t>Objective of growth 4: Increased profitability</a:t>
            </a:r>
            <a:endParaRPr lang="en-GB" dirty="0"/>
          </a:p>
        </p:txBody>
      </p:sp>
      <p:sp>
        <p:nvSpPr>
          <p:cNvPr id="5" name="Oval 4"/>
          <p:cNvSpPr/>
          <p:nvPr/>
        </p:nvSpPr>
        <p:spPr>
          <a:xfrm>
            <a:off x="838200" y="1865083"/>
            <a:ext cx="6085114" cy="39914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Oval 5"/>
          <p:cNvSpPr/>
          <p:nvPr/>
        </p:nvSpPr>
        <p:spPr>
          <a:xfrm>
            <a:off x="4876640" y="1865083"/>
            <a:ext cx="6313874" cy="3991429"/>
          </a:xfrm>
          <a:prstGeom prst="ellipse">
            <a:avLst/>
          </a:prstGeom>
          <a:solidFill>
            <a:schemeClr val="lt1">
              <a:alpha val="1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TextBox 6"/>
          <p:cNvSpPr txBox="1"/>
          <p:nvPr/>
        </p:nvSpPr>
        <p:spPr>
          <a:xfrm>
            <a:off x="6269828" y="6023871"/>
            <a:ext cx="2486258" cy="523220"/>
          </a:xfrm>
          <a:prstGeom prst="rect">
            <a:avLst/>
          </a:prstGeom>
          <a:noFill/>
        </p:spPr>
        <p:txBody>
          <a:bodyPr wrap="none" rtlCol="0">
            <a:spAutoFit/>
          </a:bodyPr>
          <a:lstStyle/>
          <a:p>
            <a:r>
              <a:rPr lang="en-GB" sz="2800" dirty="0">
                <a:latin typeface="Arial Black" panose="020B0A04020102020204" pitchFamily="34" charset="0"/>
              </a:rPr>
              <a:t>Profitability</a:t>
            </a:r>
          </a:p>
        </p:txBody>
      </p:sp>
      <p:sp>
        <p:nvSpPr>
          <p:cNvPr id="8" name="TextBox 7"/>
          <p:cNvSpPr txBox="1"/>
          <p:nvPr/>
        </p:nvSpPr>
        <p:spPr>
          <a:xfrm>
            <a:off x="3610588" y="6030909"/>
            <a:ext cx="1266052" cy="523220"/>
          </a:xfrm>
          <a:prstGeom prst="rect">
            <a:avLst/>
          </a:prstGeom>
          <a:noFill/>
        </p:spPr>
        <p:txBody>
          <a:bodyPr wrap="none" rtlCol="0">
            <a:spAutoFit/>
          </a:bodyPr>
          <a:lstStyle/>
          <a:p>
            <a:r>
              <a:rPr lang="en-GB" sz="2800" dirty="0">
                <a:latin typeface="Arial Black" panose="020B0A04020102020204" pitchFamily="34" charset="0"/>
              </a:rPr>
              <a:t>Profit</a:t>
            </a:r>
          </a:p>
        </p:txBody>
      </p:sp>
    </p:spTree>
    <p:extLst>
      <p:ext uri="{BB962C8B-B14F-4D97-AF65-F5344CB8AC3E}">
        <p14:creationId xmlns:p14="http://schemas.microsoft.com/office/powerpoint/2010/main" val="1214285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b="1" dirty="0"/>
              <a:t>Objective of growth 4: Increased profitability</a:t>
            </a:r>
            <a:endParaRPr lang="en-GB" dirty="0"/>
          </a:p>
        </p:txBody>
      </p:sp>
      <p:sp>
        <p:nvSpPr>
          <p:cNvPr id="5" name="Oval 4"/>
          <p:cNvSpPr/>
          <p:nvPr/>
        </p:nvSpPr>
        <p:spPr>
          <a:xfrm>
            <a:off x="446314" y="2003581"/>
            <a:ext cx="6085114" cy="39914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Black" panose="020B0A04020102020204" pitchFamily="34" charset="0"/>
              </a:rPr>
              <a:t>Profit </a:t>
            </a:r>
            <a:r>
              <a:rPr lang="en-GB" dirty="0">
                <a:solidFill>
                  <a:prstClr val="black"/>
                </a:solidFill>
                <a:latin typeface="Arial Black" panose="020B0A04020102020204" pitchFamily="34" charset="0"/>
              </a:rPr>
              <a:t>is number</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Black" panose="020B0A040201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Arial Black" panose="020B0A04020102020204" pitchFamily="34" charset="0"/>
              </a:rPr>
              <a:t>Found at the bottom of the</a:t>
            </a:r>
          </a:p>
          <a:p>
            <a:pPr marL="0" marR="0" lvl="0" indent="0"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Arial Black" panose="020B0A04020102020204" pitchFamily="34" charset="0"/>
              </a:rPr>
              <a:t>statement of account</a:t>
            </a:r>
          </a:p>
          <a:p>
            <a:pPr marL="0" marR="0" lvl="0" indent="0"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Arial Black" panose="020B0A040201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Arial Black" panose="020B0A04020102020204" pitchFamily="34" charset="0"/>
              </a:rPr>
              <a:t>P= TR-TC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Oval 5"/>
          <p:cNvSpPr/>
          <p:nvPr/>
        </p:nvSpPr>
        <p:spPr>
          <a:xfrm>
            <a:off x="4876640" y="1865083"/>
            <a:ext cx="6313874" cy="3991429"/>
          </a:xfrm>
          <a:prstGeom prst="ellipse">
            <a:avLst/>
          </a:prstGeom>
          <a:solidFill>
            <a:schemeClr val="lt1">
              <a:alpha val="15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6269828" y="6023871"/>
            <a:ext cx="248625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Profitability</a:t>
            </a:r>
          </a:p>
        </p:txBody>
      </p:sp>
      <p:sp>
        <p:nvSpPr>
          <p:cNvPr id="8" name="TextBox 7"/>
          <p:cNvSpPr txBox="1"/>
          <p:nvPr/>
        </p:nvSpPr>
        <p:spPr>
          <a:xfrm>
            <a:off x="2855845" y="5995991"/>
            <a:ext cx="126605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Profit</a:t>
            </a:r>
          </a:p>
        </p:txBody>
      </p:sp>
      <p:sp>
        <p:nvSpPr>
          <p:cNvPr id="2" name="TextBox 1"/>
          <p:cNvSpPr txBox="1"/>
          <p:nvPr/>
        </p:nvSpPr>
        <p:spPr>
          <a:xfrm>
            <a:off x="5094514" y="3122133"/>
            <a:ext cx="1669143" cy="2031325"/>
          </a:xfrm>
          <a:prstGeom prst="rect">
            <a:avLst/>
          </a:prstGeom>
          <a:noFill/>
        </p:spPr>
        <p:txBody>
          <a:bodyPr wrap="square" rtlCol="0">
            <a:spAutoFit/>
          </a:bodyPr>
          <a:lstStyle/>
          <a:p>
            <a:r>
              <a:rPr lang="en-GB" dirty="0">
                <a:latin typeface="Arial Black" panose="020B0A04020102020204" pitchFamily="34" charset="0"/>
              </a:rPr>
              <a:t>Both can be improved by reducing costs or increasing revenue</a:t>
            </a:r>
          </a:p>
        </p:txBody>
      </p:sp>
      <p:sp>
        <p:nvSpPr>
          <p:cNvPr id="3" name="TextBox 2"/>
          <p:cNvSpPr txBox="1"/>
          <p:nvPr/>
        </p:nvSpPr>
        <p:spPr>
          <a:xfrm>
            <a:off x="7260451" y="1949175"/>
            <a:ext cx="2583543" cy="4247317"/>
          </a:xfrm>
          <a:prstGeom prst="rect">
            <a:avLst/>
          </a:prstGeom>
          <a:noFill/>
        </p:spPr>
        <p:txBody>
          <a:bodyPr wrap="square" rtlCol="0">
            <a:spAutoFit/>
          </a:bodyPr>
          <a:lstStyle/>
          <a:p>
            <a:r>
              <a:rPr lang="en-GB" dirty="0">
                <a:latin typeface="Arial Black" panose="020B0A04020102020204" pitchFamily="34" charset="0"/>
              </a:rPr>
              <a:t>Profitability is a measurement of efficiency</a:t>
            </a:r>
          </a:p>
          <a:p>
            <a:endParaRPr lang="en-GB" dirty="0">
              <a:latin typeface="Arial Black" panose="020B0A04020102020204" pitchFamily="34" charset="0"/>
            </a:endParaRPr>
          </a:p>
          <a:p>
            <a:r>
              <a:rPr lang="en-GB" dirty="0">
                <a:latin typeface="Arial Black" panose="020B0A04020102020204" pitchFamily="34" charset="0"/>
              </a:rPr>
              <a:t>Shows how well the business has performed with its investments</a:t>
            </a:r>
          </a:p>
          <a:p>
            <a:endParaRPr lang="en-GB" dirty="0">
              <a:latin typeface="Arial Black" panose="020B0A04020102020204" pitchFamily="34" charset="0"/>
            </a:endParaRPr>
          </a:p>
          <a:p>
            <a:r>
              <a:rPr lang="en-GB" dirty="0">
                <a:latin typeface="Arial Black" panose="020B0A04020102020204" pitchFamily="34" charset="0"/>
              </a:rPr>
              <a:t>Profitability is about the inputs required to generate profit</a:t>
            </a:r>
          </a:p>
          <a:p>
            <a:endParaRPr lang="en-GB" dirty="0"/>
          </a:p>
          <a:p>
            <a:endParaRPr lang="en-GB" dirty="0"/>
          </a:p>
        </p:txBody>
      </p:sp>
    </p:spTree>
    <p:extLst>
      <p:ext uri="{BB962C8B-B14F-4D97-AF65-F5344CB8AC3E}">
        <p14:creationId xmlns:p14="http://schemas.microsoft.com/office/powerpoint/2010/main" val="4131948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pPr marL="0" lvl="2">
              <a:spcBef>
                <a:spcPts val="1000"/>
              </a:spcBef>
            </a:pPr>
            <a:r>
              <a:rPr lang="en-GB" sz="5400" b="1" dirty="0">
                <a:solidFill>
                  <a:srgbClr val="0070C0"/>
                </a:solidFill>
              </a:rPr>
              <a:t>b) Problems arising from growth</a:t>
            </a: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3620633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Problems arising from growth</a:t>
            </a:r>
          </a:p>
        </p:txBody>
      </p:sp>
      <p:sp>
        <p:nvSpPr>
          <p:cNvPr id="3" name="Content Placeholder 2"/>
          <p:cNvSpPr>
            <a:spLocks noGrp="1"/>
          </p:cNvSpPr>
          <p:nvPr>
            <p:ph idx="1"/>
          </p:nvPr>
        </p:nvSpPr>
        <p:spPr/>
        <p:txBody>
          <a:bodyPr/>
          <a:lstStyle/>
          <a:p>
            <a:r>
              <a:rPr lang="en-GB" dirty="0"/>
              <a:t>As a business grows this brings with it a set of problems, there are lots of industry specific ones, but the main ones your exam board would like you to know about are:</a:t>
            </a:r>
          </a:p>
          <a:p>
            <a:pPr marL="1257300" lvl="2" indent="-457200">
              <a:buFont typeface="+mj-lt"/>
              <a:buAutoNum type="arabicPeriod"/>
            </a:pPr>
            <a:r>
              <a:rPr lang="en-GB" sz="4400" dirty="0"/>
              <a:t>diseconomies of scale</a:t>
            </a:r>
          </a:p>
          <a:p>
            <a:pPr marL="1257300" lvl="2" indent="-457200">
              <a:buFont typeface="+mj-lt"/>
              <a:buAutoNum type="arabicPeriod"/>
            </a:pPr>
            <a:r>
              <a:rPr lang="en-GB" sz="4400" dirty="0"/>
              <a:t>internal communication</a:t>
            </a:r>
          </a:p>
          <a:p>
            <a:pPr marL="1257300" lvl="2" indent="-457200">
              <a:buFont typeface="+mj-lt"/>
              <a:buAutoNum type="arabicPeriod"/>
            </a:pPr>
            <a:r>
              <a:rPr lang="en-GB" sz="4400" dirty="0"/>
              <a:t>overtrading</a:t>
            </a:r>
          </a:p>
          <a:p>
            <a:endParaRPr lang="en-GB" dirty="0"/>
          </a:p>
        </p:txBody>
      </p:sp>
    </p:spTree>
    <p:extLst>
      <p:ext uri="{BB962C8B-B14F-4D97-AF65-F5344CB8AC3E}">
        <p14:creationId xmlns:p14="http://schemas.microsoft.com/office/powerpoint/2010/main" val="103577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#1 Problem 1- diseconomies of scale</a:t>
            </a:r>
          </a:p>
        </p:txBody>
      </p:sp>
      <p:sp>
        <p:nvSpPr>
          <p:cNvPr id="4" name="Content Placeholder 3"/>
          <p:cNvSpPr>
            <a:spLocks noGrp="1"/>
          </p:cNvSpPr>
          <p:nvPr>
            <p:ph sz="half" idx="1"/>
          </p:nvPr>
        </p:nvSpPr>
        <p:spPr>
          <a:xfrm>
            <a:off x="838199" y="1825625"/>
            <a:ext cx="7159172" cy="4351338"/>
          </a:xfrm>
        </p:spPr>
        <p:style>
          <a:lnRef idx="2">
            <a:schemeClr val="accent1"/>
          </a:lnRef>
          <a:fillRef idx="1">
            <a:schemeClr val="lt1"/>
          </a:fillRef>
          <a:effectRef idx="0">
            <a:schemeClr val="accent1"/>
          </a:effectRef>
          <a:fontRef idx="minor">
            <a:schemeClr val="dk1"/>
          </a:fontRef>
        </p:style>
        <p:txBody>
          <a:bodyPr>
            <a:normAutofit/>
          </a:bodyPr>
          <a:lstStyle/>
          <a:p>
            <a:r>
              <a:rPr lang="en-GB" dirty="0"/>
              <a:t>As the business grows they may expand the scale of production beyond the minimum efficient scale (see next slide)</a:t>
            </a:r>
          </a:p>
          <a:p>
            <a:r>
              <a:rPr lang="en-GB" dirty="0"/>
              <a:t>At this point the average costs per unit starts to RISE as production RISES</a:t>
            </a:r>
          </a:p>
          <a:p>
            <a:r>
              <a:rPr lang="en-GB" dirty="0"/>
              <a:t>Internal DEOS; communication, co-ordination, motivation</a:t>
            </a:r>
          </a:p>
          <a:p>
            <a:r>
              <a:rPr lang="en-GB" dirty="0"/>
              <a:t>External DEOS; overcrowding in industrial areas, traffic congestion, price of land and labour rises</a:t>
            </a:r>
          </a:p>
          <a:p>
            <a:endParaRPr lang="en-GB"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3900" y="1767061"/>
            <a:ext cx="3009900"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3900" y="4138959"/>
            <a:ext cx="300990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8448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087"/>
            <a:ext cx="10515600" cy="1044646"/>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#1 Problem 1 minimum efficient scale</a:t>
            </a:r>
          </a:p>
        </p:txBody>
      </p:sp>
      <p:sp>
        <p:nvSpPr>
          <p:cNvPr id="6" name="Content Placeholder 2"/>
          <p:cNvSpPr>
            <a:spLocks noGrp="1"/>
          </p:cNvSpPr>
          <p:nvPr>
            <p:ph idx="1"/>
          </p:nvPr>
        </p:nvSpPr>
        <p:spPr>
          <a:xfrm>
            <a:off x="838200" y="1364343"/>
            <a:ext cx="10515600" cy="5268686"/>
          </a:xfrm>
        </p:spPr>
        <p:txBody>
          <a:bodyPr>
            <a:normAutofit fontScale="92500" lnSpcReduction="10000"/>
          </a:bodyPr>
          <a:lstStyle/>
          <a:p>
            <a:r>
              <a:rPr lang="en-GB" dirty="0"/>
              <a:t>This is the most efficient point of production</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Bottom of the average cost curve – after this point the average costs rise per item</a:t>
            </a:r>
          </a:p>
        </p:txBody>
      </p:sp>
      <p:pic>
        <p:nvPicPr>
          <p:cNvPr id="7" name="Picture 2"/>
          <p:cNvPicPr>
            <a:picLocks noChangeAspect="1" noChangeArrowheads="1"/>
          </p:cNvPicPr>
          <p:nvPr/>
        </p:nvPicPr>
        <p:blipFill>
          <a:blip r:embed="rId2"/>
          <a:srcRect/>
          <a:stretch>
            <a:fillRect/>
          </a:stretch>
        </p:blipFill>
        <p:spPr bwMode="auto">
          <a:xfrm>
            <a:off x="3001717" y="2025868"/>
            <a:ext cx="5597541" cy="3781025"/>
          </a:xfrm>
          <a:prstGeom prst="rect">
            <a:avLst/>
          </a:prstGeom>
          <a:noFill/>
          <a:ln w="9525">
            <a:noFill/>
            <a:miter lim="800000"/>
            <a:headEnd/>
            <a:tailEnd/>
          </a:ln>
        </p:spPr>
      </p:pic>
      <p:sp>
        <p:nvSpPr>
          <p:cNvPr id="8" name="Down Arrow 7"/>
          <p:cNvSpPr/>
          <p:nvPr/>
        </p:nvSpPr>
        <p:spPr>
          <a:xfrm>
            <a:off x="6287865" y="2740248"/>
            <a:ext cx="1571636" cy="18573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96823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#1– lack of motivation through DEOS</a:t>
            </a:r>
          </a:p>
        </p:txBody>
      </p:sp>
      <p:sp>
        <p:nvSpPr>
          <p:cNvPr id="4" name="Content Placeholder 3"/>
          <p:cNvSpPr>
            <a:spLocks noGrp="1"/>
          </p:cNvSpPr>
          <p:nvPr>
            <p:ph sz="half" idx="1"/>
          </p:nvPr>
        </p:nvSpPr>
        <p:spPr>
          <a:xfrm>
            <a:off x="838200" y="1825625"/>
            <a:ext cx="5765800" cy="4351338"/>
          </a:xfrm>
        </p:spPr>
        <p:style>
          <a:lnRef idx="2">
            <a:schemeClr val="accent2"/>
          </a:lnRef>
          <a:fillRef idx="1">
            <a:schemeClr val="lt1"/>
          </a:fillRef>
          <a:effectRef idx="0">
            <a:schemeClr val="accent2"/>
          </a:effectRef>
          <a:fontRef idx="minor">
            <a:schemeClr val="dk1"/>
          </a:fontRef>
        </p:style>
        <p:txBody>
          <a:bodyPr/>
          <a:lstStyle/>
          <a:p>
            <a:r>
              <a:rPr lang="en-GB" dirty="0"/>
              <a:t>Workers in large companies may feel demotivated – with little say in their working life</a:t>
            </a:r>
          </a:p>
          <a:p>
            <a:r>
              <a:rPr lang="en-GB" dirty="0"/>
              <a:t>This can lead to powerlessness and alienation</a:t>
            </a:r>
          </a:p>
          <a:p>
            <a:r>
              <a:rPr lang="en-GB" dirty="0"/>
              <a:t>Means increased absenteeism and lateness</a:t>
            </a:r>
          </a:p>
          <a:p>
            <a:pPr lvl="1"/>
            <a:r>
              <a:rPr lang="en-GB" dirty="0"/>
              <a:t>Reduction in productivity</a:t>
            </a:r>
          </a:p>
          <a:p>
            <a:pPr lvl="1"/>
            <a:r>
              <a:rPr lang="en-GB" dirty="0"/>
              <a:t>Lower output per worker</a:t>
            </a:r>
          </a:p>
          <a:p>
            <a:pPr lvl="1"/>
            <a:r>
              <a:rPr lang="en-GB" dirty="0"/>
              <a:t>Means increased unit costs</a:t>
            </a:r>
          </a:p>
          <a:p>
            <a:endParaRPr lang="en-GB" dirty="0"/>
          </a:p>
        </p:txBody>
      </p:sp>
      <p:pic>
        <p:nvPicPr>
          <p:cNvPr id="6" name="Picture 2" descr="http://www.hrreview.co.uk/wp-content/uploads/factory-workers.jpg"/>
          <p:cNvPicPr>
            <a:picLocks noChangeAspect="1" noChangeArrowheads="1"/>
          </p:cNvPicPr>
          <p:nvPr/>
        </p:nvPicPr>
        <p:blipFill>
          <a:blip r:embed="rId2"/>
          <a:srcRect/>
          <a:stretch>
            <a:fillRect/>
          </a:stretch>
        </p:blipFill>
        <p:spPr bwMode="auto">
          <a:xfrm>
            <a:off x="7760759" y="1825625"/>
            <a:ext cx="2857500" cy="2124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4" descr="http://i.dailymail.co.uk/i/pix/2010/12/03/article-1335290-035706E90000044D-648_468x286.jpg"/>
          <p:cNvPicPr>
            <a:picLocks noChangeAspect="1" noChangeArrowheads="1"/>
          </p:cNvPicPr>
          <p:nvPr/>
        </p:nvPicPr>
        <p:blipFill rotWithShape="1">
          <a:blip r:embed="rId3"/>
          <a:srcRect r="-861" b="21932"/>
          <a:stretch/>
        </p:blipFill>
        <p:spPr bwMode="auto">
          <a:xfrm>
            <a:off x="7319133" y="4165584"/>
            <a:ext cx="3772937" cy="17846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05828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#1– lack of co-ordination through DEOS</a:t>
            </a:r>
          </a:p>
        </p:txBody>
      </p:sp>
      <p:sp>
        <p:nvSpPr>
          <p:cNvPr id="3" name="Content Placeholder 2"/>
          <p:cNvSpPr>
            <a:spLocks noGrp="1"/>
          </p:cNvSpPr>
          <p:nvPr>
            <p:ph sz="half" idx="1"/>
          </p:nvPr>
        </p:nvSpPr>
        <p:spPr>
          <a:xfrm>
            <a:off x="838199" y="1825625"/>
            <a:ext cx="6099629" cy="4351338"/>
          </a:xfrm>
        </p:spPr>
        <p:style>
          <a:lnRef idx="2">
            <a:schemeClr val="accent1"/>
          </a:lnRef>
          <a:fillRef idx="1">
            <a:schemeClr val="lt1"/>
          </a:fillRef>
          <a:effectRef idx="0">
            <a:schemeClr val="accent1"/>
          </a:effectRef>
          <a:fontRef idx="minor">
            <a:schemeClr val="dk1"/>
          </a:fontRef>
        </p:style>
        <p:txBody>
          <a:bodyPr>
            <a:normAutofit/>
          </a:bodyPr>
          <a:lstStyle/>
          <a:p>
            <a:r>
              <a:rPr lang="en-GB" dirty="0"/>
              <a:t>As a company grows and takes on new staff, makes new products buys new premises all of this needs to be coordinated</a:t>
            </a:r>
          </a:p>
          <a:p>
            <a:r>
              <a:rPr lang="en-GB" dirty="0"/>
              <a:t>All resources need to be controlled so that operations can run smoothly</a:t>
            </a:r>
          </a:p>
          <a:p>
            <a:r>
              <a:rPr lang="en-GB" dirty="0"/>
              <a:t>Workers may need monitoring which can add to costs</a:t>
            </a:r>
          </a:p>
          <a:p>
            <a:r>
              <a:rPr lang="en-GB" dirty="0"/>
              <a:t>May need more managers which increases average cost per unit</a:t>
            </a:r>
          </a:p>
          <a:p>
            <a:endParaRPr lang="en-GB" dirty="0"/>
          </a:p>
        </p:txBody>
      </p:sp>
      <p:pic>
        <p:nvPicPr>
          <p:cNvPr id="5" name="Picture 2" descr="http://www.dw.de/image/0,,404169_4,00.jpg"/>
          <p:cNvPicPr>
            <a:picLocks noGrp="1" noChangeAspect="1" noChangeArrowheads="1"/>
          </p:cNvPicPr>
          <p:nvPr>
            <p:ph sz="half" idx="2"/>
          </p:nvPr>
        </p:nvPicPr>
        <p:blipFill>
          <a:blip r:embed="rId2"/>
          <a:srcRect/>
          <a:stretch>
            <a:fillRect/>
          </a:stretch>
        </p:blipFill>
        <p:spPr bwMode="auto">
          <a:xfrm>
            <a:off x="7249431" y="2302215"/>
            <a:ext cx="4286849" cy="31696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41123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Starter answers</a:t>
            </a:r>
          </a:p>
        </p:txBody>
      </p:sp>
      <p:sp>
        <p:nvSpPr>
          <p:cNvPr id="3" name="Content Placeholder 2"/>
          <p:cNvSpPr>
            <a:spLocks noGrp="1"/>
          </p:cNvSpPr>
          <p:nvPr>
            <p:ph idx="1"/>
          </p:nvPr>
        </p:nvSpPr>
        <p:spPr/>
        <p:txBody>
          <a:bodyPr>
            <a:normAutofit fontScale="92500" lnSpcReduction="20000"/>
          </a:bodyPr>
          <a:lstStyle/>
          <a:p>
            <a:r>
              <a:rPr lang="en-GB" dirty="0"/>
              <a:t>1 Monster</a:t>
            </a:r>
          </a:p>
          <a:p>
            <a:r>
              <a:rPr lang="en-GB" dirty="0"/>
              <a:t>2 Beats</a:t>
            </a:r>
          </a:p>
          <a:p>
            <a:r>
              <a:rPr lang="en-GB" dirty="0"/>
              <a:t>3 Amazon</a:t>
            </a:r>
          </a:p>
          <a:p>
            <a:r>
              <a:rPr lang="en-GB" dirty="0"/>
              <a:t>4 </a:t>
            </a:r>
            <a:r>
              <a:rPr lang="en-GB" dirty="0" err="1"/>
              <a:t>Playstation</a:t>
            </a:r>
            <a:endParaRPr lang="en-GB" dirty="0"/>
          </a:p>
          <a:p>
            <a:r>
              <a:rPr lang="en-GB" dirty="0"/>
              <a:t>5 Gucci</a:t>
            </a:r>
          </a:p>
          <a:p>
            <a:r>
              <a:rPr lang="en-GB" dirty="0"/>
              <a:t>6 Nike</a:t>
            </a:r>
          </a:p>
          <a:p>
            <a:r>
              <a:rPr lang="en-GB" dirty="0"/>
              <a:t>7 Coca Cola</a:t>
            </a:r>
          </a:p>
          <a:p>
            <a:r>
              <a:rPr lang="en-GB" dirty="0"/>
              <a:t>8 Lego</a:t>
            </a:r>
          </a:p>
          <a:p>
            <a:r>
              <a:rPr lang="en-GB" dirty="0"/>
              <a:t>9 </a:t>
            </a:r>
            <a:r>
              <a:rPr lang="en-GB" dirty="0" err="1"/>
              <a:t>Panetene</a:t>
            </a:r>
            <a:endParaRPr lang="en-GB" dirty="0"/>
          </a:p>
          <a:p>
            <a:r>
              <a:rPr lang="en-GB" dirty="0"/>
              <a:t>10 Mars Bars</a:t>
            </a:r>
          </a:p>
        </p:txBody>
      </p:sp>
      <p:sp>
        <p:nvSpPr>
          <p:cNvPr id="4" name="TextBox 3"/>
          <p:cNvSpPr txBox="1"/>
          <p:nvPr/>
        </p:nvSpPr>
        <p:spPr>
          <a:xfrm>
            <a:off x="5155096" y="2663687"/>
            <a:ext cx="6003234"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Score 8-10 marks well done you are a mega consumer and your brand recognition is amazing, this is what the big MNC work towards</a:t>
            </a:r>
          </a:p>
          <a:p>
            <a:endParaRPr lang="en-GB" dirty="0"/>
          </a:p>
          <a:p>
            <a:r>
              <a:rPr lang="en-GB" dirty="0"/>
              <a:t>Score 5-7 marks not bad, you know some of your brands but you clearly have a life as well</a:t>
            </a:r>
          </a:p>
          <a:p>
            <a:endParaRPr lang="en-GB" dirty="0"/>
          </a:p>
          <a:p>
            <a:r>
              <a:rPr lang="en-GB" dirty="0"/>
              <a:t>Score 0-4 Marks – do you not have a TV or a phone?</a:t>
            </a:r>
          </a:p>
        </p:txBody>
      </p:sp>
    </p:spTree>
    <p:extLst>
      <p:ext uri="{BB962C8B-B14F-4D97-AF65-F5344CB8AC3E}">
        <p14:creationId xmlns:p14="http://schemas.microsoft.com/office/powerpoint/2010/main" val="1300284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13202"/>
          </a:xfrm>
        </p:spPr>
        <p:txBody>
          <a:bodyPr/>
          <a:lstStyle/>
          <a:p>
            <a:r>
              <a:rPr lang="en-GB" dirty="0"/>
              <a:t>DEOS example calculations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9966543"/>
              </p:ext>
            </p:extLst>
          </p:nvPr>
        </p:nvGraphicFramePr>
        <p:xfrm>
          <a:off x="609600" y="1087840"/>
          <a:ext cx="10972800" cy="3888433"/>
        </p:xfrm>
        <a:graphic>
          <a:graphicData uri="http://schemas.openxmlformats.org/drawingml/2006/table">
            <a:tbl>
              <a:tblPr firstRow="1" bandRow="1">
                <a:tableStyleId>{073A0DAA-6AF3-43AB-8588-CEC1D06C72B9}</a:tableStyleId>
              </a:tblPr>
              <a:tblGrid>
                <a:gridCol w="2194560">
                  <a:extLst>
                    <a:ext uri="{9D8B030D-6E8A-4147-A177-3AD203B41FA5}">
                      <a16:colId xmlns:a16="http://schemas.microsoft.com/office/drawing/2014/main" val="20000"/>
                    </a:ext>
                  </a:extLst>
                </a:gridCol>
                <a:gridCol w="2194560">
                  <a:extLst>
                    <a:ext uri="{9D8B030D-6E8A-4147-A177-3AD203B41FA5}">
                      <a16:colId xmlns:a16="http://schemas.microsoft.com/office/drawing/2014/main" val="20001"/>
                    </a:ext>
                  </a:extLst>
                </a:gridCol>
                <a:gridCol w="2194560">
                  <a:extLst>
                    <a:ext uri="{9D8B030D-6E8A-4147-A177-3AD203B41FA5}">
                      <a16:colId xmlns:a16="http://schemas.microsoft.com/office/drawing/2014/main" val="20002"/>
                    </a:ext>
                  </a:extLst>
                </a:gridCol>
                <a:gridCol w="2194560">
                  <a:extLst>
                    <a:ext uri="{9D8B030D-6E8A-4147-A177-3AD203B41FA5}">
                      <a16:colId xmlns:a16="http://schemas.microsoft.com/office/drawing/2014/main" val="20003"/>
                    </a:ext>
                  </a:extLst>
                </a:gridCol>
                <a:gridCol w="2194560">
                  <a:extLst>
                    <a:ext uri="{9D8B030D-6E8A-4147-A177-3AD203B41FA5}">
                      <a16:colId xmlns:a16="http://schemas.microsoft.com/office/drawing/2014/main" val="20004"/>
                    </a:ext>
                  </a:extLst>
                </a:gridCol>
              </a:tblGrid>
              <a:tr h="1458913">
                <a:tc>
                  <a:txBody>
                    <a:bodyPr/>
                    <a:lstStyle/>
                    <a:p>
                      <a:r>
                        <a:rPr lang="en-GB" dirty="0"/>
                        <a:t>Output in units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Variable</a:t>
                      </a:r>
                      <a:r>
                        <a:rPr lang="en-GB" baseline="0" dirty="0"/>
                        <a:t> cost per unit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Fixed costs for the production run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Total costs of production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Average cost per unit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07380">
                <a:tc>
                  <a:txBody>
                    <a:bodyPr/>
                    <a:lstStyle/>
                    <a:p>
                      <a:r>
                        <a:rPr lang="en-GB" sz="32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3200" dirty="0"/>
                        <a:t>£3.25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3200" dirty="0"/>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07380">
                <a:tc>
                  <a:txBody>
                    <a:bodyPr/>
                    <a:lstStyle/>
                    <a:p>
                      <a:r>
                        <a:rPr lang="en-GB" sz="3200" dirty="0"/>
                        <a:t>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3200" dirty="0"/>
                        <a:t>£3.25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3200" dirty="0"/>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07380">
                <a:tc>
                  <a:txBody>
                    <a:bodyPr/>
                    <a:lstStyle/>
                    <a:p>
                      <a:r>
                        <a:rPr lang="en-GB" sz="3200" dirty="0"/>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3200" dirty="0"/>
                        <a:t>£3.25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3200" dirty="0"/>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07380">
                <a:tc>
                  <a:txBody>
                    <a:bodyPr/>
                    <a:lstStyle/>
                    <a:p>
                      <a:r>
                        <a:rPr lang="en-GB" sz="3200" dirty="0"/>
                        <a:t>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3200" dirty="0"/>
                        <a:t>£3.25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3200" dirty="0"/>
                        <a:t>£4,000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5" name="TextBox 4"/>
          <p:cNvSpPr txBox="1"/>
          <p:nvPr/>
        </p:nvSpPr>
        <p:spPr>
          <a:xfrm>
            <a:off x="1631504" y="5157192"/>
            <a:ext cx="9036496" cy="1477328"/>
          </a:xfrm>
          <a:prstGeom prst="rect">
            <a:avLst/>
          </a:prstGeom>
          <a:noFill/>
        </p:spPr>
        <p:txBody>
          <a:bodyPr wrap="square" rtlCol="0">
            <a:spAutoFit/>
          </a:bodyPr>
          <a:lstStyle/>
          <a:p>
            <a:r>
              <a:rPr lang="en-GB" dirty="0">
                <a:solidFill>
                  <a:prstClr val="black"/>
                </a:solidFill>
                <a:latin typeface="Calibri"/>
              </a:rPr>
              <a:t>1.Calculate the total costs of production for each of the four output levels (VC x output + FC)</a:t>
            </a:r>
          </a:p>
          <a:p>
            <a:r>
              <a:rPr lang="en-GB" dirty="0">
                <a:solidFill>
                  <a:prstClr val="black"/>
                </a:solidFill>
                <a:latin typeface="Calibri"/>
              </a:rPr>
              <a:t>2. Calculate the cost per unit (TC / output)</a:t>
            </a:r>
          </a:p>
          <a:p>
            <a:r>
              <a:rPr lang="en-GB" dirty="0">
                <a:solidFill>
                  <a:prstClr val="black"/>
                </a:solidFill>
                <a:latin typeface="Calibri"/>
              </a:rPr>
              <a:t>3. Identify what happens at 600 items</a:t>
            </a:r>
          </a:p>
          <a:p>
            <a:r>
              <a:rPr lang="en-GB" dirty="0">
                <a:solidFill>
                  <a:prstClr val="black"/>
                </a:solidFill>
                <a:latin typeface="Calibri"/>
              </a:rPr>
              <a:t>4. Answers on the next slide</a:t>
            </a:r>
          </a:p>
          <a:p>
            <a:endParaRPr lang="en-GB" dirty="0">
              <a:solidFill>
                <a:prstClr val="black"/>
              </a:solidFill>
              <a:latin typeface="Calibri"/>
            </a:endParaRPr>
          </a:p>
        </p:txBody>
      </p:sp>
    </p:spTree>
    <p:extLst>
      <p:ext uri="{BB962C8B-B14F-4D97-AF65-F5344CB8AC3E}">
        <p14:creationId xmlns:p14="http://schemas.microsoft.com/office/powerpoint/2010/main" val="3383113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#2 overtrading</a:t>
            </a:r>
          </a:p>
        </p:txBody>
      </p:sp>
      <p:sp>
        <p:nvSpPr>
          <p:cNvPr id="4" name="Content Placeholder 3"/>
          <p:cNvSpPr>
            <a:spLocks noGrp="1"/>
          </p:cNvSpPr>
          <p:nvPr>
            <p:ph sz="half" idx="1"/>
          </p:nvPr>
        </p:nvSpPr>
        <p:spPr>
          <a:xfrm>
            <a:off x="838200" y="1825625"/>
            <a:ext cx="5780314" cy="4720318"/>
          </a:xfrm>
        </p:spPr>
        <p:style>
          <a:lnRef idx="2">
            <a:schemeClr val="accent1"/>
          </a:lnRef>
          <a:fillRef idx="1">
            <a:schemeClr val="lt1"/>
          </a:fillRef>
          <a:effectRef idx="0">
            <a:schemeClr val="accent1"/>
          </a:effectRef>
          <a:fontRef idx="minor">
            <a:schemeClr val="dk1"/>
          </a:fontRef>
        </p:style>
        <p:txBody>
          <a:bodyPr>
            <a:normAutofit/>
          </a:bodyPr>
          <a:lstStyle/>
          <a:p>
            <a:r>
              <a:rPr lang="en-GB" dirty="0"/>
              <a:t>Overtrading is where a business accepts more orders than it can cope with</a:t>
            </a:r>
          </a:p>
          <a:p>
            <a:r>
              <a:rPr lang="en-GB" dirty="0"/>
              <a:t>This can result in cash flow problems</a:t>
            </a:r>
          </a:p>
          <a:p>
            <a:r>
              <a:rPr lang="en-GB" dirty="0"/>
              <a:t>For example if the business accepts a large order which will not be paid by the customer until the end of 3 months time, then they will not be able to fulfil further large orders if they come in as they will have no cash to buy stock with</a:t>
            </a:r>
          </a:p>
          <a:p>
            <a:endParaRPr lang="en-GB" dirty="0"/>
          </a:p>
        </p:txBody>
      </p:sp>
      <p:pic>
        <p:nvPicPr>
          <p:cNvPr id="1026" name="Picture 2" descr="Image result for overtradi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24662" y="2288947"/>
            <a:ext cx="4529138" cy="2993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6376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#3 internal communication</a:t>
            </a:r>
          </a:p>
        </p:txBody>
      </p:sp>
      <p:sp>
        <p:nvSpPr>
          <p:cNvPr id="4" name="Content Placeholder 3"/>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GB" dirty="0"/>
              <a:t>As the size of the workforce increases there will be less face-to-face communication</a:t>
            </a:r>
          </a:p>
          <a:p>
            <a:r>
              <a:rPr lang="en-GB" dirty="0"/>
              <a:t>Takes a long time for messages to get through as there are many layers of management</a:t>
            </a:r>
          </a:p>
          <a:p>
            <a:r>
              <a:rPr lang="en-GB" dirty="0"/>
              <a:t>Less effective communication</a:t>
            </a:r>
          </a:p>
          <a:p>
            <a:pPr lvl="1"/>
            <a:r>
              <a:rPr lang="en-GB" dirty="0"/>
              <a:t>Means mistakes made</a:t>
            </a:r>
          </a:p>
          <a:p>
            <a:pPr lvl="1"/>
            <a:r>
              <a:rPr lang="en-GB" dirty="0"/>
              <a:t>Means more wastage</a:t>
            </a:r>
          </a:p>
          <a:p>
            <a:pPr lvl="1"/>
            <a:r>
              <a:rPr lang="en-GB" dirty="0"/>
              <a:t>Therefore higher average unit costs</a:t>
            </a:r>
          </a:p>
          <a:p>
            <a:endParaRPr lang="en-GB" dirty="0"/>
          </a:p>
        </p:txBody>
      </p:sp>
      <p:pic>
        <p:nvPicPr>
          <p:cNvPr id="6" name="Picture 2" descr="http://i1.squidoocdn.com/resize/squidoo_images/800/draft_lens17725329module148778312photo_1299661396businessLrg.gif"/>
          <p:cNvPicPr>
            <a:picLocks noGrp="1" noChangeAspect="1" noChangeArrowheads="1"/>
          </p:cNvPicPr>
          <p:nvPr>
            <p:ph sz="half" idx="2"/>
          </p:nvPr>
        </p:nvPicPr>
        <p:blipFill>
          <a:blip r:embed="rId2"/>
          <a:srcRect/>
          <a:stretch>
            <a:fillRect/>
          </a:stretch>
        </p:blipFill>
        <p:spPr bwMode="auto">
          <a:xfrm>
            <a:off x="6858000" y="1996281"/>
            <a:ext cx="3810000" cy="4010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92316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Revision Video </a:t>
            </a:r>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185236"/>
            <a:ext cx="8534400" cy="546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60134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latin typeface="Arial Black" panose="020B0A04020102020204" pitchFamily="34" charset="0"/>
              </a:rPr>
              <a:t>Sample Edexcel A2 questions</a:t>
            </a:r>
          </a:p>
        </p:txBody>
      </p:sp>
      <p:pic>
        <p:nvPicPr>
          <p:cNvPr id="1032" name="Picture 8" descr="https://static.pexels.com/photos/8769/pen-writing-notes-studying.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01528" y="1600200"/>
            <a:ext cx="678894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2281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0"/>
            <a:ext cx="10972800" cy="114300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Case study for question 1</a:t>
            </a:r>
          </a:p>
        </p:txBody>
      </p:sp>
      <p:pic>
        <p:nvPicPr>
          <p:cNvPr id="3" name="Picture 2"/>
          <p:cNvPicPr>
            <a:picLocks noChangeAspect="1"/>
          </p:cNvPicPr>
          <p:nvPr/>
        </p:nvPicPr>
        <p:blipFill>
          <a:blip r:embed="rId2"/>
          <a:stretch>
            <a:fillRect/>
          </a:stretch>
        </p:blipFill>
        <p:spPr>
          <a:xfrm>
            <a:off x="1452489" y="1423158"/>
            <a:ext cx="9178166" cy="47815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427808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Sample question 1</a:t>
            </a:r>
          </a:p>
        </p:txBody>
      </p:sp>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Knowledge 1</a:t>
            </a: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Application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 1</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Content Placeholder 3"/>
          <p:cNvPicPr>
            <a:picLocks noGrp="1" noChangeAspect="1"/>
          </p:cNvPicPr>
          <p:nvPr>
            <p:ph idx="1"/>
          </p:nvPr>
        </p:nvPicPr>
        <p:blipFill>
          <a:blip r:embed="rId2"/>
          <a:stretch>
            <a:fillRect/>
          </a:stretch>
        </p:blipFill>
        <p:spPr>
          <a:xfrm>
            <a:off x="838200" y="2211423"/>
            <a:ext cx="10689848" cy="14991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043882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0"/>
            <a:ext cx="10972800" cy="114300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Case study for question 2</a:t>
            </a:r>
          </a:p>
        </p:txBody>
      </p:sp>
      <p:pic>
        <p:nvPicPr>
          <p:cNvPr id="3" name="Picture 2"/>
          <p:cNvPicPr>
            <a:picLocks noChangeAspect="1"/>
          </p:cNvPicPr>
          <p:nvPr/>
        </p:nvPicPr>
        <p:blipFill>
          <a:blip r:embed="rId2"/>
          <a:stretch>
            <a:fillRect/>
          </a:stretch>
        </p:blipFill>
        <p:spPr>
          <a:xfrm>
            <a:off x="164647" y="1417360"/>
            <a:ext cx="5876925" cy="4924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a:stretch>
            <a:fillRect/>
          </a:stretch>
        </p:blipFill>
        <p:spPr>
          <a:xfrm>
            <a:off x="6350897" y="2279476"/>
            <a:ext cx="5593687" cy="3200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365809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Sample question 2</a:t>
            </a:r>
          </a:p>
        </p:txBody>
      </p:sp>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Knowledge 4</a:t>
            </a: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Application 4</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 6</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Hexagon 10"/>
          <p:cNvSpPr/>
          <p:nvPr/>
        </p:nvSpPr>
        <p:spPr>
          <a:xfrm>
            <a:off x="8977897" y="4785086"/>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 6</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Content Placeholder 3"/>
          <p:cNvPicPr>
            <a:picLocks noGrp="1" noChangeAspect="1"/>
          </p:cNvPicPr>
          <p:nvPr>
            <p:ph idx="1"/>
          </p:nvPr>
        </p:nvPicPr>
        <p:blipFill>
          <a:blip r:embed="rId2"/>
          <a:stretch>
            <a:fillRect/>
          </a:stretch>
        </p:blipFill>
        <p:spPr>
          <a:xfrm>
            <a:off x="829940" y="1853406"/>
            <a:ext cx="10439400" cy="2466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537553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6742"/>
            <a:ext cx="2278743" cy="5849257"/>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GB" dirty="0"/>
              <a:t>Case study for question 3</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6452" y="28852"/>
            <a:ext cx="4647848" cy="68291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54150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a:t>From Edexcel</a:t>
            </a:r>
          </a:p>
        </p:txBody>
      </p:sp>
      <p:sp>
        <p:nvSpPr>
          <p:cNvPr id="3" name="Content Placeholder 2"/>
          <p:cNvSpPr>
            <a:spLocks noGrp="1"/>
          </p:cNvSpPr>
          <p:nvPr>
            <p:ph idx="1"/>
          </p:nvPr>
        </p:nvSpPr>
        <p:spPr>
          <a:xfrm>
            <a:off x="838200" y="1958147"/>
            <a:ext cx="10515600" cy="4351338"/>
          </a:xfrm>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GB" dirty="0"/>
              <a:t>a) Objectives of growth:</a:t>
            </a:r>
          </a:p>
          <a:p>
            <a:pPr marL="1257300" lvl="2" indent="-457200">
              <a:buFont typeface="+mj-lt"/>
              <a:buAutoNum type="arabicPeriod"/>
            </a:pPr>
            <a:r>
              <a:rPr lang="en-GB" dirty="0"/>
              <a:t>to achieve economies of scale (internal and external)</a:t>
            </a:r>
          </a:p>
          <a:p>
            <a:pPr marL="1257300" lvl="2" indent="-457200">
              <a:buFont typeface="+mj-lt"/>
              <a:buAutoNum type="arabicPeriod"/>
            </a:pPr>
            <a:r>
              <a:rPr lang="en-GB" dirty="0"/>
              <a:t>increased market power over customers and suppliers</a:t>
            </a:r>
          </a:p>
          <a:p>
            <a:pPr marL="1257300" lvl="2" indent="-457200">
              <a:buFont typeface="+mj-lt"/>
              <a:buAutoNum type="arabicPeriod"/>
            </a:pPr>
            <a:r>
              <a:rPr lang="en-GB" dirty="0"/>
              <a:t>increased market share and brand recognition</a:t>
            </a:r>
          </a:p>
          <a:p>
            <a:pPr marL="1257300" lvl="2" indent="-457200">
              <a:buFont typeface="+mj-lt"/>
              <a:buAutoNum type="arabicPeriod"/>
            </a:pPr>
            <a:r>
              <a:rPr lang="en-GB" dirty="0"/>
              <a:t>increased profitability</a:t>
            </a:r>
          </a:p>
          <a:p>
            <a:pPr marL="0" indent="0">
              <a:buNone/>
            </a:pPr>
            <a:r>
              <a:rPr lang="en-GB" dirty="0"/>
              <a:t>b) Problems arising from growth:</a:t>
            </a:r>
          </a:p>
          <a:p>
            <a:pPr marL="1257300" lvl="2" indent="-457200">
              <a:buFont typeface="+mj-lt"/>
              <a:buAutoNum type="arabicPeriod"/>
            </a:pPr>
            <a:r>
              <a:rPr lang="en-GB" dirty="0"/>
              <a:t>diseconomies of scale</a:t>
            </a:r>
          </a:p>
          <a:p>
            <a:pPr marL="1257300" lvl="2" indent="-457200">
              <a:buFont typeface="+mj-lt"/>
              <a:buAutoNum type="arabicPeriod"/>
            </a:pPr>
            <a:r>
              <a:rPr lang="en-GB" dirty="0"/>
              <a:t>internal communication</a:t>
            </a:r>
          </a:p>
          <a:p>
            <a:pPr marL="1257300" lvl="2" indent="-457200">
              <a:buFont typeface="+mj-lt"/>
              <a:buAutoNum type="arabicPeriod"/>
            </a:pPr>
            <a:r>
              <a:rPr lang="en-GB" dirty="0"/>
              <a:t>overtrading</a:t>
            </a:r>
          </a:p>
          <a:p>
            <a:pPr marL="0" indent="0">
              <a:buNone/>
            </a:pPr>
            <a:endParaRPr lang="en-GB" sz="4000" dirty="0"/>
          </a:p>
        </p:txBody>
      </p:sp>
    </p:spTree>
    <p:extLst>
      <p:ext uri="{BB962C8B-B14F-4D97-AF65-F5344CB8AC3E}">
        <p14:creationId xmlns:p14="http://schemas.microsoft.com/office/powerpoint/2010/main" val="18992702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209800" cy="4540704"/>
          </a:xfrm>
          <a:solidFill>
            <a:srgbClr val="C00000"/>
          </a:solidFill>
        </p:spPr>
        <p:txBody>
          <a:bodyPr>
            <a:normAutofit/>
          </a:bodyPr>
          <a:lstStyle/>
          <a:p>
            <a:r>
              <a:rPr lang="en-GB" dirty="0">
                <a:solidFill>
                  <a:schemeClr val="bg1"/>
                </a:solidFill>
              </a:rPr>
              <a:t>Case study for sample question 3</a:t>
            </a:r>
          </a:p>
        </p:txBody>
      </p:sp>
      <p:grpSp>
        <p:nvGrpSpPr>
          <p:cNvPr id="4" name="Group 6"/>
          <p:cNvGrpSpPr>
            <a:grpSpLocks noChangeAspect="1"/>
          </p:cNvGrpSpPr>
          <p:nvPr/>
        </p:nvGrpSpPr>
        <p:grpSpPr bwMode="auto">
          <a:xfrm>
            <a:off x="3460085" y="221142"/>
            <a:ext cx="6714429" cy="6507718"/>
            <a:chOff x="3018" y="527"/>
            <a:chExt cx="2761" cy="2676"/>
          </a:xfrm>
        </p:grpSpPr>
        <p:sp>
          <p:nvSpPr>
            <p:cNvPr id="5" name="AutoShape 5"/>
            <p:cNvSpPr>
              <a:spLocks noChangeAspect="1" noChangeArrowheads="1" noTextEdit="1"/>
            </p:cNvSpPr>
            <p:nvPr/>
          </p:nvSpPr>
          <p:spPr bwMode="auto">
            <a:xfrm>
              <a:off x="3018" y="527"/>
              <a:ext cx="2761" cy="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8" y="527"/>
              <a:ext cx="2766" cy="26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205099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Sample question 3</a:t>
            </a:r>
          </a:p>
        </p:txBody>
      </p:sp>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dirty="0"/>
              <a:t>Knowledge 1</a:t>
            </a: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dirty="0"/>
              <a:t>Application 1</a:t>
            </a:r>
            <a:endParaRPr lang="en-GB" sz="2800" dirty="0"/>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dirty="0"/>
              <a:t>Analysis</a:t>
            </a:r>
          </a:p>
          <a:p>
            <a:pPr algn="ctr"/>
            <a:r>
              <a:rPr lang="en-GB" sz="3200" dirty="0"/>
              <a:t> 2</a:t>
            </a:r>
            <a:endParaRPr lang="en-GB" sz="2800" dirty="0"/>
          </a:p>
        </p:txBody>
      </p:sp>
      <p:grpSp>
        <p:nvGrpSpPr>
          <p:cNvPr id="12" name="Group 5"/>
          <p:cNvGrpSpPr>
            <a:grpSpLocks noChangeAspect="1"/>
          </p:cNvGrpSpPr>
          <p:nvPr/>
        </p:nvGrpSpPr>
        <p:grpSpPr bwMode="auto">
          <a:xfrm>
            <a:off x="838200" y="2566987"/>
            <a:ext cx="10431863" cy="1134155"/>
            <a:chOff x="231" y="1873"/>
            <a:chExt cx="5298" cy="576"/>
          </a:xfrm>
        </p:grpSpPr>
        <p:sp>
          <p:nvSpPr>
            <p:cNvPr id="13" name="AutoShape 4"/>
            <p:cNvSpPr>
              <a:spLocks noChangeAspect="1" noChangeArrowheads="1" noTextEdit="1"/>
            </p:cNvSpPr>
            <p:nvPr/>
          </p:nvSpPr>
          <p:spPr bwMode="auto">
            <a:xfrm>
              <a:off x="231" y="1873"/>
              <a:ext cx="529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 y="1873"/>
              <a:ext cx="5304" cy="5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0305143" y="4034971"/>
            <a:ext cx="442750" cy="369332"/>
          </a:xfrm>
          <a:prstGeom prst="rect">
            <a:avLst/>
          </a:prstGeom>
          <a:noFill/>
        </p:spPr>
        <p:txBody>
          <a:bodyPr wrap="none" rtlCol="0">
            <a:spAutoFit/>
          </a:bodyPr>
          <a:lstStyle/>
          <a:p>
            <a:r>
              <a:rPr lang="en-GB" dirty="0"/>
              <a:t>[4]</a:t>
            </a:r>
          </a:p>
        </p:txBody>
      </p:sp>
    </p:spTree>
    <p:extLst>
      <p:ext uri="{BB962C8B-B14F-4D97-AF65-F5344CB8AC3E}">
        <p14:creationId xmlns:p14="http://schemas.microsoft.com/office/powerpoint/2010/main" val="5198214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a:t>Glossary</a:t>
            </a: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GB" b="1" dirty="0"/>
              <a:t>Average cost</a:t>
            </a:r>
            <a:r>
              <a:rPr lang="en-GB" dirty="0"/>
              <a:t>; the cost of production of one item, this will include variable and fixed costs</a:t>
            </a:r>
          </a:p>
          <a:p>
            <a:r>
              <a:rPr lang="en-GB" b="1" dirty="0"/>
              <a:t>Diseconomies of scale</a:t>
            </a:r>
            <a:r>
              <a:rPr lang="en-GB" dirty="0"/>
              <a:t>; When average costs of production per unit start to rise, this maybe due to communication or co-ordination problems as the business expands too fast </a:t>
            </a:r>
          </a:p>
          <a:p>
            <a:r>
              <a:rPr lang="en-GB" b="1" dirty="0"/>
              <a:t>Economies of scale</a:t>
            </a:r>
            <a:r>
              <a:rPr lang="en-GB" dirty="0"/>
              <a:t>; the reduction of average costs per item as production increases and fixed costs are spread over more items</a:t>
            </a:r>
          </a:p>
          <a:p>
            <a:r>
              <a:rPr lang="en-GB" b="1" dirty="0"/>
              <a:t>Market leader</a:t>
            </a:r>
            <a:r>
              <a:rPr lang="en-GB" dirty="0"/>
              <a:t>; the business that has the largest market share</a:t>
            </a:r>
          </a:p>
          <a:p>
            <a:r>
              <a:rPr lang="en-GB" b="1" dirty="0"/>
              <a:t>Brand recognition</a:t>
            </a:r>
            <a:r>
              <a:rPr lang="en-GB" dirty="0"/>
              <a:t>; when a consumer can easily identify a brand</a:t>
            </a:r>
          </a:p>
          <a:p>
            <a:endParaRPr lang="en-GB" dirty="0"/>
          </a:p>
        </p:txBody>
      </p:sp>
    </p:spTree>
    <p:extLst>
      <p:ext uri="{BB962C8B-B14F-4D97-AF65-F5344CB8AC3E}">
        <p14:creationId xmlns:p14="http://schemas.microsoft.com/office/powerpoint/2010/main" val="141790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a:t>Worksheet</a:t>
            </a:r>
          </a:p>
        </p:txBody>
      </p:sp>
      <p:pic>
        <p:nvPicPr>
          <p:cNvPr id="4" name="Content Placeholder 3"/>
          <p:cNvPicPr>
            <a:picLocks noGrp="1" noChangeAspect="1"/>
          </p:cNvPicPr>
          <p:nvPr>
            <p:ph idx="1"/>
          </p:nvPr>
        </p:nvPicPr>
        <p:blipFill>
          <a:blip r:embed="rId2"/>
          <a:stretch>
            <a:fillRect/>
          </a:stretch>
        </p:blipFill>
        <p:spPr>
          <a:xfrm>
            <a:off x="838200" y="2630448"/>
            <a:ext cx="10515600" cy="2741691"/>
          </a:xfrm>
          <a:prstGeom prst="rect">
            <a:avLst/>
          </a:prstGeom>
        </p:spPr>
      </p:pic>
    </p:spTree>
    <p:extLst>
      <p:ext uri="{BB962C8B-B14F-4D97-AF65-F5344CB8AC3E}">
        <p14:creationId xmlns:p14="http://schemas.microsoft.com/office/powerpoint/2010/main" val="129965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t>Business growth defined</a:t>
            </a: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GB" dirty="0"/>
              <a:t>Business growth is the point at which a business needs to expand and seeks options to generate more profits</a:t>
            </a:r>
          </a:p>
        </p:txBody>
      </p:sp>
    </p:spTree>
    <p:extLst>
      <p:ext uri="{BB962C8B-B14F-4D97-AF65-F5344CB8AC3E}">
        <p14:creationId xmlns:p14="http://schemas.microsoft.com/office/powerpoint/2010/main" val="2974909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pPr marL="0" lvl="2">
              <a:spcBef>
                <a:spcPts val="1000"/>
              </a:spcBef>
            </a:pPr>
            <a:r>
              <a:rPr lang="en-GB" sz="5400" b="1">
                <a:solidFill>
                  <a:srgbClr val="0070C0"/>
                </a:solidFill>
              </a:rPr>
              <a:t>a) Objectives </a:t>
            </a:r>
            <a:r>
              <a:rPr lang="en-GB" sz="5400" b="1" dirty="0">
                <a:solidFill>
                  <a:srgbClr val="0070C0"/>
                </a:solidFill>
              </a:rPr>
              <a:t>of growth</a:t>
            </a:r>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2137937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a:t>Objectives of growth</a:t>
            </a:r>
          </a:p>
        </p:txBody>
      </p:sp>
      <p:sp>
        <p:nvSpPr>
          <p:cNvPr id="5" name="Content Placeholder 4"/>
          <p:cNvSpPr>
            <a:spLocks noGrp="1"/>
          </p:cNvSpPr>
          <p:nvPr>
            <p:ph idx="1"/>
          </p:nvPr>
        </p:nvSpPr>
        <p:spPr/>
        <p:style>
          <a:lnRef idx="2">
            <a:schemeClr val="accent4"/>
          </a:lnRef>
          <a:fillRef idx="1">
            <a:schemeClr val="lt1"/>
          </a:fillRef>
          <a:effectRef idx="0">
            <a:schemeClr val="accent4"/>
          </a:effectRef>
          <a:fontRef idx="minor">
            <a:schemeClr val="dk1"/>
          </a:fontRef>
        </p:style>
        <p:txBody>
          <a:bodyPr/>
          <a:lstStyle/>
          <a:p>
            <a:r>
              <a:rPr lang="en-GB" dirty="0"/>
              <a:t>There are lots of reasons that a business will want to grow and expand, some may be specific to the owners and some to the industry, the four that your exam board would like you to know about are:</a:t>
            </a:r>
          </a:p>
          <a:p>
            <a:pPr marL="514350" indent="-514350">
              <a:buFont typeface="+mj-lt"/>
              <a:buAutoNum type="arabicPeriod"/>
            </a:pPr>
            <a:r>
              <a:rPr lang="en-GB" dirty="0"/>
              <a:t>to achieve economies of scale (internal and external)</a:t>
            </a:r>
          </a:p>
          <a:p>
            <a:pPr marL="514350" indent="-514350">
              <a:buFont typeface="+mj-lt"/>
              <a:buAutoNum type="arabicPeriod"/>
            </a:pPr>
            <a:r>
              <a:rPr lang="en-GB" dirty="0"/>
              <a:t>increased market power over customers and suppliers</a:t>
            </a:r>
          </a:p>
          <a:p>
            <a:pPr marL="514350" indent="-514350">
              <a:buFont typeface="+mj-lt"/>
              <a:buAutoNum type="arabicPeriod"/>
            </a:pPr>
            <a:r>
              <a:rPr lang="en-GB" dirty="0"/>
              <a:t>increased market share and brand recognition</a:t>
            </a:r>
          </a:p>
          <a:p>
            <a:pPr marL="514350" indent="-514350">
              <a:buFont typeface="+mj-lt"/>
              <a:buAutoNum type="arabicPeriod"/>
            </a:pPr>
            <a:r>
              <a:rPr lang="en-GB" dirty="0"/>
              <a:t>increased profitability</a:t>
            </a:r>
          </a:p>
          <a:p>
            <a:endParaRPr lang="en-GB" dirty="0"/>
          </a:p>
        </p:txBody>
      </p:sp>
      <p:pic>
        <p:nvPicPr>
          <p:cNvPr id="6" name="Picture 5"/>
          <p:cNvPicPr>
            <a:picLocks noChangeAspect="1"/>
          </p:cNvPicPr>
          <p:nvPr/>
        </p:nvPicPr>
        <p:blipFill>
          <a:blip r:embed="rId2"/>
          <a:stretch>
            <a:fillRect/>
          </a:stretch>
        </p:blipFill>
        <p:spPr>
          <a:xfrm>
            <a:off x="9296400" y="4724452"/>
            <a:ext cx="2542494" cy="1795410"/>
          </a:xfrm>
          <a:prstGeom prst="rect">
            <a:avLst/>
          </a:prstGeom>
        </p:spPr>
      </p:pic>
    </p:spTree>
    <p:extLst>
      <p:ext uri="{BB962C8B-B14F-4D97-AF65-F5344CB8AC3E}">
        <p14:creationId xmlns:p14="http://schemas.microsoft.com/office/powerpoint/2010/main" val="4167062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TotalTime>
  <Words>1953</Words>
  <Application>Microsoft Office PowerPoint</Application>
  <PresentationFormat>Widescreen</PresentationFormat>
  <Paragraphs>286</Paragraphs>
  <Slides>52</Slides>
  <Notes>12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52</vt:i4>
      </vt:variant>
    </vt:vector>
  </HeadingPairs>
  <TitlesOfParts>
    <vt:vector size="61" baseType="lpstr">
      <vt:lpstr>Accent SF</vt:lpstr>
      <vt:lpstr>Arial</vt:lpstr>
      <vt:lpstr>Arial Black</vt:lpstr>
      <vt:lpstr>Calibri</vt:lpstr>
      <vt:lpstr>Calibri Light</vt:lpstr>
      <vt:lpstr>Office Theme</vt:lpstr>
      <vt:lpstr>6_Office Theme</vt:lpstr>
      <vt:lpstr>2_Office Theme</vt:lpstr>
      <vt:lpstr>1_Office Theme</vt:lpstr>
      <vt:lpstr>PowerPoint Presentation</vt:lpstr>
      <vt:lpstr>Calculators will be needed for this topic</vt:lpstr>
      <vt:lpstr>Starter</vt:lpstr>
      <vt:lpstr>Starter answers</vt:lpstr>
      <vt:lpstr>From Edexcel</vt:lpstr>
      <vt:lpstr>Worksheet</vt:lpstr>
      <vt:lpstr>Business growth defined</vt:lpstr>
      <vt:lpstr>PowerPoint Presentation</vt:lpstr>
      <vt:lpstr>Objectives of growth</vt:lpstr>
      <vt:lpstr>PowerPoint Presentation</vt:lpstr>
      <vt:lpstr>PowerPoint Presentation</vt:lpstr>
      <vt:lpstr>Objective of growth 1: To achieve economies of scale (internal and external)</vt:lpstr>
      <vt:lpstr>Benefits of economies of scale</vt:lpstr>
      <vt:lpstr>Economies of scale and average costs</vt:lpstr>
      <vt:lpstr>EOS example calculations</vt:lpstr>
      <vt:lpstr>Overview</vt:lpstr>
      <vt:lpstr>Bulk-buying / purchasing  economies</vt:lpstr>
      <vt:lpstr>Technical economies of scale</vt:lpstr>
      <vt:lpstr>Managerial </vt:lpstr>
      <vt:lpstr>Financial economies of scale</vt:lpstr>
      <vt:lpstr>Marketing economies of scale</vt:lpstr>
      <vt:lpstr>Risk bearing</vt:lpstr>
      <vt:lpstr>Video on economies of scale</vt:lpstr>
      <vt:lpstr>PowerPoint Presentation</vt:lpstr>
      <vt:lpstr>Objective of growth 2: Increased market power over customers and suppliers</vt:lpstr>
      <vt:lpstr>Tescopoly</vt:lpstr>
      <vt:lpstr>PowerPoint Presentation</vt:lpstr>
      <vt:lpstr>Increased market share and brand recognition </vt:lpstr>
      <vt:lpstr>PowerPoint Presentation</vt:lpstr>
      <vt:lpstr>PowerPoint Presentation</vt:lpstr>
      <vt:lpstr>Increased profitability</vt:lpstr>
      <vt:lpstr>Objective of growth 4: Increased profitability</vt:lpstr>
      <vt:lpstr>Objective of growth 4: Increased profitability</vt:lpstr>
      <vt:lpstr>PowerPoint Presentation</vt:lpstr>
      <vt:lpstr>Problems arising from growth</vt:lpstr>
      <vt:lpstr>#1 Problem 1- diseconomies of scale</vt:lpstr>
      <vt:lpstr>#1 Problem 1 minimum efficient scale</vt:lpstr>
      <vt:lpstr>#1– lack of motivation through DEOS</vt:lpstr>
      <vt:lpstr>#1– lack of co-ordination through DEOS</vt:lpstr>
      <vt:lpstr>DEOS example calculations</vt:lpstr>
      <vt:lpstr>#2 overtrading</vt:lpstr>
      <vt:lpstr>#3 internal communication</vt:lpstr>
      <vt:lpstr>Revision Video </vt:lpstr>
      <vt:lpstr>Sample Edexcel A2 questions</vt:lpstr>
      <vt:lpstr>Case study for question 1</vt:lpstr>
      <vt:lpstr>Sample question 1</vt:lpstr>
      <vt:lpstr>Case study for question 2</vt:lpstr>
      <vt:lpstr>Sample question 2</vt:lpstr>
      <vt:lpstr>Case study for question 3</vt:lpstr>
      <vt:lpstr>Case study for sample question 3</vt:lpstr>
      <vt:lpstr>Sample question 3</vt:lpstr>
      <vt:lpstr>Glossary</vt:lpstr>
    </vt:vector>
  </TitlesOfParts>
  <Company>Derby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Hilton</dc:creator>
  <cp:lastModifiedBy>S Gouldthorpe</cp:lastModifiedBy>
  <cp:revision>85</cp:revision>
  <dcterms:created xsi:type="dcterms:W3CDTF">2017-05-29T18:04:54Z</dcterms:created>
  <dcterms:modified xsi:type="dcterms:W3CDTF">2021-11-08T07:06:13Z</dcterms:modified>
</cp:coreProperties>
</file>