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4" r:id="rId17"/>
    <p:sldId id="275" r:id="rId18"/>
    <p:sldId id="276" r:id="rId19"/>
    <p:sldId id="270" r:id="rId20"/>
    <p:sldId id="271" r:id="rId21"/>
    <p:sldId id="272" r:id="rId22"/>
    <p:sldId id="277" r:id="rId23"/>
    <p:sldId id="278" r:id="rId24"/>
    <p:sldId id="279" r:id="rId25"/>
    <p:sldId id="280" r:id="rId26"/>
    <p:sldId id="281" r:id="rId27"/>
    <p:sldId id="282" r:id="rId28"/>
    <p:sldId id="283" r:id="rId29"/>
    <p:sldId id="284" r:id="rId30"/>
    <p:sldId id="285" r:id="rId31"/>
    <p:sldId id="286"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04/02/2013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8816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04/02/2013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9074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04/02/2013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160738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04/02/2013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3746914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C4915-992D-4AE3-9457-E1943315E9B2}" type="datetimeFigureOut">
              <a:rPr lang="en-GB" smtClean="0"/>
              <a:t>04/02/2013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40086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09C4915-992D-4AE3-9457-E1943315E9B2}" type="datetimeFigureOut">
              <a:rPr lang="en-GB" smtClean="0"/>
              <a:t>04/02/2013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628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09C4915-992D-4AE3-9457-E1943315E9B2}" type="datetimeFigureOut">
              <a:rPr lang="en-GB" smtClean="0"/>
              <a:t>04/02/2013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558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09C4915-992D-4AE3-9457-E1943315E9B2}" type="datetimeFigureOut">
              <a:rPr lang="en-GB" smtClean="0"/>
              <a:t>04/02/2013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482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C4915-992D-4AE3-9457-E1943315E9B2}" type="datetimeFigureOut">
              <a:rPr lang="en-GB" smtClean="0"/>
              <a:t>04/02/2013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708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04/02/2013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91998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04/02/2013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3037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C4915-992D-4AE3-9457-E1943315E9B2}" type="datetimeFigureOut">
              <a:rPr lang="en-GB" smtClean="0"/>
              <a:t>04/02/2013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E3CEB-2E91-4AD9-96E8-A01629E4D0DC}" type="slidenum">
              <a:rPr lang="en-GB" smtClean="0"/>
              <a:t>‹#›</a:t>
            </a:fld>
            <a:endParaRPr lang="en-GB"/>
          </a:p>
        </p:txBody>
      </p:sp>
    </p:spTree>
    <p:extLst>
      <p:ext uri="{BB962C8B-B14F-4D97-AF65-F5344CB8AC3E}">
        <p14:creationId xmlns:p14="http://schemas.microsoft.com/office/powerpoint/2010/main" val="88266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p:spPr>
        <p:txBody>
          <a:bodyPr>
            <a:normAutofit/>
          </a:bodyPr>
          <a:lstStyle/>
          <a:p>
            <a:r>
              <a:rPr lang="en-GB" sz="5400" dirty="0" smtClean="0">
                <a:latin typeface="Accent SF" pitchFamily="2" charset="0"/>
              </a:rPr>
              <a:t>The Written Paper</a:t>
            </a:r>
            <a:endParaRPr lang="en-GB" sz="5400" dirty="0">
              <a:latin typeface="Accent SF" pitchFamily="2" charset="0"/>
            </a:endParaRPr>
          </a:p>
        </p:txBody>
      </p:sp>
      <p:sp>
        <p:nvSpPr>
          <p:cNvPr id="3" name="Subtitle 2"/>
          <p:cNvSpPr>
            <a:spLocks noGrp="1"/>
          </p:cNvSpPr>
          <p:nvPr>
            <p:ph type="subTitle" idx="1"/>
          </p:nvPr>
        </p:nvSpPr>
        <p:spPr>
          <a:xfrm>
            <a:off x="1331640" y="2708920"/>
            <a:ext cx="6400800" cy="1752600"/>
          </a:xfrm>
        </p:spPr>
        <p:txBody>
          <a:bodyPr>
            <a:noAutofit/>
          </a:bodyPr>
          <a:lstStyle/>
          <a:p>
            <a:r>
              <a:rPr lang="en-GB" sz="4800" dirty="0" smtClean="0">
                <a:solidFill>
                  <a:schemeClr val="tx1"/>
                </a:solidFill>
                <a:latin typeface="Aharoni" pitchFamily="2" charset="-79"/>
                <a:cs typeface="Aharoni" pitchFamily="2" charset="-79"/>
              </a:rPr>
              <a:t>Section B: Scripted Piece.</a:t>
            </a:r>
          </a:p>
          <a:p>
            <a:endParaRPr lang="en-GB" sz="4800" dirty="0">
              <a:solidFill>
                <a:schemeClr val="tx1"/>
              </a:solidFill>
              <a:latin typeface="Aharoni" pitchFamily="2" charset="-79"/>
              <a:cs typeface="Aharoni" pitchFamily="2" charset="-79"/>
            </a:endParaRPr>
          </a:p>
          <a:p>
            <a:r>
              <a:rPr lang="en-GB" sz="4800" dirty="0" smtClean="0">
                <a:solidFill>
                  <a:schemeClr val="tx1"/>
                </a:solidFill>
                <a:latin typeface="Aharoni" pitchFamily="2" charset="-79"/>
                <a:cs typeface="Aharoni" pitchFamily="2" charset="-79"/>
              </a:rPr>
              <a:t>Blood Brothers</a:t>
            </a:r>
            <a:endParaRPr lang="en-GB" sz="48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4170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Parts 05 or 07</a:t>
            </a:r>
            <a:endParaRPr lang="en-GB" dirty="0">
              <a:latin typeface="Accent SF" pitchFamily="2" charset="0"/>
            </a:endParaRPr>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endParaRPr lang="en-GB" dirty="0"/>
          </a:p>
          <a:p>
            <a:pPr marL="0" indent="0" algn="ctr">
              <a:buNone/>
            </a:pPr>
            <a:r>
              <a:rPr lang="en-GB" dirty="0" smtClean="0"/>
              <a:t>. Rehearsal </a:t>
            </a:r>
          </a:p>
          <a:p>
            <a:pPr marL="0" indent="0" algn="ctr">
              <a:buNone/>
            </a:pPr>
            <a:r>
              <a:rPr lang="en-GB" dirty="0" smtClean="0"/>
              <a:t>. Other preparation </a:t>
            </a:r>
          </a:p>
          <a:p>
            <a:pPr marL="0" indent="0" algn="ctr">
              <a:buNone/>
            </a:pPr>
            <a:r>
              <a:rPr lang="en-GB" dirty="0" smtClean="0"/>
              <a:t>. Application to the role </a:t>
            </a:r>
          </a:p>
          <a:p>
            <a:pPr marL="0" indent="0" algn="ctr">
              <a:buNone/>
            </a:pPr>
            <a:endParaRPr lang="en-GB" dirty="0" smtClean="0"/>
          </a:p>
        </p:txBody>
      </p:sp>
    </p:spTree>
    <p:extLst>
      <p:ext uri="{BB962C8B-B14F-4D97-AF65-F5344CB8AC3E}">
        <p14:creationId xmlns:p14="http://schemas.microsoft.com/office/powerpoint/2010/main" val="4263665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Parts 05 or 07</a:t>
            </a:r>
            <a:endParaRPr lang="en-GB" dirty="0">
              <a:latin typeface="Accent SF" pitchFamily="2" charset="0"/>
            </a:endParaRP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a:pPr>
            <a:r>
              <a:rPr lang="en-GB" dirty="0" smtClean="0"/>
              <a:t>You state the title and the playwright.</a:t>
            </a:r>
          </a:p>
          <a:p>
            <a:pPr marL="514350" indent="-514350">
              <a:buFont typeface="+mj-lt"/>
              <a:buAutoNum type="arabicPeriod"/>
            </a:pPr>
            <a:r>
              <a:rPr lang="en-GB" dirty="0" smtClean="0"/>
              <a:t>You give a brief explanation to what the play is about.</a:t>
            </a:r>
          </a:p>
          <a:p>
            <a:pPr marL="514350" indent="-514350">
              <a:buFont typeface="+mj-lt"/>
              <a:buAutoNum type="arabicPeriod"/>
            </a:pPr>
            <a:r>
              <a:rPr lang="en-GB" dirty="0" smtClean="0"/>
              <a:t>The question asks you for one extract so talk about the character you played in that extract. Actually say… ‘ In the extract I have chosen I played the character of ……’</a:t>
            </a:r>
          </a:p>
          <a:p>
            <a:pPr marL="514350" indent="-514350">
              <a:buFont typeface="+mj-lt"/>
              <a:buAutoNum type="arabicPeriod"/>
            </a:pPr>
            <a:r>
              <a:rPr lang="en-GB" dirty="0" smtClean="0"/>
              <a:t>Then give a brief explanation of that character.</a:t>
            </a:r>
          </a:p>
          <a:p>
            <a:pPr marL="514350" indent="-514350">
              <a:buFont typeface="+mj-lt"/>
              <a:buAutoNum type="arabicPeriod"/>
            </a:pPr>
            <a:endParaRPr lang="en-GB" dirty="0" smtClean="0"/>
          </a:p>
          <a:p>
            <a:pPr marL="0" indent="0" algn="ctr">
              <a:buNone/>
            </a:pPr>
            <a:endParaRPr lang="en-GB" dirty="0"/>
          </a:p>
          <a:p>
            <a:pPr marL="0" indent="0" algn="ctr">
              <a:buNone/>
            </a:pPr>
            <a:endParaRPr lang="en-GB" dirty="0" smtClean="0"/>
          </a:p>
        </p:txBody>
      </p:sp>
    </p:spTree>
    <p:extLst>
      <p:ext uri="{BB962C8B-B14F-4D97-AF65-F5344CB8AC3E}">
        <p14:creationId xmlns:p14="http://schemas.microsoft.com/office/powerpoint/2010/main" val="1670579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Parts 05 or 07</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t> </a:t>
            </a:r>
            <a:r>
              <a:rPr lang="en-GB" dirty="0"/>
              <a:t>You are </a:t>
            </a:r>
            <a:r>
              <a:rPr lang="en-GB" dirty="0">
                <a:solidFill>
                  <a:srgbClr val="FF0000"/>
                </a:solidFill>
              </a:rPr>
              <a:t>NOT ALLOWED </a:t>
            </a:r>
            <a:r>
              <a:rPr lang="en-GB" dirty="0"/>
              <a:t>to take the play into the exam so you must </a:t>
            </a:r>
            <a:r>
              <a:rPr lang="en-GB" dirty="0" smtClean="0"/>
              <a:t>revise </a:t>
            </a:r>
            <a:r>
              <a:rPr lang="en-GB" dirty="0"/>
              <a:t>specific scenes from the play. Also try to memorise some of </a:t>
            </a:r>
          </a:p>
          <a:p>
            <a:pPr marL="0" indent="0">
              <a:buNone/>
            </a:pPr>
            <a:r>
              <a:rPr lang="en-GB" dirty="0"/>
              <a:t>the </a:t>
            </a:r>
            <a:r>
              <a:rPr lang="en-GB" dirty="0">
                <a:solidFill>
                  <a:srgbClr val="FF0000"/>
                </a:solidFill>
              </a:rPr>
              <a:t>key lines </a:t>
            </a:r>
            <a:r>
              <a:rPr lang="en-GB" dirty="0"/>
              <a:t>within the extracts this will help you achieve </a:t>
            </a:r>
            <a:r>
              <a:rPr lang="en-GB" dirty="0">
                <a:solidFill>
                  <a:srgbClr val="FF0000"/>
                </a:solidFill>
              </a:rPr>
              <a:t>higher </a:t>
            </a:r>
            <a:r>
              <a:rPr lang="en-GB" dirty="0" smtClean="0">
                <a:solidFill>
                  <a:srgbClr val="FF0000"/>
                </a:solidFill>
              </a:rPr>
              <a:t>marks </a:t>
            </a:r>
            <a:r>
              <a:rPr lang="en-GB" dirty="0"/>
              <a:t>when talking about </a:t>
            </a:r>
            <a:r>
              <a:rPr lang="en-GB" dirty="0">
                <a:solidFill>
                  <a:srgbClr val="FF0000"/>
                </a:solidFill>
              </a:rPr>
              <a:t>how</a:t>
            </a:r>
            <a:r>
              <a:rPr lang="en-GB" dirty="0"/>
              <a:t> you would perform a line if you can </a:t>
            </a:r>
          </a:p>
          <a:p>
            <a:pPr marL="0" indent="0">
              <a:buNone/>
            </a:pPr>
            <a:r>
              <a:rPr lang="en-GB" dirty="0"/>
              <a:t>refer to it. </a:t>
            </a:r>
            <a:endParaRPr lang="en-GB" dirty="0" smtClean="0"/>
          </a:p>
          <a:p>
            <a:pPr marL="0" indent="0" algn="ctr">
              <a:buNone/>
            </a:pPr>
            <a:endParaRPr lang="en-GB" dirty="0"/>
          </a:p>
          <a:p>
            <a:pPr marL="0" indent="0" algn="ctr">
              <a:buNone/>
            </a:pPr>
            <a:endParaRPr lang="en-GB" dirty="0" smtClean="0"/>
          </a:p>
        </p:txBody>
      </p:sp>
    </p:spTree>
    <p:extLst>
      <p:ext uri="{BB962C8B-B14F-4D97-AF65-F5344CB8AC3E}">
        <p14:creationId xmlns:p14="http://schemas.microsoft.com/office/powerpoint/2010/main" val="3710692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4" presetClass="emph" presetSubtype="0" fill="hold" nodeType="clickEffect">
                                  <p:stCondLst>
                                    <p:cond delay="0"/>
                                  </p:stCondLst>
                                  <p:iterate type="lt">
                                    <p:tmPct val="10000"/>
                                  </p:iterate>
                                  <p:childTnLst>
                                    <p:animMotion origin="layout" path="M 0.0 0.0 L 0.0 -0.07213" pathEditMode="relative" ptsTypes="">
                                      <p:cBhvr>
                                        <p:cTn id="14" dur="250" accel="50000" decel="50000" autoRev="1" fill="hold">
                                          <p:stCondLst>
                                            <p:cond delay="0"/>
                                          </p:stCondLst>
                                        </p:cTn>
                                        <p:tgtEl>
                                          <p:spTgt spid="3">
                                            <p:txEl>
                                              <p:pRg st="1" end="1"/>
                                            </p:txEl>
                                          </p:spTgt>
                                        </p:tgtEl>
                                        <p:attrNameLst>
                                          <p:attrName>ppt_x</p:attrName>
                                          <p:attrName>ppt_y</p:attrName>
                                        </p:attrNameLst>
                                      </p:cBhvr>
                                    </p:animMotion>
                                    <p:animRot by="1500000">
                                      <p:cBhvr>
                                        <p:cTn id="15" dur="125" fill="hold">
                                          <p:stCondLst>
                                            <p:cond delay="0"/>
                                          </p:stCondLst>
                                        </p:cTn>
                                        <p:tgtEl>
                                          <p:spTgt spid="3">
                                            <p:txEl>
                                              <p:pRg st="1" end="1"/>
                                            </p:txEl>
                                          </p:spTgt>
                                        </p:tgtEl>
                                        <p:attrNameLst>
                                          <p:attrName>r</p:attrName>
                                        </p:attrNameLst>
                                      </p:cBhvr>
                                    </p:animRot>
                                    <p:animRot by="-1500000">
                                      <p:cBhvr>
                                        <p:cTn id="16" dur="125" fill="hold">
                                          <p:stCondLst>
                                            <p:cond delay="125"/>
                                          </p:stCondLst>
                                        </p:cTn>
                                        <p:tgtEl>
                                          <p:spTgt spid="3">
                                            <p:txEl>
                                              <p:pRg st="1" end="1"/>
                                            </p:txEl>
                                          </p:spTgt>
                                        </p:tgtEl>
                                        <p:attrNameLst>
                                          <p:attrName>r</p:attrName>
                                        </p:attrNameLst>
                                      </p:cBhvr>
                                    </p:animRot>
                                    <p:animRot by="-1500000">
                                      <p:cBhvr>
                                        <p:cTn id="17" dur="125" fill="hold">
                                          <p:stCondLst>
                                            <p:cond delay="250"/>
                                          </p:stCondLst>
                                        </p:cTn>
                                        <p:tgtEl>
                                          <p:spTgt spid="3">
                                            <p:txEl>
                                              <p:pRg st="1" end="1"/>
                                            </p:txEl>
                                          </p:spTgt>
                                        </p:tgtEl>
                                        <p:attrNameLst>
                                          <p:attrName>r</p:attrName>
                                        </p:attrNameLst>
                                      </p:cBhvr>
                                    </p:animRot>
                                    <p:animRot by="1500000">
                                      <p:cBhvr>
                                        <p:cTn id="18" dur="125" fill="hold">
                                          <p:stCondLst>
                                            <p:cond delay="375"/>
                                          </p:stCondLst>
                                        </p:cTn>
                                        <p:tgtEl>
                                          <p:spTgt spid="3">
                                            <p:txEl>
                                              <p:pRg st="1" end="1"/>
                                            </p:txEl>
                                          </p:spTgt>
                                        </p:tgtEl>
                                        <p:attrNameLst>
                                          <p:attrName>r</p:attrName>
                                        </p:attrNameLst>
                                      </p:cBhvr>
                                    </p:animRot>
                                  </p:childTnLst>
                                </p:cTn>
                              </p:par>
                              <p:par>
                                <p:cTn id="19" presetID="34" presetClass="emph" presetSubtype="0" fill="hold" nodeType="withEffect">
                                  <p:stCondLst>
                                    <p:cond delay="0"/>
                                  </p:stCondLst>
                                  <p:iterate type="lt">
                                    <p:tmPct val="10000"/>
                                  </p:iterate>
                                  <p:childTnLst>
                                    <p:animMotion origin="layout" path="M 0.0 0.0 L 0.0 -0.07213" pathEditMode="relative" ptsTypes="">
                                      <p:cBhvr>
                                        <p:cTn id="20" dur="250" accel="50000" decel="50000" autoRev="1" fill="hold">
                                          <p:stCondLst>
                                            <p:cond delay="0"/>
                                          </p:stCondLst>
                                        </p:cTn>
                                        <p:tgtEl>
                                          <p:spTgt spid="3">
                                            <p:txEl>
                                              <p:pRg st="2" end="2"/>
                                            </p:txEl>
                                          </p:spTgt>
                                        </p:tgtEl>
                                        <p:attrNameLst>
                                          <p:attrName>ppt_x</p:attrName>
                                          <p:attrName>ppt_y</p:attrName>
                                        </p:attrNameLst>
                                      </p:cBhvr>
                                    </p:animMotion>
                                    <p:animRot by="1500000">
                                      <p:cBhvr>
                                        <p:cTn id="21" dur="125" fill="hold">
                                          <p:stCondLst>
                                            <p:cond delay="0"/>
                                          </p:stCondLst>
                                        </p:cTn>
                                        <p:tgtEl>
                                          <p:spTgt spid="3">
                                            <p:txEl>
                                              <p:pRg st="2" end="2"/>
                                            </p:txEl>
                                          </p:spTgt>
                                        </p:tgtEl>
                                        <p:attrNameLst>
                                          <p:attrName>r</p:attrName>
                                        </p:attrNameLst>
                                      </p:cBhvr>
                                    </p:animRot>
                                    <p:animRot by="-1500000">
                                      <p:cBhvr>
                                        <p:cTn id="22" dur="125" fill="hold">
                                          <p:stCondLst>
                                            <p:cond delay="125"/>
                                          </p:stCondLst>
                                        </p:cTn>
                                        <p:tgtEl>
                                          <p:spTgt spid="3">
                                            <p:txEl>
                                              <p:pRg st="2" end="2"/>
                                            </p:txEl>
                                          </p:spTgt>
                                        </p:tgtEl>
                                        <p:attrNameLst>
                                          <p:attrName>r</p:attrName>
                                        </p:attrNameLst>
                                      </p:cBhvr>
                                    </p:animRot>
                                    <p:animRot by="-1500000">
                                      <p:cBhvr>
                                        <p:cTn id="23" dur="125" fill="hold">
                                          <p:stCondLst>
                                            <p:cond delay="250"/>
                                          </p:stCondLst>
                                        </p:cTn>
                                        <p:tgtEl>
                                          <p:spTgt spid="3">
                                            <p:txEl>
                                              <p:pRg st="2" end="2"/>
                                            </p:txEl>
                                          </p:spTgt>
                                        </p:tgtEl>
                                        <p:attrNameLst>
                                          <p:attrName>r</p:attrName>
                                        </p:attrNameLst>
                                      </p:cBhvr>
                                    </p:animRot>
                                    <p:animRot by="1500000">
                                      <p:cBhvr>
                                        <p:cTn id="24" dur="125" fill="hold">
                                          <p:stCondLst>
                                            <p:cond delay="375"/>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Parts 05 or 07</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t> </a:t>
            </a:r>
            <a:endParaRPr lang="en-GB" dirty="0"/>
          </a:p>
          <a:p>
            <a:pPr marL="0" indent="0" algn="ctr">
              <a:buNone/>
            </a:pPr>
            <a:r>
              <a:rPr lang="en-GB" dirty="0"/>
              <a:t>Quote what you remember from the extract…. Then support it. </a:t>
            </a:r>
          </a:p>
          <a:p>
            <a:pPr marL="0" indent="0" algn="ctr">
              <a:buNone/>
            </a:pPr>
            <a:r>
              <a:rPr lang="en-GB" dirty="0" smtClean="0"/>
              <a:t>.</a:t>
            </a:r>
            <a:r>
              <a:rPr lang="en-GB" dirty="0" smtClean="0">
                <a:solidFill>
                  <a:srgbClr val="FF0000"/>
                </a:solidFill>
              </a:rPr>
              <a:t>What</a:t>
            </a:r>
            <a:r>
              <a:rPr lang="en-GB" dirty="0" smtClean="0"/>
              <a:t> </a:t>
            </a:r>
            <a:r>
              <a:rPr lang="en-GB" dirty="0"/>
              <a:t>you did------</a:t>
            </a:r>
            <a:r>
              <a:rPr lang="en-GB" dirty="0">
                <a:solidFill>
                  <a:srgbClr val="FF0000"/>
                </a:solidFill>
              </a:rPr>
              <a:t>why</a:t>
            </a:r>
            <a:r>
              <a:rPr lang="en-GB" dirty="0"/>
              <a:t> you did it-----------</a:t>
            </a:r>
            <a:r>
              <a:rPr lang="en-GB" dirty="0">
                <a:solidFill>
                  <a:srgbClr val="FF0000"/>
                </a:solidFill>
              </a:rPr>
              <a:t>how</a:t>
            </a:r>
            <a:r>
              <a:rPr lang="en-GB" dirty="0"/>
              <a:t> you did it. </a:t>
            </a:r>
          </a:p>
          <a:p>
            <a:pPr marL="0" indent="0" algn="ctr">
              <a:buNone/>
            </a:pPr>
            <a:r>
              <a:rPr lang="en-GB" dirty="0" smtClean="0"/>
              <a:t>.Audience </a:t>
            </a:r>
            <a:r>
              <a:rPr lang="en-GB" dirty="0"/>
              <a:t>intentions. What are you trying to create for your </a:t>
            </a:r>
          </a:p>
          <a:p>
            <a:pPr marL="0" indent="0" algn="ctr">
              <a:buNone/>
            </a:pPr>
            <a:r>
              <a:rPr lang="en-GB" dirty="0"/>
              <a:t>audience?</a:t>
            </a:r>
            <a:endParaRPr lang="en-GB" dirty="0" smtClean="0"/>
          </a:p>
        </p:txBody>
      </p:sp>
    </p:spTree>
    <p:extLst>
      <p:ext uri="{BB962C8B-B14F-4D97-AF65-F5344CB8AC3E}">
        <p14:creationId xmlns:p14="http://schemas.microsoft.com/office/powerpoint/2010/main" val="1851455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Key Information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sz="2400" dirty="0" smtClean="0"/>
              <a:t>The </a:t>
            </a:r>
            <a:r>
              <a:rPr lang="en-GB" sz="2400" dirty="0"/>
              <a:t>actual moments from the script/ the words spoken/ the stage </a:t>
            </a:r>
            <a:r>
              <a:rPr lang="en-GB" sz="2400" dirty="0" smtClean="0"/>
              <a:t>directions</a:t>
            </a:r>
            <a:r>
              <a:rPr lang="en-GB" sz="2400" dirty="0"/>
              <a:t>/ the themes/ the story. This is what you did. </a:t>
            </a:r>
          </a:p>
          <a:p>
            <a:pPr marL="0" indent="0">
              <a:buNone/>
            </a:pPr>
            <a:endParaRPr lang="en-GB" sz="2400" dirty="0" smtClean="0"/>
          </a:p>
          <a:p>
            <a:pPr marL="0" indent="0">
              <a:buNone/>
            </a:pPr>
            <a:r>
              <a:rPr lang="en-GB" sz="2400" dirty="0" smtClean="0"/>
              <a:t>Creating </a:t>
            </a:r>
            <a:r>
              <a:rPr lang="en-GB" sz="2400" dirty="0"/>
              <a:t>tension/ atmosphere/ showing the relationship between </a:t>
            </a:r>
            <a:r>
              <a:rPr lang="en-GB" sz="2400" dirty="0" smtClean="0"/>
              <a:t>characters/creating </a:t>
            </a:r>
            <a:r>
              <a:rPr lang="en-GB" sz="2400" dirty="0"/>
              <a:t>a climax/ showing the characters emotions is </a:t>
            </a:r>
            <a:r>
              <a:rPr lang="en-GB" sz="2400" dirty="0" smtClean="0"/>
              <a:t>all </a:t>
            </a:r>
            <a:r>
              <a:rPr lang="en-GB" sz="2400" dirty="0"/>
              <a:t>why you did it!! </a:t>
            </a:r>
          </a:p>
          <a:p>
            <a:pPr marL="0" indent="0">
              <a:buNone/>
            </a:pPr>
            <a:endParaRPr lang="en-GB" sz="2400" dirty="0"/>
          </a:p>
          <a:p>
            <a:pPr marL="0" indent="0">
              <a:buNone/>
            </a:pPr>
            <a:r>
              <a:rPr lang="en-GB" sz="2400" dirty="0" smtClean="0"/>
              <a:t>All </a:t>
            </a:r>
            <a:r>
              <a:rPr lang="en-GB" sz="2400" dirty="0"/>
              <a:t>to do with your acting skills, so talk about your acting skills. </a:t>
            </a:r>
          </a:p>
          <a:p>
            <a:pPr marL="0" indent="0">
              <a:buNone/>
            </a:pPr>
            <a:r>
              <a:rPr lang="en-GB" sz="2400" dirty="0"/>
              <a:t>Voice, movements, levels, facial expressions/ space. That is how </a:t>
            </a:r>
          </a:p>
          <a:p>
            <a:pPr marL="0" indent="0">
              <a:buNone/>
            </a:pPr>
            <a:r>
              <a:rPr lang="en-GB" sz="2400" dirty="0"/>
              <a:t>you did it. </a:t>
            </a:r>
          </a:p>
        </p:txBody>
      </p:sp>
    </p:spTree>
    <p:extLst>
      <p:ext uri="{BB962C8B-B14F-4D97-AF65-F5344CB8AC3E}">
        <p14:creationId xmlns:p14="http://schemas.microsoft.com/office/powerpoint/2010/main" val="39293728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What the examiner is looking for.</a:t>
            </a:r>
            <a:endParaRPr lang="en-GB" dirty="0">
              <a:latin typeface="Accent SF" pitchFamily="2" charset="0"/>
            </a:endParaRPr>
          </a:p>
        </p:txBody>
      </p:sp>
      <p:sp>
        <p:nvSpPr>
          <p:cNvPr id="3" name="Content Placeholder 2"/>
          <p:cNvSpPr>
            <a:spLocks noGrp="1"/>
          </p:cNvSpPr>
          <p:nvPr>
            <p:ph idx="1"/>
          </p:nvPr>
        </p:nvSpPr>
        <p:spPr/>
        <p:txBody>
          <a:bodyPr>
            <a:noAutofit/>
          </a:bodyPr>
          <a:lstStyle/>
          <a:p>
            <a:pPr>
              <a:buFont typeface="Wingdings" pitchFamily="2" charset="2"/>
              <a:buChar char="ü"/>
            </a:pPr>
            <a:r>
              <a:rPr lang="en-GB" sz="4000" dirty="0" smtClean="0"/>
              <a:t>reference </a:t>
            </a:r>
            <a:r>
              <a:rPr lang="en-GB" sz="4000" dirty="0"/>
              <a:t>to the information provided in the original script, for example:</a:t>
            </a:r>
          </a:p>
          <a:p>
            <a:r>
              <a:rPr lang="en-GB" sz="4000" dirty="0" smtClean="0"/>
              <a:t>to </a:t>
            </a:r>
            <a:r>
              <a:rPr lang="en-GB" sz="4000" dirty="0"/>
              <a:t>the playwright’s stage directions</a:t>
            </a:r>
          </a:p>
          <a:p>
            <a:r>
              <a:rPr lang="en-GB" sz="4000" dirty="0" smtClean="0"/>
              <a:t>to </a:t>
            </a:r>
            <a:r>
              <a:rPr lang="en-GB" sz="4000" dirty="0"/>
              <a:t>the characters actions and/or speech</a:t>
            </a:r>
          </a:p>
          <a:p>
            <a:r>
              <a:rPr lang="en-GB" sz="4000" dirty="0" smtClean="0"/>
              <a:t>to </a:t>
            </a:r>
            <a:r>
              <a:rPr lang="en-GB" sz="4000" dirty="0"/>
              <a:t>outcomes in performance</a:t>
            </a:r>
          </a:p>
        </p:txBody>
      </p:sp>
    </p:spTree>
    <p:extLst>
      <p:ext uri="{BB962C8B-B14F-4D97-AF65-F5344CB8AC3E}">
        <p14:creationId xmlns:p14="http://schemas.microsoft.com/office/powerpoint/2010/main" val="567096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What the examiner is looking for.</a:t>
            </a:r>
            <a:endParaRPr lang="en-GB" dirty="0">
              <a:latin typeface="Accent SF" pitchFamily="2" charset="0"/>
            </a:endParaRPr>
          </a:p>
        </p:txBody>
      </p:sp>
      <p:sp>
        <p:nvSpPr>
          <p:cNvPr id="3" name="Content Placeholder 2"/>
          <p:cNvSpPr>
            <a:spLocks noGrp="1"/>
          </p:cNvSpPr>
          <p:nvPr>
            <p:ph idx="1"/>
          </p:nvPr>
        </p:nvSpPr>
        <p:spPr/>
        <p:txBody>
          <a:bodyPr>
            <a:noAutofit/>
          </a:bodyPr>
          <a:lstStyle/>
          <a:p>
            <a:pPr>
              <a:buFont typeface="Wingdings" pitchFamily="2" charset="2"/>
              <a:buChar char="ü"/>
            </a:pPr>
            <a:r>
              <a:rPr lang="en-GB" sz="2800" dirty="0" smtClean="0"/>
              <a:t>identification </a:t>
            </a:r>
            <a:r>
              <a:rPr lang="en-GB" sz="2800" dirty="0"/>
              <a:t>and understanding of a specific role and description of the role in terms </a:t>
            </a:r>
            <a:r>
              <a:rPr lang="en-GB" sz="2800" dirty="0" smtClean="0"/>
              <a:t>of the </a:t>
            </a:r>
            <a:r>
              <a:rPr lang="en-GB" sz="2800" dirty="0"/>
              <a:t>character’s age, gender, status and relationships to other characters</a:t>
            </a:r>
          </a:p>
          <a:p>
            <a:pPr>
              <a:buFont typeface="Wingdings" pitchFamily="2" charset="2"/>
              <a:buChar char="ü"/>
            </a:pPr>
            <a:r>
              <a:rPr lang="en-GB" sz="2800" dirty="0" smtClean="0"/>
              <a:t>reference </a:t>
            </a:r>
            <a:r>
              <a:rPr lang="en-GB" sz="2800" dirty="0"/>
              <a:t>to research, rehearsal and other preparatory work undertaken:</a:t>
            </a:r>
          </a:p>
          <a:p>
            <a:r>
              <a:rPr lang="en-GB" sz="2800" dirty="0" smtClean="0"/>
              <a:t>identification </a:t>
            </a:r>
            <a:r>
              <a:rPr lang="en-GB" sz="2800" dirty="0"/>
              <a:t>of scripted aspects of character and some practical realisation of </a:t>
            </a:r>
            <a:r>
              <a:rPr lang="en-GB" sz="2800" dirty="0" smtClean="0"/>
              <a:t>them</a:t>
            </a:r>
            <a:endParaRPr lang="en-GB" sz="2800" dirty="0"/>
          </a:p>
        </p:txBody>
      </p:sp>
    </p:spTree>
    <p:extLst>
      <p:ext uri="{BB962C8B-B14F-4D97-AF65-F5344CB8AC3E}">
        <p14:creationId xmlns:p14="http://schemas.microsoft.com/office/powerpoint/2010/main" val="3205156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What the examiner is looking for.</a:t>
            </a:r>
            <a:endParaRPr lang="en-GB" dirty="0">
              <a:latin typeface="Accent SF" pitchFamily="2" charset="0"/>
            </a:endParaRPr>
          </a:p>
        </p:txBody>
      </p:sp>
      <p:sp>
        <p:nvSpPr>
          <p:cNvPr id="3" name="Content Placeholder 2"/>
          <p:cNvSpPr>
            <a:spLocks noGrp="1"/>
          </p:cNvSpPr>
          <p:nvPr>
            <p:ph idx="1"/>
          </p:nvPr>
        </p:nvSpPr>
        <p:spPr/>
        <p:txBody>
          <a:bodyPr>
            <a:noAutofit/>
          </a:bodyPr>
          <a:lstStyle/>
          <a:p>
            <a:pPr>
              <a:buFont typeface="Wingdings" pitchFamily="2" charset="2"/>
              <a:buChar char="ü"/>
            </a:pPr>
            <a:r>
              <a:rPr lang="en-GB" sz="2800" dirty="0" smtClean="0"/>
              <a:t>explanation </a:t>
            </a:r>
            <a:r>
              <a:rPr lang="en-GB" sz="2800" dirty="0"/>
              <a:t>of the preparation process in terms of the interpretation of the role, </a:t>
            </a:r>
            <a:r>
              <a:rPr lang="en-GB" sz="2800" dirty="0" smtClean="0"/>
              <a:t>for example</a:t>
            </a:r>
            <a:r>
              <a:rPr lang="en-GB" sz="2800" dirty="0"/>
              <a:t>:</a:t>
            </a:r>
          </a:p>
          <a:p>
            <a:r>
              <a:rPr lang="en-GB" sz="2800" dirty="0"/>
              <a:t>development of acting skills:</a:t>
            </a:r>
          </a:p>
          <a:p>
            <a:pPr marL="0" indent="0">
              <a:buNone/>
            </a:pPr>
            <a:r>
              <a:rPr lang="en-GB" sz="2800" dirty="0"/>
              <a:t>􀂃 voice – accent, pitch, tone, volume, emphasis</a:t>
            </a:r>
          </a:p>
          <a:p>
            <a:pPr marL="0" indent="0">
              <a:buNone/>
            </a:pPr>
            <a:r>
              <a:rPr lang="en-GB" sz="2800" dirty="0"/>
              <a:t>􀂃 movement, gesture, posture</a:t>
            </a:r>
          </a:p>
          <a:p>
            <a:pPr marL="0" indent="0">
              <a:buNone/>
            </a:pPr>
            <a:r>
              <a:rPr lang="en-GB" sz="2800" dirty="0"/>
              <a:t>􀂃 facial expressions</a:t>
            </a:r>
          </a:p>
          <a:p>
            <a:pPr marL="0" indent="0">
              <a:buNone/>
            </a:pPr>
            <a:r>
              <a:rPr lang="en-GB" sz="2800" dirty="0"/>
              <a:t>􀂃 interaction with other characters on stage</a:t>
            </a:r>
          </a:p>
          <a:p>
            <a:r>
              <a:rPr lang="en-GB" sz="2800" dirty="0" smtClean="0"/>
              <a:t>decisions </a:t>
            </a:r>
            <a:r>
              <a:rPr lang="en-GB" sz="2800" dirty="0"/>
              <a:t>about blocking and movement</a:t>
            </a:r>
          </a:p>
          <a:p>
            <a:r>
              <a:rPr lang="en-GB" sz="2800" dirty="0" smtClean="0"/>
              <a:t>intentions </a:t>
            </a:r>
            <a:r>
              <a:rPr lang="en-GB" sz="2800" dirty="0"/>
              <a:t>for the audience.</a:t>
            </a:r>
          </a:p>
          <a:p>
            <a:pPr>
              <a:buFont typeface="Wingdings" pitchFamily="2" charset="2"/>
              <a:buChar char="ü"/>
            </a:pPr>
            <a:endParaRPr lang="en-GB" sz="2000" dirty="0"/>
          </a:p>
        </p:txBody>
      </p:sp>
    </p:spTree>
    <p:extLst>
      <p:ext uri="{BB962C8B-B14F-4D97-AF65-F5344CB8AC3E}">
        <p14:creationId xmlns:p14="http://schemas.microsoft.com/office/powerpoint/2010/main" val="66768203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Band 1</a:t>
            </a:r>
            <a:endParaRPr lang="en-GB" dirty="0">
              <a:latin typeface="Accent SF" pitchFamily="2" charset="0"/>
            </a:endParaRPr>
          </a:p>
        </p:txBody>
      </p:sp>
      <p:sp>
        <p:nvSpPr>
          <p:cNvPr id="3" name="Content Placeholder 2"/>
          <p:cNvSpPr>
            <a:spLocks noGrp="1"/>
          </p:cNvSpPr>
          <p:nvPr>
            <p:ph idx="1"/>
          </p:nvPr>
        </p:nvSpPr>
        <p:spPr/>
        <p:txBody>
          <a:bodyPr>
            <a:noAutofit/>
          </a:bodyPr>
          <a:lstStyle/>
          <a:p>
            <a:pPr marL="0" indent="0">
              <a:buNone/>
            </a:pPr>
            <a:r>
              <a:rPr lang="en-GB" sz="2000" b="1" u="sng" dirty="0"/>
              <a:t>Band 1</a:t>
            </a:r>
          </a:p>
          <a:p>
            <a:pPr marL="0" indent="0">
              <a:buNone/>
            </a:pPr>
            <a:r>
              <a:rPr lang="en-GB" sz="2000" dirty="0" smtClean="0"/>
              <a:t>17-20marks </a:t>
            </a:r>
          </a:p>
          <a:p>
            <a:pPr marL="0" indent="0">
              <a:buNone/>
            </a:pPr>
            <a:endParaRPr lang="en-GB" sz="2000" dirty="0"/>
          </a:p>
          <a:p>
            <a:pPr marL="0" indent="0">
              <a:buNone/>
            </a:pPr>
            <a:r>
              <a:rPr lang="en-GB" sz="2800" dirty="0" smtClean="0"/>
              <a:t>Candidates </a:t>
            </a:r>
            <a:r>
              <a:rPr lang="en-GB" sz="2800" dirty="0"/>
              <a:t>will demonstrate knowledge and understanding of the play through </a:t>
            </a:r>
            <a:r>
              <a:rPr lang="en-GB" sz="2800" dirty="0" smtClean="0"/>
              <a:t>a </a:t>
            </a:r>
            <a:r>
              <a:rPr lang="en-GB" sz="2800" dirty="0" smtClean="0">
                <a:solidFill>
                  <a:srgbClr val="FF0000"/>
                </a:solidFill>
              </a:rPr>
              <a:t>very </a:t>
            </a:r>
            <a:r>
              <a:rPr lang="en-GB" sz="2800" dirty="0">
                <a:solidFill>
                  <a:srgbClr val="FF0000"/>
                </a:solidFill>
              </a:rPr>
              <a:t>clear </a:t>
            </a:r>
            <a:r>
              <a:rPr lang="en-GB" sz="2800" dirty="0"/>
              <a:t>explanation of the aspects taken from the script to realise </a:t>
            </a:r>
            <a:r>
              <a:rPr lang="en-GB" sz="2800" dirty="0" smtClean="0"/>
              <a:t>their character </a:t>
            </a:r>
            <a:r>
              <a:rPr lang="en-GB" sz="2800" dirty="0"/>
              <a:t>through acting skills or interpret the extract through design or </a:t>
            </a:r>
            <a:r>
              <a:rPr lang="en-GB" sz="2800" dirty="0" smtClean="0"/>
              <a:t>technical skills</a:t>
            </a:r>
            <a:r>
              <a:rPr lang="en-GB" sz="2800" dirty="0"/>
              <a:t>. There will be </a:t>
            </a:r>
            <a:r>
              <a:rPr lang="en-GB" sz="2800" dirty="0">
                <a:solidFill>
                  <a:srgbClr val="FF0000"/>
                </a:solidFill>
              </a:rPr>
              <a:t>purposeful</a:t>
            </a:r>
            <a:r>
              <a:rPr lang="en-GB" sz="2800" dirty="0"/>
              <a:t> reference to the acting, design or technical </a:t>
            </a:r>
            <a:r>
              <a:rPr lang="en-GB" sz="2800" dirty="0" smtClean="0"/>
              <a:t>skills involved </a:t>
            </a:r>
            <a:r>
              <a:rPr lang="en-GB" sz="2800" dirty="0"/>
              <a:t>in the process of creating a character or interpreting the extract.</a:t>
            </a:r>
          </a:p>
        </p:txBody>
      </p:sp>
    </p:spTree>
    <p:extLst>
      <p:ext uri="{BB962C8B-B14F-4D97-AF65-F5344CB8AC3E}">
        <p14:creationId xmlns:p14="http://schemas.microsoft.com/office/powerpoint/2010/main" val="2395813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Parts 06 or 08</a:t>
            </a:r>
            <a:endParaRPr lang="en-GB" dirty="0">
              <a:latin typeface="Accent SF" pitchFamily="2" charset="0"/>
            </a:endParaRPr>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r>
              <a:rPr lang="en-GB" dirty="0" smtClean="0"/>
              <a:t>. </a:t>
            </a:r>
            <a:r>
              <a:rPr lang="en-GB" dirty="0"/>
              <a:t>Ability to analyse and evaluate the effectiveness of the skills </a:t>
            </a:r>
          </a:p>
          <a:p>
            <a:pPr marL="0" indent="0" algn="ctr">
              <a:buNone/>
            </a:pPr>
            <a:r>
              <a:rPr lang="en-GB" dirty="0"/>
              <a:t>required. </a:t>
            </a:r>
          </a:p>
          <a:p>
            <a:pPr marL="0" indent="0" algn="ctr">
              <a:buNone/>
            </a:pPr>
            <a:r>
              <a:rPr lang="en-GB" dirty="0"/>
              <a:t>. Ability to analyse and evaluate the effectiveness of the production</a:t>
            </a:r>
          </a:p>
        </p:txBody>
      </p:sp>
    </p:spTree>
    <p:extLst>
      <p:ext uri="{BB962C8B-B14F-4D97-AF65-F5344CB8AC3E}">
        <p14:creationId xmlns:p14="http://schemas.microsoft.com/office/powerpoint/2010/main" val="324820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Learning Outcomes.</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latin typeface="Aharoni" pitchFamily="2" charset="-79"/>
                <a:cs typeface="Aharoni" pitchFamily="2" charset="-79"/>
              </a:rPr>
              <a:t>By the end of the lesson you should be able to…</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Recall specific lines from your chosen play.</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Describe how you performed those lines in terms of movement, voice and facial expressions.</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Explain why you performed the character in the way that you did.</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344924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Parts 06 or 08</a:t>
            </a:r>
            <a:endParaRPr lang="en-GB" dirty="0">
              <a:latin typeface="Accent SF" pitchFamily="2" charset="0"/>
            </a:endParaRPr>
          </a:p>
        </p:txBody>
      </p:sp>
      <p:sp>
        <p:nvSpPr>
          <p:cNvPr id="3" name="Content Placeholder 2"/>
          <p:cNvSpPr>
            <a:spLocks noGrp="1"/>
          </p:cNvSpPr>
          <p:nvPr>
            <p:ph idx="1"/>
          </p:nvPr>
        </p:nvSpPr>
        <p:spPr/>
        <p:txBody>
          <a:bodyPr>
            <a:noAutofit/>
          </a:bodyPr>
          <a:lstStyle/>
          <a:p>
            <a:r>
              <a:rPr lang="en-GB" sz="2000" dirty="0" smtClean="0"/>
              <a:t>This </a:t>
            </a:r>
            <a:r>
              <a:rPr lang="en-GB" sz="2000" dirty="0"/>
              <a:t>question will ask you to either comment on one moment or </a:t>
            </a:r>
          </a:p>
          <a:p>
            <a:pPr marL="0" indent="0">
              <a:buNone/>
            </a:pPr>
            <a:r>
              <a:rPr lang="en-GB" sz="2000" dirty="0"/>
              <a:t>moments from the script. So make sure you find out which one it is</a:t>
            </a:r>
            <a:r>
              <a:rPr lang="en-GB" sz="2000" dirty="0" smtClean="0"/>
              <a:t>.</a:t>
            </a:r>
          </a:p>
          <a:p>
            <a:pPr marL="0" indent="0">
              <a:buNone/>
            </a:pPr>
            <a:r>
              <a:rPr lang="en-GB" sz="2000" dirty="0" smtClean="0"/>
              <a:t> </a:t>
            </a:r>
            <a:endParaRPr lang="en-GB" sz="2000" dirty="0"/>
          </a:p>
          <a:p>
            <a:r>
              <a:rPr lang="en-GB" sz="2000" dirty="0" smtClean="0"/>
              <a:t>Talk </a:t>
            </a:r>
            <a:r>
              <a:rPr lang="en-GB" sz="2000" dirty="0"/>
              <a:t>about your role… what did you overcome. With these </a:t>
            </a:r>
            <a:r>
              <a:rPr lang="en-GB" sz="2000" dirty="0" smtClean="0"/>
              <a:t>as </a:t>
            </a:r>
            <a:r>
              <a:rPr lang="en-GB" sz="2000" dirty="0"/>
              <a:t>a </a:t>
            </a:r>
            <a:r>
              <a:rPr lang="en-GB" sz="2000" dirty="0" smtClean="0"/>
              <a:t>whole. characters </a:t>
            </a:r>
            <a:r>
              <a:rPr lang="en-GB" sz="2000" dirty="0"/>
              <a:t>you could mention the age difference and how you were </a:t>
            </a:r>
          </a:p>
          <a:p>
            <a:pPr marL="0" indent="0">
              <a:buNone/>
            </a:pPr>
            <a:r>
              <a:rPr lang="en-GB" sz="2000" dirty="0"/>
              <a:t>able to get into character. Be specific when answering this question </a:t>
            </a:r>
          </a:p>
          <a:p>
            <a:pPr marL="0" indent="0">
              <a:buNone/>
            </a:pPr>
            <a:r>
              <a:rPr lang="en-GB" sz="2000" dirty="0"/>
              <a:t>doesn’t just say ‘we did lots of things’ as it is too general. </a:t>
            </a:r>
            <a:endParaRPr lang="en-GB" sz="2000" dirty="0" smtClean="0"/>
          </a:p>
          <a:p>
            <a:pPr marL="0" indent="0">
              <a:buNone/>
            </a:pPr>
            <a:endParaRPr lang="en-GB" sz="2000" dirty="0"/>
          </a:p>
          <a:p>
            <a:r>
              <a:rPr lang="en-GB" sz="2000" dirty="0" smtClean="0"/>
              <a:t>You </a:t>
            </a:r>
            <a:r>
              <a:rPr lang="en-GB" sz="2000" dirty="0"/>
              <a:t>need to show that you have a good understanding of the play. </a:t>
            </a:r>
          </a:p>
          <a:p>
            <a:pPr marL="0" indent="0">
              <a:buNone/>
            </a:pPr>
            <a:r>
              <a:rPr lang="en-GB" sz="2000" dirty="0"/>
              <a:t>Talk about moments of success and how you develop your skills into </a:t>
            </a:r>
          </a:p>
          <a:p>
            <a:pPr marL="0" indent="0">
              <a:buNone/>
            </a:pPr>
            <a:r>
              <a:rPr lang="en-GB" sz="2000" dirty="0"/>
              <a:t>a final performance. </a:t>
            </a:r>
            <a:endParaRPr lang="en-GB" sz="2000" dirty="0" smtClean="0"/>
          </a:p>
          <a:p>
            <a:pPr marL="0" indent="0">
              <a:buNone/>
            </a:pPr>
            <a:endParaRPr lang="en-GB" sz="2000" dirty="0"/>
          </a:p>
          <a:p>
            <a:r>
              <a:rPr lang="en-GB" sz="2000" dirty="0" smtClean="0"/>
              <a:t>You </a:t>
            </a:r>
            <a:r>
              <a:rPr lang="en-GB" sz="2000" dirty="0"/>
              <a:t>must always say how you have done something. </a:t>
            </a:r>
            <a:endParaRPr lang="en-GB" sz="2000" dirty="0" smtClean="0"/>
          </a:p>
        </p:txBody>
      </p:sp>
    </p:spTree>
    <p:extLst>
      <p:ext uri="{BB962C8B-B14F-4D97-AF65-F5344CB8AC3E}">
        <p14:creationId xmlns:p14="http://schemas.microsoft.com/office/powerpoint/2010/main" val="2370810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Key Information.</a:t>
            </a:r>
            <a:endParaRPr lang="en-GB" dirty="0">
              <a:latin typeface="Accent SF" pitchFamily="2" charset="0"/>
            </a:endParaRPr>
          </a:p>
        </p:txBody>
      </p:sp>
      <p:sp>
        <p:nvSpPr>
          <p:cNvPr id="3" name="Content Placeholder 2"/>
          <p:cNvSpPr>
            <a:spLocks noGrp="1"/>
          </p:cNvSpPr>
          <p:nvPr>
            <p:ph idx="1"/>
          </p:nvPr>
        </p:nvSpPr>
        <p:spPr/>
        <p:txBody>
          <a:bodyPr>
            <a:noAutofit/>
          </a:bodyPr>
          <a:lstStyle/>
          <a:p>
            <a:pPr marL="0" indent="0">
              <a:buNone/>
            </a:pPr>
            <a:r>
              <a:rPr lang="en-GB" sz="2400" dirty="0" smtClean="0"/>
              <a:t>. </a:t>
            </a:r>
            <a:r>
              <a:rPr lang="en-GB" sz="2400" dirty="0"/>
              <a:t>Audience reaction </a:t>
            </a:r>
          </a:p>
          <a:p>
            <a:pPr marL="0" indent="0">
              <a:buNone/>
            </a:pPr>
            <a:r>
              <a:rPr lang="en-GB" sz="2400" dirty="0"/>
              <a:t>. Recognition of a creative journey </a:t>
            </a:r>
          </a:p>
          <a:p>
            <a:pPr marL="0" indent="0">
              <a:buNone/>
            </a:pPr>
            <a:r>
              <a:rPr lang="en-GB" sz="2400" dirty="0"/>
              <a:t>. Team work </a:t>
            </a:r>
          </a:p>
          <a:p>
            <a:pPr marL="0" indent="0">
              <a:buNone/>
            </a:pPr>
            <a:r>
              <a:rPr lang="en-GB" sz="2400" dirty="0"/>
              <a:t>. Level of commitment </a:t>
            </a:r>
          </a:p>
          <a:p>
            <a:pPr marL="0" indent="0">
              <a:buNone/>
            </a:pPr>
            <a:r>
              <a:rPr lang="en-GB" sz="2400" dirty="0"/>
              <a:t>. Improvement of acting skills </a:t>
            </a:r>
          </a:p>
          <a:p>
            <a:pPr marL="0" indent="0">
              <a:buNone/>
            </a:pPr>
            <a:r>
              <a:rPr lang="en-GB" sz="2400" dirty="0"/>
              <a:t>. Establishment of relationship </a:t>
            </a:r>
            <a:r>
              <a:rPr lang="en-GB" sz="2400" dirty="0" smtClean="0"/>
              <a:t>between mickey and </a:t>
            </a:r>
            <a:r>
              <a:rPr lang="en-GB" sz="2400" dirty="0" err="1" smtClean="0"/>
              <a:t>eddie</a:t>
            </a:r>
            <a:r>
              <a:rPr lang="en-GB" sz="2400" dirty="0" smtClean="0"/>
              <a:t>/ or mickey and Linda </a:t>
            </a:r>
          </a:p>
          <a:p>
            <a:pPr marL="0" indent="0">
              <a:buNone/>
            </a:pPr>
            <a:r>
              <a:rPr lang="en-GB" sz="2400" dirty="0" smtClean="0"/>
              <a:t>. </a:t>
            </a:r>
            <a:r>
              <a:rPr lang="en-GB" sz="2400" dirty="0"/>
              <a:t>Creation of tension</a:t>
            </a:r>
            <a:r>
              <a:rPr lang="en-GB" sz="2400" dirty="0" smtClean="0"/>
              <a:t>: when Mrs L visits Mrs J in the kitchen</a:t>
            </a:r>
            <a:endParaRPr lang="en-GB" sz="2400" dirty="0"/>
          </a:p>
          <a:p>
            <a:pPr marL="0" indent="0">
              <a:buNone/>
            </a:pPr>
            <a:r>
              <a:rPr lang="en-GB" sz="2400" dirty="0"/>
              <a:t>. Strengths/ weaknesses </a:t>
            </a:r>
            <a:endParaRPr lang="en-GB" sz="2400" dirty="0" smtClean="0"/>
          </a:p>
        </p:txBody>
      </p:sp>
    </p:spTree>
    <p:extLst>
      <p:ext uri="{BB962C8B-B14F-4D97-AF65-F5344CB8AC3E}">
        <p14:creationId xmlns:p14="http://schemas.microsoft.com/office/powerpoint/2010/main" val="446234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What the examiner is looking for. </a:t>
            </a:r>
            <a:endParaRPr lang="en-GB" dirty="0">
              <a:latin typeface="Accent SF" pitchFamily="2" charset="0"/>
            </a:endParaRPr>
          </a:p>
        </p:txBody>
      </p:sp>
      <p:sp>
        <p:nvSpPr>
          <p:cNvPr id="3" name="Content Placeholder 2"/>
          <p:cNvSpPr>
            <a:spLocks noGrp="1"/>
          </p:cNvSpPr>
          <p:nvPr>
            <p:ph idx="1"/>
          </p:nvPr>
        </p:nvSpPr>
        <p:spPr/>
        <p:txBody>
          <a:bodyPr>
            <a:noAutofit/>
          </a:bodyPr>
          <a:lstStyle/>
          <a:p>
            <a:pPr>
              <a:buFont typeface="Wingdings" pitchFamily="2" charset="2"/>
              <a:buChar char="ü"/>
            </a:pPr>
            <a:r>
              <a:rPr lang="en-GB" sz="2400" dirty="0"/>
              <a:t>a summary of the playwright’s intentions as perceived by the candidates or outline </a:t>
            </a:r>
            <a:r>
              <a:rPr lang="en-GB" sz="2400" dirty="0" smtClean="0"/>
              <a:t>of the </a:t>
            </a:r>
            <a:r>
              <a:rPr lang="en-GB" sz="2400" dirty="0"/>
              <a:t>group’s interpretation</a:t>
            </a:r>
          </a:p>
          <a:p>
            <a:pPr>
              <a:buFont typeface="Wingdings" pitchFamily="2" charset="2"/>
              <a:buChar char="ü"/>
            </a:pPr>
            <a:r>
              <a:rPr lang="en-GB" sz="2400" dirty="0" smtClean="0"/>
              <a:t>an </a:t>
            </a:r>
            <a:r>
              <a:rPr lang="en-GB" sz="2400" dirty="0"/>
              <a:t>analysis of the candidate’s success in realising either the playwright’s intentions or </a:t>
            </a:r>
            <a:r>
              <a:rPr lang="en-GB" sz="2400" dirty="0" smtClean="0"/>
              <a:t>their group’s </a:t>
            </a:r>
            <a:r>
              <a:rPr lang="en-GB" sz="2400" dirty="0"/>
              <a:t>interpretation in relation to, for example:</a:t>
            </a:r>
          </a:p>
          <a:p>
            <a:r>
              <a:rPr lang="en-GB" sz="2400" dirty="0" smtClean="0"/>
              <a:t>the </a:t>
            </a:r>
            <a:r>
              <a:rPr lang="en-GB" sz="2400" dirty="0"/>
              <a:t>communication of the message(s) or theme(s) of the play</a:t>
            </a:r>
          </a:p>
          <a:p>
            <a:r>
              <a:rPr lang="en-GB" sz="2400" dirty="0" smtClean="0"/>
              <a:t>appropriate </a:t>
            </a:r>
            <a:r>
              <a:rPr lang="en-GB" sz="2400" dirty="0"/>
              <a:t>interpretation of character(s)</a:t>
            </a:r>
          </a:p>
          <a:p>
            <a:r>
              <a:rPr lang="en-GB" sz="2400" dirty="0" smtClean="0"/>
              <a:t>the </a:t>
            </a:r>
            <a:r>
              <a:rPr lang="en-GB" sz="2400" dirty="0"/>
              <a:t>creation of an appropriate mood/atmosphere</a:t>
            </a:r>
          </a:p>
          <a:p>
            <a:r>
              <a:rPr lang="en-GB" sz="2400" dirty="0" smtClean="0"/>
              <a:t>the </a:t>
            </a:r>
            <a:r>
              <a:rPr lang="en-GB" sz="2400" dirty="0"/>
              <a:t>creation of an appropriate period and/or location</a:t>
            </a:r>
          </a:p>
          <a:p>
            <a:r>
              <a:rPr lang="en-GB" sz="2400" dirty="0" smtClean="0"/>
              <a:t>the </a:t>
            </a:r>
            <a:r>
              <a:rPr lang="en-GB" sz="2400" dirty="0"/>
              <a:t>creation of an appropriate performance </a:t>
            </a:r>
            <a:r>
              <a:rPr lang="en-GB" sz="2400" dirty="0" smtClean="0"/>
              <a:t>style</a:t>
            </a:r>
          </a:p>
          <a:p>
            <a:r>
              <a:rPr lang="en-GB" sz="2400" dirty="0" smtClean="0"/>
              <a:t>competence </a:t>
            </a:r>
            <a:r>
              <a:rPr lang="en-GB" sz="2400" dirty="0"/>
              <a:t>in performance skills in relation to physical, vocal and </a:t>
            </a:r>
            <a:r>
              <a:rPr lang="en-GB" sz="2400" dirty="0" smtClean="0"/>
              <a:t>facial expression</a:t>
            </a:r>
          </a:p>
        </p:txBody>
      </p:sp>
    </p:spTree>
    <p:extLst>
      <p:ext uri="{BB962C8B-B14F-4D97-AF65-F5344CB8AC3E}">
        <p14:creationId xmlns:p14="http://schemas.microsoft.com/office/powerpoint/2010/main" val="12019709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Band 1</a:t>
            </a:r>
            <a:endParaRPr lang="en-GB" dirty="0">
              <a:latin typeface="Accent SF" pitchFamily="2" charset="0"/>
            </a:endParaRPr>
          </a:p>
        </p:txBody>
      </p:sp>
      <p:sp>
        <p:nvSpPr>
          <p:cNvPr id="3" name="Content Placeholder 2"/>
          <p:cNvSpPr>
            <a:spLocks noGrp="1"/>
          </p:cNvSpPr>
          <p:nvPr>
            <p:ph idx="1"/>
          </p:nvPr>
        </p:nvSpPr>
        <p:spPr/>
        <p:txBody>
          <a:bodyPr>
            <a:noAutofit/>
          </a:bodyPr>
          <a:lstStyle/>
          <a:p>
            <a:pPr marL="0" indent="0">
              <a:buNone/>
            </a:pPr>
            <a:r>
              <a:rPr lang="en-GB" sz="2400" b="1" u="sng" dirty="0"/>
              <a:t>Band 1</a:t>
            </a:r>
          </a:p>
          <a:p>
            <a:pPr marL="0" indent="0">
              <a:buNone/>
            </a:pPr>
            <a:r>
              <a:rPr lang="en-GB" sz="2400" dirty="0"/>
              <a:t>17-20 </a:t>
            </a:r>
            <a:r>
              <a:rPr lang="en-GB" sz="2400" dirty="0" smtClean="0"/>
              <a:t>marks</a:t>
            </a:r>
          </a:p>
          <a:p>
            <a:pPr marL="0" indent="0">
              <a:buNone/>
            </a:pPr>
            <a:endParaRPr lang="en-GB" sz="2400" dirty="0"/>
          </a:p>
          <a:p>
            <a:pPr marL="0" indent="0">
              <a:buNone/>
            </a:pPr>
            <a:r>
              <a:rPr lang="en-GB" dirty="0" smtClean="0"/>
              <a:t>Candidates </a:t>
            </a:r>
            <a:r>
              <a:rPr lang="en-GB" dirty="0"/>
              <a:t>will offer a </a:t>
            </a:r>
            <a:r>
              <a:rPr lang="en-GB" dirty="0">
                <a:solidFill>
                  <a:srgbClr val="FF0000"/>
                </a:solidFill>
              </a:rPr>
              <a:t>very clear </a:t>
            </a:r>
            <a:r>
              <a:rPr lang="en-GB" dirty="0"/>
              <a:t>analysis of their personal success in </a:t>
            </a:r>
            <a:r>
              <a:rPr lang="en-GB" dirty="0" smtClean="0"/>
              <a:t>presenting the </a:t>
            </a:r>
            <a:r>
              <a:rPr lang="en-GB" dirty="0"/>
              <a:t>extract as the playwright or their group intended. There will be </a:t>
            </a:r>
            <a:r>
              <a:rPr lang="en-GB" dirty="0" smtClean="0">
                <a:solidFill>
                  <a:srgbClr val="FF0000"/>
                </a:solidFill>
              </a:rPr>
              <a:t>purposefu</a:t>
            </a:r>
            <a:r>
              <a:rPr lang="en-GB" dirty="0" smtClean="0"/>
              <a:t>l reference </a:t>
            </a:r>
            <a:r>
              <a:rPr lang="en-GB" dirty="0"/>
              <a:t>to particular moments from the performance in support of their analysis.</a:t>
            </a:r>
            <a:endParaRPr lang="en-GB" dirty="0" smtClean="0"/>
          </a:p>
        </p:txBody>
      </p:sp>
    </p:spTree>
    <p:extLst>
      <p:ext uri="{BB962C8B-B14F-4D97-AF65-F5344CB8AC3E}">
        <p14:creationId xmlns:p14="http://schemas.microsoft.com/office/powerpoint/2010/main" val="3546681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Structure</a:t>
            </a:r>
            <a:endParaRPr lang="en-GB" dirty="0">
              <a:latin typeface="Accent SF" pitchFamily="2" charset="0"/>
            </a:endParaRPr>
          </a:p>
        </p:txBody>
      </p:sp>
      <p:sp>
        <p:nvSpPr>
          <p:cNvPr id="3" name="Content Placeholder 2"/>
          <p:cNvSpPr>
            <a:spLocks noGrp="1"/>
          </p:cNvSpPr>
          <p:nvPr>
            <p:ph idx="1"/>
          </p:nvPr>
        </p:nvSpPr>
        <p:spPr/>
        <p:txBody>
          <a:bodyPr>
            <a:noAutofit/>
          </a:bodyPr>
          <a:lstStyle/>
          <a:p>
            <a:pPr>
              <a:buAutoNum type="arabicPeriod"/>
            </a:pPr>
            <a:r>
              <a:rPr lang="en-GB" sz="1800" dirty="0" smtClean="0">
                <a:latin typeface="Aharoni" pitchFamily="2" charset="-79"/>
                <a:cs typeface="Aharoni" pitchFamily="2" charset="-79"/>
              </a:rPr>
              <a:t>What </a:t>
            </a:r>
            <a:r>
              <a:rPr lang="en-GB" sz="1800" dirty="0">
                <a:latin typeface="Aharoni" pitchFamily="2" charset="-79"/>
                <a:cs typeface="Aharoni" pitchFamily="2" charset="-79"/>
              </a:rPr>
              <a:t>you are trying to </a:t>
            </a:r>
            <a:r>
              <a:rPr lang="en-GB" sz="1800" dirty="0" smtClean="0">
                <a:latin typeface="Aharoni" pitchFamily="2" charset="-79"/>
                <a:cs typeface="Aharoni" pitchFamily="2" charset="-79"/>
              </a:rPr>
              <a:t>do</a:t>
            </a:r>
          </a:p>
          <a:p>
            <a:pPr marL="0" indent="0">
              <a:buNone/>
            </a:pPr>
            <a:endParaRPr lang="en-GB" sz="1800" dirty="0">
              <a:latin typeface="Aharoni" pitchFamily="2" charset="-79"/>
              <a:cs typeface="Aharoni" pitchFamily="2" charset="-79"/>
            </a:endParaRPr>
          </a:p>
          <a:p>
            <a:pPr>
              <a:buAutoNum type="arabicPeriod" startAt="2"/>
            </a:pPr>
            <a:r>
              <a:rPr lang="en-GB" sz="1800" dirty="0" smtClean="0">
                <a:latin typeface="Aharoni" pitchFamily="2" charset="-79"/>
                <a:cs typeface="Aharoni" pitchFamily="2" charset="-79"/>
              </a:rPr>
              <a:t>**** </a:t>
            </a:r>
            <a:r>
              <a:rPr lang="en-GB" sz="1800" dirty="0">
                <a:latin typeface="Aharoni" pitchFamily="2" charset="-79"/>
                <a:cs typeface="Aharoni" pitchFamily="2" charset="-79"/>
              </a:rPr>
              <a:t>quote</a:t>
            </a:r>
            <a:r>
              <a:rPr lang="en-GB" sz="1800" dirty="0" smtClean="0">
                <a:latin typeface="Aharoni" pitchFamily="2" charset="-79"/>
                <a:cs typeface="Aharoni" pitchFamily="2" charset="-79"/>
              </a:rPr>
              <a:t>****</a:t>
            </a:r>
          </a:p>
          <a:p>
            <a:pPr marL="0" indent="0">
              <a:buNone/>
            </a:pPr>
            <a:endParaRPr lang="en-GB" sz="1800" dirty="0">
              <a:latin typeface="Aharoni" pitchFamily="2" charset="-79"/>
              <a:cs typeface="Aharoni" pitchFamily="2" charset="-79"/>
            </a:endParaRPr>
          </a:p>
          <a:p>
            <a:pPr marL="0" indent="0">
              <a:buNone/>
            </a:pPr>
            <a:r>
              <a:rPr lang="en-GB" sz="1800" dirty="0">
                <a:latin typeface="Aharoni" pitchFamily="2" charset="-79"/>
                <a:cs typeface="Aharoni" pitchFamily="2" charset="-79"/>
              </a:rPr>
              <a:t>3.	How you are going to achieve this in terms of…</a:t>
            </a:r>
          </a:p>
          <a:p>
            <a:pPr marL="0" indent="0">
              <a:buNone/>
            </a:pPr>
            <a:r>
              <a:rPr lang="en-GB" sz="1800" dirty="0">
                <a:latin typeface="Aharoni" pitchFamily="2" charset="-79"/>
                <a:cs typeface="Aharoni" pitchFamily="2" charset="-79"/>
              </a:rPr>
              <a:t>•	voice (pace, pitch, power, pressure, pause)</a:t>
            </a:r>
          </a:p>
          <a:p>
            <a:pPr marL="0" indent="0">
              <a:buNone/>
            </a:pPr>
            <a:r>
              <a:rPr lang="en-GB" sz="1800" dirty="0">
                <a:latin typeface="Aharoni" pitchFamily="2" charset="-79"/>
                <a:cs typeface="Aharoni" pitchFamily="2" charset="-79"/>
              </a:rPr>
              <a:t>•	movement</a:t>
            </a:r>
          </a:p>
          <a:p>
            <a:pPr marL="0" indent="0">
              <a:buNone/>
            </a:pPr>
            <a:r>
              <a:rPr lang="en-GB" sz="1800" dirty="0">
                <a:latin typeface="Aharoni" pitchFamily="2" charset="-79"/>
                <a:cs typeface="Aharoni" pitchFamily="2" charset="-79"/>
              </a:rPr>
              <a:t>•	gestures</a:t>
            </a:r>
          </a:p>
          <a:p>
            <a:pPr marL="0" indent="0">
              <a:buNone/>
            </a:pPr>
            <a:r>
              <a:rPr lang="en-GB" sz="1800" dirty="0">
                <a:latin typeface="Aharoni" pitchFamily="2" charset="-79"/>
                <a:cs typeface="Aharoni" pitchFamily="2" charset="-79"/>
              </a:rPr>
              <a:t>•	facial expressions</a:t>
            </a:r>
          </a:p>
          <a:p>
            <a:pPr marL="0" indent="0">
              <a:buNone/>
            </a:pPr>
            <a:r>
              <a:rPr lang="en-GB" sz="1800" dirty="0">
                <a:latin typeface="Aharoni" pitchFamily="2" charset="-79"/>
                <a:cs typeface="Aharoni" pitchFamily="2" charset="-79"/>
              </a:rPr>
              <a:t>•	proxemics (space on the stage)</a:t>
            </a:r>
          </a:p>
          <a:p>
            <a:pPr marL="0" indent="0">
              <a:buNone/>
            </a:pPr>
            <a:r>
              <a:rPr lang="en-GB" sz="1800" dirty="0">
                <a:latin typeface="Aharoni" pitchFamily="2" charset="-79"/>
                <a:cs typeface="Aharoni" pitchFamily="2" charset="-79"/>
              </a:rPr>
              <a:t>•	levels</a:t>
            </a:r>
          </a:p>
          <a:p>
            <a:pPr marL="0" indent="0">
              <a:buNone/>
            </a:pPr>
            <a:r>
              <a:rPr lang="en-GB" sz="1800" dirty="0">
                <a:latin typeface="Aharoni" pitchFamily="2" charset="-79"/>
                <a:cs typeface="Aharoni" pitchFamily="2" charset="-79"/>
              </a:rPr>
              <a:t>•	Relationships between the characters.</a:t>
            </a:r>
          </a:p>
          <a:p>
            <a:pPr marL="0" indent="0">
              <a:buNone/>
            </a:pPr>
            <a:endParaRPr lang="en-GB" sz="1800" dirty="0">
              <a:latin typeface="Aharoni" pitchFamily="2" charset="-79"/>
              <a:cs typeface="Aharoni" pitchFamily="2" charset="-79"/>
            </a:endParaRPr>
          </a:p>
          <a:p>
            <a:pPr marL="0" indent="0">
              <a:buNone/>
            </a:pPr>
            <a:r>
              <a:rPr lang="en-GB" sz="1800" dirty="0">
                <a:latin typeface="Aharoni" pitchFamily="2" charset="-79"/>
                <a:cs typeface="Aharoni" pitchFamily="2" charset="-79"/>
              </a:rPr>
              <a:t>4.	Why you have chosen to do this (audience reaction, creating tension/atmosphere etc.</a:t>
            </a:r>
          </a:p>
          <a:p>
            <a:pPr marL="0" indent="0">
              <a:buNone/>
            </a:pPr>
            <a:endParaRPr lang="en-GB" dirty="0" smtClean="0"/>
          </a:p>
        </p:txBody>
      </p:sp>
    </p:spTree>
    <p:extLst>
      <p:ext uri="{BB962C8B-B14F-4D97-AF65-F5344CB8AC3E}">
        <p14:creationId xmlns:p14="http://schemas.microsoft.com/office/powerpoint/2010/main" val="37199315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Willy Russell. </a:t>
            </a:r>
            <a:endParaRPr lang="en-GB" dirty="0"/>
          </a:p>
        </p:txBody>
      </p:sp>
      <p:sp>
        <p:nvSpPr>
          <p:cNvPr id="3" name="Content Placeholder 2"/>
          <p:cNvSpPr>
            <a:spLocks noGrp="1"/>
          </p:cNvSpPr>
          <p:nvPr>
            <p:ph idx="1"/>
          </p:nvPr>
        </p:nvSpPr>
        <p:spPr/>
        <p:txBody>
          <a:bodyPr>
            <a:normAutofit fontScale="85000" lnSpcReduction="20000"/>
          </a:bodyPr>
          <a:lstStyle/>
          <a:p>
            <a:r>
              <a:rPr lang="en-GB" dirty="0"/>
              <a:t>Willy Russell was born in 1947 into a working-class family near to Liverpool. He left school at 15 without academic qualifications and became a hairdresser. By the age of 20 he felt the need to return to education and, after leaving university, he became a teacher at a comprehensive school in his home city.</a:t>
            </a:r>
          </a:p>
          <a:p>
            <a:endParaRPr lang="en-GB" dirty="0"/>
          </a:p>
          <a:p>
            <a:r>
              <a:rPr lang="en-GB" dirty="0"/>
              <a:t>During this time Russell wrote songs for performers and for radio shows. One of his early plays was about the Liverpool pop group the Beatles. He has a love of popular music and this can be seen in many of his plays, but especially in Blood Brothers.</a:t>
            </a:r>
          </a:p>
          <a:p>
            <a:endParaRPr lang="en-GB" dirty="0"/>
          </a:p>
        </p:txBody>
      </p:sp>
    </p:spTree>
    <p:extLst>
      <p:ext uri="{BB962C8B-B14F-4D97-AF65-F5344CB8AC3E}">
        <p14:creationId xmlns:p14="http://schemas.microsoft.com/office/powerpoint/2010/main" val="1660671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fontScale="92500" lnSpcReduction="20000"/>
          </a:bodyPr>
          <a:lstStyle/>
          <a:p>
            <a:r>
              <a:rPr lang="en-GB" dirty="0"/>
              <a:t>Blood Brothers was completed in 1981, two years after the Conservative party leader Margaret Thatcher became Prime Minister. She felt that British manufacturing industry had become uncompetitive and saw the cause as weak employers and overly strong trades unions who were, she felt, only too willing to call their members out on strike. She reduced the powers of the workers’ unions and privatised (‘sold off’) many publicly owned companies. She closed many uncompetitive coal mines, too.</a:t>
            </a:r>
          </a:p>
        </p:txBody>
      </p:sp>
    </p:spTree>
    <p:extLst>
      <p:ext uri="{BB962C8B-B14F-4D97-AF65-F5344CB8AC3E}">
        <p14:creationId xmlns:p14="http://schemas.microsoft.com/office/powerpoint/2010/main" val="1889473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fontScale="85000" lnSpcReduction="20000"/>
          </a:bodyPr>
          <a:lstStyle/>
          <a:p>
            <a:r>
              <a:rPr lang="en-GB" dirty="0"/>
              <a:t>A short-term result was that Britain suffered an economic downturn and unemployment soared. This particularly affected industrialised working-class areas in the north of the country and Willy Russell would have seen this first hand in his home city. Liverpool’s famous docks, a traditional source of local employment, were allowed to run down and thousands of households fell into poverty; crime levels increased; housing was allowed to deteriorate and illegal drug use became more common. Some of this context is directly reflected in the play, for example, Russell shows the terrible effects of unemployment on Micky's self-esteem</a:t>
            </a:r>
          </a:p>
        </p:txBody>
      </p:sp>
    </p:spTree>
    <p:extLst>
      <p:ext uri="{BB962C8B-B14F-4D97-AF65-F5344CB8AC3E}">
        <p14:creationId xmlns:p14="http://schemas.microsoft.com/office/powerpoint/2010/main" val="16393430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fontScale="92500" lnSpcReduction="20000"/>
          </a:bodyPr>
          <a:lstStyle/>
          <a:p>
            <a:r>
              <a:rPr lang="en-GB" dirty="0"/>
              <a:t>One of Thatcher’s central political beliefs was that success came to those who chose to work hard. In Blood Brothers, Russell contradicts this view. He shows a divided society by having Mickey and Edward attend very different schools and live in different houses. </a:t>
            </a:r>
          </a:p>
          <a:p>
            <a:r>
              <a:rPr lang="en-GB" dirty="0"/>
              <a:t>That money and influential connections are necessary to become successful is written into the play. Mickey's failure, despite his good character and hard work, is the basis of the tragedy in the drama</a:t>
            </a:r>
          </a:p>
          <a:p>
            <a:endParaRPr lang="en-GB" dirty="0"/>
          </a:p>
        </p:txBody>
      </p:sp>
    </p:spTree>
    <p:extLst>
      <p:ext uri="{BB962C8B-B14F-4D97-AF65-F5344CB8AC3E}">
        <p14:creationId xmlns:p14="http://schemas.microsoft.com/office/powerpoint/2010/main" val="2726751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a:bodyPr>
          <a:lstStyle/>
          <a:p>
            <a:r>
              <a:rPr lang="en-GB" dirty="0"/>
              <a:t>Marilyn Monroe was a very famous Hollywood actress. Her image was well known even to people who did not watch her films. She was presented by the media as a kind of ‘perfect’ fantasy woman and she was shown to live a glamorous and carefree lifestyle. The reality was often very different. She needed anti-depressants and eventually died from an overdose of pills. </a:t>
            </a:r>
          </a:p>
        </p:txBody>
      </p:sp>
    </p:spTree>
    <p:extLst>
      <p:ext uri="{BB962C8B-B14F-4D97-AF65-F5344CB8AC3E}">
        <p14:creationId xmlns:p14="http://schemas.microsoft.com/office/powerpoint/2010/main" val="1439661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Important Information</a:t>
            </a:r>
            <a:endParaRPr lang="en-GB" dirty="0">
              <a:latin typeface="Accent SF" pitchFamily="2" charset="0"/>
            </a:endParaRPr>
          </a:p>
        </p:txBody>
      </p:sp>
      <p:sp>
        <p:nvSpPr>
          <p:cNvPr id="3" name="Content Placeholder 2"/>
          <p:cNvSpPr>
            <a:spLocks noGrp="1"/>
          </p:cNvSpPr>
          <p:nvPr>
            <p:ph idx="1"/>
          </p:nvPr>
        </p:nvSpPr>
        <p:spPr/>
        <p:txBody>
          <a:bodyPr>
            <a:normAutofit fontScale="92500"/>
          </a:bodyPr>
          <a:lstStyle/>
          <a:p>
            <a:pPr marL="514350" indent="-514350">
              <a:buFont typeface="+mj-lt"/>
              <a:buAutoNum type="arabicPeriod"/>
            </a:pPr>
            <a:r>
              <a:rPr lang="en-GB" dirty="0" smtClean="0">
                <a:latin typeface="Aharoni" pitchFamily="2" charset="-79"/>
                <a:cs typeface="Aharoni" pitchFamily="2" charset="-79"/>
              </a:rPr>
              <a:t>Section B should be about a </a:t>
            </a:r>
            <a:r>
              <a:rPr lang="en-GB" dirty="0" smtClean="0">
                <a:solidFill>
                  <a:srgbClr val="FF0000"/>
                </a:solidFill>
                <a:latin typeface="Aharoni" pitchFamily="2" charset="-79"/>
                <a:cs typeface="Aharoni" pitchFamily="2" charset="-79"/>
              </a:rPr>
              <a:t>script</a:t>
            </a:r>
            <a:r>
              <a:rPr lang="en-GB" dirty="0" smtClean="0">
                <a:latin typeface="Aharoni" pitchFamily="2" charset="-79"/>
                <a:cs typeface="Aharoni" pitchFamily="2" charset="-79"/>
              </a:rPr>
              <a:t> you have studied.</a:t>
            </a:r>
          </a:p>
          <a:p>
            <a:pPr marL="514350" indent="-514350">
              <a:buFont typeface="+mj-lt"/>
              <a:buAutoNum type="arabicPeriod"/>
            </a:pPr>
            <a:r>
              <a:rPr lang="en-GB" dirty="0" smtClean="0">
                <a:latin typeface="Aharoni" pitchFamily="2" charset="-79"/>
                <a:cs typeface="Aharoni" pitchFamily="2" charset="-79"/>
              </a:rPr>
              <a:t>Answer </a:t>
            </a:r>
            <a:r>
              <a:rPr lang="en-GB" dirty="0" smtClean="0">
                <a:solidFill>
                  <a:srgbClr val="FF0000"/>
                </a:solidFill>
                <a:latin typeface="Aharoni" pitchFamily="2" charset="-79"/>
                <a:cs typeface="Aharoni" pitchFamily="2" charset="-79"/>
              </a:rPr>
              <a:t>ONE</a:t>
            </a:r>
            <a:r>
              <a:rPr lang="en-GB" dirty="0" smtClean="0">
                <a:latin typeface="Aharoni" pitchFamily="2" charset="-79"/>
                <a:cs typeface="Aharoni" pitchFamily="2" charset="-79"/>
              </a:rPr>
              <a:t> question in </a:t>
            </a:r>
            <a:r>
              <a:rPr lang="en-GB" dirty="0" smtClean="0">
                <a:solidFill>
                  <a:srgbClr val="FF0000"/>
                </a:solidFill>
                <a:latin typeface="Aharoni" pitchFamily="2" charset="-79"/>
                <a:cs typeface="Aharoni" pitchFamily="2" charset="-79"/>
              </a:rPr>
              <a:t>section B</a:t>
            </a:r>
            <a:r>
              <a:rPr lang="en-GB" dirty="0" smtClean="0">
                <a:latin typeface="Aharoni" pitchFamily="2" charset="-79"/>
                <a:cs typeface="Aharoni" pitchFamily="2" charset="-79"/>
              </a:rPr>
              <a:t>. Question 2 </a:t>
            </a:r>
            <a:r>
              <a:rPr lang="en-GB" dirty="0" smtClean="0">
                <a:solidFill>
                  <a:srgbClr val="FF0000"/>
                </a:solidFill>
                <a:latin typeface="Aharoni" pitchFamily="2" charset="-79"/>
                <a:cs typeface="Aharoni" pitchFamily="2" charset="-79"/>
              </a:rPr>
              <a:t>or</a:t>
            </a:r>
            <a:r>
              <a:rPr lang="en-GB" dirty="0" smtClean="0">
                <a:latin typeface="Aharoni" pitchFamily="2" charset="-79"/>
                <a:cs typeface="Aharoni" pitchFamily="2" charset="-79"/>
              </a:rPr>
              <a:t> question 3. There are two parts to a question. </a:t>
            </a:r>
            <a:r>
              <a:rPr lang="en-GB" dirty="0" smtClean="0">
                <a:solidFill>
                  <a:srgbClr val="FF0000"/>
                </a:solidFill>
                <a:latin typeface="Aharoni" pitchFamily="2" charset="-79"/>
                <a:cs typeface="Aharoni" pitchFamily="2" charset="-79"/>
              </a:rPr>
              <a:t>Both</a:t>
            </a:r>
            <a:r>
              <a:rPr lang="en-GB" dirty="0" smtClean="0">
                <a:latin typeface="Aharoni" pitchFamily="2" charset="-79"/>
                <a:cs typeface="Aharoni" pitchFamily="2" charset="-79"/>
              </a:rPr>
              <a:t> 05 and 06 </a:t>
            </a:r>
            <a:r>
              <a:rPr lang="en-GB" dirty="0" smtClean="0">
                <a:solidFill>
                  <a:srgbClr val="FF0000"/>
                </a:solidFill>
                <a:latin typeface="Aharoni" pitchFamily="2" charset="-79"/>
                <a:cs typeface="Aharoni" pitchFamily="2" charset="-79"/>
              </a:rPr>
              <a:t>OR</a:t>
            </a:r>
            <a:r>
              <a:rPr lang="en-GB" dirty="0" smtClean="0">
                <a:latin typeface="Aharoni" pitchFamily="2" charset="-79"/>
                <a:cs typeface="Aharoni" pitchFamily="2" charset="-79"/>
              </a:rPr>
              <a:t> </a:t>
            </a:r>
            <a:r>
              <a:rPr lang="en-GB" dirty="0" smtClean="0">
                <a:solidFill>
                  <a:srgbClr val="FF0000"/>
                </a:solidFill>
                <a:latin typeface="Aharoni" pitchFamily="2" charset="-79"/>
                <a:cs typeface="Aharoni" pitchFamily="2" charset="-79"/>
              </a:rPr>
              <a:t>both</a:t>
            </a:r>
            <a:r>
              <a:rPr lang="en-GB" dirty="0" smtClean="0">
                <a:latin typeface="Aharoni" pitchFamily="2" charset="-79"/>
                <a:cs typeface="Aharoni" pitchFamily="2" charset="-79"/>
              </a:rPr>
              <a:t> 07 and 08. </a:t>
            </a:r>
          </a:p>
          <a:p>
            <a:pPr marL="514350" indent="-514350">
              <a:buFont typeface="+mj-lt"/>
              <a:buAutoNum type="arabicPeriod"/>
            </a:pPr>
            <a:r>
              <a:rPr lang="en-GB" dirty="0" smtClean="0">
                <a:latin typeface="Aharoni" pitchFamily="2" charset="-79"/>
                <a:cs typeface="Aharoni" pitchFamily="2" charset="-79"/>
              </a:rPr>
              <a:t>You are not allowed to take your books in so make sure you learn at least two of the extracts and learn some of the lines.</a:t>
            </a:r>
          </a:p>
          <a:p>
            <a:pPr marL="0" indent="0">
              <a:buNone/>
            </a:pPr>
            <a:endParaRPr lang="en-GB" dirty="0" smtClean="0">
              <a:latin typeface="Aharoni" pitchFamily="2" charset="-79"/>
              <a:cs typeface="Aharoni" pitchFamily="2" charset="-79"/>
            </a:endParaRPr>
          </a:p>
        </p:txBody>
      </p:sp>
    </p:spTree>
    <p:extLst>
      <p:ext uri="{BB962C8B-B14F-4D97-AF65-F5344CB8AC3E}">
        <p14:creationId xmlns:p14="http://schemas.microsoft.com/office/powerpoint/2010/main" val="42376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fontScale="85000" lnSpcReduction="20000"/>
          </a:bodyPr>
          <a:lstStyle/>
          <a:p>
            <a:r>
              <a:rPr lang="en-GB" dirty="0"/>
              <a:t>Russell uses references to Monroe throughout the play. At each point he refers to a different aspect of her life and public image. Mrs </a:t>
            </a:r>
            <a:r>
              <a:rPr lang="en-GB" dirty="0" err="1"/>
              <a:t>Johnstone</a:t>
            </a:r>
            <a:r>
              <a:rPr lang="en-GB" dirty="0"/>
              <a:t> enjoys the glamour of Monroe's public image. Later in the play Mickey becomes hooked on anti-depressant ‘nerve pills’ and this is compared to Monroe's own depression.</a:t>
            </a:r>
          </a:p>
          <a:p>
            <a:r>
              <a:rPr lang="en-GB" dirty="0"/>
              <a:t>In the 1950s society went through massive changes. As a result of young people gradually having more money, popular culture (music, TV and film) flourished, becoming accessible to a much wider public. Even the poorest in society, people represented in the play by the fictional </a:t>
            </a:r>
            <a:r>
              <a:rPr lang="en-GB" dirty="0" err="1"/>
              <a:t>Johnstone</a:t>
            </a:r>
            <a:r>
              <a:rPr lang="en-GB" dirty="0"/>
              <a:t> family, would have had the chance to go to the cinema or to a club for dancing.</a:t>
            </a:r>
          </a:p>
          <a:p>
            <a:endParaRPr lang="en-GB" dirty="0"/>
          </a:p>
        </p:txBody>
      </p:sp>
    </p:spTree>
    <p:extLst>
      <p:ext uri="{BB962C8B-B14F-4D97-AF65-F5344CB8AC3E}">
        <p14:creationId xmlns:p14="http://schemas.microsoft.com/office/powerpoint/2010/main" val="15639867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Background on the play. </a:t>
            </a:r>
            <a:endParaRPr lang="en-GB" dirty="0"/>
          </a:p>
        </p:txBody>
      </p:sp>
      <p:sp>
        <p:nvSpPr>
          <p:cNvPr id="3" name="Content Placeholder 2"/>
          <p:cNvSpPr>
            <a:spLocks noGrp="1"/>
          </p:cNvSpPr>
          <p:nvPr>
            <p:ph idx="1"/>
          </p:nvPr>
        </p:nvSpPr>
        <p:spPr/>
        <p:txBody>
          <a:bodyPr>
            <a:normAutofit/>
          </a:bodyPr>
          <a:lstStyle/>
          <a:p>
            <a:r>
              <a:rPr lang="en-GB" dirty="0"/>
              <a:t>Think about the various ways characters in Blood Brothers are influenced by music, film and, especially, fantasy. </a:t>
            </a:r>
            <a:r>
              <a:rPr lang="en-GB" dirty="0" err="1"/>
              <a:t>Mr.</a:t>
            </a:r>
            <a:r>
              <a:rPr lang="en-GB" dirty="0"/>
              <a:t> </a:t>
            </a:r>
            <a:r>
              <a:rPr lang="en-GB" dirty="0" err="1"/>
              <a:t>Johnstone’s</a:t>
            </a:r>
            <a:r>
              <a:rPr lang="en-GB" dirty="0"/>
              <a:t> attitude toward his wife is based on her likeness to Marilyn Monroe. Mrs </a:t>
            </a:r>
            <a:r>
              <a:rPr lang="en-GB" dirty="0" err="1"/>
              <a:t>Johnstone’s</a:t>
            </a:r>
            <a:r>
              <a:rPr lang="en-GB" dirty="0"/>
              <a:t> love of ‘dancing’ is a love of escape from her everyday life. The boys’ love of playful but ‘violent’ games, playing at cowboys and </a:t>
            </a:r>
            <a:r>
              <a:rPr lang="en-GB" dirty="0" err="1"/>
              <a:t>gangters</a:t>
            </a:r>
            <a:r>
              <a:rPr lang="en-GB" dirty="0"/>
              <a:t> is influenced by films.</a:t>
            </a:r>
          </a:p>
        </p:txBody>
      </p:sp>
    </p:spTree>
    <p:extLst>
      <p:ext uri="{BB962C8B-B14F-4D97-AF65-F5344CB8AC3E}">
        <p14:creationId xmlns:p14="http://schemas.microsoft.com/office/powerpoint/2010/main" val="102444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READ THE PAPER!!!</a:t>
            </a:r>
            <a:endParaRPr lang="en-GB" dirty="0">
              <a:latin typeface="Accent SF" pitchFamily="2"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260" y="1484784"/>
            <a:ext cx="8759116" cy="5040560"/>
          </a:xfrm>
          <a:prstGeom prst="rect">
            <a:avLst/>
          </a:prstGeom>
        </p:spPr>
      </p:pic>
      <p:sp>
        <p:nvSpPr>
          <p:cNvPr id="5" name="Oval 4"/>
          <p:cNvSpPr/>
          <p:nvPr/>
        </p:nvSpPr>
        <p:spPr>
          <a:xfrm>
            <a:off x="899592" y="4509120"/>
            <a:ext cx="7416824" cy="1152128"/>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899592" y="6093296"/>
            <a:ext cx="7416824" cy="4571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536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45"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fade">
                                      <p:cBhvr>
                                        <p:cTn id="20" dur="2000"/>
                                        <p:tgtEl>
                                          <p:spTgt spid="6"/>
                                        </p:tgtEl>
                                      </p:cBhvr>
                                    </p:animEffect>
                                    <p:anim calcmode="lin" valueType="num">
                                      <p:cBhvr>
                                        <p:cTn id="21" dur="2000" fill="hold"/>
                                        <p:tgtEl>
                                          <p:spTgt spid="6"/>
                                        </p:tgtEl>
                                        <p:attrNameLst>
                                          <p:attrName>ppt_w</p:attrName>
                                        </p:attrNameLst>
                                      </p:cBhvr>
                                      <p:tavLst>
                                        <p:tav tm="0" fmla="#ppt_w*sin(2.5*pi*$)">
                                          <p:val>
                                            <p:fltVal val="0"/>
                                          </p:val>
                                        </p:tav>
                                        <p:tav tm="100000">
                                          <p:val>
                                            <p:fltVal val="1"/>
                                          </p:val>
                                        </p:tav>
                                      </p:tavLst>
                                    </p:anim>
                                    <p:anim calcmode="lin" valueType="num">
                                      <p:cBhvr>
                                        <p:cTn id="22"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DO WHAT YOU ARE ASKED!!!</a:t>
            </a:r>
            <a:endParaRPr lang="en-GB" dirty="0">
              <a:latin typeface="Accent SF" pitchFamily="2" charset="0"/>
            </a:endParaRPr>
          </a:p>
        </p:txBody>
      </p:sp>
      <p:sp>
        <p:nvSpPr>
          <p:cNvPr id="3" name="Content Placeholder 2"/>
          <p:cNvSpPr>
            <a:spLocks noGrp="1"/>
          </p:cNvSpPr>
          <p:nvPr>
            <p:ph idx="1"/>
          </p:nvPr>
        </p:nvSpPr>
        <p:spPr/>
        <p:txBody>
          <a:bodyPr/>
          <a:lstStyle/>
          <a:p>
            <a:pPr marL="0" indent="0" algn="ctr">
              <a:buNone/>
            </a:pPr>
            <a:endParaRPr lang="en-GB" dirty="0" smtClean="0"/>
          </a:p>
          <a:p>
            <a:pPr marL="0" indent="0" algn="ctr">
              <a:buNone/>
            </a:pPr>
            <a:endParaRPr lang="en-GB" dirty="0"/>
          </a:p>
          <a:p>
            <a:pPr marL="0" indent="0" algn="ctr">
              <a:buNone/>
            </a:pPr>
            <a:r>
              <a:rPr lang="en-GB" sz="5400" dirty="0" smtClean="0"/>
              <a:t>The play we have been studying </a:t>
            </a:r>
            <a:r>
              <a:rPr lang="en-GB" sz="5400" dirty="0" smtClean="0"/>
              <a:t>is ‘Blood Brothers’ by Willy Russell. </a:t>
            </a:r>
            <a:endParaRPr lang="en-GB" sz="5400" dirty="0"/>
          </a:p>
        </p:txBody>
      </p:sp>
    </p:spTree>
    <p:extLst>
      <p:ext uri="{BB962C8B-B14F-4D97-AF65-F5344CB8AC3E}">
        <p14:creationId xmlns:p14="http://schemas.microsoft.com/office/powerpoint/2010/main" val="1856756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512" y="692696"/>
            <a:ext cx="9144000" cy="5445224"/>
          </a:xfrm>
          <a:prstGeom prst="rect">
            <a:avLst/>
          </a:prstGeom>
        </p:spPr>
      </p:pic>
      <p:sp>
        <p:nvSpPr>
          <p:cNvPr id="2" name="Title 1"/>
          <p:cNvSpPr>
            <a:spLocks noGrp="1"/>
          </p:cNvSpPr>
          <p:nvPr>
            <p:ph type="title"/>
          </p:nvPr>
        </p:nvSpPr>
        <p:spPr/>
        <p:txBody>
          <a:bodyPr>
            <a:normAutofit/>
          </a:bodyPr>
          <a:lstStyle/>
          <a:p>
            <a:r>
              <a:rPr lang="en-GB" dirty="0" smtClean="0">
                <a:latin typeface="Accent SF" pitchFamily="2" charset="0"/>
              </a:rPr>
              <a:t>Choose the correct question</a:t>
            </a:r>
            <a:endParaRPr lang="en-GB" dirty="0">
              <a:latin typeface="Accent SF" pitchFamily="2" charset="0"/>
            </a:endParaRPr>
          </a:p>
        </p:txBody>
      </p:sp>
      <p:sp>
        <p:nvSpPr>
          <p:cNvPr id="7" name="Oval 6"/>
          <p:cNvSpPr/>
          <p:nvPr/>
        </p:nvSpPr>
        <p:spPr>
          <a:xfrm>
            <a:off x="7740352" y="3415308"/>
            <a:ext cx="648072" cy="66176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956376" y="4077072"/>
            <a:ext cx="792088"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747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1)">
                                      <p:cBhvr>
                                        <p:cTn id="1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7740352" y="3415308"/>
            <a:ext cx="648072" cy="66176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7956376" y="4077072"/>
            <a:ext cx="792088"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60648"/>
            <a:ext cx="9144000" cy="6597352"/>
          </a:xfrm>
          <a:prstGeom prst="rect">
            <a:avLst/>
          </a:prstGeom>
        </p:spPr>
      </p:pic>
    </p:spTree>
    <p:extLst>
      <p:ext uri="{BB962C8B-B14F-4D97-AF65-F5344CB8AC3E}">
        <p14:creationId xmlns:p14="http://schemas.microsoft.com/office/powerpoint/2010/main" val="510327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972600" cy="7389440"/>
          </a:xfrm>
          <a:prstGeom prst="rect">
            <a:avLst/>
          </a:prstGeom>
        </p:spPr>
      </p:pic>
    </p:spTree>
    <p:extLst>
      <p:ext uri="{BB962C8B-B14F-4D97-AF65-F5344CB8AC3E}">
        <p14:creationId xmlns:p14="http://schemas.microsoft.com/office/powerpoint/2010/main" val="13929547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Important Information</a:t>
            </a:r>
            <a:endParaRPr lang="en-GB" dirty="0">
              <a:latin typeface="Accent SF" pitchFamily="2" charset="0"/>
            </a:endParaRPr>
          </a:p>
        </p:txBody>
      </p:sp>
      <p:sp>
        <p:nvSpPr>
          <p:cNvPr id="3" name="Content Placeholder 2"/>
          <p:cNvSpPr>
            <a:spLocks noGrp="1"/>
          </p:cNvSpPr>
          <p:nvPr>
            <p:ph idx="1"/>
          </p:nvPr>
        </p:nvSpPr>
        <p:spPr>
          <a:xfrm>
            <a:off x="457200" y="1600200"/>
            <a:ext cx="8229600" cy="5069160"/>
          </a:xfrm>
        </p:spPr>
        <p:txBody>
          <a:bodyPr>
            <a:noAutofit/>
          </a:bodyPr>
          <a:lstStyle/>
          <a:p>
            <a:r>
              <a:rPr lang="en-GB" sz="2800" dirty="0" smtClean="0"/>
              <a:t>Make sure you are </a:t>
            </a:r>
            <a:r>
              <a:rPr lang="en-GB" sz="2800" dirty="0" smtClean="0">
                <a:solidFill>
                  <a:srgbClr val="FF0000"/>
                </a:solidFill>
              </a:rPr>
              <a:t>specific</a:t>
            </a:r>
            <a:r>
              <a:rPr lang="en-GB" sz="2800" dirty="0" smtClean="0"/>
              <a:t> to the work that you are </a:t>
            </a:r>
          </a:p>
          <a:p>
            <a:pPr marL="0" indent="0">
              <a:buNone/>
            </a:pPr>
            <a:r>
              <a:rPr lang="en-GB" sz="2800" dirty="0" smtClean="0"/>
              <a:t>doing. </a:t>
            </a:r>
          </a:p>
          <a:p>
            <a:r>
              <a:rPr lang="en-GB" sz="2800" dirty="0" smtClean="0"/>
              <a:t>Be precise and get straight to the point. Don’t waffle!! </a:t>
            </a:r>
          </a:p>
          <a:p>
            <a:r>
              <a:rPr lang="en-GB" sz="2800" dirty="0" smtClean="0"/>
              <a:t>Remember to always say</a:t>
            </a:r>
            <a:r>
              <a:rPr lang="en-GB" sz="2800" dirty="0" smtClean="0">
                <a:solidFill>
                  <a:srgbClr val="FF0000"/>
                </a:solidFill>
              </a:rPr>
              <a:t> WHAT </a:t>
            </a:r>
            <a:r>
              <a:rPr lang="en-GB" sz="2800" dirty="0" smtClean="0"/>
              <a:t>you did, </a:t>
            </a:r>
            <a:r>
              <a:rPr lang="en-GB" sz="2800" dirty="0" smtClean="0">
                <a:solidFill>
                  <a:srgbClr val="FF0000"/>
                </a:solidFill>
              </a:rPr>
              <a:t>WHY</a:t>
            </a:r>
            <a:r>
              <a:rPr lang="en-GB" sz="2800" dirty="0" smtClean="0"/>
              <a:t> you did it and </a:t>
            </a:r>
            <a:r>
              <a:rPr lang="en-GB" sz="2800" dirty="0" smtClean="0">
                <a:solidFill>
                  <a:srgbClr val="FF0000"/>
                </a:solidFill>
              </a:rPr>
              <a:t>HOW</a:t>
            </a:r>
            <a:r>
              <a:rPr lang="en-GB" sz="2800" dirty="0" smtClean="0"/>
              <a:t> you did it. </a:t>
            </a:r>
          </a:p>
          <a:p>
            <a:r>
              <a:rPr lang="en-GB" sz="2800" dirty="0" smtClean="0"/>
              <a:t>Write down notes on the question paper before </a:t>
            </a:r>
          </a:p>
          <a:p>
            <a:pPr marL="0" indent="0">
              <a:buNone/>
            </a:pPr>
            <a:r>
              <a:rPr lang="en-GB" sz="2800" dirty="0" smtClean="0"/>
              <a:t>you start, then tick them off as you use them. Even quotes are useful to write down. </a:t>
            </a:r>
            <a:endParaRPr lang="en-GB" sz="2800" dirty="0"/>
          </a:p>
        </p:txBody>
      </p:sp>
    </p:spTree>
    <p:extLst>
      <p:ext uri="{BB962C8B-B14F-4D97-AF65-F5344CB8AC3E}">
        <p14:creationId xmlns:p14="http://schemas.microsoft.com/office/powerpoint/2010/main" val="4204101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wipe(down)">
                                      <p:cBhvr>
                                        <p:cTn id="25" dur="500"/>
                                        <p:tgtEl>
                                          <p:spTgt spid="3">
                                            <p:txEl>
                                              <p:pRg st="4" end="4"/>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wipe(down)">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TotalTime>
  <Words>1799</Words>
  <Application>Microsoft Office PowerPoint</Application>
  <PresentationFormat>On-screen Show (4:3)</PresentationFormat>
  <Paragraphs>156</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The Written Paper</vt:lpstr>
      <vt:lpstr>Learning Outcomes.</vt:lpstr>
      <vt:lpstr>Important Information</vt:lpstr>
      <vt:lpstr>READ THE PAPER!!!</vt:lpstr>
      <vt:lpstr>DO WHAT YOU ARE ASKED!!!</vt:lpstr>
      <vt:lpstr>Choose the correct question</vt:lpstr>
      <vt:lpstr>PowerPoint Presentation</vt:lpstr>
      <vt:lpstr>PowerPoint Presentation</vt:lpstr>
      <vt:lpstr>Important Information</vt:lpstr>
      <vt:lpstr>Parts 05 or 07</vt:lpstr>
      <vt:lpstr>Parts 05 or 07</vt:lpstr>
      <vt:lpstr>Parts 05 or 07</vt:lpstr>
      <vt:lpstr>Parts 05 or 07</vt:lpstr>
      <vt:lpstr>Key Information</vt:lpstr>
      <vt:lpstr>What the examiner is looking for.</vt:lpstr>
      <vt:lpstr>What the examiner is looking for.</vt:lpstr>
      <vt:lpstr>What the examiner is looking for.</vt:lpstr>
      <vt:lpstr>Band 1</vt:lpstr>
      <vt:lpstr>Parts 06 or 08</vt:lpstr>
      <vt:lpstr>Parts 06 or 08</vt:lpstr>
      <vt:lpstr>Key Information.</vt:lpstr>
      <vt:lpstr>What the examiner is looking for. </vt:lpstr>
      <vt:lpstr>Band 1</vt:lpstr>
      <vt:lpstr>Structure</vt:lpstr>
      <vt:lpstr>Willy Russell. </vt:lpstr>
      <vt:lpstr>Background on the play. </vt:lpstr>
      <vt:lpstr>Background on the play. </vt:lpstr>
      <vt:lpstr>Background on the play. </vt:lpstr>
      <vt:lpstr>Background on the play. </vt:lpstr>
      <vt:lpstr>Background on the play. </vt:lpstr>
      <vt:lpstr>Background on the play. </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Written Paper</dc:title>
  <dc:creator>V Collins</dc:creator>
  <cp:lastModifiedBy>BAsquith</cp:lastModifiedBy>
  <cp:revision>12</cp:revision>
  <dcterms:created xsi:type="dcterms:W3CDTF">2012-12-17T10:10:41Z</dcterms:created>
  <dcterms:modified xsi:type="dcterms:W3CDTF">2013-02-04T14:18:02Z</dcterms:modified>
</cp:coreProperties>
</file>