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Lst>
  <p:notesMasterIdLst>
    <p:notesMasterId r:id="rId37"/>
  </p:notesMasterIdLst>
  <p:sldIdLst>
    <p:sldId id="256" r:id="rId4"/>
    <p:sldId id="266" r:id="rId5"/>
    <p:sldId id="258" r:id="rId6"/>
    <p:sldId id="274" r:id="rId7"/>
    <p:sldId id="291" r:id="rId8"/>
    <p:sldId id="284" r:id="rId9"/>
    <p:sldId id="269" r:id="rId10"/>
    <p:sldId id="297" r:id="rId11"/>
    <p:sldId id="295" r:id="rId12"/>
    <p:sldId id="298" r:id="rId13"/>
    <p:sldId id="296" r:id="rId14"/>
    <p:sldId id="299" r:id="rId15"/>
    <p:sldId id="292" r:id="rId16"/>
    <p:sldId id="300" r:id="rId17"/>
    <p:sldId id="301" r:id="rId18"/>
    <p:sldId id="302" r:id="rId19"/>
    <p:sldId id="303" r:id="rId20"/>
    <p:sldId id="304" r:id="rId21"/>
    <p:sldId id="305" r:id="rId22"/>
    <p:sldId id="308" r:id="rId23"/>
    <p:sldId id="309" r:id="rId24"/>
    <p:sldId id="310" r:id="rId25"/>
    <p:sldId id="294" r:id="rId26"/>
    <p:sldId id="311" r:id="rId27"/>
    <p:sldId id="286" r:id="rId28"/>
    <p:sldId id="287" r:id="rId29"/>
    <p:sldId id="288" r:id="rId30"/>
    <p:sldId id="289" r:id="rId31"/>
    <p:sldId id="312" r:id="rId32"/>
    <p:sldId id="313" r:id="rId33"/>
    <p:sldId id="314" r:id="rId34"/>
    <p:sldId id="263"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58" d="100"/>
          <a:sy n="58" d="100"/>
        </p:scale>
        <p:origin x="595" y="62"/>
      </p:cViewPr>
      <p:guideLst/>
    </p:cSldViewPr>
  </p:slideViewPr>
  <p:notesTextViewPr>
    <p:cViewPr>
      <p:scale>
        <a:sx n="1" d="1"/>
        <a:sy n="1" d="1"/>
      </p:scale>
      <p:origin x="0" y="0"/>
    </p:cViewPr>
  </p:notesTextViewPr>
  <p:sorterViewPr>
    <p:cViewPr varScale="1">
      <p:scale>
        <a:sx n="1" d="1"/>
        <a:sy n="1" d="1"/>
      </p:scale>
      <p:origin x="0" y="-69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29/01/2019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Help:IPA/Portuguese" TargetMode="External"/><Relationship Id="rId7" Type="http://schemas.openxmlformats.org/officeDocument/2006/relationships/hyperlink" Target="https://en.wikipedia.org/wiki/Brazil_national_football_tea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Paris_Saint-Germain_F.C." TargetMode="External"/><Relationship Id="rId5" Type="http://schemas.openxmlformats.org/officeDocument/2006/relationships/hyperlink" Target="https://en.wikipedia.org/wiki/Forward_(association_football)" TargetMode="External"/><Relationship Id="rId4" Type="http://schemas.openxmlformats.org/officeDocument/2006/relationships/hyperlink" Target="https://en.wikipedia.org/wiki/Association_footbal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a:t>
            </a:fld>
            <a:endParaRPr lang="en-GB"/>
          </a:p>
        </p:txBody>
      </p:sp>
    </p:spTree>
    <p:extLst>
      <p:ext uri="{BB962C8B-B14F-4D97-AF65-F5344CB8AC3E}">
        <p14:creationId xmlns:p14="http://schemas.microsoft.com/office/powerpoint/2010/main" val="756878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9 marks, there are no 9 mark questions in the exam paper as this example is taken from the old </a:t>
            </a:r>
            <a:r>
              <a:rPr lang="en-GB" baseline="0" dirty="0" err="1" smtClean="0"/>
              <a:t>Ec</a:t>
            </a:r>
            <a:r>
              <a:rPr lang="en-GB" baseline="0" dirty="0" smtClean="0"/>
              <a:t> / bus spec</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27</a:t>
            </a:fld>
            <a:endParaRPr lang="en-GB"/>
          </a:p>
        </p:txBody>
      </p:sp>
    </p:spTree>
    <p:extLst>
      <p:ext uri="{BB962C8B-B14F-4D97-AF65-F5344CB8AC3E}">
        <p14:creationId xmlns:p14="http://schemas.microsoft.com/office/powerpoint/2010/main" val="69031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a:t>
            </a:r>
            <a:r>
              <a:rPr lang="en-GB" baseline="0" dirty="0" smtClean="0"/>
              <a:t> is 9 marks, there are no 9 mark questions in the exam paper as this example is taken from the old </a:t>
            </a:r>
            <a:r>
              <a:rPr lang="en-GB" baseline="0" dirty="0" err="1" smtClean="0"/>
              <a:t>Ec</a:t>
            </a:r>
            <a:r>
              <a:rPr lang="en-GB" baseline="0" dirty="0" smtClean="0"/>
              <a:t> / bus spec</a:t>
            </a:r>
            <a:endParaRPr lang="en-GB" dirty="0" smtClean="0"/>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30</a:t>
            </a:fld>
            <a:endParaRPr lang="en-GB"/>
          </a:p>
        </p:txBody>
      </p:sp>
    </p:spTree>
    <p:extLst>
      <p:ext uri="{BB962C8B-B14F-4D97-AF65-F5344CB8AC3E}">
        <p14:creationId xmlns:p14="http://schemas.microsoft.com/office/powerpoint/2010/main" val="236109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Neymar da Silva Santos </a:t>
            </a:r>
            <a:r>
              <a:rPr lang="en-GB" sz="1200" b="1" i="0" kern="1200" dirty="0" err="1" smtClean="0">
                <a:solidFill>
                  <a:schemeClr val="tx1"/>
                </a:solidFill>
                <a:effectLst/>
                <a:latin typeface="+mn-lt"/>
                <a:ea typeface="+mn-ea"/>
                <a:cs typeface="+mn-cs"/>
              </a:rPr>
              <a:t>Júnior</a:t>
            </a:r>
            <a:r>
              <a:rPr lang="en-GB" sz="1200" b="0" i="0" kern="1200" dirty="0" smtClean="0">
                <a:solidFill>
                  <a:schemeClr val="tx1"/>
                </a:solidFill>
                <a:effectLst/>
                <a:latin typeface="+mn-lt"/>
                <a:ea typeface="+mn-ea"/>
                <a:cs typeface="+mn-cs"/>
              </a:rPr>
              <a:t> (</a:t>
            </a:r>
            <a:r>
              <a:rPr lang="en-GB" dirty="0" smtClean="0"/>
              <a:t>Portuguese pronunciation: </a:t>
            </a:r>
            <a:r>
              <a:rPr lang="en-GB" sz="1200" b="0" i="0" u="none" strike="noStrike" kern="1200" dirty="0" smtClean="0">
                <a:solidFill>
                  <a:schemeClr val="tx1"/>
                </a:solidFill>
                <a:effectLst/>
                <a:latin typeface="+mn-lt"/>
                <a:ea typeface="+mn-ea"/>
                <a:cs typeface="+mn-cs"/>
                <a:hlinkClick r:id="rId3" tooltip="Help:IPA/Portuguese"/>
              </a:rPr>
              <a:t>[</a:t>
            </a:r>
            <a:r>
              <a:rPr lang="en-GB" sz="1200" b="0" i="0" u="none" strike="noStrike" kern="1200" dirty="0" err="1" smtClean="0">
                <a:solidFill>
                  <a:schemeClr val="tx1"/>
                </a:solidFill>
                <a:effectLst/>
                <a:latin typeface="+mn-lt"/>
                <a:ea typeface="+mn-ea"/>
                <a:cs typeface="+mn-cs"/>
                <a:hlinkClick r:id="rId3" tooltip="Help:IPA/Portuguese"/>
              </a:rPr>
              <a:t>nejˈmaʁ</a:t>
            </a:r>
            <a:r>
              <a:rPr lang="en-GB" sz="1200" b="0" i="0" u="none" strike="noStrike" kern="1200" dirty="0" smtClean="0">
                <a:solidFill>
                  <a:schemeClr val="tx1"/>
                </a:solidFill>
                <a:effectLst/>
                <a:latin typeface="+mn-lt"/>
                <a:ea typeface="+mn-ea"/>
                <a:cs typeface="+mn-cs"/>
                <a:hlinkClick r:id="rId3" tooltip="Help:IPA/Portuguese"/>
              </a:rPr>
              <a:t> </a:t>
            </a:r>
            <a:r>
              <a:rPr lang="en-GB" sz="1200" b="0" i="0" u="none" strike="noStrike" kern="1200" dirty="0" err="1" smtClean="0">
                <a:solidFill>
                  <a:schemeClr val="tx1"/>
                </a:solidFill>
                <a:effectLst/>
                <a:latin typeface="+mn-lt"/>
                <a:ea typeface="+mn-ea"/>
                <a:cs typeface="+mn-cs"/>
                <a:hlinkClick r:id="rId3" tooltip="Help:IPA/Portuguese"/>
              </a:rPr>
              <a:t>dɐ</a:t>
            </a:r>
            <a:r>
              <a:rPr lang="en-GB" sz="1200" b="0" i="0" u="none" strike="noStrike" kern="1200" dirty="0" smtClean="0">
                <a:solidFill>
                  <a:schemeClr val="tx1"/>
                </a:solidFill>
                <a:effectLst/>
                <a:latin typeface="+mn-lt"/>
                <a:ea typeface="+mn-ea"/>
                <a:cs typeface="+mn-cs"/>
                <a:hlinkClick r:id="rId3" tooltip="Help:IPA/Portuguese"/>
              </a:rPr>
              <a:t> ˈ</a:t>
            </a:r>
            <a:r>
              <a:rPr lang="en-GB" sz="1200" b="0" i="0" u="none" strike="noStrike" kern="1200" dirty="0" err="1" smtClean="0">
                <a:solidFill>
                  <a:schemeClr val="tx1"/>
                </a:solidFill>
                <a:effectLst/>
                <a:latin typeface="+mn-lt"/>
                <a:ea typeface="+mn-ea"/>
                <a:cs typeface="+mn-cs"/>
                <a:hlinkClick r:id="rId3" tooltip="Help:IPA/Portuguese"/>
              </a:rPr>
              <a:t>siwvɐ</a:t>
            </a:r>
            <a:r>
              <a:rPr lang="en-GB" sz="1200" b="0" i="0" u="none" strike="noStrike" kern="1200" dirty="0" smtClean="0">
                <a:solidFill>
                  <a:schemeClr val="tx1"/>
                </a:solidFill>
                <a:effectLst/>
                <a:latin typeface="+mn-lt"/>
                <a:ea typeface="+mn-ea"/>
                <a:cs typeface="+mn-cs"/>
                <a:hlinkClick r:id="rId3" tooltip="Help:IPA/Portuguese"/>
              </a:rPr>
              <a:t> ˈ</a:t>
            </a:r>
            <a:r>
              <a:rPr lang="en-GB" sz="1200" b="0" i="0" u="none" strike="noStrike" kern="1200" dirty="0" err="1" smtClean="0">
                <a:solidFill>
                  <a:schemeClr val="tx1"/>
                </a:solidFill>
                <a:effectLst/>
                <a:latin typeface="+mn-lt"/>
                <a:ea typeface="+mn-ea"/>
                <a:cs typeface="+mn-cs"/>
                <a:hlinkClick r:id="rId3" tooltip="Help:IPA/Portuguese"/>
              </a:rPr>
              <a:t>sɐ̃tus</a:t>
            </a:r>
            <a:r>
              <a:rPr lang="en-GB" sz="1200" b="0" i="0" u="none" strike="noStrike" kern="1200" dirty="0" smtClean="0">
                <a:solidFill>
                  <a:schemeClr val="tx1"/>
                </a:solidFill>
                <a:effectLst/>
                <a:latin typeface="+mn-lt"/>
                <a:ea typeface="+mn-ea"/>
                <a:cs typeface="+mn-cs"/>
                <a:hlinkClick r:id="rId3" tooltip="Help:IPA/Portuguese"/>
              </a:rPr>
              <a:t> ˈ</a:t>
            </a:r>
            <a:r>
              <a:rPr lang="en-GB" sz="1200" b="0" i="0" u="none" strike="noStrike" kern="1200" dirty="0" err="1" smtClean="0">
                <a:solidFill>
                  <a:schemeClr val="tx1"/>
                </a:solidFill>
                <a:effectLst/>
                <a:latin typeface="+mn-lt"/>
                <a:ea typeface="+mn-ea"/>
                <a:cs typeface="+mn-cs"/>
                <a:hlinkClick r:id="rId3" tooltip="Help:IPA/Portuguese"/>
              </a:rPr>
              <a:t>ʒũɲoʁ</a:t>
            </a:r>
            <a:r>
              <a:rPr lang="en-GB" sz="1200" b="0" i="0" u="none" strike="noStrike" kern="1200" dirty="0" smtClean="0">
                <a:solidFill>
                  <a:schemeClr val="tx1"/>
                </a:solidFill>
                <a:effectLst/>
                <a:latin typeface="+mn-lt"/>
                <a:ea typeface="+mn-ea"/>
                <a:cs typeface="+mn-cs"/>
                <a:hlinkClick r:id="rId3" tooltip="Help:IPA/Portuguese"/>
              </a:rPr>
              <a:t>]</a:t>
            </a:r>
            <a:r>
              <a:rPr lang="en-GB" sz="1200" b="0" i="0" kern="1200" dirty="0" smtClean="0">
                <a:solidFill>
                  <a:schemeClr val="tx1"/>
                </a:solidFill>
                <a:effectLst/>
                <a:latin typeface="+mn-lt"/>
                <a:ea typeface="+mn-ea"/>
                <a:cs typeface="+mn-cs"/>
              </a:rPr>
              <a:t>; born 5 February 1992), commonly known as </a:t>
            </a:r>
            <a:r>
              <a:rPr lang="en-GB" sz="1200" b="1" i="0" kern="1200" dirty="0" smtClean="0">
                <a:solidFill>
                  <a:schemeClr val="tx1"/>
                </a:solidFill>
                <a:effectLst/>
                <a:latin typeface="+mn-lt"/>
                <a:ea typeface="+mn-ea"/>
                <a:cs typeface="+mn-cs"/>
              </a:rPr>
              <a:t>Neymar</a:t>
            </a:r>
            <a:r>
              <a:rPr lang="en-GB" sz="1200" b="0" i="0" kern="1200" dirty="0" smtClean="0">
                <a:solidFill>
                  <a:schemeClr val="tx1"/>
                </a:solidFill>
                <a:effectLst/>
                <a:latin typeface="+mn-lt"/>
                <a:ea typeface="+mn-ea"/>
                <a:cs typeface="+mn-cs"/>
              </a:rPr>
              <a:t> or </a:t>
            </a:r>
            <a:r>
              <a:rPr lang="en-GB" sz="1200" b="1" i="0" kern="1200" dirty="0" smtClean="0">
                <a:solidFill>
                  <a:schemeClr val="tx1"/>
                </a:solidFill>
                <a:effectLst/>
                <a:latin typeface="+mn-lt"/>
                <a:ea typeface="+mn-ea"/>
                <a:cs typeface="+mn-cs"/>
              </a:rPr>
              <a:t>Neymar Jr.</a:t>
            </a:r>
            <a:r>
              <a:rPr lang="en-GB" sz="1200" b="0" i="0" kern="1200" dirty="0" smtClean="0">
                <a:solidFill>
                  <a:schemeClr val="tx1"/>
                </a:solidFill>
                <a:effectLst/>
                <a:latin typeface="+mn-lt"/>
                <a:ea typeface="+mn-ea"/>
                <a:cs typeface="+mn-cs"/>
              </a:rPr>
              <a:t>, is a Brazilian professional </a:t>
            </a:r>
            <a:r>
              <a:rPr lang="en-GB" sz="1200" b="0" i="0" u="none" strike="noStrike" kern="1200" dirty="0" smtClean="0">
                <a:solidFill>
                  <a:schemeClr val="tx1"/>
                </a:solidFill>
                <a:effectLst/>
                <a:latin typeface="+mn-lt"/>
                <a:ea typeface="+mn-ea"/>
                <a:cs typeface="+mn-cs"/>
                <a:hlinkClick r:id="rId4" tooltip="Association football"/>
              </a:rPr>
              <a:t>footballer</a:t>
            </a:r>
            <a:r>
              <a:rPr lang="en-GB" sz="1200" b="0" i="0" kern="1200" dirty="0" smtClean="0">
                <a:solidFill>
                  <a:schemeClr val="tx1"/>
                </a:solidFill>
                <a:effectLst/>
                <a:latin typeface="+mn-lt"/>
                <a:ea typeface="+mn-ea"/>
                <a:cs typeface="+mn-cs"/>
              </a:rPr>
              <a:t> who plays as a </a:t>
            </a:r>
            <a:r>
              <a:rPr lang="en-GB" sz="1200" b="0" i="0" u="none" strike="noStrike" kern="1200" dirty="0" smtClean="0">
                <a:solidFill>
                  <a:schemeClr val="tx1"/>
                </a:solidFill>
                <a:effectLst/>
                <a:latin typeface="+mn-lt"/>
                <a:ea typeface="+mn-ea"/>
                <a:cs typeface="+mn-cs"/>
                <a:hlinkClick r:id="rId5" tooltip="Forward (association football)"/>
              </a:rPr>
              <a:t>forward</a:t>
            </a:r>
            <a:r>
              <a:rPr lang="en-GB" sz="1200" b="0" i="0" kern="1200" dirty="0" smtClean="0">
                <a:solidFill>
                  <a:schemeClr val="tx1"/>
                </a:solidFill>
                <a:effectLst/>
                <a:latin typeface="+mn-lt"/>
                <a:ea typeface="+mn-ea"/>
                <a:cs typeface="+mn-cs"/>
              </a:rPr>
              <a:t> for French club </a:t>
            </a:r>
            <a:r>
              <a:rPr lang="en-GB" sz="1200" b="0" i="0" u="none" strike="noStrike" kern="1200" dirty="0" smtClean="0">
                <a:solidFill>
                  <a:schemeClr val="tx1"/>
                </a:solidFill>
                <a:effectLst/>
                <a:latin typeface="+mn-lt"/>
                <a:ea typeface="+mn-ea"/>
                <a:cs typeface="+mn-cs"/>
                <a:hlinkClick r:id="rId6" tooltip="Paris Saint-Germain F.C."/>
              </a:rPr>
              <a:t>Paris Saint-Germain</a:t>
            </a:r>
            <a:r>
              <a:rPr lang="en-GB" sz="1200" b="0" i="0" kern="1200" dirty="0" smtClean="0">
                <a:solidFill>
                  <a:schemeClr val="tx1"/>
                </a:solidFill>
                <a:effectLst/>
                <a:latin typeface="+mn-lt"/>
                <a:ea typeface="+mn-ea"/>
                <a:cs typeface="+mn-cs"/>
              </a:rPr>
              <a:t> and the </a:t>
            </a:r>
            <a:r>
              <a:rPr lang="en-GB" sz="1200" b="0" i="0" u="none" strike="noStrike" kern="1200" dirty="0" smtClean="0">
                <a:solidFill>
                  <a:schemeClr val="tx1"/>
                </a:solidFill>
                <a:effectLst/>
                <a:latin typeface="+mn-lt"/>
                <a:ea typeface="+mn-ea"/>
                <a:cs typeface="+mn-cs"/>
                <a:hlinkClick r:id="rId7" tooltip="Brazil national football team"/>
              </a:rPr>
              <a:t>Brazil national team</a:t>
            </a:r>
            <a:r>
              <a:rPr lang="en-GB" sz="1200" b="0" i="0" u="none" strike="noStrike" kern="1200" baseline="0" dirty="0" smtClean="0">
                <a:solidFill>
                  <a:schemeClr val="tx1"/>
                </a:solidFill>
                <a:effectLst/>
                <a:latin typeface="+mn-lt"/>
                <a:ea typeface="+mn-ea"/>
                <a:cs typeface="+mn-cs"/>
              </a:rPr>
              <a:t> – that’s him in the yellow top</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 http://www.creative-commons-images.com/clipboard/shareholder.html</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a:t>
            </a:fld>
            <a:endParaRPr lang="en-GB"/>
          </a:p>
        </p:txBody>
      </p:sp>
    </p:spTree>
    <p:extLst>
      <p:ext uri="{BB962C8B-B14F-4D97-AF65-F5344CB8AC3E}">
        <p14:creationId xmlns:p14="http://schemas.microsoft.com/office/powerpoint/2010/main" val="148806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 http://www.creative-commons-images.com/clipboard/shareholder.html</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a:t>
            </a:fld>
            <a:endParaRPr lang="en-GB"/>
          </a:p>
        </p:txBody>
      </p:sp>
    </p:spTree>
    <p:extLst>
      <p:ext uri="{BB962C8B-B14F-4D97-AF65-F5344CB8AC3E}">
        <p14:creationId xmlns:p14="http://schemas.microsoft.com/office/powerpoint/2010/main" val="278468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332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just some examples; add in some other stakeholders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19</a:t>
            </a:fld>
            <a:endParaRPr lang="en-GB"/>
          </a:p>
        </p:txBody>
      </p:sp>
    </p:spTree>
    <p:extLst>
      <p:ext uri="{BB962C8B-B14F-4D97-AF65-F5344CB8AC3E}">
        <p14:creationId xmlns:p14="http://schemas.microsoft.com/office/powerpoint/2010/main" val="161720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the students to put the rest of the information in  - they can add in other stakeholders too.</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21</a:t>
            </a:fld>
            <a:endParaRPr lang="en-GB"/>
          </a:p>
        </p:txBody>
      </p:sp>
    </p:spTree>
    <p:extLst>
      <p:ext uri="{BB962C8B-B14F-4D97-AF65-F5344CB8AC3E}">
        <p14:creationId xmlns:p14="http://schemas.microsoft.com/office/powerpoint/2010/main" val="381338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56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29/01/2019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29/01/2019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29/01/2019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29/01/2019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6150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1201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1836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9875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7451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7810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3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29/01/2019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5935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1133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9603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064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29/01/2019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29/01/2019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29/01/2019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29/01/2019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29/01/2019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29/01/2019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29/01/2019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25684E-0598-4AE1-8E02-D3985A25A99C}" type="datetimeFigureOut">
              <a:rPr lang="en-US" smtClean="0">
                <a:solidFill>
                  <a:prstClr val="black">
                    <a:tint val="75000"/>
                  </a:prstClr>
                </a:solidFill>
              </a:rPr>
              <a:pPr/>
              <a:t>1/29/2019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22707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wvr-XQFn5-Q" TargetMode="External"/><Relationship Id="rId2" Type="http://schemas.openxmlformats.org/officeDocument/2006/relationships/hyperlink" Target="http://www.theguardian.com/business/2009/jul/03/tesco-trade-unions-workers-right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escoplc.com/news/blogs/topics/food-waste-bumber-crop-of-rainbow-chard/"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3.4.3 Shareholders vs stakeholders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3"/>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External stakeholders</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smtClean="0"/>
              <a:t>External stakeholders are those outside the organisation who are affected by decisions made by the business.  These vary depending on the business and its location, but the main general ones are;</a:t>
            </a:r>
          </a:p>
          <a:p>
            <a:pPr marL="514350" indent="-514350">
              <a:buFont typeface="+mj-lt"/>
              <a:buAutoNum type="arabicPeriod"/>
            </a:pPr>
            <a:r>
              <a:rPr lang="en-GB" dirty="0" smtClean="0"/>
              <a:t>Customers</a:t>
            </a:r>
          </a:p>
          <a:p>
            <a:pPr marL="514350" indent="-514350">
              <a:buFont typeface="+mj-lt"/>
              <a:buAutoNum type="arabicPeriod"/>
            </a:pPr>
            <a:r>
              <a:rPr lang="en-GB" dirty="0" smtClean="0"/>
              <a:t>Competitors</a:t>
            </a:r>
          </a:p>
          <a:p>
            <a:pPr marL="514350" indent="-514350">
              <a:buFont typeface="+mj-lt"/>
              <a:buAutoNum type="arabicPeriod"/>
            </a:pPr>
            <a:r>
              <a:rPr lang="en-GB" dirty="0" smtClean="0"/>
              <a:t>Suppliers</a:t>
            </a:r>
          </a:p>
          <a:p>
            <a:pPr marL="514350" indent="-514350">
              <a:buFont typeface="+mj-lt"/>
              <a:buAutoNum type="arabicPeriod"/>
            </a:pPr>
            <a:r>
              <a:rPr lang="en-GB" dirty="0" smtClean="0"/>
              <a:t>Community groups (pressure groups)</a:t>
            </a:r>
          </a:p>
          <a:p>
            <a:pPr marL="514350" indent="-514350">
              <a:buFont typeface="+mj-lt"/>
              <a:buAutoNum type="arabicPeriod"/>
            </a:pPr>
            <a:r>
              <a:rPr lang="en-GB" dirty="0" smtClean="0"/>
              <a:t>Unions</a:t>
            </a:r>
          </a:p>
          <a:p>
            <a:endParaRPr lang="en-GB" dirty="0"/>
          </a:p>
        </p:txBody>
      </p:sp>
    </p:spTree>
    <p:extLst>
      <p:ext uri="{BB962C8B-B14F-4D97-AF65-F5344CB8AC3E}">
        <p14:creationId xmlns:p14="http://schemas.microsoft.com/office/powerpoint/2010/main" val="700383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81" y="-19676"/>
            <a:ext cx="10515600" cy="1325563"/>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4000" dirty="0"/>
              <a:t>External</a:t>
            </a:r>
            <a:r>
              <a:rPr lang="en-GB" sz="2400" dirty="0"/>
              <a:t> </a:t>
            </a:r>
            <a:r>
              <a:rPr lang="en-GB" sz="4000" dirty="0"/>
              <a:t>stakeholders</a:t>
            </a:r>
            <a:r>
              <a:rPr lang="en-GB" sz="2400" dirty="0"/>
              <a:t/>
            </a:r>
            <a:br>
              <a:rPr lang="en-GB" sz="2400" dirty="0"/>
            </a:br>
            <a:r>
              <a:rPr lang="en-GB" sz="2400" i="1" dirty="0"/>
              <a:t>Groups or individuals outside of an organisation who have an interest in the business</a:t>
            </a:r>
          </a:p>
        </p:txBody>
      </p:sp>
      <p:pic>
        <p:nvPicPr>
          <p:cNvPr id="5122" name="Picture 2" descr="Tesco PL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833" y="1700809"/>
            <a:ext cx="2664296" cy="5512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372" y="5631116"/>
            <a:ext cx="3961565" cy="1237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33223"/>
          <a:stretch/>
        </p:blipFill>
        <p:spPr bwMode="auto">
          <a:xfrm>
            <a:off x="5519936" y="5572866"/>
            <a:ext cx="5123406" cy="128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923" y="2577332"/>
            <a:ext cx="83915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nip Single Corner Rectangle 3"/>
          <p:cNvSpPr/>
          <p:nvPr/>
        </p:nvSpPr>
        <p:spPr>
          <a:xfrm>
            <a:off x="503583" y="1555317"/>
            <a:ext cx="2784105" cy="1189608"/>
          </a:xfrm>
          <a:prstGeom prst="snip1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Customers – interested in product availability, prices, promotions </a:t>
            </a:r>
          </a:p>
        </p:txBody>
      </p:sp>
      <p:sp>
        <p:nvSpPr>
          <p:cNvPr id="5" name="Snip Single Corner Rectangle 4"/>
          <p:cNvSpPr/>
          <p:nvPr/>
        </p:nvSpPr>
        <p:spPr>
          <a:xfrm>
            <a:off x="4162070" y="4365103"/>
            <a:ext cx="2687056" cy="1196657"/>
          </a:xfrm>
          <a:prstGeom prst="snip1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Community groups – interested in effect on locals of store opening</a:t>
            </a:r>
          </a:p>
        </p:txBody>
      </p:sp>
      <p:sp>
        <p:nvSpPr>
          <p:cNvPr id="6" name="Snip Single Corner Rectangle 5"/>
          <p:cNvSpPr/>
          <p:nvPr/>
        </p:nvSpPr>
        <p:spPr>
          <a:xfrm>
            <a:off x="8305124" y="1569969"/>
            <a:ext cx="3279372" cy="1076593"/>
          </a:xfrm>
          <a:prstGeom prst="snip1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Unions – interested in pay rates and worker’s rights</a:t>
            </a:r>
          </a:p>
        </p:txBody>
      </p:sp>
      <p:sp>
        <p:nvSpPr>
          <p:cNvPr id="14" name="Snip Single Corner Rectangle 13"/>
          <p:cNvSpPr/>
          <p:nvPr/>
        </p:nvSpPr>
        <p:spPr>
          <a:xfrm>
            <a:off x="94007" y="4634732"/>
            <a:ext cx="2928730" cy="1119239"/>
          </a:xfrm>
          <a:prstGeom prst="snip1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Suppliers – interested in credit terms, contracts and profit margins</a:t>
            </a:r>
          </a:p>
        </p:txBody>
      </p:sp>
      <p:sp>
        <p:nvSpPr>
          <p:cNvPr id="15" name="Snip Single Corner Rectangle 14"/>
          <p:cNvSpPr/>
          <p:nvPr/>
        </p:nvSpPr>
        <p:spPr>
          <a:xfrm>
            <a:off x="7945084" y="4681057"/>
            <a:ext cx="3639412" cy="1119240"/>
          </a:xfrm>
          <a:prstGeom prst="snip1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Competitors – interested in market share, market size, promotions, customer loyalty</a:t>
            </a:r>
          </a:p>
        </p:txBody>
      </p:sp>
    </p:spTree>
    <p:extLst>
      <p:ext uri="{BB962C8B-B14F-4D97-AF65-F5344CB8AC3E}">
        <p14:creationId xmlns:p14="http://schemas.microsoft.com/office/powerpoint/2010/main" val="364016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Analysis of stakeholders</a:t>
            </a:r>
            <a:br>
              <a:rPr lang="en-GB" dirty="0" smtClean="0"/>
            </a:br>
            <a:r>
              <a:rPr lang="en-GB" sz="2700" i="1" dirty="0"/>
              <a:t>Some questions to ask when carrying out analysis</a:t>
            </a:r>
          </a:p>
        </p:txBody>
      </p:sp>
      <p:sp>
        <p:nvSpPr>
          <p:cNvPr id="3" name="Content Placeholder 2"/>
          <p:cNvSpPr>
            <a:spLocks noGrp="1"/>
          </p:cNvSpPr>
          <p:nvPr>
            <p:ph idx="1"/>
          </p:nvPr>
        </p:nvSpPr>
        <p:spPr>
          <a:xfrm>
            <a:off x="533400" y="1464027"/>
            <a:ext cx="8438322" cy="5301208"/>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r>
              <a:rPr lang="en-GB" b="1" dirty="0" smtClean="0"/>
              <a:t>Who are they?</a:t>
            </a:r>
          </a:p>
          <a:p>
            <a:pPr lvl="1"/>
            <a:r>
              <a:rPr lang="en-GB" dirty="0" smtClean="0"/>
              <a:t>Unite union</a:t>
            </a:r>
          </a:p>
          <a:p>
            <a:r>
              <a:rPr lang="en-GB" b="1" dirty="0"/>
              <a:t>Are they internal or external to the </a:t>
            </a:r>
            <a:r>
              <a:rPr lang="en-GB" b="1" dirty="0" smtClean="0"/>
              <a:t>business?</a:t>
            </a:r>
            <a:endParaRPr lang="en-GB" b="1" dirty="0"/>
          </a:p>
          <a:p>
            <a:pPr lvl="1"/>
            <a:r>
              <a:rPr lang="en-GB" dirty="0" smtClean="0"/>
              <a:t>External</a:t>
            </a:r>
          </a:p>
          <a:p>
            <a:r>
              <a:rPr lang="en-GB" b="1" dirty="0"/>
              <a:t>What power do they have?</a:t>
            </a:r>
          </a:p>
          <a:p>
            <a:pPr lvl="1"/>
            <a:r>
              <a:rPr lang="en-GB" dirty="0" smtClean="0"/>
              <a:t>310,000 employees who are members, union representatives meet with Directors and speak on behalf of the workers (collective bargaining)</a:t>
            </a:r>
          </a:p>
          <a:p>
            <a:r>
              <a:rPr lang="en-GB" b="1" dirty="0"/>
              <a:t>What interest do they have in the business?</a:t>
            </a:r>
          </a:p>
          <a:p>
            <a:pPr lvl="1"/>
            <a:r>
              <a:rPr lang="en-GB" dirty="0" smtClean="0"/>
              <a:t>Demanding better conditions for workers –  see article </a:t>
            </a:r>
            <a:r>
              <a:rPr lang="en-GB" dirty="0" smtClean="0">
                <a:hlinkClick r:id="rId2"/>
              </a:rPr>
              <a:t>here</a:t>
            </a:r>
            <a:endParaRPr lang="en-GB" dirty="0" smtClean="0"/>
          </a:p>
          <a:p>
            <a:r>
              <a:rPr lang="en-GB" b="1" dirty="0"/>
              <a:t>What influence do they have?</a:t>
            </a:r>
          </a:p>
          <a:p>
            <a:pPr lvl="1"/>
            <a:r>
              <a:rPr lang="en-GB" dirty="0" smtClean="0"/>
              <a:t>Influence over Directors as they can threaten a strike or a sit in, negative PR for the company – see the YouTube video of the protest </a:t>
            </a:r>
            <a:r>
              <a:rPr lang="en-GB" dirty="0" smtClean="0">
                <a:hlinkClick r:id="rId3"/>
              </a:rPr>
              <a:t>here</a:t>
            </a:r>
            <a:endParaRPr lang="en-GB" dirty="0" smtClean="0"/>
          </a:p>
          <a:p>
            <a:r>
              <a:rPr lang="en-GB" b="1" dirty="0"/>
              <a:t>Is the influence positive or negative?</a:t>
            </a:r>
          </a:p>
          <a:p>
            <a:pPr lvl="1"/>
            <a:r>
              <a:rPr lang="en-GB" dirty="0" smtClean="0"/>
              <a:t>Positive for the workers, negative as it will cost the business more</a:t>
            </a:r>
          </a:p>
          <a:p>
            <a:r>
              <a:rPr lang="en-GB" b="1" dirty="0"/>
              <a:t>Do their objectives conflict with those of the Directors / Owners?</a:t>
            </a:r>
          </a:p>
          <a:p>
            <a:pPr lvl="1"/>
            <a:r>
              <a:rPr lang="en-GB" dirty="0" smtClean="0"/>
              <a:t>Yes, Directors will want to keep profits high so shareholders can get dividends.  This will mean keeping costs low so their priority may not be better working conditions as this will just cost money and not make any more revenue</a:t>
            </a:r>
          </a:p>
          <a:p>
            <a:endParaRPr lang="en-GB" dirty="0"/>
          </a:p>
        </p:txBody>
      </p:sp>
      <p:pic>
        <p:nvPicPr>
          <p:cNvPr id="4" name="Picture 2" descr="Tesco P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644" y="325219"/>
            <a:ext cx="3424168" cy="70845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241874" y="2193776"/>
            <a:ext cx="2676938" cy="2643268"/>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Now try this with the suppliers of Tesco – they are in conflict with the Directors as well (Farmers/ milk)</a:t>
            </a:r>
          </a:p>
        </p:txBody>
      </p:sp>
    </p:spTree>
    <p:extLst>
      <p:ext uri="{BB962C8B-B14F-4D97-AF65-F5344CB8AC3E}">
        <p14:creationId xmlns:p14="http://schemas.microsoft.com/office/powerpoint/2010/main" val="82331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Stakeholder objectives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89282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Stakeholder mapping – what you need</a:t>
            </a:r>
            <a:endParaRPr lang="en-GB" dirty="0"/>
          </a:p>
        </p:txBody>
      </p:sp>
      <p:pic>
        <p:nvPicPr>
          <p:cNvPr id="7170" name="Picture 2" descr="http://www.wpclipart.com/education/supplies/ruler/ruler_metal_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92" y="1196753"/>
            <a:ext cx="5715000" cy="4038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marquetteeducator.files.wordpress.com/2012/11/penci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928" y="3717033"/>
            <a:ext cx="2592288" cy="2039267"/>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https://www.kleer-fax.com/prodimages/filler-paper-plain-400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3488475"/>
            <a:ext cx="2088232" cy="266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68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1</a:t>
            </a:r>
            <a:endParaRPr lang="en-GB" sz="4400" dirty="0"/>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lstStyle/>
          <a:p>
            <a:r>
              <a:rPr lang="en-GB" sz="3600" dirty="0" smtClean="0"/>
              <a:t>Identify the stakeholders of the business, these should be internal and external</a:t>
            </a:r>
          </a:p>
          <a:p>
            <a:endParaRPr lang="en-GB" dirty="0"/>
          </a:p>
        </p:txBody>
      </p:sp>
      <p:pic>
        <p:nvPicPr>
          <p:cNvPr id="5" name="Picture 4"/>
          <p:cNvPicPr>
            <a:picLocks noChangeAspect="1"/>
          </p:cNvPicPr>
          <p:nvPr/>
        </p:nvPicPr>
        <p:blipFill>
          <a:blip r:embed="rId2"/>
          <a:stretch>
            <a:fillRect/>
          </a:stretch>
        </p:blipFill>
        <p:spPr>
          <a:xfrm>
            <a:off x="838200" y="3047379"/>
            <a:ext cx="3941778" cy="3412849"/>
          </a:xfrm>
          <a:prstGeom prst="rect">
            <a:avLst/>
          </a:prstGeom>
        </p:spPr>
      </p:pic>
      <p:sp>
        <p:nvSpPr>
          <p:cNvPr id="6" name="TextBox 5"/>
          <p:cNvSpPr txBox="1"/>
          <p:nvPr/>
        </p:nvSpPr>
        <p:spPr>
          <a:xfrm>
            <a:off x="4063071" y="3416519"/>
            <a:ext cx="7185557"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3200" dirty="0" smtClean="0">
                <a:latin typeface="Arial Black" panose="020B0A04020102020204" pitchFamily="34" charset="0"/>
              </a:rPr>
              <a:t>Supplier – external stakeholder</a:t>
            </a:r>
            <a:endParaRPr lang="en-GB" sz="3200" dirty="0">
              <a:latin typeface="Arial Black" panose="020B0A04020102020204" pitchFamily="34" charset="0"/>
            </a:endParaRPr>
          </a:p>
        </p:txBody>
      </p:sp>
    </p:spTree>
    <p:extLst>
      <p:ext uri="{BB962C8B-B14F-4D97-AF65-F5344CB8AC3E}">
        <p14:creationId xmlns:p14="http://schemas.microsoft.com/office/powerpoint/2010/main" val="4140800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2</a:t>
            </a:r>
            <a:endParaRPr lang="en-GB" sz="4400" dirty="0"/>
          </a:p>
        </p:txBody>
      </p:sp>
      <p:sp>
        <p:nvSpPr>
          <p:cNvPr id="3" name="Content Placeholder 2"/>
          <p:cNvSpPr>
            <a:spLocks noGrp="1"/>
          </p:cNvSpPr>
          <p:nvPr>
            <p:ph idx="1"/>
          </p:nvPr>
        </p:nvSpPr>
        <p:spPr/>
        <p:txBody>
          <a:bodyPr/>
          <a:lstStyle/>
          <a:p>
            <a:r>
              <a:rPr lang="en-GB" sz="4400" dirty="0" smtClean="0"/>
              <a:t>Rank the stakeholder’s power either low, medium or high</a:t>
            </a:r>
          </a:p>
          <a:p>
            <a:endParaRPr lang="en-GB" dirty="0"/>
          </a:p>
        </p:txBody>
      </p:sp>
      <p:pic>
        <p:nvPicPr>
          <p:cNvPr id="4" name="Picture 3"/>
          <p:cNvPicPr>
            <a:picLocks noChangeAspect="1"/>
          </p:cNvPicPr>
          <p:nvPr/>
        </p:nvPicPr>
        <p:blipFill>
          <a:blip r:embed="rId2"/>
          <a:stretch>
            <a:fillRect/>
          </a:stretch>
        </p:blipFill>
        <p:spPr>
          <a:xfrm>
            <a:off x="975483" y="3359633"/>
            <a:ext cx="4410075" cy="2524125"/>
          </a:xfrm>
          <a:prstGeom prst="rect">
            <a:avLst/>
          </a:prstGeom>
        </p:spPr>
      </p:pic>
      <p:sp>
        <p:nvSpPr>
          <p:cNvPr id="5" name="TextBox 4"/>
          <p:cNvSpPr txBox="1"/>
          <p:nvPr/>
        </p:nvSpPr>
        <p:spPr>
          <a:xfrm>
            <a:off x="4996069" y="4147929"/>
            <a:ext cx="5923721"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latin typeface="Arial Black" panose="020B0A04020102020204" pitchFamily="34" charset="0"/>
              </a:rPr>
              <a:t>Employee power over Tesco’s corporate decision making is medium</a:t>
            </a:r>
            <a:endParaRPr lang="en-GB" sz="2400" dirty="0">
              <a:latin typeface="Arial Black" panose="020B0A04020102020204" pitchFamily="34" charset="0"/>
            </a:endParaRPr>
          </a:p>
        </p:txBody>
      </p:sp>
    </p:spTree>
    <p:extLst>
      <p:ext uri="{BB962C8B-B14F-4D97-AF65-F5344CB8AC3E}">
        <p14:creationId xmlns:p14="http://schemas.microsoft.com/office/powerpoint/2010/main" val="2808472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3</a:t>
            </a:r>
            <a:endParaRPr lang="en-GB" sz="4400" dirty="0"/>
          </a:p>
        </p:txBody>
      </p:sp>
      <p:sp>
        <p:nvSpPr>
          <p:cNvPr id="3" name="Content Placeholder 2"/>
          <p:cNvSpPr>
            <a:spLocks noGrp="1"/>
          </p:cNvSpPr>
          <p:nvPr>
            <p:ph idx="1"/>
          </p:nvPr>
        </p:nvSpPr>
        <p:spPr/>
        <p:txBody>
          <a:bodyPr/>
          <a:lstStyle/>
          <a:p>
            <a:r>
              <a:rPr lang="en-GB" sz="3600" dirty="0" smtClean="0"/>
              <a:t>Rank  the stakeholder’s level of interest in the business; low medium or high</a:t>
            </a:r>
          </a:p>
          <a:p>
            <a:endParaRPr lang="en-GB" dirty="0"/>
          </a:p>
        </p:txBody>
      </p:sp>
      <p:pic>
        <p:nvPicPr>
          <p:cNvPr id="4" name="Picture 3">
            <a:hlinkClick r:id="rId2"/>
          </p:cNvPr>
          <p:cNvPicPr>
            <a:picLocks noChangeAspect="1"/>
          </p:cNvPicPr>
          <p:nvPr/>
        </p:nvPicPr>
        <p:blipFill>
          <a:blip r:embed="rId3"/>
          <a:stretch>
            <a:fillRect/>
          </a:stretch>
        </p:blipFill>
        <p:spPr>
          <a:xfrm>
            <a:off x="1069285" y="3213788"/>
            <a:ext cx="4767939" cy="3098110"/>
          </a:xfrm>
          <a:prstGeom prst="rect">
            <a:avLst/>
          </a:prstGeom>
        </p:spPr>
      </p:pic>
      <p:sp>
        <p:nvSpPr>
          <p:cNvPr id="5" name="TextBox 4"/>
          <p:cNvSpPr txBox="1"/>
          <p:nvPr/>
        </p:nvSpPr>
        <p:spPr>
          <a:xfrm>
            <a:off x="3776871" y="3351937"/>
            <a:ext cx="7400646"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800" dirty="0" smtClean="0">
                <a:latin typeface="Arial Black" panose="020B0A04020102020204" pitchFamily="34" charset="0"/>
              </a:rPr>
              <a:t>Tesco’s supplier of  Rainbow chard; level of interest is high</a:t>
            </a:r>
            <a:endParaRPr lang="en-GB" sz="2800" dirty="0">
              <a:latin typeface="Arial Black" panose="020B0A04020102020204" pitchFamily="34" charset="0"/>
            </a:endParaRPr>
          </a:p>
        </p:txBody>
      </p:sp>
    </p:spTree>
    <p:extLst>
      <p:ext uri="{BB962C8B-B14F-4D97-AF65-F5344CB8AC3E}">
        <p14:creationId xmlns:p14="http://schemas.microsoft.com/office/powerpoint/2010/main" val="122655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4</a:t>
            </a:r>
            <a:endParaRPr lang="en-GB" sz="4400" dirty="0"/>
          </a:p>
        </p:txBody>
      </p:sp>
      <p:sp>
        <p:nvSpPr>
          <p:cNvPr id="3" name="Content Placeholder 2"/>
          <p:cNvSpPr>
            <a:spLocks noGrp="1"/>
          </p:cNvSpPr>
          <p:nvPr>
            <p:ph idx="1"/>
          </p:nvPr>
        </p:nvSpPr>
        <p:spPr/>
        <p:txBody>
          <a:bodyPr/>
          <a:lstStyle/>
          <a:p>
            <a:r>
              <a:rPr lang="en-GB" sz="4000" dirty="0" smtClean="0"/>
              <a:t>Rank the stakeholders value to the business; low, medium or high</a:t>
            </a:r>
          </a:p>
          <a:p>
            <a:endParaRPr lang="en-GB" dirty="0"/>
          </a:p>
        </p:txBody>
      </p:sp>
      <p:pic>
        <p:nvPicPr>
          <p:cNvPr id="4" name="Picture 3"/>
          <p:cNvPicPr>
            <a:picLocks noChangeAspect="1"/>
          </p:cNvPicPr>
          <p:nvPr/>
        </p:nvPicPr>
        <p:blipFill>
          <a:blip r:embed="rId2"/>
          <a:stretch>
            <a:fillRect/>
          </a:stretch>
        </p:blipFill>
        <p:spPr>
          <a:xfrm>
            <a:off x="966788" y="3245041"/>
            <a:ext cx="5659300" cy="2589849"/>
          </a:xfrm>
          <a:prstGeom prst="rect">
            <a:avLst/>
          </a:prstGeom>
        </p:spPr>
      </p:pic>
      <p:sp>
        <p:nvSpPr>
          <p:cNvPr id="5" name="TextBox 4"/>
          <p:cNvSpPr txBox="1"/>
          <p:nvPr/>
        </p:nvSpPr>
        <p:spPr>
          <a:xfrm>
            <a:off x="5314790" y="3585795"/>
            <a:ext cx="5601911"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smtClean="0">
                <a:latin typeface="Arial Black" panose="020B0A04020102020204" pitchFamily="34" charset="0"/>
              </a:rPr>
              <a:t>Customers of Tesco; stakeholder value is high</a:t>
            </a:r>
            <a:endParaRPr lang="en-GB" sz="2400" dirty="0">
              <a:latin typeface="Arial Black" panose="020B0A04020102020204" pitchFamily="34" charset="0"/>
            </a:endParaRPr>
          </a:p>
        </p:txBody>
      </p:sp>
    </p:spTree>
    <p:extLst>
      <p:ext uri="{BB962C8B-B14F-4D97-AF65-F5344CB8AC3E}">
        <p14:creationId xmlns:p14="http://schemas.microsoft.com/office/powerpoint/2010/main" val="403885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5</a:t>
            </a:r>
            <a:endParaRPr lang="en-GB" sz="4400" dirty="0"/>
          </a:p>
        </p:txBody>
      </p:sp>
      <p:sp>
        <p:nvSpPr>
          <p:cNvPr id="3" name="Content Placeholder 2"/>
          <p:cNvSpPr>
            <a:spLocks noGrp="1"/>
          </p:cNvSpPr>
          <p:nvPr>
            <p:ph idx="1"/>
          </p:nvPr>
        </p:nvSpPr>
        <p:spPr/>
        <p:txBody>
          <a:bodyPr>
            <a:normAutofit/>
          </a:bodyPr>
          <a:lstStyle/>
          <a:p>
            <a:pPr marL="0" indent="0">
              <a:buNone/>
            </a:pPr>
            <a:r>
              <a:rPr lang="en-GB" sz="3200" dirty="0" smtClean="0"/>
              <a:t>Place all this information into a matrix (table):</a:t>
            </a:r>
            <a:endParaRPr lang="en-GB" sz="3200" dirty="0"/>
          </a:p>
        </p:txBody>
      </p:sp>
      <p:graphicFrame>
        <p:nvGraphicFramePr>
          <p:cNvPr id="5" name="Table 4"/>
          <p:cNvGraphicFramePr>
            <a:graphicFrameLocks noGrp="1"/>
          </p:cNvGraphicFramePr>
          <p:nvPr>
            <p:extLst>
              <p:ext uri="{D42A27DB-BD31-4B8C-83A1-F6EECF244321}">
                <p14:modId xmlns:p14="http://schemas.microsoft.com/office/powerpoint/2010/main" val="4271092991"/>
              </p:ext>
            </p:extLst>
          </p:nvPr>
        </p:nvGraphicFramePr>
        <p:xfrm>
          <a:off x="1951382" y="2377559"/>
          <a:ext cx="7886700" cy="3934339"/>
        </p:xfrm>
        <a:graphic>
          <a:graphicData uri="http://schemas.openxmlformats.org/drawingml/2006/table">
            <a:tbl>
              <a:tblPr firstRow="1" bandRow="1">
                <a:tableStyleId>{7E9639D4-E3E2-4D34-9284-5A2195B3D0D7}</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722579">
                <a:tc>
                  <a:txBody>
                    <a:bodyPr/>
                    <a:lstStyle/>
                    <a:p>
                      <a:r>
                        <a:rPr lang="en-GB" sz="2000" dirty="0" smtClean="0">
                          <a:latin typeface="Arial Black" panose="020B0A04020102020204" pitchFamily="34" charset="0"/>
                        </a:rPr>
                        <a:t>Stakeholder</a:t>
                      </a:r>
                      <a:endParaRPr lang="en-GB" sz="2000" dirty="0">
                        <a:latin typeface="Arial Black" panose="020B0A04020102020204" pitchFamily="34" charset="0"/>
                      </a:endParaRPr>
                    </a:p>
                  </a:txBody>
                  <a:tcPr>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Power over decisions</a:t>
                      </a:r>
                      <a:endParaRPr lang="en-GB" sz="2000" dirty="0">
                        <a:latin typeface="Arial Black" panose="020B0A04020102020204" pitchFamily="34" charset="0"/>
                      </a:endParaRPr>
                    </a:p>
                  </a:txBody>
                  <a:tcPr>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Level of interest in</a:t>
                      </a:r>
                      <a:r>
                        <a:rPr lang="en-GB" sz="2000" baseline="0" dirty="0" smtClean="0">
                          <a:latin typeface="Arial Black" panose="020B0A04020102020204" pitchFamily="34" charset="0"/>
                        </a:rPr>
                        <a:t> the business</a:t>
                      </a:r>
                      <a:endParaRPr lang="en-GB" sz="2000" dirty="0">
                        <a:latin typeface="Arial Black" panose="020B0A040201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2352">
                <a:tc>
                  <a:txBody>
                    <a:bodyPr/>
                    <a:lstStyle/>
                    <a:p>
                      <a:r>
                        <a:rPr lang="en-GB" sz="2000" dirty="0" smtClean="0">
                          <a:latin typeface="Arial Black" panose="020B0A04020102020204" pitchFamily="34" charset="0"/>
                        </a:rPr>
                        <a:t>Customers</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High</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Medium</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2352">
                <a:tc>
                  <a:txBody>
                    <a:bodyPr/>
                    <a:lstStyle/>
                    <a:p>
                      <a:r>
                        <a:rPr lang="en-GB" sz="2000" dirty="0" smtClean="0">
                          <a:latin typeface="Arial Black" panose="020B0A04020102020204" pitchFamily="34" charset="0"/>
                        </a:rPr>
                        <a:t>Unions</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High</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High</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2352">
                <a:tc>
                  <a:txBody>
                    <a:bodyPr/>
                    <a:lstStyle/>
                    <a:p>
                      <a:r>
                        <a:rPr lang="en-GB" sz="2000" dirty="0" smtClean="0">
                          <a:latin typeface="Arial Black" panose="020B0A04020102020204" pitchFamily="34" charset="0"/>
                        </a:rPr>
                        <a:t>Suppliers</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Low</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High</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2352">
                <a:tc>
                  <a:txBody>
                    <a:bodyPr/>
                    <a:lstStyle/>
                    <a:p>
                      <a:r>
                        <a:rPr lang="en-GB" sz="2000" dirty="0" smtClean="0">
                          <a:latin typeface="Arial Black" panose="020B0A04020102020204" pitchFamily="34" charset="0"/>
                        </a:rPr>
                        <a:t>Employees</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Medium</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High</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2352">
                <a:tc>
                  <a:txBody>
                    <a:bodyPr/>
                    <a:lstStyle/>
                    <a:p>
                      <a:r>
                        <a:rPr lang="en-GB" sz="2000" dirty="0" smtClean="0">
                          <a:latin typeface="Arial Black" panose="020B0A04020102020204" pitchFamily="34" charset="0"/>
                        </a:rPr>
                        <a:t>Competitors</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Low</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smtClean="0">
                          <a:latin typeface="Arial Black" panose="020B0A04020102020204" pitchFamily="34" charset="0"/>
                        </a:rPr>
                        <a:t>Low</a:t>
                      </a:r>
                      <a:endParaRPr lang="en-GB" sz="2000"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717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Worksheet</a:t>
            </a:r>
            <a:endParaRPr lang="en-GB" dirty="0"/>
          </a:p>
        </p:txBody>
      </p:sp>
      <p:pic>
        <p:nvPicPr>
          <p:cNvPr id="5" name="Content Placeholder 4"/>
          <p:cNvPicPr>
            <a:picLocks noGrp="1" noChangeAspect="1"/>
          </p:cNvPicPr>
          <p:nvPr>
            <p:ph idx="1"/>
          </p:nvPr>
        </p:nvPicPr>
        <p:blipFill>
          <a:blip r:embed="rId2"/>
          <a:stretch>
            <a:fillRect/>
          </a:stretch>
        </p:blipFill>
        <p:spPr>
          <a:xfrm>
            <a:off x="838200" y="2040380"/>
            <a:ext cx="10515600" cy="3921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930" y="0"/>
            <a:ext cx="10515600" cy="102041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6</a:t>
            </a:r>
            <a:endParaRPr lang="en-GB" sz="4400" dirty="0"/>
          </a:p>
        </p:txBody>
      </p:sp>
      <p:sp>
        <p:nvSpPr>
          <p:cNvPr id="3" name="Content Placeholder 2"/>
          <p:cNvSpPr>
            <a:spLocks noGrp="1"/>
          </p:cNvSpPr>
          <p:nvPr>
            <p:ph idx="1"/>
          </p:nvPr>
        </p:nvSpPr>
        <p:spPr>
          <a:xfrm>
            <a:off x="718930" y="1020417"/>
            <a:ext cx="10515600" cy="652532"/>
          </a:xfrm>
        </p:spPr>
        <p:txBody>
          <a:bodyPr/>
          <a:lstStyle/>
          <a:p>
            <a:r>
              <a:rPr lang="en-GB" sz="3200" dirty="0" smtClean="0"/>
              <a:t>Draw a quadrant diagram:</a:t>
            </a:r>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521144586"/>
              </p:ext>
            </p:extLst>
          </p:nvPr>
        </p:nvGraphicFramePr>
        <p:xfrm>
          <a:off x="2761591" y="2613092"/>
          <a:ext cx="6096000" cy="3760192"/>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88009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188009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
        <p:nvSpPr>
          <p:cNvPr id="5" name="TextBox 4"/>
          <p:cNvSpPr txBox="1"/>
          <p:nvPr/>
        </p:nvSpPr>
        <p:spPr>
          <a:xfrm rot="16200000">
            <a:off x="85206" y="4200939"/>
            <a:ext cx="2863989" cy="369332"/>
          </a:xfrm>
          <a:prstGeom prst="rect">
            <a:avLst/>
          </a:prstGeom>
          <a:solidFill>
            <a:schemeClr val="accent4">
              <a:lumMod val="60000"/>
              <a:lumOff val="40000"/>
            </a:schemeClr>
          </a:solidFill>
          <a:ln w="38100"/>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smtClean="0">
                <a:latin typeface="Arial Black" panose="020B0A04020102020204" pitchFamily="34" charset="0"/>
              </a:rPr>
              <a:t>Power over decisions</a:t>
            </a:r>
            <a:endParaRPr lang="en-GB" dirty="0">
              <a:latin typeface="Arial Black" panose="020B0A04020102020204" pitchFamily="34" charset="0"/>
            </a:endParaRPr>
          </a:p>
        </p:txBody>
      </p:sp>
      <p:sp>
        <p:nvSpPr>
          <p:cNvPr id="6" name="TextBox 5"/>
          <p:cNvSpPr txBox="1"/>
          <p:nvPr/>
        </p:nvSpPr>
        <p:spPr>
          <a:xfrm>
            <a:off x="3497625" y="1731141"/>
            <a:ext cx="4242252" cy="369332"/>
          </a:xfrm>
          <a:prstGeom prst="rect">
            <a:avLst/>
          </a:prstGeom>
          <a:solidFill>
            <a:schemeClr val="accent4">
              <a:lumMod val="60000"/>
              <a:lumOff val="40000"/>
            </a:schemeClr>
          </a:solidFill>
          <a:ln w="38100"/>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smtClean="0">
                <a:latin typeface="Arial Black" panose="020B0A04020102020204" pitchFamily="34" charset="0"/>
              </a:rPr>
              <a:t>Level of interest in the business</a:t>
            </a:r>
            <a:endParaRPr lang="en-GB" dirty="0">
              <a:latin typeface="Arial Black" panose="020B0A04020102020204" pitchFamily="34" charset="0"/>
            </a:endParaRPr>
          </a:p>
        </p:txBody>
      </p:sp>
      <p:sp>
        <p:nvSpPr>
          <p:cNvPr id="7" name="TextBox 6"/>
          <p:cNvSpPr txBox="1"/>
          <p:nvPr/>
        </p:nvSpPr>
        <p:spPr>
          <a:xfrm>
            <a:off x="2761591" y="2172117"/>
            <a:ext cx="568489" cy="369332"/>
          </a:xfrm>
          <a:prstGeom prst="rect">
            <a:avLst/>
          </a:prstGeom>
          <a:solidFill>
            <a:srgbClr val="FFFF00"/>
          </a:solidFill>
          <a:ln w="38100">
            <a:solidFill>
              <a:schemeClr val="tx1"/>
            </a:solidFill>
          </a:ln>
        </p:spPr>
        <p:txBody>
          <a:bodyPr wrap="none" rtlCol="0">
            <a:spAutoFit/>
          </a:bodyPr>
          <a:lstStyle/>
          <a:p>
            <a:r>
              <a:rPr lang="en-GB" dirty="0" smtClean="0"/>
              <a:t>Low</a:t>
            </a:r>
            <a:endParaRPr lang="en-GB" dirty="0"/>
          </a:p>
        </p:txBody>
      </p:sp>
      <p:sp>
        <p:nvSpPr>
          <p:cNvPr id="8" name="TextBox 7"/>
          <p:cNvSpPr txBox="1"/>
          <p:nvPr/>
        </p:nvSpPr>
        <p:spPr>
          <a:xfrm>
            <a:off x="2193102" y="2602846"/>
            <a:ext cx="568489" cy="369332"/>
          </a:xfrm>
          <a:prstGeom prst="rect">
            <a:avLst/>
          </a:prstGeom>
          <a:solidFill>
            <a:srgbClr val="FFFF00"/>
          </a:solidFill>
          <a:ln w="38100">
            <a:solidFill>
              <a:schemeClr val="tx1"/>
            </a:solidFill>
          </a:ln>
        </p:spPr>
        <p:txBody>
          <a:bodyPr wrap="none" rtlCol="0">
            <a:spAutoFit/>
          </a:bodyPr>
          <a:lstStyle/>
          <a:p>
            <a:r>
              <a:rPr lang="en-GB" dirty="0" smtClean="0"/>
              <a:t>Low</a:t>
            </a:r>
            <a:endParaRPr lang="en-GB" dirty="0"/>
          </a:p>
        </p:txBody>
      </p:sp>
      <p:sp>
        <p:nvSpPr>
          <p:cNvPr id="9" name="TextBox 8"/>
          <p:cNvSpPr txBox="1"/>
          <p:nvPr/>
        </p:nvSpPr>
        <p:spPr>
          <a:xfrm>
            <a:off x="8244923" y="2185568"/>
            <a:ext cx="612668" cy="369332"/>
          </a:xfrm>
          <a:prstGeom prst="rect">
            <a:avLst/>
          </a:prstGeom>
          <a:solidFill>
            <a:srgbClr val="FFFF00"/>
          </a:solidFill>
          <a:ln w="38100">
            <a:solidFill>
              <a:schemeClr val="tx1"/>
            </a:solidFill>
          </a:ln>
        </p:spPr>
        <p:txBody>
          <a:bodyPr wrap="none" rtlCol="0">
            <a:spAutoFit/>
          </a:bodyPr>
          <a:lstStyle/>
          <a:p>
            <a:r>
              <a:rPr lang="en-GB" dirty="0" smtClean="0"/>
              <a:t>High</a:t>
            </a:r>
            <a:endParaRPr lang="en-GB" dirty="0"/>
          </a:p>
        </p:txBody>
      </p:sp>
      <p:sp>
        <p:nvSpPr>
          <p:cNvPr id="10" name="TextBox 9"/>
          <p:cNvSpPr txBox="1"/>
          <p:nvPr/>
        </p:nvSpPr>
        <p:spPr>
          <a:xfrm>
            <a:off x="2148923" y="6003952"/>
            <a:ext cx="612668" cy="369332"/>
          </a:xfrm>
          <a:prstGeom prst="rect">
            <a:avLst/>
          </a:prstGeom>
          <a:solidFill>
            <a:srgbClr val="FFFF00"/>
          </a:solidFill>
          <a:ln w="38100">
            <a:solidFill>
              <a:schemeClr val="tx1"/>
            </a:solidFill>
          </a:ln>
        </p:spPr>
        <p:txBody>
          <a:bodyPr wrap="none" rtlCol="0">
            <a:spAutoFit/>
          </a:bodyPr>
          <a:lstStyle/>
          <a:p>
            <a:r>
              <a:rPr lang="en-GB" dirty="0" smtClean="0"/>
              <a:t>High</a:t>
            </a:r>
            <a:endParaRPr lang="en-GB" dirty="0"/>
          </a:p>
        </p:txBody>
      </p:sp>
      <p:sp>
        <p:nvSpPr>
          <p:cNvPr id="11" name="TextBox 10"/>
          <p:cNvSpPr txBox="1"/>
          <p:nvPr/>
        </p:nvSpPr>
        <p:spPr>
          <a:xfrm>
            <a:off x="3750195" y="2651224"/>
            <a:ext cx="941075" cy="1569660"/>
          </a:xfrm>
          <a:prstGeom prst="rect">
            <a:avLst/>
          </a:prstGeom>
          <a:noFill/>
        </p:spPr>
        <p:txBody>
          <a:bodyPr wrap="square" rtlCol="0">
            <a:spAutoFit/>
          </a:bodyPr>
          <a:lstStyle/>
          <a:p>
            <a:r>
              <a:rPr lang="en-GB" sz="9600" dirty="0" smtClean="0">
                <a:solidFill>
                  <a:schemeClr val="bg1">
                    <a:lumMod val="85000"/>
                  </a:schemeClr>
                </a:solidFill>
              </a:rPr>
              <a:t>A</a:t>
            </a:r>
            <a:endParaRPr lang="en-GB" sz="9600" dirty="0">
              <a:solidFill>
                <a:schemeClr val="bg1">
                  <a:lumMod val="85000"/>
                </a:schemeClr>
              </a:solidFill>
            </a:endParaRPr>
          </a:p>
        </p:txBody>
      </p:sp>
      <p:sp>
        <p:nvSpPr>
          <p:cNvPr id="12" name="TextBox 11"/>
          <p:cNvSpPr txBox="1"/>
          <p:nvPr/>
        </p:nvSpPr>
        <p:spPr>
          <a:xfrm>
            <a:off x="6632543" y="2651224"/>
            <a:ext cx="941075" cy="1569660"/>
          </a:xfrm>
          <a:prstGeom prst="rect">
            <a:avLst/>
          </a:prstGeom>
          <a:noFill/>
        </p:spPr>
        <p:txBody>
          <a:bodyPr wrap="square" rtlCol="0">
            <a:spAutoFit/>
          </a:bodyPr>
          <a:lstStyle/>
          <a:p>
            <a:r>
              <a:rPr lang="en-GB" sz="9600" dirty="0" smtClean="0">
                <a:solidFill>
                  <a:schemeClr val="bg1">
                    <a:lumMod val="85000"/>
                  </a:schemeClr>
                </a:solidFill>
              </a:rPr>
              <a:t>B</a:t>
            </a:r>
            <a:endParaRPr lang="en-GB" sz="9600" dirty="0">
              <a:solidFill>
                <a:schemeClr val="bg1">
                  <a:lumMod val="85000"/>
                </a:schemeClr>
              </a:solidFill>
            </a:endParaRPr>
          </a:p>
        </p:txBody>
      </p:sp>
      <p:sp>
        <p:nvSpPr>
          <p:cNvPr id="13" name="TextBox 12"/>
          <p:cNvSpPr txBox="1"/>
          <p:nvPr/>
        </p:nvSpPr>
        <p:spPr>
          <a:xfrm>
            <a:off x="3821315" y="4618958"/>
            <a:ext cx="941075" cy="1569660"/>
          </a:xfrm>
          <a:prstGeom prst="rect">
            <a:avLst/>
          </a:prstGeom>
          <a:noFill/>
        </p:spPr>
        <p:txBody>
          <a:bodyPr wrap="square" rtlCol="0">
            <a:spAutoFit/>
          </a:bodyPr>
          <a:lstStyle/>
          <a:p>
            <a:r>
              <a:rPr lang="en-GB" sz="9600" dirty="0">
                <a:solidFill>
                  <a:schemeClr val="bg1">
                    <a:lumMod val="85000"/>
                  </a:schemeClr>
                </a:solidFill>
              </a:rPr>
              <a:t>C</a:t>
            </a:r>
          </a:p>
        </p:txBody>
      </p:sp>
      <p:sp>
        <p:nvSpPr>
          <p:cNvPr id="14" name="TextBox 13"/>
          <p:cNvSpPr txBox="1"/>
          <p:nvPr/>
        </p:nvSpPr>
        <p:spPr>
          <a:xfrm>
            <a:off x="6632542" y="4618958"/>
            <a:ext cx="941075" cy="1569660"/>
          </a:xfrm>
          <a:prstGeom prst="rect">
            <a:avLst/>
          </a:prstGeom>
          <a:noFill/>
        </p:spPr>
        <p:txBody>
          <a:bodyPr wrap="square" rtlCol="0">
            <a:spAutoFit/>
          </a:bodyPr>
          <a:lstStyle/>
          <a:p>
            <a:r>
              <a:rPr lang="en-GB" sz="9600" dirty="0" smtClean="0">
                <a:solidFill>
                  <a:schemeClr val="bg1">
                    <a:lumMod val="85000"/>
                  </a:schemeClr>
                </a:solidFill>
              </a:rPr>
              <a:t>D</a:t>
            </a:r>
            <a:endParaRPr lang="en-GB" sz="9600" dirty="0">
              <a:solidFill>
                <a:schemeClr val="bg1">
                  <a:lumMod val="85000"/>
                </a:schemeClr>
              </a:solidFill>
            </a:endParaRPr>
          </a:p>
        </p:txBody>
      </p:sp>
    </p:spTree>
    <p:extLst>
      <p:ext uri="{BB962C8B-B14F-4D97-AF65-F5344CB8AC3E}">
        <p14:creationId xmlns:p14="http://schemas.microsoft.com/office/powerpoint/2010/main" val="1943956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930" y="0"/>
            <a:ext cx="10515600" cy="1020417"/>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7</a:t>
            </a:r>
            <a:endParaRPr lang="en-GB" sz="4400" dirty="0"/>
          </a:p>
        </p:txBody>
      </p:sp>
      <p:sp>
        <p:nvSpPr>
          <p:cNvPr id="3" name="Content Placeholder 2"/>
          <p:cNvSpPr>
            <a:spLocks noGrp="1"/>
          </p:cNvSpPr>
          <p:nvPr>
            <p:ph idx="1"/>
          </p:nvPr>
        </p:nvSpPr>
        <p:spPr>
          <a:xfrm>
            <a:off x="718930" y="1020417"/>
            <a:ext cx="10515600" cy="652532"/>
          </a:xfrm>
        </p:spPr>
        <p:txBody>
          <a:bodyPr/>
          <a:lstStyle/>
          <a:p>
            <a:r>
              <a:rPr lang="en-GB" sz="3200" dirty="0" smtClean="0"/>
              <a:t>Place this information into a quadrant diagram:</a:t>
            </a:r>
          </a:p>
          <a:p>
            <a:endParaRPr lang="en-GB" dirty="0"/>
          </a:p>
        </p:txBody>
      </p:sp>
      <p:graphicFrame>
        <p:nvGraphicFramePr>
          <p:cNvPr id="4" name="Table 3"/>
          <p:cNvGraphicFramePr>
            <a:graphicFrameLocks noGrp="1"/>
          </p:cNvGraphicFramePr>
          <p:nvPr>
            <p:extLst/>
          </p:nvPr>
        </p:nvGraphicFramePr>
        <p:xfrm>
          <a:off x="2761591" y="2613092"/>
          <a:ext cx="6096000" cy="3760192"/>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88009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1880096">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
        <p:nvSpPr>
          <p:cNvPr id="5" name="TextBox 4"/>
          <p:cNvSpPr txBox="1"/>
          <p:nvPr/>
        </p:nvSpPr>
        <p:spPr>
          <a:xfrm rot="16200000">
            <a:off x="85206" y="4200939"/>
            <a:ext cx="2863989" cy="369332"/>
          </a:xfrm>
          <a:prstGeom prst="rect">
            <a:avLst/>
          </a:prstGeom>
          <a:solidFill>
            <a:schemeClr val="accent4">
              <a:lumMod val="60000"/>
              <a:lumOff val="40000"/>
            </a:schemeClr>
          </a:solidFill>
          <a:ln w="38100"/>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smtClean="0">
                <a:latin typeface="Arial Black" panose="020B0A04020102020204" pitchFamily="34" charset="0"/>
              </a:rPr>
              <a:t>Power over decisions</a:t>
            </a:r>
            <a:endParaRPr lang="en-GB" dirty="0">
              <a:latin typeface="Arial Black" panose="020B0A04020102020204" pitchFamily="34" charset="0"/>
            </a:endParaRPr>
          </a:p>
        </p:txBody>
      </p:sp>
      <p:sp>
        <p:nvSpPr>
          <p:cNvPr id="6" name="TextBox 5"/>
          <p:cNvSpPr txBox="1"/>
          <p:nvPr/>
        </p:nvSpPr>
        <p:spPr>
          <a:xfrm>
            <a:off x="3497625" y="1731141"/>
            <a:ext cx="4242252" cy="369332"/>
          </a:xfrm>
          <a:prstGeom prst="rect">
            <a:avLst/>
          </a:prstGeom>
          <a:solidFill>
            <a:schemeClr val="accent4">
              <a:lumMod val="60000"/>
              <a:lumOff val="40000"/>
            </a:schemeClr>
          </a:solidFill>
          <a:ln w="38100"/>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smtClean="0">
                <a:latin typeface="Arial Black" panose="020B0A04020102020204" pitchFamily="34" charset="0"/>
              </a:rPr>
              <a:t>Level of interest in the business</a:t>
            </a:r>
            <a:endParaRPr lang="en-GB" dirty="0">
              <a:latin typeface="Arial Black" panose="020B0A04020102020204" pitchFamily="34" charset="0"/>
            </a:endParaRPr>
          </a:p>
        </p:txBody>
      </p:sp>
      <p:sp>
        <p:nvSpPr>
          <p:cNvPr id="7" name="TextBox 6"/>
          <p:cNvSpPr txBox="1"/>
          <p:nvPr/>
        </p:nvSpPr>
        <p:spPr>
          <a:xfrm>
            <a:off x="2761591" y="2172117"/>
            <a:ext cx="568489" cy="369332"/>
          </a:xfrm>
          <a:prstGeom prst="rect">
            <a:avLst/>
          </a:prstGeom>
          <a:solidFill>
            <a:srgbClr val="FFFF00"/>
          </a:solidFill>
          <a:ln w="38100">
            <a:solidFill>
              <a:schemeClr val="tx1"/>
            </a:solidFill>
          </a:ln>
        </p:spPr>
        <p:txBody>
          <a:bodyPr wrap="none" rtlCol="0">
            <a:spAutoFit/>
          </a:bodyPr>
          <a:lstStyle/>
          <a:p>
            <a:r>
              <a:rPr lang="en-GB" dirty="0" smtClean="0"/>
              <a:t>Low</a:t>
            </a:r>
            <a:endParaRPr lang="en-GB" dirty="0"/>
          </a:p>
        </p:txBody>
      </p:sp>
      <p:sp>
        <p:nvSpPr>
          <p:cNvPr id="8" name="TextBox 7"/>
          <p:cNvSpPr txBox="1"/>
          <p:nvPr/>
        </p:nvSpPr>
        <p:spPr>
          <a:xfrm>
            <a:off x="2193102" y="2602846"/>
            <a:ext cx="568489" cy="369332"/>
          </a:xfrm>
          <a:prstGeom prst="rect">
            <a:avLst/>
          </a:prstGeom>
          <a:solidFill>
            <a:srgbClr val="FFFF00"/>
          </a:solidFill>
          <a:ln w="38100">
            <a:solidFill>
              <a:schemeClr val="tx1"/>
            </a:solidFill>
          </a:ln>
        </p:spPr>
        <p:txBody>
          <a:bodyPr wrap="none" rtlCol="0">
            <a:spAutoFit/>
          </a:bodyPr>
          <a:lstStyle/>
          <a:p>
            <a:r>
              <a:rPr lang="en-GB" dirty="0" smtClean="0"/>
              <a:t>Low</a:t>
            </a:r>
            <a:endParaRPr lang="en-GB" dirty="0"/>
          </a:p>
        </p:txBody>
      </p:sp>
      <p:sp>
        <p:nvSpPr>
          <p:cNvPr id="9" name="TextBox 8"/>
          <p:cNvSpPr txBox="1"/>
          <p:nvPr/>
        </p:nvSpPr>
        <p:spPr>
          <a:xfrm>
            <a:off x="8244923" y="2185568"/>
            <a:ext cx="612668" cy="369332"/>
          </a:xfrm>
          <a:prstGeom prst="rect">
            <a:avLst/>
          </a:prstGeom>
          <a:solidFill>
            <a:srgbClr val="FFFF00"/>
          </a:solidFill>
          <a:ln w="38100">
            <a:solidFill>
              <a:schemeClr val="tx1"/>
            </a:solidFill>
          </a:ln>
        </p:spPr>
        <p:txBody>
          <a:bodyPr wrap="none" rtlCol="0">
            <a:spAutoFit/>
          </a:bodyPr>
          <a:lstStyle/>
          <a:p>
            <a:r>
              <a:rPr lang="en-GB" dirty="0" smtClean="0"/>
              <a:t>High</a:t>
            </a:r>
            <a:endParaRPr lang="en-GB" dirty="0"/>
          </a:p>
        </p:txBody>
      </p:sp>
      <p:sp>
        <p:nvSpPr>
          <p:cNvPr id="10" name="TextBox 9"/>
          <p:cNvSpPr txBox="1"/>
          <p:nvPr/>
        </p:nvSpPr>
        <p:spPr>
          <a:xfrm>
            <a:off x="2148923" y="6003952"/>
            <a:ext cx="612668" cy="369332"/>
          </a:xfrm>
          <a:prstGeom prst="rect">
            <a:avLst/>
          </a:prstGeom>
          <a:solidFill>
            <a:srgbClr val="FFFF00"/>
          </a:solidFill>
          <a:ln w="38100">
            <a:solidFill>
              <a:schemeClr val="tx1"/>
            </a:solidFill>
          </a:ln>
        </p:spPr>
        <p:txBody>
          <a:bodyPr wrap="none" rtlCol="0">
            <a:spAutoFit/>
          </a:bodyPr>
          <a:lstStyle/>
          <a:p>
            <a:r>
              <a:rPr lang="en-GB" dirty="0" smtClean="0"/>
              <a:t>High</a:t>
            </a:r>
            <a:endParaRPr lang="en-GB" dirty="0"/>
          </a:p>
        </p:txBody>
      </p:sp>
      <p:sp>
        <p:nvSpPr>
          <p:cNvPr id="11" name="TextBox 10"/>
          <p:cNvSpPr txBox="1"/>
          <p:nvPr/>
        </p:nvSpPr>
        <p:spPr>
          <a:xfrm>
            <a:off x="3750195" y="2651224"/>
            <a:ext cx="941075" cy="1569660"/>
          </a:xfrm>
          <a:prstGeom prst="rect">
            <a:avLst/>
          </a:prstGeom>
          <a:noFill/>
        </p:spPr>
        <p:txBody>
          <a:bodyPr wrap="square" rtlCol="0">
            <a:spAutoFit/>
          </a:bodyPr>
          <a:lstStyle/>
          <a:p>
            <a:r>
              <a:rPr lang="en-GB" sz="9600" dirty="0" smtClean="0">
                <a:solidFill>
                  <a:schemeClr val="bg1">
                    <a:lumMod val="85000"/>
                  </a:schemeClr>
                </a:solidFill>
              </a:rPr>
              <a:t>A</a:t>
            </a:r>
            <a:endParaRPr lang="en-GB" sz="9600" dirty="0">
              <a:solidFill>
                <a:schemeClr val="bg1">
                  <a:lumMod val="85000"/>
                </a:schemeClr>
              </a:solidFill>
            </a:endParaRPr>
          </a:p>
        </p:txBody>
      </p:sp>
      <p:sp>
        <p:nvSpPr>
          <p:cNvPr id="12" name="TextBox 11"/>
          <p:cNvSpPr txBox="1"/>
          <p:nvPr/>
        </p:nvSpPr>
        <p:spPr>
          <a:xfrm>
            <a:off x="6632543" y="2651224"/>
            <a:ext cx="941075" cy="1569660"/>
          </a:xfrm>
          <a:prstGeom prst="rect">
            <a:avLst/>
          </a:prstGeom>
          <a:noFill/>
        </p:spPr>
        <p:txBody>
          <a:bodyPr wrap="square" rtlCol="0">
            <a:spAutoFit/>
          </a:bodyPr>
          <a:lstStyle/>
          <a:p>
            <a:r>
              <a:rPr lang="en-GB" sz="9600" dirty="0" smtClean="0">
                <a:solidFill>
                  <a:schemeClr val="bg1">
                    <a:lumMod val="85000"/>
                  </a:schemeClr>
                </a:solidFill>
              </a:rPr>
              <a:t>B</a:t>
            </a:r>
            <a:endParaRPr lang="en-GB" sz="9600" dirty="0">
              <a:solidFill>
                <a:schemeClr val="bg1">
                  <a:lumMod val="85000"/>
                </a:schemeClr>
              </a:solidFill>
            </a:endParaRPr>
          </a:p>
        </p:txBody>
      </p:sp>
      <p:sp>
        <p:nvSpPr>
          <p:cNvPr id="13" name="TextBox 12"/>
          <p:cNvSpPr txBox="1"/>
          <p:nvPr/>
        </p:nvSpPr>
        <p:spPr>
          <a:xfrm>
            <a:off x="3821315" y="4618958"/>
            <a:ext cx="941075" cy="1569660"/>
          </a:xfrm>
          <a:prstGeom prst="rect">
            <a:avLst/>
          </a:prstGeom>
          <a:noFill/>
        </p:spPr>
        <p:txBody>
          <a:bodyPr wrap="square" rtlCol="0">
            <a:spAutoFit/>
          </a:bodyPr>
          <a:lstStyle/>
          <a:p>
            <a:r>
              <a:rPr lang="en-GB" sz="9600" dirty="0">
                <a:solidFill>
                  <a:schemeClr val="bg1">
                    <a:lumMod val="85000"/>
                  </a:schemeClr>
                </a:solidFill>
              </a:rPr>
              <a:t>C</a:t>
            </a:r>
          </a:p>
        </p:txBody>
      </p:sp>
      <p:sp>
        <p:nvSpPr>
          <p:cNvPr id="14" name="TextBox 13"/>
          <p:cNvSpPr txBox="1"/>
          <p:nvPr/>
        </p:nvSpPr>
        <p:spPr>
          <a:xfrm>
            <a:off x="6632542" y="4618958"/>
            <a:ext cx="941075" cy="1569660"/>
          </a:xfrm>
          <a:prstGeom prst="rect">
            <a:avLst/>
          </a:prstGeom>
          <a:noFill/>
        </p:spPr>
        <p:txBody>
          <a:bodyPr wrap="square" rtlCol="0">
            <a:spAutoFit/>
          </a:bodyPr>
          <a:lstStyle/>
          <a:p>
            <a:r>
              <a:rPr lang="en-GB" sz="9600" dirty="0" smtClean="0">
                <a:solidFill>
                  <a:schemeClr val="bg1">
                    <a:lumMod val="85000"/>
                  </a:schemeClr>
                </a:solidFill>
              </a:rPr>
              <a:t>D</a:t>
            </a:r>
            <a:endParaRPr lang="en-GB" sz="9600" dirty="0">
              <a:solidFill>
                <a:schemeClr val="bg1">
                  <a:lumMod val="85000"/>
                </a:schemeClr>
              </a:solidFill>
            </a:endParaRPr>
          </a:p>
        </p:txBody>
      </p:sp>
      <p:sp>
        <p:nvSpPr>
          <p:cNvPr id="15" name="TextBox 14"/>
          <p:cNvSpPr txBox="1"/>
          <p:nvPr/>
        </p:nvSpPr>
        <p:spPr>
          <a:xfrm>
            <a:off x="3061252" y="2972178"/>
            <a:ext cx="1742144" cy="369332"/>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Competitors</a:t>
            </a:r>
            <a:endParaRPr lang="en-GB" dirty="0">
              <a:latin typeface="Arial Black" panose="020B0A04020102020204" pitchFamily="34" charset="0"/>
            </a:endParaRPr>
          </a:p>
        </p:txBody>
      </p:sp>
      <p:sp>
        <p:nvSpPr>
          <p:cNvPr id="16" name="TextBox 15"/>
          <p:cNvSpPr txBox="1"/>
          <p:nvPr/>
        </p:nvSpPr>
        <p:spPr>
          <a:xfrm>
            <a:off x="4922574" y="5632934"/>
            <a:ext cx="1549783" cy="369332"/>
          </a:xfrm>
          <a:prstGeom prst="rect">
            <a:avLst/>
          </a:prstGeom>
          <a:solidFill>
            <a:srgbClr val="00B0F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latin typeface="Arial Black" panose="020B0A04020102020204" pitchFamily="34" charset="0"/>
              </a:rPr>
              <a:t>C</a:t>
            </a:r>
            <a:r>
              <a:rPr lang="en-GB" dirty="0" smtClean="0">
                <a:latin typeface="Arial Black" panose="020B0A04020102020204" pitchFamily="34" charset="0"/>
              </a:rPr>
              <a:t>ustomers</a:t>
            </a:r>
            <a:endParaRPr lang="en-GB" dirty="0">
              <a:latin typeface="Arial Black" panose="020B0A04020102020204" pitchFamily="34" charset="0"/>
            </a:endParaRPr>
          </a:p>
        </p:txBody>
      </p:sp>
    </p:spTree>
    <p:extLst>
      <p:ext uri="{BB962C8B-B14F-4D97-AF65-F5344CB8AC3E}">
        <p14:creationId xmlns:p14="http://schemas.microsoft.com/office/powerpoint/2010/main" val="1991696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sz="4400" dirty="0" smtClean="0"/>
              <a:t>Stakeholder mapping – step 8</a:t>
            </a:r>
            <a:endParaRPr lang="en-GB" sz="4400"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sz="3200" dirty="0" smtClean="0"/>
              <a:t>The tactics of how the business engages with the stakeholder will depend on the quadrant that you put them into:</a:t>
            </a:r>
          </a:p>
          <a:p>
            <a:pPr marL="0" indent="0">
              <a:buNone/>
            </a:pPr>
            <a:endParaRPr lang="en-GB" dirty="0"/>
          </a:p>
          <a:p>
            <a:pPr marL="0" indent="0">
              <a:buNone/>
            </a:pPr>
            <a:r>
              <a:rPr lang="en-GB" sz="2800" dirty="0" smtClean="0">
                <a:latin typeface="Arial Black" panose="020B0A04020102020204" pitchFamily="34" charset="0"/>
              </a:rPr>
              <a:t>A</a:t>
            </a:r>
            <a:r>
              <a:rPr lang="en-GB" sz="2800" dirty="0" smtClean="0"/>
              <a:t>: Stakeholders in this quadrant require minimal effort, and can be contacted using newsletters, mail shots and information on the company website</a:t>
            </a:r>
          </a:p>
          <a:p>
            <a:pPr marL="0" indent="0">
              <a:buNone/>
            </a:pPr>
            <a:endParaRPr lang="en-GB" sz="2800" dirty="0" smtClean="0"/>
          </a:p>
          <a:p>
            <a:pPr marL="0" indent="0">
              <a:buNone/>
            </a:pPr>
            <a:r>
              <a:rPr lang="en-GB" sz="2800" dirty="0" smtClean="0">
                <a:latin typeface="Arial Black" panose="020B0A04020102020204" pitchFamily="34" charset="0"/>
              </a:rPr>
              <a:t>B</a:t>
            </a:r>
            <a:r>
              <a:rPr lang="en-GB" sz="2800" dirty="0" smtClean="0"/>
              <a:t>: Stakeholders should be kept informed of corporate decisions and could be a potential supporter of the business in the future</a:t>
            </a:r>
          </a:p>
          <a:p>
            <a:pPr marL="0" indent="0">
              <a:buNone/>
            </a:pPr>
            <a:endParaRPr lang="en-GB" sz="2800" dirty="0" smtClean="0"/>
          </a:p>
          <a:p>
            <a:pPr marL="0" indent="0">
              <a:buNone/>
            </a:pPr>
            <a:r>
              <a:rPr lang="en-GB" sz="2800" dirty="0" smtClean="0">
                <a:latin typeface="Arial Black" panose="020B0A04020102020204" pitchFamily="34" charset="0"/>
              </a:rPr>
              <a:t>C</a:t>
            </a:r>
            <a:r>
              <a:rPr lang="en-GB" sz="2800" dirty="0" smtClean="0"/>
              <a:t>: Stakeholders should be kept satisfied, any communication should try to increase the level of interest in the business</a:t>
            </a:r>
          </a:p>
          <a:p>
            <a:pPr marL="0" indent="0">
              <a:buNone/>
            </a:pPr>
            <a:endParaRPr lang="en-GB" sz="2800" dirty="0" smtClean="0"/>
          </a:p>
          <a:p>
            <a:pPr marL="0" indent="0">
              <a:buNone/>
            </a:pPr>
            <a:r>
              <a:rPr lang="en-GB" sz="2800" dirty="0" smtClean="0">
                <a:latin typeface="Arial Black" panose="020B0A04020102020204" pitchFamily="34" charset="0"/>
              </a:rPr>
              <a:t>D</a:t>
            </a:r>
            <a:r>
              <a:rPr lang="en-GB" sz="2800" dirty="0" smtClean="0"/>
              <a:t>: Stakeholders in this quadrant are key players in the business and should be very involved in the governance and decision making and should be engaged with regularly</a:t>
            </a:r>
            <a:endParaRPr lang="en-GB" sz="2800" dirty="0"/>
          </a:p>
        </p:txBody>
      </p:sp>
    </p:spTree>
    <p:extLst>
      <p:ext uri="{BB962C8B-B14F-4D97-AF65-F5344CB8AC3E}">
        <p14:creationId xmlns:p14="http://schemas.microsoft.com/office/powerpoint/2010/main" val="938314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The potential for conflict</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76579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774" y="0"/>
            <a:ext cx="118872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Stakeholder objectives – possible conflict</a:t>
            </a:r>
            <a:endParaRPr lang="en-GB"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70574182"/>
              </p:ext>
            </p:extLst>
          </p:nvPr>
        </p:nvGraphicFramePr>
        <p:xfrm>
          <a:off x="145774" y="1325563"/>
          <a:ext cx="11767930" cy="5394960"/>
        </p:xfrm>
        <a:graphic>
          <a:graphicData uri="http://schemas.openxmlformats.org/drawingml/2006/table">
            <a:tbl>
              <a:tblPr firstRow="1" bandRow="1">
                <a:tableStyleId>{21E4AEA4-8DFA-4A89-87EB-49C32662AFE0}</a:tableStyleId>
              </a:tblPr>
              <a:tblGrid>
                <a:gridCol w="2691959">
                  <a:extLst>
                    <a:ext uri="{9D8B030D-6E8A-4147-A177-3AD203B41FA5}">
                      <a16:colId xmlns:a16="http://schemas.microsoft.com/office/drawing/2014/main" val="20000"/>
                    </a:ext>
                  </a:extLst>
                </a:gridCol>
                <a:gridCol w="3383151">
                  <a:extLst>
                    <a:ext uri="{9D8B030D-6E8A-4147-A177-3AD203B41FA5}">
                      <a16:colId xmlns:a16="http://schemas.microsoft.com/office/drawing/2014/main" val="20001"/>
                    </a:ext>
                  </a:extLst>
                </a:gridCol>
                <a:gridCol w="5692820">
                  <a:extLst>
                    <a:ext uri="{9D8B030D-6E8A-4147-A177-3AD203B41FA5}">
                      <a16:colId xmlns:a16="http://schemas.microsoft.com/office/drawing/2014/main" val="20002"/>
                    </a:ext>
                  </a:extLst>
                </a:gridCol>
              </a:tblGrid>
              <a:tr h="370840">
                <a:tc>
                  <a:txBody>
                    <a:bodyPr/>
                    <a:lstStyle/>
                    <a:p>
                      <a:r>
                        <a:rPr lang="en-GB" dirty="0" smtClean="0">
                          <a:solidFill>
                            <a:schemeClr val="tx1"/>
                          </a:solidFill>
                          <a:latin typeface="Arial Black" panose="020B0A04020102020204" pitchFamily="34" charset="0"/>
                        </a:rPr>
                        <a:t>Stakeholder</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Objectives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a:t>
                      </a:r>
                      <a:r>
                        <a:rPr lang="en-GB" baseline="0" dirty="0" smtClean="0">
                          <a:solidFill>
                            <a:schemeClr val="tx1"/>
                          </a:solidFill>
                          <a:latin typeface="Arial Black" panose="020B0A04020102020204" pitchFamily="34" charset="0"/>
                        </a:rPr>
                        <a:t> with Board of Director’s or owners objectives?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dirty="0" smtClean="0">
                          <a:solidFill>
                            <a:schemeClr val="tx1"/>
                          </a:solidFill>
                          <a:latin typeface="Arial Black" panose="020B0A04020102020204" pitchFamily="34" charset="0"/>
                        </a:rPr>
                        <a:t>Customers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Low prices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 – high profits, therefore keep prices high where possible</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GB" dirty="0" smtClean="0">
                          <a:solidFill>
                            <a:schemeClr val="tx1"/>
                          </a:solidFill>
                          <a:latin typeface="Arial Black" panose="020B0A04020102020204" pitchFamily="34" charset="0"/>
                        </a:rPr>
                        <a:t>Suppliers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High prices for their supplies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a:t>
                      </a:r>
                      <a:r>
                        <a:rPr lang="en-GB" baseline="0" dirty="0" smtClean="0">
                          <a:solidFill>
                            <a:schemeClr val="tx1"/>
                          </a:solidFill>
                          <a:latin typeface="Arial Black" panose="020B0A04020102020204" pitchFamily="34" charset="0"/>
                        </a:rPr>
                        <a:t> – high profits, therefore low prices paid for supplies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GB" dirty="0" smtClean="0">
                          <a:solidFill>
                            <a:schemeClr val="tx1"/>
                          </a:solidFill>
                          <a:latin typeface="Arial Black" panose="020B0A04020102020204" pitchFamily="34" charset="0"/>
                        </a:rPr>
                        <a:t>Government</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Tax, CMA</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 tax erodes profit, conflict Directors want to open lots of stores for market dominance</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GB" dirty="0" smtClean="0">
                          <a:solidFill>
                            <a:schemeClr val="tx1"/>
                          </a:solidFill>
                          <a:latin typeface="Arial Black" panose="020B0A04020102020204" pitchFamily="34" charset="0"/>
                        </a:rPr>
                        <a:t>Unions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Working conditions and pay</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 high profits means cost cutting</a:t>
                      </a:r>
                      <a:r>
                        <a:rPr lang="en-GB" baseline="0" dirty="0" smtClean="0">
                          <a:solidFill>
                            <a:schemeClr val="tx1"/>
                          </a:solidFill>
                          <a:latin typeface="Arial Black" panose="020B0A04020102020204" pitchFamily="34" charset="0"/>
                        </a:rPr>
                        <a:t> and paying as low wages as possible</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GB" dirty="0" smtClean="0">
                          <a:solidFill>
                            <a:schemeClr val="tx1"/>
                          </a:solidFill>
                          <a:latin typeface="Arial Black" panose="020B0A04020102020204" pitchFamily="34" charset="0"/>
                        </a:rPr>
                        <a:t>Employees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Pay and job security</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a:t>
                      </a:r>
                      <a:r>
                        <a:rPr lang="en-GB" baseline="0" dirty="0" smtClean="0">
                          <a:solidFill>
                            <a:schemeClr val="tx1"/>
                          </a:solidFill>
                          <a:latin typeface="Arial Black" panose="020B0A04020102020204" pitchFamily="34" charset="0"/>
                        </a:rPr>
                        <a:t> profit may be driven by zero hours contracts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40">
                <a:tc>
                  <a:txBody>
                    <a:bodyPr/>
                    <a:lstStyle/>
                    <a:p>
                      <a:r>
                        <a:rPr lang="en-GB" dirty="0" smtClean="0">
                          <a:solidFill>
                            <a:schemeClr val="tx1"/>
                          </a:solidFill>
                          <a:latin typeface="Arial Black" panose="020B0A04020102020204" pitchFamily="34" charset="0"/>
                        </a:rPr>
                        <a:t>Managers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Budgets, promotion</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a:t>
                      </a:r>
                      <a:r>
                        <a:rPr lang="en-GB" baseline="0" dirty="0" smtClean="0">
                          <a:solidFill>
                            <a:schemeClr val="tx1"/>
                          </a:solidFill>
                          <a:latin typeface="Arial Black" panose="020B0A04020102020204" pitchFamily="34" charset="0"/>
                        </a:rPr>
                        <a:t> Directors may want to appoint from outside to get fresh ideas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40">
                <a:tc>
                  <a:txBody>
                    <a:bodyPr/>
                    <a:lstStyle/>
                    <a:p>
                      <a:r>
                        <a:rPr lang="en-GB" dirty="0" smtClean="0">
                          <a:solidFill>
                            <a:schemeClr val="tx1"/>
                          </a:solidFill>
                          <a:latin typeface="Arial Black" panose="020B0A04020102020204" pitchFamily="34" charset="0"/>
                        </a:rPr>
                        <a:t>Competitors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Small local independents see Tesco’s as a threat</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solidFill>
                            <a:schemeClr val="tx1"/>
                          </a:solidFill>
                          <a:latin typeface="Arial Black" panose="020B0A04020102020204" pitchFamily="34" charset="0"/>
                        </a:rPr>
                        <a:t>Conflict, Board want to continue</a:t>
                      </a:r>
                      <a:r>
                        <a:rPr lang="en-GB" baseline="0" dirty="0" smtClean="0">
                          <a:solidFill>
                            <a:schemeClr val="tx1"/>
                          </a:solidFill>
                          <a:latin typeface="Arial Black" panose="020B0A04020102020204" pitchFamily="34" charset="0"/>
                        </a:rPr>
                        <a:t> opening stores</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95654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a:t>
            </a:r>
            <a:endParaRPr lang="en-GB"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178"/>
          <a:stretch/>
        </p:blipFill>
        <p:spPr bwMode="auto">
          <a:xfrm>
            <a:off x="1342963" y="1295865"/>
            <a:ext cx="9139506" cy="5393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2780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6398" y="2813737"/>
            <a:ext cx="11007480" cy="1042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0747513" y="4081670"/>
            <a:ext cx="442750" cy="369332"/>
          </a:xfrm>
          <a:prstGeom prst="rect">
            <a:avLst/>
          </a:prstGeom>
          <a:noFill/>
        </p:spPr>
        <p:txBody>
          <a:bodyPr wrap="none" rtlCol="0">
            <a:spAutoFit/>
          </a:bodyPr>
          <a:lstStyle/>
          <a:p>
            <a:r>
              <a:rPr lang="en-GB" dirty="0" smtClean="0"/>
              <a:t>[9]</a:t>
            </a:r>
            <a:endParaRPr lang="en-GB" dirty="0"/>
          </a:p>
        </p:txBody>
      </p:sp>
    </p:spTree>
    <p:extLst>
      <p:ext uri="{BB962C8B-B14F-4D97-AF65-F5344CB8AC3E}">
        <p14:creationId xmlns:p14="http://schemas.microsoft.com/office/powerpoint/2010/main" val="70438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pic>
        <p:nvPicPr>
          <p:cNvPr id="3" name="Picture 2"/>
          <p:cNvPicPr>
            <a:picLocks noChangeAspect="1"/>
          </p:cNvPicPr>
          <p:nvPr/>
        </p:nvPicPr>
        <p:blipFill>
          <a:blip r:embed="rId2"/>
          <a:stretch>
            <a:fillRect/>
          </a:stretch>
        </p:blipFill>
        <p:spPr>
          <a:xfrm>
            <a:off x="2618603" y="1560117"/>
            <a:ext cx="6742760" cy="5297883"/>
          </a:xfrm>
          <a:prstGeom prst="rect">
            <a:avLst/>
          </a:prstGeom>
        </p:spPr>
      </p:pic>
    </p:spTree>
    <p:extLst>
      <p:ext uri="{BB962C8B-B14F-4D97-AF65-F5344CB8AC3E}">
        <p14:creationId xmlns:p14="http://schemas.microsoft.com/office/powerpoint/2010/main" val="2610921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2</a:t>
            </a:r>
            <a:endParaRPr lang="en-GB"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171" y="1143000"/>
            <a:ext cx="7101659" cy="5733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089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t>a) Internal and external stakeholders</a:t>
            </a:r>
          </a:p>
          <a:p>
            <a:pPr marL="0" indent="0">
              <a:buNone/>
            </a:pPr>
            <a:r>
              <a:rPr lang="en-GB" dirty="0"/>
              <a:t>b) Stakeholder objectives</a:t>
            </a:r>
          </a:p>
          <a:p>
            <a:pPr marL="0" indent="0">
              <a:buNone/>
            </a:pPr>
            <a:r>
              <a:rPr lang="en-GB" dirty="0"/>
              <a:t>c) Stakeholder and shareholder influences:</a:t>
            </a:r>
          </a:p>
          <a:p>
            <a:pPr lvl="2" indent="-342900">
              <a:buFont typeface="Wingdings" panose="05000000000000000000" pitchFamily="2" charset="2"/>
              <a:buChar char="§"/>
            </a:pPr>
            <a:r>
              <a:rPr lang="en-GB" sz="2400" dirty="0"/>
              <a:t>stakeholder: that the business considers all of its stakeholders in its business </a:t>
            </a:r>
            <a:r>
              <a:rPr lang="en-GB" sz="2400" dirty="0" smtClean="0"/>
              <a:t>decisions/objectives</a:t>
            </a:r>
          </a:p>
          <a:p>
            <a:pPr marL="800100" lvl="2" indent="0">
              <a:buNone/>
            </a:pPr>
            <a:endParaRPr lang="en-GB" sz="2400" dirty="0"/>
          </a:p>
          <a:p>
            <a:pPr lvl="2" indent="-342900">
              <a:buFont typeface="Wingdings" panose="05000000000000000000" pitchFamily="2" charset="2"/>
              <a:buChar char="§"/>
            </a:pPr>
            <a:r>
              <a:rPr lang="en-GB" sz="2400" dirty="0"/>
              <a:t>shareholder: that the business should focus purely on shareholder returns (increasing share price and dividends) in its business </a:t>
            </a:r>
            <a:r>
              <a:rPr lang="en-GB" sz="2400" dirty="0" smtClean="0"/>
              <a:t>decisions/objectives</a:t>
            </a:r>
          </a:p>
          <a:p>
            <a:pPr marL="800100" lvl="2" indent="0">
              <a:buNone/>
            </a:pPr>
            <a:endParaRPr lang="en-GB" sz="2400" dirty="0"/>
          </a:p>
          <a:p>
            <a:pPr marL="0" indent="0">
              <a:buNone/>
            </a:pPr>
            <a:r>
              <a:rPr lang="en-GB" dirty="0"/>
              <a:t>d) The potential for conflict between profit-based (shareholder) and wider objectives (stakeholder)</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467543" y="2795078"/>
            <a:ext cx="11231859" cy="1154070"/>
            <a:chOff x="340" y="2024"/>
            <a:chExt cx="4146" cy="426"/>
          </a:xfrm>
        </p:grpSpPr>
        <p:sp>
          <p:nvSpPr>
            <p:cNvPr id="13" name="AutoShape 4"/>
            <p:cNvSpPr>
              <a:spLocks noChangeAspect="1" noChangeArrowheads="1" noTextEdit="1"/>
            </p:cNvSpPr>
            <p:nvPr/>
          </p:nvSpPr>
          <p:spPr bwMode="auto">
            <a:xfrm>
              <a:off x="340" y="2024"/>
              <a:ext cx="414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2024"/>
              <a:ext cx="4152" cy="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10707757" y="4306957"/>
            <a:ext cx="442750" cy="369332"/>
          </a:xfrm>
          <a:prstGeom prst="rect">
            <a:avLst/>
          </a:prstGeom>
          <a:noFill/>
        </p:spPr>
        <p:txBody>
          <a:bodyPr wrap="none" rtlCol="0">
            <a:spAutoFit/>
          </a:bodyPr>
          <a:lstStyle/>
          <a:p>
            <a:r>
              <a:rPr lang="en-GB" dirty="0" smtClean="0"/>
              <a:t>[9]</a:t>
            </a:r>
            <a:endParaRPr lang="en-GB" dirty="0"/>
          </a:p>
        </p:txBody>
      </p:sp>
    </p:spTree>
    <p:extLst>
      <p:ext uri="{BB962C8B-B14F-4D97-AF65-F5344CB8AC3E}">
        <p14:creationId xmlns:p14="http://schemas.microsoft.com/office/powerpoint/2010/main" val="3235181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2</a:t>
            </a:r>
            <a:endParaRPr lang="en-GB" dirty="0"/>
          </a:p>
        </p:txBody>
      </p:sp>
      <p:pic>
        <p:nvPicPr>
          <p:cNvPr id="3" name="Picture 2"/>
          <p:cNvPicPr>
            <a:picLocks noChangeAspect="1"/>
          </p:cNvPicPr>
          <p:nvPr/>
        </p:nvPicPr>
        <p:blipFill>
          <a:blip r:embed="rId2"/>
          <a:stretch>
            <a:fillRect/>
          </a:stretch>
        </p:blipFill>
        <p:spPr>
          <a:xfrm>
            <a:off x="2870937" y="1403818"/>
            <a:ext cx="6450127" cy="5547841"/>
          </a:xfrm>
          <a:prstGeom prst="rect">
            <a:avLst/>
          </a:prstGeom>
        </p:spPr>
      </p:pic>
    </p:spTree>
    <p:extLst>
      <p:ext uri="{BB962C8B-B14F-4D97-AF65-F5344CB8AC3E}">
        <p14:creationId xmlns:p14="http://schemas.microsoft.com/office/powerpoint/2010/main" val="4071643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b="1" dirty="0"/>
              <a:t>Stakeholder</a:t>
            </a:r>
            <a:r>
              <a:rPr lang="en-GB" dirty="0"/>
              <a:t>; a person or group who have an interest in or may be affected by the actions of a business</a:t>
            </a:r>
          </a:p>
          <a:p>
            <a:r>
              <a:rPr lang="en-GB" b="1" dirty="0"/>
              <a:t>Shareholder</a:t>
            </a:r>
            <a:r>
              <a:rPr lang="en-GB" dirty="0"/>
              <a:t>; a person or group that owns a share of a business either an ltd or a plc</a:t>
            </a:r>
          </a:p>
          <a:p>
            <a:r>
              <a:rPr lang="en-GB" b="1" dirty="0"/>
              <a:t>Shareholder objectives</a:t>
            </a:r>
            <a:r>
              <a:rPr lang="en-GB" dirty="0"/>
              <a:t>; </a:t>
            </a:r>
            <a:r>
              <a:rPr lang="en-GB" dirty="0" smtClean="0"/>
              <a:t>profit maximisation to give dividends</a:t>
            </a:r>
            <a:endParaRPr lang="en-GB" dirty="0"/>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smtClean="0"/>
              <a:t>Spot the odd one out – which of these is NOT a stakeholder of a business</a:t>
            </a:r>
            <a:endParaRPr lang="en-GB" dirty="0"/>
          </a:p>
        </p:txBody>
      </p:sp>
      <p:pic>
        <p:nvPicPr>
          <p:cNvPr id="5" name="Picture 4"/>
          <p:cNvPicPr>
            <a:picLocks noChangeAspect="1"/>
          </p:cNvPicPr>
          <p:nvPr/>
        </p:nvPicPr>
        <p:blipFill>
          <a:blip r:embed="rId3"/>
          <a:stretch>
            <a:fillRect/>
          </a:stretch>
        </p:blipFill>
        <p:spPr>
          <a:xfrm>
            <a:off x="3095105" y="2799935"/>
            <a:ext cx="3057525" cy="2609850"/>
          </a:xfrm>
          <a:prstGeom prst="rect">
            <a:avLst/>
          </a:prstGeom>
        </p:spPr>
      </p:pic>
      <p:pic>
        <p:nvPicPr>
          <p:cNvPr id="6" name="Picture 5"/>
          <p:cNvPicPr>
            <a:picLocks noChangeAspect="1"/>
          </p:cNvPicPr>
          <p:nvPr/>
        </p:nvPicPr>
        <p:blipFill>
          <a:blip r:embed="rId4"/>
          <a:stretch>
            <a:fillRect/>
          </a:stretch>
        </p:blipFill>
        <p:spPr>
          <a:xfrm>
            <a:off x="5532056" y="3452813"/>
            <a:ext cx="2543175" cy="2724150"/>
          </a:xfrm>
          <a:prstGeom prst="rect">
            <a:avLst/>
          </a:prstGeom>
        </p:spPr>
      </p:pic>
      <p:pic>
        <p:nvPicPr>
          <p:cNvPr id="7" name="Picture 6"/>
          <p:cNvPicPr>
            <a:picLocks noChangeAspect="1"/>
          </p:cNvPicPr>
          <p:nvPr/>
        </p:nvPicPr>
        <p:blipFill>
          <a:blip r:embed="rId5"/>
          <a:stretch>
            <a:fillRect/>
          </a:stretch>
        </p:blipFill>
        <p:spPr>
          <a:xfrm>
            <a:off x="7493688" y="2529610"/>
            <a:ext cx="2228850" cy="2428875"/>
          </a:xfrm>
          <a:prstGeom prst="rect">
            <a:avLst/>
          </a:prstGeom>
        </p:spPr>
      </p:pic>
      <p:pic>
        <p:nvPicPr>
          <p:cNvPr id="8" name="Picture 7"/>
          <p:cNvPicPr>
            <a:picLocks noChangeAspect="1"/>
          </p:cNvPicPr>
          <p:nvPr/>
        </p:nvPicPr>
        <p:blipFill>
          <a:blip r:embed="rId6"/>
          <a:stretch>
            <a:fillRect/>
          </a:stretch>
        </p:blipFill>
        <p:spPr>
          <a:xfrm>
            <a:off x="9486020" y="2530957"/>
            <a:ext cx="2019300" cy="2352675"/>
          </a:xfrm>
          <a:prstGeom prst="rect">
            <a:avLst/>
          </a:prstGeom>
        </p:spPr>
      </p:pic>
      <p:pic>
        <p:nvPicPr>
          <p:cNvPr id="9" name="Picture 8"/>
          <p:cNvPicPr>
            <a:picLocks noChangeAspect="1"/>
          </p:cNvPicPr>
          <p:nvPr/>
        </p:nvPicPr>
        <p:blipFill>
          <a:blip r:embed="rId7"/>
          <a:stretch>
            <a:fillRect/>
          </a:stretch>
        </p:blipFill>
        <p:spPr>
          <a:xfrm>
            <a:off x="9441344" y="5033338"/>
            <a:ext cx="2066925" cy="1381125"/>
          </a:xfrm>
          <a:prstGeom prst="rect">
            <a:avLst/>
          </a:prstGeom>
        </p:spPr>
      </p:pic>
      <p:pic>
        <p:nvPicPr>
          <p:cNvPr id="10" name="Picture 9"/>
          <p:cNvPicPr>
            <a:picLocks noChangeAspect="1"/>
          </p:cNvPicPr>
          <p:nvPr/>
        </p:nvPicPr>
        <p:blipFill>
          <a:blip r:embed="rId8"/>
          <a:stretch>
            <a:fillRect/>
          </a:stretch>
        </p:blipFill>
        <p:spPr>
          <a:xfrm>
            <a:off x="1569112" y="4807952"/>
            <a:ext cx="3257550" cy="1752600"/>
          </a:xfrm>
          <a:prstGeom prst="rect">
            <a:avLst/>
          </a:prstGeom>
        </p:spPr>
      </p:pic>
      <p:pic>
        <p:nvPicPr>
          <p:cNvPr id="11" name="Picture 10"/>
          <p:cNvPicPr>
            <a:picLocks noChangeAspect="1"/>
          </p:cNvPicPr>
          <p:nvPr/>
        </p:nvPicPr>
        <p:blipFill>
          <a:blip r:embed="rId9"/>
          <a:stretch>
            <a:fillRect/>
          </a:stretch>
        </p:blipFill>
        <p:spPr>
          <a:xfrm>
            <a:off x="1038429" y="2799934"/>
            <a:ext cx="2292067" cy="2083697"/>
          </a:xfrm>
          <a:prstGeom prst="rect">
            <a:avLst/>
          </a:prstGeom>
        </p:spPr>
      </p:pic>
      <p:pic>
        <p:nvPicPr>
          <p:cNvPr id="12" name="Picture 11"/>
          <p:cNvPicPr>
            <a:picLocks noChangeAspect="1"/>
          </p:cNvPicPr>
          <p:nvPr/>
        </p:nvPicPr>
        <p:blipFill>
          <a:blip r:embed="rId10"/>
          <a:stretch>
            <a:fillRect/>
          </a:stretch>
        </p:blipFill>
        <p:spPr>
          <a:xfrm>
            <a:off x="7987539" y="4701725"/>
            <a:ext cx="1428750" cy="1819275"/>
          </a:xfrm>
          <a:prstGeom prst="rect">
            <a:avLst/>
          </a:prstGeom>
        </p:spPr>
      </p:pic>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Stakeholders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A stakeholder is anyone who has an </a:t>
            </a:r>
            <a:r>
              <a:rPr lang="en-GB" b="1" dirty="0">
                <a:solidFill>
                  <a:srgbClr val="FF0000"/>
                </a:solidFill>
              </a:rPr>
              <a:t>interest</a:t>
            </a:r>
            <a:r>
              <a:rPr lang="en-GB" dirty="0">
                <a:solidFill>
                  <a:srgbClr val="FF0000"/>
                </a:solidFill>
              </a:rPr>
              <a:t> </a:t>
            </a:r>
            <a:r>
              <a:rPr lang="en-GB" dirty="0"/>
              <a:t>in the business, or who may be affected by the activities of the business</a:t>
            </a:r>
          </a:p>
          <a:p>
            <a:endParaRPr lang="en-GB" dirty="0"/>
          </a:p>
        </p:txBody>
      </p:sp>
      <p:pic>
        <p:nvPicPr>
          <p:cNvPr id="4" name="Picture 3"/>
          <p:cNvPicPr>
            <a:picLocks noChangeAspect="1"/>
          </p:cNvPicPr>
          <p:nvPr/>
        </p:nvPicPr>
        <p:blipFill>
          <a:blip r:embed="rId3"/>
          <a:stretch>
            <a:fillRect/>
          </a:stretch>
        </p:blipFill>
        <p:spPr>
          <a:xfrm>
            <a:off x="3549926" y="3247886"/>
            <a:ext cx="5092147" cy="3394765"/>
          </a:xfrm>
          <a:prstGeom prst="rect">
            <a:avLst/>
          </a:prstGeom>
        </p:spPr>
      </p:pic>
    </p:spTree>
    <p:extLst>
      <p:ext uri="{BB962C8B-B14F-4D97-AF65-F5344CB8AC3E}">
        <p14:creationId xmlns:p14="http://schemas.microsoft.com/office/powerpoint/2010/main" val="130892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Shareholders Defined</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A shareholder is a person, business or organisation that owns at least one share of a company</a:t>
            </a:r>
          </a:p>
          <a:p>
            <a:endParaRPr lang="en-GB" dirty="0"/>
          </a:p>
          <a:p>
            <a:r>
              <a:rPr lang="en-GB" dirty="0" smtClean="0"/>
              <a:t>A shareholder is a stakeholder of the business</a:t>
            </a:r>
            <a:endParaRPr lang="en-GB" dirty="0"/>
          </a:p>
        </p:txBody>
      </p:sp>
      <p:pic>
        <p:nvPicPr>
          <p:cNvPr id="4" name="Picture 3"/>
          <p:cNvPicPr>
            <a:picLocks noChangeAspect="1"/>
          </p:cNvPicPr>
          <p:nvPr/>
        </p:nvPicPr>
        <p:blipFill>
          <a:blip r:embed="rId3"/>
          <a:stretch>
            <a:fillRect/>
          </a:stretch>
        </p:blipFill>
        <p:spPr>
          <a:xfrm>
            <a:off x="3617843" y="3970129"/>
            <a:ext cx="4187688" cy="2791792"/>
          </a:xfrm>
          <a:prstGeom prst="rect">
            <a:avLst/>
          </a:prstGeom>
        </p:spPr>
      </p:pic>
    </p:spTree>
    <p:extLst>
      <p:ext uri="{BB962C8B-B14F-4D97-AF65-F5344CB8AC3E}">
        <p14:creationId xmlns:p14="http://schemas.microsoft.com/office/powerpoint/2010/main" val="297490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Internal and external stakeholders</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Internal stakeholders</a:t>
            </a:r>
            <a:endParaRPr lang="en-GB" dirty="0"/>
          </a:p>
        </p:txBody>
      </p:sp>
      <p:sp>
        <p:nvSpPr>
          <p:cNvPr id="5" name="Content Placeholder 4"/>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smtClean="0"/>
              <a:t>A stakeholder is anyone that has an interest in the business and is affected by the actions of a business.  </a:t>
            </a:r>
          </a:p>
          <a:p>
            <a:r>
              <a:rPr lang="en-GB" dirty="0" smtClean="0"/>
              <a:t>Internal stakeholders are those inside a business who may be affected by corporate decision making;</a:t>
            </a:r>
          </a:p>
          <a:p>
            <a:pPr marL="514350" indent="-514350">
              <a:buFont typeface="+mj-lt"/>
              <a:buAutoNum type="arabicPeriod"/>
            </a:pPr>
            <a:r>
              <a:rPr lang="en-GB" dirty="0" smtClean="0"/>
              <a:t>Employees</a:t>
            </a:r>
          </a:p>
          <a:p>
            <a:pPr marL="514350" indent="-514350">
              <a:buFont typeface="+mj-lt"/>
              <a:buAutoNum type="arabicPeriod"/>
            </a:pPr>
            <a:r>
              <a:rPr lang="en-GB" dirty="0" smtClean="0"/>
              <a:t>Managers</a:t>
            </a:r>
          </a:p>
          <a:p>
            <a:pPr marL="514350" indent="-514350">
              <a:buFont typeface="+mj-lt"/>
              <a:buAutoNum type="arabicPeriod"/>
            </a:pPr>
            <a:r>
              <a:rPr lang="en-GB" dirty="0" smtClean="0"/>
              <a:t>Owners</a:t>
            </a:r>
          </a:p>
          <a:p>
            <a:endParaRPr lang="en-GB" dirty="0"/>
          </a:p>
        </p:txBody>
      </p:sp>
    </p:spTree>
    <p:extLst>
      <p:ext uri="{BB962C8B-B14F-4D97-AF65-F5344CB8AC3E}">
        <p14:creationId xmlns:p14="http://schemas.microsoft.com/office/powerpoint/2010/main" val="408173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01" y="164192"/>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en-GB" dirty="0" smtClean="0"/>
              <a:t>Internal stakeholders</a:t>
            </a:r>
            <a:br>
              <a:rPr lang="en-GB" dirty="0" smtClean="0"/>
            </a:br>
            <a:r>
              <a:rPr lang="en-GB" sz="2700" i="1" dirty="0"/>
              <a:t>Groups or individuals within an organisation who have an interest in the business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6" y="2252633"/>
            <a:ext cx="3456384" cy="178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7731" y="1995229"/>
            <a:ext cx="2555567" cy="178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651" y="3180920"/>
            <a:ext cx="3695700" cy="1847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3" name="Picture 7" descr="Tesco PL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464" y="1938847"/>
            <a:ext cx="3629064" cy="75084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63826" y="4077072"/>
            <a:ext cx="3111894" cy="1344622"/>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Tesco’s employees – want to know about job security, 310,000 employees in the UK </a:t>
            </a:r>
          </a:p>
        </p:txBody>
      </p:sp>
      <p:sp>
        <p:nvSpPr>
          <p:cNvPr id="5" name="Rounded Rectangle 4"/>
          <p:cNvSpPr/>
          <p:nvPr/>
        </p:nvSpPr>
        <p:spPr>
          <a:xfrm>
            <a:off x="8229600" y="3776870"/>
            <a:ext cx="3551583" cy="125190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Tesco’s managers – want to know about budgets, targets, profit, promotion and bonuses</a:t>
            </a:r>
          </a:p>
        </p:txBody>
      </p:sp>
      <p:sp>
        <p:nvSpPr>
          <p:cNvPr id="6" name="Rounded Rectangle 5"/>
          <p:cNvSpPr/>
          <p:nvPr/>
        </p:nvSpPr>
        <p:spPr>
          <a:xfrm>
            <a:off x="4167651" y="5260388"/>
            <a:ext cx="3868690" cy="1533398"/>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Arial Black" panose="020B0A04020102020204" pitchFamily="34" charset="0"/>
              </a:rPr>
              <a:t>Tesco’s board of Directors – want to know about strategic objectives, and profit</a:t>
            </a:r>
          </a:p>
        </p:txBody>
      </p:sp>
    </p:spTree>
    <p:extLst>
      <p:ext uri="{BB962C8B-B14F-4D97-AF65-F5344CB8AC3E}">
        <p14:creationId xmlns:p14="http://schemas.microsoft.com/office/powerpoint/2010/main" val="3449142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1218</Words>
  <Application>Microsoft Office PowerPoint</Application>
  <PresentationFormat>Widescreen</PresentationFormat>
  <Paragraphs>204</Paragraphs>
  <Slides>33</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Arial Black</vt:lpstr>
      <vt:lpstr>Calibri</vt:lpstr>
      <vt:lpstr>Calibri Light</vt:lpstr>
      <vt:lpstr>Wingdings</vt:lpstr>
      <vt:lpstr>Office Theme</vt:lpstr>
      <vt:lpstr>6_Office Theme</vt:lpstr>
      <vt:lpstr>1_Office Theme</vt:lpstr>
      <vt:lpstr>PowerPoint Presentation</vt:lpstr>
      <vt:lpstr>Worksheet</vt:lpstr>
      <vt:lpstr>From Edexcel</vt:lpstr>
      <vt:lpstr>Starter</vt:lpstr>
      <vt:lpstr>Stakeholders Defined</vt:lpstr>
      <vt:lpstr>Shareholders Defined</vt:lpstr>
      <vt:lpstr>PowerPoint Presentation</vt:lpstr>
      <vt:lpstr>Internal stakeholders</vt:lpstr>
      <vt:lpstr>Internal stakeholders Groups or individuals within an organisation who have an interest in the business</vt:lpstr>
      <vt:lpstr>External stakeholders</vt:lpstr>
      <vt:lpstr>External stakeholders Groups or individuals outside of an organisation who have an interest in the business</vt:lpstr>
      <vt:lpstr>Analysis of stakeholders Some questions to ask when carrying out analysis</vt:lpstr>
      <vt:lpstr>PowerPoint Presentation</vt:lpstr>
      <vt:lpstr>Stakeholder mapping – what you need</vt:lpstr>
      <vt:lpstr>Stakeholder mapping – step 1</vt:lpstr>
      <vt:lpstr>Stakeholder mapping – step 2</vt:lpstr>
      <vt:lpstr>Stakeholder mapping – step 3</vt:lpstr>
      <vt:lpstr>Stakeholder mapping – step 4</vt:lpstr>
      <vt:lpstr>Stakeholder mapping – step 5</vt:lpstr>
      <vt:lpstr>Stakeholder mapping – step 6</vt:lpstr>
      <vt:lpstr>Stakeholder mapping – step 7</vt:lpstr>
      <vt:lpstr>Stakeholder mapping – step 8</vt:lpstr>
      <vt:lpstr>PowerPoint Presentation</vt:lpstr>
      <vt:lpstr>Stakeholder objectives – possible conflict</vt:lpstr>
      <vt:lpstr>Sample Edexcel A2 questions</vt:lpstr>
      <vt:lpstr>Case study for question 1</vt:lpstr>
      <vt:lpstr>Sample question 1</vt:lpstr>
      <vt:lpstr>Answer sample question 1</vt:lpstr>
      <vt:lpstr>Case study for question 2</vt:lpstr>
      <vt:lpstr>Sample question 2</vt:lpstr>
      <vt:lpstr>Answer sample question 2</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76</cp:revision>
  <dcterms:created xsi:type="dcterms:W3CDTF">2017-05-29T18:04:54Z</dcterms:created>
  <dcterms:modified xsi:type="dcterms:W3CDTF">2019-01-29T18:40:47Z</dcterms:modified>
</cp:coreProperties>
</file>