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20" r:id="rId2"/>
    <p:sldId id="321" r:id="rId3"/>
    <p:sldId id="325" r:id="rId4"/>
    <p:sldId id="312" r:id="rId5"/>
    <p:sldId id="313" r:id="rId6"/>
    <p:sldId id="297" r:id="rId7"/>
    <p:sldId id="322" r:id="rId8"/>
    <p:sldId id="300" r:id="rId9"/>
    <p:sldId id="315" r:id="rId10"/>
    <p:sldId id="317" r:id="rId11"/>
  </p:sldIdLst>
  <p:sldSz cx="9144000" cy="6858000" type="screen4x3"/>
  <p:notesSz cx="6858000" cy="9715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99"/>
    <a:srgbClr val="FFFFCC"/>
    <a:srgbClr val="FFFF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7" autoAdjust="0"/>
  </p:normalViewPr>
  <p:slideViewPr>
    <p:cSldViewPr snapToGrid="0">
      <p:cViewPr varScale="1">
        <p:scale>
          <a:sx n="66" d="100"/>
          <a:sy n="66" d="100"/>
        </p:scale>
        <p:origin x="5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5762A17-2303-460F-A286-7092D718A11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4863"/>
            <a:ext cx="50292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ABE0D2C-7C27-4148-B4CC-2353F116A8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60350"/>
            <a:ext cx="20955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134100" cy="55308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9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4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9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41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52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934075" y="6610350"/>
            <a:ext cx="3209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 © Business Studies Online:  Slide </a:t>
            </a:r>
            <a:fld id="{5A0D4C63-5CDB-4169-AEDA-533456BC7A3E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87045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.png"/><Relationship Id="rId7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36" name="Oval 36"/>
          <p:cNvSpPr>
            <a:spLocks noChangeArrowheads="1"/>
          </p:cNvSpPr>
          <p:nvPr/>
        </p:nvSpPr>
        <p:spPr bwMode="auto">
          <a:xfrm>
            <a:off x="4716463" y="1844675"/>
            <a:ext cx="4175125" cy="4537075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8034" name="Oval 34"/>
          <p:cNvSpPr>
            <a:spLocks noChangeArrowheads="1"/>
          </p:cNvSpPr>
          <p:nvPr/>
        </p:nvSpPr>
        <p:spPr bwMode="auto">
          <a:xfrm>
            <a:off x="468313" y="1844675"/>
            <a:ext cx="4175125" cy="4537075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790575"/>
          </a:xfrm>
        </p:spPr>
        <p:txBody>
          <a:bodyPr/>
          <a:lstStyle/>
          <a:p>
            <a:r>
              <a:rPr lang="en-GB" altLang="en-US"/>
              <a:t>A Business will sell </a:t>
            </a:r>
            <a:r>
              <a:rPr lang="en-GB" altLang="en-US">
                <a:solidFill>
                  <a:schemeClr val="accent2"/>
                </a:solidFill>
              </a:rPr>
              <a:t>GOODS</a:t>
            </a:r>
            <a:r>
              <a:rPr lang="en-GB" altLang="en-US"/>
              <a:t> and/or </a:t>
            </a:r>
            <a:r>
              <a:rPr lang="en-GB" altLang="en-US">
                <a:solidFill>
                  <a:schemeClr val="accent2"/>
                </a:solidFill>
              </a:rPr>
              <a:t>SERVICES</a:t>
            </a:r>
            <a:endParaRPr lang="en-GB" altLang="en-US"/>
          </a:p>
        </p:txBody>
      </p:sp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900113" y="2049463"/>
            <a:ext cx="3384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</a:rPr>
              <a:t>GOODS</a:t>
            </a:r>
          </a:p>
          <a:p>
            <a:pPr algn="ctr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Any physical, tangible object that can be used to satisfy a need or want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28037" name="Text Box 37"/>
          <p:cNvSpPr txBox="1">
            <a:spLocks noChangeArrowheads="1"/>
          </p:cNvSpPr>
          <p:nvPr/>
        </p:nvSpPr>
        <p:spPr bwMode="auto">
          <a:xfrm>
            <a:off x="5076825" y="2046288"/>
            <a:ext cx="3384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</a:rPr>
              <a:t>SERVICES</a:t>
            </a:r>
          </a:p>
          <a:p>
            <a:pPr algn="ctr">
              <a:spcBef>
                <a:spcPct val="50000"/>
              </a:spcBef>
            </a:pPr>
            <a:r>
              <a:rPr lang="en-GB" altLang="en-US" sz="2000">
                <a:latin typeface="Arial" panose="020B0604020202020204" pitchFamily="34" charset="0"/>
              </a:rPr>
              <a:t>Intangible actions that can be obtained to satisfy a need or want</a:t>
            </a:r>
            <a:br>
              <a:rPr lang="en-GB" altLang="en-US" sz="2000">
                <a:latin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28038" name="Picture 38" descr="fast_car_cruising_hg_clr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24288"/>
            <a:ext cx="266541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39" name="Picture 39" descr="flat_screen_tv_imagine_hg_clr_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80022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40" name="Picture 40" descr="pizza_being_cut_hg_clr_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49725"/>
            <a:ext cx="20875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41" name="Picture 41" descr="fireman_water_hose_hg_clr_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42" name="Picture 42" descr="teacher_pointing_at_whiteboard_hg_clr_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188277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43" name="Picture 43" descr="female_doctor_ready_with_syringe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18732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6" grpId="0" animBg="1"/>
      <p:bldP spid="128034" grpId="0" animBg="1"/>
      <p:bldP spid="128035" grpId="0"/>
      <p:bldP spid="1280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2955925"/>
            <a:ext cx="1385887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9750" y="1196975"/>
            <a:ext cx="80772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tabLst>
                <a:tab pos="1143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There are a number of short-term policies which are often used for promotional reasons: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b="1">
                <a:solidFill>
                  <a:schemeClr val="accent2"/>
                </a:solidFill>
              </a:rPr>
              <a:t>Penetration Pricing</a:t>
            </a:r>
            <a:endParaRPr lang="en-GB" altLang="en-US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Charging an initially low price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to establish a new product, to encourage retailers to stock it and consumers to try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b="1">
                <a:solidFill>
                  <a:schemeClr val="accent2"/>
                </a:solidFill>
              </a:rPr>
              <a:t>Market Skimming</a:t>
            </a:r>
            <a:endParaRPr lang="en-GB" altLang="en-US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Charging a high price when a product is unique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 e.g. new technology products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Maximises revenue whilst consumers have no alternative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b="1">
                <a:solidFill>
                  <a:schemeClr val="accent2"/>
                </a:solidFill>
              </a:rPr>
              <a:t>Discounts &amp; Sales</a:t>
            </a:r>
            <a:endParaRPr lang="en-GB" altLang="en-US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to sell discontinued or unfashionable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b="1">
                <a:solidFill>
                  <a:schemeClr val="accent2"/>
                </a:solidFill>
              </a:rPr>
              <a:t>Loss Leader Pricing</a:t>
            </a:r>
            <a:endParaRPr lang="en-GB" altLang="en-US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commonly by retailers to attract customers into their store in the hope they will then make further purchases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Thus re-couping their loss and making a profit from other goods	</a:t>
            </a:r>
          </a:p>
        </p:txBody>
      </p:sp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248275"/>
            <a:ext cx="104933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8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Short-Term Pricing Policies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Revenue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88363" cy="5256212"/>
          </a:xfrm>
        </p:spPr>
        <p:txBody>
          <a:bodyPr/>
          <a:lstStyle/>
          <a:p>
            <a:r>
              <a:rPr lang="en-GB" altLang="en-US"/>
              <a:t>New businesses will try to estimate their </a:t>
            </a:r>
            <a:r>
              <a:rPr lang="en-GB" altLang="en-US" b="1">
                <a:solidFill>
                  <a:schemeClr val="accent2"/>
                </a:solidFill>
              </a:rPr>
              <a:t>sales volume </a:t>
            </a:r>
            <a:r>
              <a:rPr lang="en-GB" altLang="en-US"/>
              <a:t>in order to:</a:t>
            </a:r>
          </a:p>
          <a:p>
            <a:pPr lvl="1"/>
            <a:r>
              <a:rPr lang="en-GB" altLang="en-US">
                <a:solidFill>
                  <a:schemeClr val="accent2"/>
                </a:solidFill>
              </a:rPr>
              <a:t>Estimate demand</a:t>
            </a:r>
          </a:p>
          <a:p>
            <a:pPr lvl="2"/>
            <a:r>
              <a:rPr lang="en-GB" altLang="en-US"/>
              <a:t>So that enough can be produced!</a:t>
            </a:r>
          </a:p>
          <a:p>
            <a:pPr lvl="2"/>
            <a:endParaRPr lang="en-GB" altLang="en-US"/>
          </a:p>
          <a:p>
            <a:pPr lvl="1"/>
            <a:r>
              <a:rPr lang="en-GB" altLang="en-US">
                <a:solidFill>
                  <a:schemeClr val="accent2"/>
                </a:solidFill>
              </a:rPr>
              <a:t>Show potential lenders where their revenue is coming from</a:t>
            </a:r>
          </a:p>
          <a:p>
            <a:pPr lvl="2"/>
            <a:r>
              <a:rPr lang="en-GB" altLang="en-US"/>
              <a:t>This must be backed up with market research</a:t>
            </a:r>
          </a:p>
          <a:p>
            <a:pPr lvl="2"/>
            <a:endParaRPr lang="en-GB" altLang="en-US"/>
          </a:p>
          <a:p>
            <a:pPr lvl="1"/>
            <a:r>
              <a:rPr lang="en-GB" altLang="en-US">
                <a:solidFill>
                  <a:schemeClr val="accent2"/>
                </a:solidFill>
              </a:rPr>
              <a:t>Be aware of potential problems</a:t>
            </a:r>
          </a:p>
          <a:p>
            <a:pPr lvl="2"/>
            <a:r>
              <a:rPr lang="en-GB" altLang="en-US"/>
              <a:t>By using </a:t>
            </a:r>
            <a:r>
              <a:rPr lang="en-GB" altLang="en-US" b="1">
                <a:solidFill>
                  <a:srgbClr val="FF0000"/>
                </a:solidFill>
              </a:rPr>
              <a:t>Break-even analysis</a:t>
            </a:r>
          </a:p>
          <a:p>
            <a:pPr lvl="2"/>
            <a:endParaRPr lang="en-GB" altLang="en-US" b="1">
              <a:solidFill>
                <a:srgbClr val="FF0000"/>
              </a:solidFill>
            </a:endParaRPr>
          </a:p>
          <a:p>
            <a:pPr lvl="1"/>
            <a:r>
              <a:rPr lang="en-GB" altLang="en-US">
                <a:solidFill>
                  <a:schemeClr val="accent2"/>
                </a:solidFill>
              </a:rPr>
              <a:t>Forecast profit levels</a:t>
            </a:r>
          </a:p>
          <a:p>
            <a:pPr lvl="2"/>
            <a:r>
              <a:rPr lang="en-GB" altLang="en-US"/>
              <a:t>Again this information will be of interest</a:t>
            </a:r>
            <a:br>
              <a:rPr lang="en-GB" altLang="en-US"/>
            </a:br>
            <a:r>
              <a:rPr lang="en-GB" altLang="en-US"/>
              <a:t>to potential lenders</a:t>
            </a:r>
          </a:p>
        </p:txBody>
      </p:sp>
      <p:pic>
        <p:nvPicPr>
          <p:cNvPr id="130055" name="Picture 7" descr="crystal_ball_money_hg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008438"/>
            <a:ext cx="33337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85800" y="1057275"/>
            <a:ext cx="80010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There are two types of revenue that a business can obtain: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Total revenue</a:t>
            </a:r>
            <a:r>
              <a:rPr lang="en-GB" altLang="en-US"/>
              <a:t> is calculated by adding the two types of income together</a:t>
            </a:r>
          </a:p>
          <a:p>
            <a:pPr eaLnBrk="1" hangingPunct="1"/>
            <a:endParaRPr lang="en-GB" altLang="en-US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184525" y="1685925"/>
            <a:ext cx="2905125" cy="430213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Total Revenue</a:t>
            </a:r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98500" y="2657475"/>
            <a:ext cx="3908425" cy="361950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Sales Revenue</a:t>
            </a:r>
            <a:endParaRPr lang="en-GB" altLang="en-US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833938" y="2655888"/>
            <a:ext cx="3908425" cy="354012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Non-Operating Income</a:t>
            </a:r>
            <a:endParaRPr lang="en-GB" alt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4678363" y="2116138"/>
            <a:ext cx="0" cy="330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3154363" y="2446338"/>
            <a:ext cx="2895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3154363" y="2439988"/>
            <a:ext cx="0" cy="209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6049963" y="2439988"/>
            <a:ext cx="0" cy="187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696913" y="3106738"/>
            <a:ext cx="3908425" cy="20304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The total amount received from selling  products or services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845050" y="3105150"/>
            <a:ext cx="3908425" cy="2030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Revenue received from sources other than sales e.g.:</a:t>
            </a:r>
          </a:p>
          <a:p>
            <a:pPr lvl="1" eaLnBrk="1" hangingPunct="1"/>
            <a:r>
              <a:rPr lang="en-GB" altLang="en-US"/>
              <a:t>Rent from property</a:t>
            </a:r>
          </a:p>
          <a:p>
            <a:pPr lvl="1" eaLnBrk="1" hangingPunct="1"/>
            <a:r>
              <a:rPr lang="en-GB" altLang="en-US"/>
              <a:t>Return on investments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873125" y="4403725"/>
            <a:ext cx="3632200" cy="346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Sales Revenue = Price x Quantity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Total Revenue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 animBg="1"/>
      <p:bldP spid="137221" grpId="0" animBg="1"/>
      <p:bldP spid="137222" grpId="0" animBg="1"/>
      <p:bldP spid="137227" grpId="0" build="p" bldLvl="2" animBg="1"/>
      <p:bldP spid="137228" grpId="0" build="p" bldLvl="2" animBg="1"/>
      <p:bldP spid="137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74" name="Picture 1050"/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7327900" cy="2555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79388" y="1196975"/>
            <a:ext cx="84963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Firms must consider the price of their products carefully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There are a number of different </a:t>
            </a:r>
            <a:r>
              <a:rPr lang="en-GB" altLang="en-US">
                <a:solidFill>
                  <a:schemeClr val="accent2"/>
                </a:solidFill>
              </a:rPr>
              <a:t>pricing strategies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 They can be split into 4 broad groups: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b="1">
                <a:solidFill>
                  <a:schemeClr val="accent2"/>
                </a:solidFill>
              </a:rPr>
              <a:t>Demand-based pricing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Where the price is based on the demand for a product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b="1">
                <a:solidFill>
                  <a:schemeClr val="accent2"/>
                </a:solidFill>
              </a:rPr>
              <a:t>Cost-based pricing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Where costs are used as the starting point for price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b="1">
                <a:solidFill>
                  <a:schemeClr val="accent2"/>
                </a:solidFill>
              </a:rPr>
              <a:t>Competition-based pricing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Where the number of competitors in the market influences price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b="1">
                <a:solidFill>
                  <a:schemeClr val="accent2"/>
                </a:solidFill>
              </a:rPr>
              <a:t>Psychological pricing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Where prices are set to influence consumer perception</a:t>
            </a:r>
          </a:p>
          <a:p>
            <a:pPr lvl="2" eaLnBrk="1" hangingPunct="1">
              <a:lnSpc>
                <a:spcPct val="90000"/>
              </a:lnSpc>
            </a:pPr>
            <a:endParaRPr lang="en-GB" altLang="en-US" sz="1800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In addition there are a number of </a:t>
            </a:r>
            <a:r>
              <a:rPr lang="en-GB" altLang="en-US">
                <a:solidFill>
                  <a:schemeClr val="accent2"/>
                </a:solidFill>
              </a:rPr>
              <a:t>short-term</a:t>
            </a:r>
            <a:r>
              <a:rPr lang="en-GB" altLang="en-US"/>
              <a:t> pricing policies that can be pursued</a:t>
            </a:r>
          </a:p>
        </p:txBody>
      </p:sp>
      <p:sp>
        <p:nvSpPr>
          <p:cNvPr id="78869" name="Rectangle 10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The Price of a Product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304800" y="11430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78864" name="Rectangle 1040"/>
          <p:cNvSpPr>
            <a:spLocks noChangeArrowheads="1"/>
          </p:cNvSpPr>
          <p:nvPr/>
        </p:nvSpPr>
        <p:spPr bwMode="auto">
          <a:xfrm>
            <a:off x="250825" y="1412875"/>
            <a:ext cx="86423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This pricing method has </a:t>
            </a:r>
            <a:r>
              <a:rPr lang="en-GB" altLang="en-US" b="1">
                <a:solidFill>
                  <a:schemeClr val="accent2"/>
                </a:solidFill>
              </a:rPr>
              <a:t>two</a:t>
            </a:r>
            <a:r>
              <a:rPr lang="en-GB" altLang="en-US"/>
              <a:t> main 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The price is determined naturally by market forces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High demand will lead to a high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It allows </a:t>
            </a:r>
            <a:r>
              <a:rPr lang="en-GB" altLang="en-US" b="1">
                <a:solidFill>
                  <a:schemeClr val="accent2"/>
                </a:solidFill>
              </a:rPr>
              <a:t>price discrimination</a:t>
            </a:r>
            <a:r>
              <a:rPr lang="en-GB" altLang="en-US"/>
              <a:t> to be used</a:t>
            </a:r>
          </a:p>
          <a:p>
            <a:pPr lvl="2" eaLnBrk="1" hangingPunct="1">
              <a:lnSpc>
                <a:spcPct val="90000"/>
              </a:lnSpc>
            </a:pPr>
            <a:endParaRPr lang="en-GB" altLang="en-US" sz="1800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However, it has </a:t>
            </a:r>
            <a:r>
              <a:rPr lang="en-GB" altLang="en-US" b="1">
                <a:solidFill>
                  <a:schemeClr val="accent2"/>
                </a:solidFill>
              </a:rPr>
              <a:t>one</a:t>
            </a:r>
            <a:r>
              <a:rPr lang="en-GB" altLang="en-US"/>
              <a:t> main 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Unit costs will remain the same irrespective</a:t>
            </a:r>
            <a:br>
              <a:rPr lang="en-GB" altLang="en-US"/>
            </a:br>
            <a:r>
              <a:rPr lang="en-GB" altLang="en-US"/>
              <a:t>of the price, thus firms run the risk of making</a:t>
            </a:r>
            <a:br>
              <a:rPr lang="en-GB" altLang="en-US"/>
            </a:br>
            <a:r>
              <a:rPr lang="en-GB" altLang="en-US"/>
              <a:t>losses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As such demand-based pricing is usually</a:t>
            </a:r>
            <a:br>
              <a:rPr lang="en-GB" altLang="en-US"/>
            </a:br>
            <a:r>
              <a:rPr lang="en-GB" altLang="en-US"/>
              <a:t>used where discrimination can take place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(1) Demand-Based Pricing</a:t>
            </a:r>
            <a:endParaRPr lang="en-US" altLang="en-US"/>
          </a:p>
        </p:txBody>
      </p:sp>
      <p:pic>
        <p:nvPicPr>
          <p:cNvPr id="61453" name="Picture 13" descr="card_sold_out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33528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/>
      <p:bldP spid="78864" grpId="0" uiExpand="1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125538"/>
            <a:ext cx="89646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This is where a firm can charge different </a:t>
            </a:r>
            <a:r>
              <a:rPr lang="en-GB" altLang="en-US" b="1">
                <a:solidFill>
                  <a:schemeClr val="accent2"/>
                </a:solidFill>
              </a:rPr>
              <a:t>market segments</a:t>
            </a:r>
            <a:r>
              <a:rPr lang="en-GB" altLang="en-US"/>
              <a:t> different prices for an </a:t>
            </a:r>
            <a:r>
              <a:rPr lang="en-GB" altLang="en-US" b="1">
                <a:solidFill>
                  <a:schemeClr val="accent2"/>
                </a:solidFill>
              </a:rPr>
              <a:t>identical</a:t>
            </a:r>
            <a:r>
              <a:rPr lang="en-GB" altLang="en-US"/>
              <a:t> product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Three conditions </a:t>
            </a:r>
            <a:r>
              <a:rPr lang="en-GB" altLang="en-US">
                <a:solidFill>
                  <a:srgbClr val="FF0000"/>
                </a:solidFill>
              </a:rPr>
              <a:t>must</a:t>
            </a:r>
            <a:r>
              <a:rPr lang="en-GB" altLang="en-US"/>
              <a:t> hold for price discrimination to be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The firm must have significant market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The firm must have more than one market, with a barrier between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Elasticity in the different markets must be different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E.g.: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Price Discrimination</a:t>
            </a:r>
            <a:endParaRPr lang="en-US" altLang="en-U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049838" y="3908425"/>
            <a:ext cx="3667125" cy="2112963"/>
          </a:xfrm>
          <a:prstGeom prst="rect">
            <a:avLst/>
          </a:prstGeom>
          <a:solidFill>
            <a:srgbClr val="FFFF99">
              <a:alpha val="95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Market B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OAP Train Users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LOW PRICE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Elastic Demand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454025" y="3908425"/>
            <a:ext cx="3673475" cy="2112963"/>
          </a:xfrm>
          <a:prstGeom prst="rect">
            <a:avLst/>
          </a:prstGeom>
          <a:solidFill>
            <a:srgbClr val="FFFF99">
              <a:alpha val="95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Market A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Business Train Users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HIGH PRICE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Inelastic Demand</a:t>
            </a:r>
          </a:p>
        </p:txBody>
      </p:sp>
      <p:pic>
        <p:nvPicPr>
          <p:cNvPr id="129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714750"/>
            <a:ext cx="182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3894138" y="3367088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  <a:t>Time is the barrier</a:t>
            </a:r>
          </a:p>
        </p:txBody>
      </p:sp>
      <p:pic>
        <p:nvPicPr>
          <p:cNvPr id="129044" name="Picture 20" descr="construction_blockade_lights_hg_cl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141913"/>
            <a:ext cx="118745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8797E-6 L -0.09184 -2.9879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4" autoUpdateAnimBg="0"/>
      <p:bldP spid="129040" grpId="0" animBg="1"/>
      <p:bldP spid="129043" grpId="0" animBg="1"/>
      <p:bldP spid="129043" grpId="1" animBg="1"/>
      <p:bldP spid="1290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50825" y="1219200"/>
            <a:ext cx="88931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tabLst>
                <a:tab pos="1143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Where firms set their prices on the basis of production costs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There are </a:t>
            </a:r>
            <a:r>
              <a:rPr lang="en-GB" altLang="en-US">
                <a:solidFill>
                  <a:schemeClr val="accent2"/>
                </a:solidFill>
              </a:rPr>
              <a:t>TWO</a:t>
            </a:r>
            <a:r>
              <a:rPr lang="en-GB" altLang="en-US"/>
              <a:t> main methods: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134162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(2) Cost-Based Pricing</a:t>
            </a:r>
            <a:endParaRPr lang="en-US" altLang="en-U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2873375" y="2171700"/>
            <a:ext cx="3530600" cy="365125"/>
          </a:xfrm>
          <a:prstGeom prst="rect">
            <a:avLst/>
          </a:prstGeom>
          <a:solidFill>
            <a:srgbClr val="D4ECF6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Cost-Based Pricing</a:t>
            </a:r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4545013" y="2540000"/>
            <a:ext cx="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>
            <a:off x="2378075" y="2978150"/>
            <a:ext cx="4443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>
            <a:off x="2384425" y="2976563"/>
            <a:ext cx="0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>
            <a:off x="6805613" y="2981325"/>
            <a:ext cx="0" cy="376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176213" y="3724275"/>
            <a:ext cx="4268787" cy="24050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A percentage profit is added to the average unit cost</a:t>
            </a:r>
          </a:p>
          <a:p>
            <a:pPr lvl="1" eaLnBrk="1" hangingPunct="1"/>
            <a:r>
              <a:rPr lang="en-GB" altLang="en-US" sz="1600"/>
              <a:t>This is simple to use</a:t>
            </a:r>
            <a:endParaRPr lang="en-GB" altLang="en-US" sz="1600">
              <a:solidFill>
                <a:srgbClr val="FF0000"/>
              </a:solidFill>
            </a:endParaRPr>
          </a:p>
          <a:p>
            <a:pPr lvl="1" eaLnBrk="1" hangingPunct="1"/>
            <a:r>
              <a:rPr lang="en-GB" altLang="en-US" sz="1600"/>
              <a:t>It ensures costs are covered</a:t>
            </a:r>
            <a:endParaRPr lang="en-GB" alt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1800"/>
              <a:t>BUT:</a:t>
            </a:r>
          </a:p>
          <a:p>
            <a:pPr lvl="1" eaLnBrk="1" hangingPunct="1"/>
            <a:r>
              <a:rPr lang="en-GB" altLang="en-US" sz="1600"/>
              <a:t>It does not take market conditions into account</a:t>
            </a:r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174625" y="3328988"/>
            <a:ext cx="4268788" cy="3984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solidFill>
                  <a:schemeClr val="accent2"/>
                </a:solidFill>
              </a:rPr>
              <a:t>Cost-Plus Pricing</a:t>
            </a:r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4652963" y="3719513"/>
            <a:ext cx="4268787" cy="24034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5025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3013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10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This accounts for the direct costs of production, as well as allocating a proportion of indirect costs:</a:t>
            </a:r>
          </a:p>
          <a:p>
            <a:pPr lvl="1" eaLnBrk="1" hangingPunct="1"/>
            <a:r>
              <a:rPr lang="en-GB" altLang="en-US" sz="1600"/>
              <a:t>It’s flexibility means that less popular products can have lower prices</a:t>
            </a:r>
          </a:p>
          <a:p>
            <a:pPr eaLnBrk="1" hangingPunct="1"/>
            <a:r>
              <a:rPr lang="en-GB" altLang="en-US" sz="1800"/>
              <a:t>BUT:</a:t>
            </a:r>
          </a:p>
          <a:p>
            <a:pPr lvl="1" eaLnBrk="1" hangingPunct="1"/>
            <a:r>
              <a:rPr lang="en-GB" altLang="en-US" sz="1600"/>
              <a:t>It can be complex to calculate</a:t>
            </a:r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4652963" y="3328988"/>
            <a:ext cx="4267200" cy="3984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solidFill>
                  <a:schemeClr val="accent2"/>
                </a:solidFill>
              </a:rPr>
              <a:t>Contribution Pricing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3" grpId="0" animBg="1"/>
      <p:bldP spid="134168" grpId="0" animBg="1"/>
      <p:bldP spid="134169" grpId="0" animBg="1"/>
      <p:bldP spid="134170" grpId="0" animBg="1"/>
      <p:bldP spid="134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50825" y="1292225"/>
            <a:ext cx="8642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tabLst>
                <a:tab pos="1143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This is where firms consider what their competitors are doing before setting their own prices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Used where goods are </a:t>
            </a:r>
            <a:r>
              <a:rPr lang="en-GB" altLang="en-US">
                <a:solidFill>
                  <a:srgbClr val="FF0000"/>
                </a:solidFill>
              </a:rPr>
              <a:t>homogeneous</a:t>
            </a:r>
            <a:r>
              <a:rPr lang="en-GB" altLang="en-US"/>
              <a:t> (</a:t>
            </a:r>
            <a:r>
              <a:rPr lang="en-GB" altLang="en-US" i="1"/>
              <a:t>similar in nature</a:t>
            </a:r>
            <a:r>
              <a:rPr lang="en-GB" altLang="en-US"/>
              <a:t>) and competition is fierce</a:t>
            </a:r>
            <a:br>
              <a:rPr lang="en-GB" altLang="en-US"/>
            </a:b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There are 3 main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Going Rate Pricing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by non-leading firms trying to avoid a price war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E.g. Petrol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Destroyer Pricing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to eliminate competition by setting very low prices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E.g. Supermarkets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Close Bid Pricing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/>
              <a:t>Used when firms have to tender bids for a contract</a:t>
            </a:r>
          </a:p>
          <a:p>
            <a:pPr lvl="3" eaLnBrk="1" hangingPunct="1">
              <a:lnSpc>
                <a:spcPct val="90000"/>
              </a:lnSpc>
            </a:pPr>
            <a:r>
              <a:rPr lang="en-GB" altLang="en-US"/>
              <a:t>E.g. Council contracts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(3) Competition-Based Pricing</a:t>
            </a:r>
            <a:endParaRPr lang="en-US" altLang="en-US"/>
          </a:p>
        </p:txBody>
      </p:sp>
      <p:pic>
        <p:nvPicPr>
          <p:cNvPr id="64524" name="Picture 12" descr="man_jumping_to_bid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281363"/>
            <a:ext cx="2657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uiExpand="1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22300" y="1508125"/>
            <a:ext cx="8104188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tabLst>
                <a:tab pos="1143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This is where firms set prices in order to influence consumer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At £99.99 firms can claim that a product is “less than £100 pounds” in their promotional literature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(4) Psychological Pricing</a:t>
            </a:r>
            <a:endParaRPr lang="en-US" altLang="en-US"/>
          </a:p>
        </p:txBody>
      </p:sp>
      <p:pic>
        <p:nvPicPr>
          <p:cNvPr id="80908" name="Picture 12" descr="brain_thinking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88" y="2551113"/>
            <a:ext cx="3678238" cy="3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2654300" y="3163888"/>
            <a:ext cx="5970588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tabLst>
                <a:tab pos="1143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tabLst>
                <a:tab pos="1143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tabLst>
                <a:tab pos="11430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/>
              <a:t>Sometimes this is used to affect consumer perceptions of their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Many people believe that more expensive means better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So a high price could be charged to create a high quality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4" autoUpdateAnimBg="0"/>
      <p:bldP spid="80909" grpId="0" build="p" bldLvl="4" autoUpdateAnimBg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TotalTime>0</TotalTime>
  <Words>693</Words>
  <Application>Microsoft Office PowerPoint</Application>
  <PresentationFormat>On-screen Show (4:3)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Comic Sans MS</vt:lpstr>
      <vt:lpstr>Arial</vt:lpstr>
      <vt:lpstr>Wingdings 3</vt:lpstr>
      <vt:lpstr>Tempus Sans ITC</vt:lpstr>
      <vt:lpstr>1_Blank Presentation</vt:lpstr>
      <vt:lpstr>Sales</vt:lpstr>
      <vt:lpstr>Revenue</vt:lpstr>
      <vt:lpstr>Total Revenue</vt:lpstr>
      <vt:lpstr>The Price of a Product</vt:lpstr>
      <vt:lpstr>(1) Demand-Based Pricing</vt:lpstr>
      <vt:lpstr>Price Discrimination</vt:lpstr>
      <vt:lpstr>(2) Cost-Based Pricing</vt:lpstr>
      <vt:lpstr>(3) Competition-Based Pricing</vt:lpstr>
      <vt:lpstr>(4) Psychological Pricing</vt:lpstr>
      <vt:lpstr>Short-Term Pricing Policies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 Murray</dc:creator>
  <cp:lastModifiedBy>Stephen Gouldthorpe</cp:lastModifiedBy>
  <cp:revision>364</cp:revision>
  <cp:lastPrinted>2002-11-13T13:21:51Z</cp:lastPrinted>
  <dcterms:created xsi:type="dcterms:W3CDTF">2001-07-04T09:21:15Z</dcterms:created>
  <dcterms:modified xsi:type="dcterms:W3CDTF">2019-10-11T16:22:49Z</dcterms:modified>
</cp:coreProperties>
</file>