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1" r:id="rId2"/>
    <p:sldId id="292" r:id="rId3"/>
    <p:sldId id="273" r:id="rId4"/>
    <p:sldId id="260" r:id="rId5"/>
    <p:sldId id="256" r:id="rId6"/>
    <p:sldId id="270" r:id="rId7"/>
    <p:sldId id="290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9" r:id="rId16"/>
    <p:sldId id="283" r:id="rId17"/>
    <p:sldId id="284" r:id="rId18"/>
    <p:sldId id="285" r:id="rId19"/>
    <p:sldId id="286" r:id="rId20"/>
    <p:sldId id="287" r:id="rId21"/>
    <p:sldId id="288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88330" autoAdjust="0"/>
  </p:normalViewPr>
  <p:slideViewPr>
    <p:cSldViewPr snapToGrid="0">
      <p:cViewPr varScale="1">
        <p:scale>
          <a:sx n="81" d="100"/>
          <a:sy n="81" d="100"/>
        </p:scale>
        <p:origin x="90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E5E82-9EB0-4B25-9C58-8EB314683BD9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2196-1467-4259-8628-9CA2B036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1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28A9-47FE-42D7-A262-B1B8E9A05501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190D-1B3E-43BB-8599-0976B6516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5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1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1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1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1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students to write onto pieces of paper, screw up and pick at random. </a:t>
            </a:r>
            <a:br>
              <a:rPr lang="en-GB" baseline="0" dirty="0" smtClean="0"/>
            </a:br>
            <a:r>
              <a:rPr lang="en-GB" baseline="0" dirty="0" smtClean="0"/>
              <a:t>Encourages students to be open, honest.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9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6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0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9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4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9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6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8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017D-30AC-49AC-80F6-A900A493AA36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0270" y="1062980"/>
            <a:ext cx="961594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A-Level Economics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2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54587"/>
            <a:ext cx="10835185" cy="6523634"/>
          </a:xfrm>
        </p:spPr>
        <p:txBody>
          <a:bodyPr>
            <a:noAutofit/>
          </a:bodyPr>
          <a:lstStyle/>
          <a:p>
            <a:r>
              <a:rPr lang="en-GB" sz="2400" dirty="0"/>
              <a:t>11. What is the minimum age to purchase cigarettes in the UK?</a:t>
            </a:r>
          </a:p>
          <a:p>
            <a:r>
              <a:rPr lang="en-GB" sz="2400" dirty="0" smtClean="0"/>
              <a:t>12</a:t>
            </a:r>
            <a:r>
              <a:rPr lang="en-GB" sz="2400" dirty="0"/>
              <a:t>. Where is this</a:t>
            </a:r>
            <a:r>
              <a:rPr lang="en-GB" sz="2400" dirty="0" smtClean="0"/>
              <a:t>? (Bonus mark for giving the nearest tube station)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  <a:p>
            <a:r>
              <a:rPr lang="en-GB" sz="2400" dirty="0" smtClean="0"/>
              <a:t>13</a:t>
            </a:r>
            <a:r>
              <a:rPr lang="en-GB" sz="2400" dirty="0"/>
              <a:t>. Place the top 6 supermarkets in order of market </a:t>
            </a:r>
            <a:r>
              <a:rPr lang="en-GB" sz="2400" dirty="0" smtClean="0"/>
              <a:t>share (1 mark for each).</a:t>
            </a:r>
            <a:endParaRPr lang="en-GB" sz="2400" dirty="0"/>
          </a:p>
          <a:p>
            <a:r>
              <a:rPr lang="en-GB" sz="2400" dirty="0" smtClean="0"/>
              <a:t>14. Name one person to appear on any banknote in the UK (other than The Queen!) </a:t>
            </a:r>
            <a:endParaRPr lang="en-GB" sz="2400" dirty="0"/>
          </a:p>
          <a:p>
            <a:r>
              <a:rPr lang="en-GB" sz="2400" dirty="0" smtClean="0"/>
              <a:t>15</a:t>
            </a:r>
            <a:r>
              <a:rPr lang="en-GB" sz="2400" dirty="0"/>
              <a:t>. What is the current level of UK CPI inflation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pic>
        <p:nvPicPr>
          <p:cNvPr id="1026" name="Picture 2" descr="http://tenrandomfacts.com/wp-content/uploads/2015/09/Bank-of-Eng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687" y="1000810"/>
            <a:ext cx="5556297" cy="38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1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0835185" cy="5863064"/>
          </a:xfrm>
        </p:spPr>
        <p:txBody>
          <a:bodyPr>
            <a:normAutofit/>
          </a:bodyPr>
          <a:lstStyle/>
          <a:p>
            <a:r>
              <a:rPr lang="en-GB" dirty="0"/>
              <a:t>16. What is the current level of unemployment? Give you answer as a percentage.</a:t>
            </a:r>
          </a:p>
          <a:p>
            <a:r>
              <a:rPr lang="en-GB" dirty="0" smtClean="0"/>
              <a:t>17</a:t>
            </a:r>
            <a:r>
              <a:rPr lang="en-GB" dirty="0"/>
              <a:t>. In terms of GDP, place these economies in order: UK, Germany, US, India, Japan, China, France</a:t>
            </a:r>
          </a:p>
          <a:p>
            <a:r>
              <a:rPr lang="en-GB" dirty="0" smtClean="0"/>
              <a:t>18</a:t>
            </a:r>
            <a:r>
              <a:rPr lang="en-GB" dirty="0"/>
              <a:t>. If a country was experiencing </a:t>
            </a:r>
            <a:r>
              <a:rPr lang="en-GB" b="1" dirty="0"/>
              <a:t>shrinkflation, </a:t>
            </a:r>
            <a:r>
              <a:rPr lang="en-GB" dirty="0"/>
              <a:t>describe what would be happening</a:t>
            </a:r>
            <a:r>
              <a:rPr lang="en-GB" dirty="0" smtClean="0"/>
              <a:t>. For a bonus mark, give an example.</a:t>
            </a:r>
            <a:endParaRPr lang="en-GB" dirty="0"/>
          </a:p>
          <a:p>
            <a:r>
              <a:rPr lang="en-GB" dirty="0" smtClean="0"/>
              <a:t>19</a:t>
            </a:r>
            <a:r>
              <a:rPr lang="en-GB" dirty="0"/>
              <a:t>. Every month the Monetary Policy Committee sets the UK base interest rate. What is it currently? </a:t>
            </a:r>
          </a:p>
          <a:p>
            <a:r>
              <a:rPr lang="en-GB" dirty="0" smtClean="0"/>
              <a:t>20</a:t>
            </a:r>
            <a:r>
              <a:rPr lang="en-GB" dirty="0"/>
              <a:t>. </a:t>
            </a:r>
            <a:r>
              <a:rPr lang="en-GB" dirty="0" smtClean="0"/>
              <a:t>What percentage of jobs have been taken by automation (replaced by machinery)? Within 5% each 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1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232012"/>
            <a:ext cx="10821537" cy="5944951"/>
          </a:xfrm>
        </p:spPr>
        <p:txBody>
          <a:bodyPr>
            <a:normAutofit/>
          </a:bodyPr>
          <a:lstStyle/>
          <a:p>
            <a:r>
              <a:rPr lang="en-GB" sz="3200" dirty="0"/>
              <a:t>21. What is special about the current level of interest rate?</a:t>
            </a:r>
          </a:p>
          <a:p>
            <a:r>
              <a:rPr lang="en-GB" sz="3200" dirty="0" smtClean="0"/>
              <a:t>22</a:t>
            </a:r>
            <a:r>
              <a:rPr lang="en-GB" sz="3200" dirty="0"/>
              <a:t>. Who is the Governor of the Bank of England</a:t>
            </a:r>
            <a:r>
              <a:rPr lang="en-GB" sz="3200" dirty="0" smtClean="0"/>
              <a:t>? Bonus point for correct nationality.</a:t>
            </a:r>
            <a:endParaRPr lang="en-GB" sz="3200" dirty="0"/>
          </a:p>
          <a:p>
            <a:r>
              <a:rPr lang="en-GB" sz="3200" dirty="0" smtClean="0"/>
              <a:t>23</a:t>
            </a:r>
            <a:r>
              <a:rPr lang="en-GB" sz="3200" dirty="0"/>
              <a:t>. What is the current level of minimum wage for </a:t>
            </a:r>
            <a:r>
              <a:rPr lang="en-GB" sz="3200" dirty="0" smtClean="0"/>
              <a:t>somebody:</a:t>
            </a:r>
            <a:br>
              <a:rPr lang="en-GB" sz="3200" dirty="0" smtClean="0"/>
            </a:br>
            <a:r>
              <a:rPr lang="en-GB" sz="3200" dirty="0" smtClean="0"/>
              <a:t>Under 18? 25 </a:t>
            </a:r>
            <a:r>
              <a:rPr lang="en-GB" sz="3200" dirty="0"/>
              <a:t>and </a:t>
            </a:r>
            <a:r>
              <a:rPr lang="en-GB" sz="3200" dirty="0" smtClean="0"/>
              <a:t>over? (1 mark for each correct answer with 10p above or below)</a:t>
            </a:r>
          </a:p>
          <a:p>
            <a:r>
              <a:rPr lang="en-GB" sz="3200" dirty="0" smtClean="0"/>
              <a:t>24</a:t>
            </a:r>
            <a:r>
              <a:rPr lang="en-GB" sz="3200" dirty="0"/>
              <a:t>. Name any one of North Korea’s top 3 imports</a:t>
            </a:r>
          </a:p>
          <a:p>
            <a:r>
              <a:rPr lang="en-GB" sz="3200" dirty="0" smtClean="0"/>
              <a:t>25</a:t>
            </a:r>
            <a:r>
              <a:rPr lang="en-GB" sz="3200" dirty="0"/>
              <a:t>. Name any one of North Korea’s top 3 </a:t>
            </a:r>
            <a:r>
              <a:rPr lang="en-GB" sz="3200" dirty="0" smtClean="0"/>
              <a:t>exports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875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39" y="310724"/>
            <a:ext cx="10980761" cy="6090076"/>
          </a:xfrm>
        </p:spPr>
        <p:txBody>
          <a:bodyPr>
            <a:normAutofit/>
          </a:bodyPr>
          <a:lstStyle/>
          <a:p>
            <a:r>
              <a:rPr lang="en-GB" dirty="0"/>
              <a:t>26. Which country purchases 83% of North Korea’s exports?</a:t>
            </a:r>
          </a:p>
          <a:p>
            <a:r>
              <a:rPr lang="en-GB" dirty="0" smtClean="0"/>
              <a:t>27</a:t>
            </a:r>
            <a:r>
              <a:rPr lang="en-GB" dirty="0"/>
              <a:t>. Which two of these economic facts is true about </a:t>
            </a:r>
            <a:r>
              <a:rPr lang="en-GB" dirty="0" smtClean="0"/>
              <a:t>Reading?</a:t>
            </a:r>
            <a:br>
              <a:rPr lang="en-GB" dirty="0" smtClean="0"/>
            </a:br>
            <a:r>
              <a:rPr lang="en-GB" dirty="0" smtClean="0"/>
              <a:t>A The </a:t>
            </a:r>
            <a:r>
              <a:rPr lang="en-GB" dirty="0"/>
              <a:t>economy has not grown in three years</a:t>
            </a:r>
            <a:br>
              <a:rPr lang="en-GB" dirty="0"/>
            </a:br>
            <a:r>
              <a:rPr lang="en-GB" dirty="0" smtClean="0"/>
              <a:t>B has </a:t>
            </a:r>
            <a:r>
              <a:rPr lang="en-GB" dirty="0"/>
              <a:t>a higher GDP growth rate than anywhere else in the UK</a:t>
            </a:r>
            <a:br>
              <a:rPr lang="en-GB" dirty="0"/>
            </a:br>
            <a:r>
              <a:rPr lang="en-GB" dirty="0" smtClean="0"/>
              <a:t>C Unemployment </a:t>
            </a:r>
            <a:r>
              <a:rPr lang="en-GB" dirty="0"/>
              <a:t>in Reading is above the national average</a:t>
            </a:r>
            <a:br>
              <a:rPr lang="en-GB" dirty="0"/>
            </a:br>
            <a:r>
              <a:rPr lang="en-GB" dirty="0" smtClean="0"/>
              <a:t>D The </a:t>
            </a:r>
            <a:r>
              <a:rPr lang="en-GB" dirty="0"/>
              <a:t>Oracle is in the top 10 UK retail centres by sales</a:t>
            </a:r>
            <a:br>
              <a:rPr lang="en-GB" dirty="0"/>
            </a:br>
            <a:r>
              <a:rPr lang="en-GB" dirty="0" smtClean="0"/>
              <a:t>E Reading </a:t>
            </a:r>
            <a:r>
              <a:rPr lang="en-GB" dirty="0"/>
              <a:t>was home to the UK’s first Little Chef </a:t>
            </a:r>
            <a:r>
              <a:rPr lang="en-GB" dirty="0" smtClean="0"/>
              <a:t>A</a:t>
            </a:r>
          </a:p>
          <a:p>
            <a:r>
              <a:rPr lang="en-GB" dirty="0" smtClean="0"/>
              <a:t>28</a:t>
            </a:r>
            <a:r>
              <a:rPr lang="en-GB" dirty="0"/>
              <a:t>. In metres, how tall is The Blade? Point for within 5m each way</a:t>
            </a:r>
          </a:p>
          <a:p>
            <a:r>
              <a:rPr lang="en-GB" dirty="0" smtClean="0"/>
              <a:t>29</a:t>
            </a:r>
            <a:r>
              <a:rPr lang="en-GB" dirty="0"/>
              <a:t>. What is the current price of a litre of unleaded petrol? (1 point for above or below by 5p)</a:t>
            </a:r>
          </a:p>
          <a:p>
            <a:r>
              <a:rPr lang="en-GB" dirty="0" smtClean="0"/>
              <a:t>30</a:t>
            </a:r>
            <a:r>
              <a:rPr lang="en-GB" dirty="0"/>
              <a:t>. Which category does the government </a:t>
            </a:r>
            <a:r>
              <a:rPr lang="en-GB" dirty="0" smtClean="0"/>
              <a:t>spend </a:t>
            </a:r>
            <a:r>
              <a:rPr lang="en-GB" dirty="0"/>
              <a:t>the most 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0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9703" y="2141153"/>
            <a:ext cx="9615948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ANSWERS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4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07" y="456403"/>
            <a:ext cx="11570466" cy="58630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GB" sz="6600" dirty="0" smtClean="0"/>
              <a:t>1. Who </a:t>
            </a:r>
            <a:r>
              <a:rPr lang="en-GB" sz="6600" dirty="0" smtClean="0"/>
              <a:t>is this and what </a:t>
            </a:r>
            <a:r>
              <a:rPr lang="en-GB" sz="6600" smtClean="0"/>
              <a:t>is their job? </a:t>
            </a:r>
            <a:endParaRPr lang="en-GB" sz="6600" dirty="0"/>
          </a:p>
          <a:p>
            <a:r>
              <a:rPr lang="en-GB" sz="6600" i="1" dirty="0">
                <a:solidFill>
                  <a:srgbClr val="FF0000"/>
                </a:solidFill>
              </a:rPr>
              <a:t>Philip </a:t>
            </a:r>
            <a:r>
              <a:rPr lang="en-GB" sz="6600" i="1" dirty="0" smtClean="0">
                <a:solidFill>
                  <a:srgbClr val="FF0000"/>
                </a:solidFill>
              </a:rPr>
              <a:t>Hammond, </a:t>
            </a:r>
            <a:r>
              <a:rPr lang="en-GB" sz="6600" dirty="0">
                <a:solidFill>
                  <a:srgbClr val="FF0000"/>
                </a:solidFill>
              </a:rPr>
              <a:t>the current Chancellor of the Exchequer</a:t>
            </a:r>
            <a:endParaRPr lang="en-GB" sz="6600" i="1" dirty="0">
              <a:solidFill>
                <a:srgbClr val="FF0000"/>
              </a:solidFill>
            </a:endParaRPr>
          </a:p>
          <a:p>
            <a:pPr lvl="0"/>
            <a:r>
              <a:rPr lang="en-GB" sz="6600" dirty="0" smtClean="0"/>
              <a:t>2. How </a:t>
            </a:r>
            <a:r>
              <a:rPr lang="en-GB" sz="6600" dirty="0"/>
              <a:t>many countries are in the EU?</a:t>
            </a:r>
          </a:p>
          <a:p>
            <a:r>
              <a:rPr lang="en-GB" sz="6600" i="1" dirty="0" smtClean="0">
                <a:solidFill>
                  <a:srgbClr val="FF0000"/>
                </a:solidFill>
              </a:rPr>
              <a:t>28</a:t>
            </a:r>
            <a:endParaRPr lang="en-GB" sz="6600" i="1" dirty="0">
              <a:solidFill>
                <a:srgbClr val="FF0000"/>
              </a:solidFill>
            </a:endParaRPr>
          </a:p>
          <a:p>
            <a:pPr lvl="0"/>
            <a:r>
              <a:rPr lang="en-GB" sz="6600" dirty="0" smtClean="0"/>
              <a:t>3. What </a:t>
            </a:r>
            <a:r>
              <a:rPr lang="en-GB" sz="6600" dirty="0"/>
              <a:t>is the total GDP of the United Kingdom (ie. add up all of the goods and services produced in a year)</a:t>
            </a:r>
          </a:p>
          <a:p>
            <a:r>
              <a:rPr lang="en-GB" sz="6600" i="1" dirty="0">
                <a:solidFill>
                  <a:srgbClr val="FF0000"/>
                </a:solidFill>
              </a:rPr>
              <a:t>£1.95 trillion </a:t>
            </a:r>
          </a:p>
          <a:p>
            <a:pPr lvl="0"/>
            <a:r>
              <a:rPr lang="en-GB" sz="6600" dirty="0" smtClean="0"/>
              <a:t>4. How </a:t>
            </a:r>
            <a:r>
              <a:rPr lang="en-GB" sz="6600" dirty="0"/>
              <a:t>much is the total debt of the UK government?</a:t>
            </a:r>
          </a:p>
          <a:p>
            <a:r>
              <a:rPr lang="en-GB" sz="6600" i="1" dirty="0">
                <a:solidFill>
                  <a:srgbClr val="FF0000"/>
                </a:solidFill>
              </a:rPr>
              <a:t>£</a:t>
            </a:r>
            <a:r>
              <a:rPr lang="en-GB" sz="6600" i="1" dirty="0" smtClean="0">
                <a:solidFill>
                  <a:srgbClr val="FF0000"/>
                </a:solidFill>
              </a:rPr>
              <a:t>1.75trn</a:t>
            </a:r>
            <a:endParaRPr lang="en-GB" sz="6600" i="1" dirty="0">
              <a:solidFill>
                <a:srgbClr val="FF0000"/>
              </a:solidFill>
            </a:endParaRPr>
          </a:p>
          <a:p>
            <a:pPr lvl="0"/>
            <a:r>
              <a:rPr lang="en-GB" sz="6600" dirty="0" smtClean="0"/>
              <a:t>5. Which </a:t>
            </a:r>
            <a:r>
              <a:rPr lang="en-GB" sz="6600" dirty="0"/>
              <a:t>footballer was recently broke the world record transfer fee? Bonus point for fee in pounds</a:t>
            </a:r>
          </a:p>
          <a:p>
            <a:r>
              <a:rPr lang="en-GB" sz="6600" i="1" dirty="0">
                <a:solidFill>
                  <a:srgbClr val="FF0000"/>
                </a:solidFill>
              </a:rPr>
              <a:t>Neymar £198M</a:t>
            </a:r>
          </a:p>
        </p:txBody>
      </p:sp>
    </p:spTree>
    <p:extLst>
      <p:ext uri="{BB962C8B-B14F-4D97-AF65-F5344CB8AC3E}">
        <p14:creationId xmlns:p14="http://schemas.microsoft.com/office/powerpoint/2010/main" val="33378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0835185" cy="58630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4400" dirty="0"/>
          </a:p>
          <a:p>
            <a:pPr lvl="0"/>
            <a:r>
              <a:rPr lang="en-GB" sz="4400" dirty="0" smtClean="0"/>
              <a:t>6.Who </a:t>
            </a:r>
            <a:r>
              <a:rPr lang="en-GB" sz="4400" dirty="0"/>
              <a:t>is the UK’s chief negotiator with the EU regarding Brexit?</a:t>
            </a:r>
          </a:p>
          <a:p>
            <a:r>
              <a:rPr lang="en-GB" sz="4400" i="1" dirty="0">
                <a:solidFill>
                  <a:srgbClr val="FF0000"/>
                </a:solidFill>
              </a:rPr>
              <a:t>David </a:t>
            </a:r>
            <a:r>
              <a:rPr lang="en-GB" sz="4400" i="1" dirty="0" smtClean="0">
                <a:solidFill>
                  <a:srgbClr val="FF0000"/>
                </a:solidFill>
              </a:rPr>
              <a:t>Davies</a:t>
            </a:r>
            <a:endParaRPr lang="en-GB" sz="4400" i="1" dirty="0">
              <a:solidFill>
                <a:srgbClr val="FF0000"/>
              </a:solidFill>
            </a:endParaRPr>
          </a:p>
          <a:p>
            <a:pPr lvl="0"/>
            <a:r>
              <a:rPr lang="en-GB" sz="4400" dirty="0" smtClean="0"/>
              <a:t>7. The </a:t>
            </a:r>
            <a:r>
              <a:rPr lang="en-GB" sz="4400" dirty="0"/>
              <a:t>UK is currently in the Eurozone – true or false?</a:t>
            </a:r>
          </a:p>
          <a:p>
            <a:r>
              <a:rPr lang="en-GB" sz="4400" i="1" dirty="0" smtClean="0">
                <a:solidFill>
                  <a:srgbClr val="FF0000"/>
                </a:solidFill>
              </a:rPr>
              <a:t>False</a:t>
            </a:r>
            <a:endParaRPr lang="en-GB" sz="4400" i="1" dirty="0">
              <a:solidFill>
                <a:srgbClr val="FF0000"/>
              </a:solidFill>
            </a:endParaRPr>
          </a:p>
          <a:p>
            <a:r>
              <a:rPr lang="en-GB" sz="4400" dirty="0"/>
              <a:t>8. How many euros would £1 get you? (point for 5 cents above or below)</a:t>
            </a:r>
          </a:p>
          <a:p>
            <a:r>
              <a:rPr lang="en-GB" sz="4400" i="1" dirty="0">
                <a:solidFill>
                  <a:srgbClr val="FF0000"/>
                </a:solidFill>
              </a:rPr>
              <a:t>1.09 </a:t>
            </a:r>
            <a:r>
              <a:rPr lang="en-GB" sz="4400" i="1" dirty="0" smtClean="0">
                <a:solidFill>
                  <a:srgbClr val="FF0000"/>
                </a:solidFill>
              </a:rPr>
              <a:t>(1.04-1.14)</a:t>
            </a:r>
            <a:endParaRPr lang="en-GB" sz="4400" i="1" dirty="0">
              <a:solidFill>
                <a:srgbClr val="FF0000"/>
              </a:solidFill>
            </a:endParaRPr>
          </a:p>
          <a:p>
            <a:r>
              <a:rPr lang="en-GB" sz="4400" dirty="0"/>
              <a:t>9. How many dollars would £1 get you? (point for 5 cents above or below)</a:t>
            </a:r>
          </a:p>
          <a:p>
            <a:r>
              <a:rPr lang="en-GB" sz="4400" i="1" dirty="0" smtClean="0">
                <a:solidFill>
                  <a:srgbClr val="FF0000"/>
                </a:solidFill>
              </a:rPr>
              <a:t>$1.30 </a:t>
            </a:r>
            <a:r>
              <a:rPr lang="en-GB" sz="4400" i="1" dirty="0">
                <a:solidFill>
                  <a:srgbClr val="FF0000"/>
                </a:solidFill>
              </a:rPr>
              <a:t>– </a:t>
            </a:r>
            <a:r>
              <a:rPr lang="en-GB" sz="4400" i="1" dirty="0" smtClean="0">
                <a:solidFill>
                  <a:srgbClr val="FF0000"/>
                </a:solidFill>
              </a:rPr>
              <a:t>(1.25-1.35)</a:t>
            </a:r>
            <a:endParaRPr lang="en-GB" sz="4400" i="1" dirty="0">
              <a:solidFill>
                <a:srgbClr val="FF0000"/>
              </a:solidFill>
            </a:endParaRPr>
          </a:p>
          <a:p>
            <a:r>
              <a:rPr lang="en-GB" sz="4400" dirty="0"/>
              <a:t>10. If the pound is strong, exports are… what?</a:t>
            </a:r>
          </a:p>
          <a:p>
            <a:r>
              <a:rPr lang="en-GB" sz="4400" i="1" dirty="0">
                <a:solidFill>
                  <a:srgbClr val="FF0000"/>
                </a:solidFill>
              </a:rPr>
              <a:t>More expensive</a:t>
            </a:r>
          </a:p>
        </p:txBody>
      </p:sp>
    </p:spTree>
    <p:extLst>
      <p:ext uri="{BB962C8B-B14F-4D97-AF65-F5344CB8AC3E}">
        <p14:creationId xmlns:p14="http://schemas.microsoft.com/office/powerpoint/2010/main" val="20896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0"/>
            <a:ext cx="11778018" cy="5863064"/>
          </a:xfrm>
        </p:spPr>
        <p:txBody>
          <a:bodyPr>
            <a:noAutofit/>
          </a:bodyPr>
          <a:lstStyle/>
          <a:p>
            <a:r>
              <a:rPr lang="en-GB" sz="2400" dirty="0"/>
              <a:t>11. What is the minimum age to purchase cigarettes in the UK?</a:t>
            </a:r>
          </a:p>
          <a:p>
            <a:r>
              <a:rPr lang="en-GB" sz="2400" i="1" dirty="0" smtClean="0">
                <a:solidFill>
                  <a:srgbClr val="FF0000"/>
                </a:solidFill>
              </a:rPr>
              <a:t>18</a:t>
            </a:r>
            <a:endParaRPr lang="en-GB" sz="2400" i="1" dirty="0">
              <a:solidFill>
                <a:srgbClr val="FF0000"/>
              </a:solidFill>
            </a:endParaRPr>
          </a:p>
          <a:p>
            <a:r>
              <a:rPr lang="en-GB" sz="2400" dirty="0"/>
              <a:t>12. Where is this?</a:t>
            </a:r>
          </a:p>
          <a:p>
            <a:r>
              <a:rPr lang="en-GB" sz="2400" i="1" dirty="0">
                <a:solidFill>
                  <a:srgbClr val="FF0000"/>
                </a:solidFill>
              </a:rPr>
              <a:t>Photo of Bank of </a:t>
            </a:r>
            <a:r>
              <a:rPr lang="en-GB" sz="2400" i="1" dirty="0" smtClean="0">
                <a:solidFill>
                  <a:srgbClr val="FF0000"/>
                </a:solidFill>
              </a:rPr>
              <a:t>England</a:t>
            </a:r>
            <a:endParaRPr lang="en-GB" sz="2400" i="1" dirty="0">
              <a:solidFill>
                <a:srgbClr val="FF0000"/>
              </a:solidFill>
            </a:endParaRPr>
          </a:p>
          <a:p>
            <a:r>
              <a:rPr lang="en-GB" sz="2400" dirty="0"/>
              <a:t>13. Place the top 6 supermarkets in order of market </a:t>
            </a:r>
            <a:r>
              <a:rPr lang="en-GB" sz="2400" dirty="0" smtClean="0"/>
              <a:t>share (1 mark for each)</a:t>
            </a:r>
            <a:endParaRPr lang="en-GB" sz="2400" dirty="0"/>
          </a:p>
          <a:p>
            <a:r>
              <a:rPr lang="en-GB" sz="1800" i="1" dirty="0">
                <a:solidFill>
                  <a:srgbClr val="FF0000"/>
                </a:solidFill>
              </a:rPr>
              <a:t>Tesco </a:t>
            </a:r>
            <a:r>
              <a:rPr lang="en-GB" sz="1800" i="1" dirty="0" smtClean="0">
                <a:solidFill>
                  <a:srgbClr val="FF0000"/>
                </a:solidFill>
              </a:rPr>
              <a:t>27.8%</a:t>
            </a:r>
          </a:p>
          <a:p>
            <a:r>
              <a:rPr lang="en-GB" sz="1800" i="1" dirty="0" smtClean="0">
                <a:solidFill>
                  <a:srgbClr val="FF0000"/>
                </a:solidFill>
              </a:rPr>
              <a:t>Sainsbury </a:t>
            </a:r>
            <a:r>
              <a:rPr lang="en-GB" sz="1800" i="1" dirty="0">
                <a:solidFill>
                  <a:srgbClr val="FF0000"/>
                </a:solidFill>
              </a:rPr>
              <a:t>15.8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GB" sz="1800" i="1" dirty="0" smtClean="0">
                <a:solidFill>
                  <a:srgbClr val="FF0000"/>
                </a:solidFill>
              </a:rPr>
              <a:t>ASDA </a:t>
            </a:r>
            <a:r>
              <a:rPr lang="en-GB" sz="1800" i="1" dirty="0">
                <a:solidFill>
                  <a:srgbClr val="FF0000"/>
                </a:solidFill>
              </a:rPr>
              <a:t>15.3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GB" sz="1800" i="1" dirty="0" smtClean="0">
                <a:solidFill>
                  <a:srgbClr val="FF0000"/>
                </a:solidFill>
              </a:rPr>
              <a:t>Morrisons </a:t>
            </a:r>
            <a:r>
              <a:rPr lang="en-GB" sz="1800" i="1" dirty="0">
                <a:solidFill>
                  <a:srgbClr val="FF0000"/>
                </a:solidFill>
              </a:rPr>
              <a:t>10.4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GB" sz="1800" i="1" dirty="0" smtClean="0">
                <a:solidFill>
                  <a:srgbClr val="FF0000"/>
                </a:solidFill>
              </a:rPr>
              <a:t>Aldi </a:t>
            </a:r>
            <a:r>
              <a:rPr lang="en-GB" sz="1800" i="1" dirty="0">
                <a:solidFill>
                  <a:srgbClr val="FF0000"/>
                </a:solidFill>
              </a:rPr>
              <a:t>7.0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GB" sz="1800" i="1" dirty="0" smtClean="0">
                <a:solidFill>
                  <a:srgbClr val="FF0000"/>
                </a:solidFill>
              </a:rPr>
              <a:t>Co-Op </a:t>
            </a:r>
            <a:r>
              <a:rPr lang="en-GB" sz="1800" i="1" dirty="0">
                <a:solidFill>
                  <a:srgbClr val="FF0000"/>
                </a:solidFill>
              </a:rPr>
              <a:t>6.3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  <a:endParaRPr lang="en-GB" sz="1800" i="1" dirty="0">
              <a:solidFill>
                <a:srgbClr val="FF0000"/>
              </a:solidFill>
            </a:endParaRPr>
          </a:p>
          <a:p>
            <a:r>
              <a:rPr lang="en-GB" sz="1800" i="1" dirty="0" smtClean="0">
                <a:solidFill>
                  <a:srgbClr val="FF0000"/>
                </a:solidFill>
              </a:rPr>
              <a:t>Lidl </a:t>
            </a:r>
            <a:r>
              <a:rPr lang="en-GB" sz="1800" i="1" dirty="0">
                <a:solidFill>
                  <a:srgbClr val="FF0000"/>
                </a:solidFill>
              </a:rPr>
              <a:t>5.1</a:t>
            </a:r>
            <a:r>
              <a:rPr lang="en-GB" sz="1800" i="1" dirty="0" smtClean="0">
                <a:solidFill>
                  <a:srgbClr val="FF0000"/>
                </a:solidFill>
              </a:rPr>
              <a:t>%</a:t>
            </a:r>
            <a:endParaRPr lang="en-GB" sz="1800" i="1" dirty="0">
              <a:solidFill>
                <a:srgbClr val="FF0000"/>
              </a:solidFill>
            </a:endParaRPr>
          </a:p>
          <a:p>
            <a:r>
              <a:rPr lang="en-GB" sz="2400" dirty="0"/>
              <a:t>14. </a:t>
            </a:r>
            <a:r>
              <a:rPr lang="en-GB" sz="2400" dirty="0" smtClean="0"/>
              <a:t>Name one person to appear on money British banknote. </a:t>
            </a:r>
            <a:endParaRPr lang="en-GB" sz="2400" dirty="0"/>
          </a:p>
          <a:p>
            <a:r>
              <a:rPr lang="en-GB" sz="2400" i="1" dirty="0" smtClean="0">
                <a:solidFill>
                  <a:srgbClr val="FF0000"/>
                </a:solidFill>
              </a:rPr>
              <a:t>Adam Smith, Winston Churchill, Charles Darwin, Matthew </a:t>
            </a:r>
            <a:r>
              <a:rPr lang="en-GB" sz="2400" i="1" dirty="0" err="1" smtClean="0">
                <a:solidFill>
                  <a:srgbClr val="FF0000"/>
                </a:solidFill>
              </a:rPr>
              <a:t>Boulton</a:t>
            </a:r>
            <a:r>
              <a:rPr lang="en-GB" sz="2400" i="1" dirty="0" smtClean="0">
                <a:solidFill>
                  <a:srgbClr val="FF0000"/>
                </a:solidFill>
              </a:rPr>
              <a:t>, James Watt, Jane Austen</a:t>
            </a:r>
            <a:endParaRPr lang="en-GB" sz="2400" i="1" dirty="0">
              <a:solidFill>
                <a:srgbClr val="FF0000"/>
              </a:solidFill>
            </a:endParaRPr>
          </a:p>
          <a:p>
            <a:r>
              <a:rPr lang="en-GB" sz="2400" dirty="0" smtClean="0"/>
              <a:t>15</a:t>
            </a:r>
            <a:r>
              <a:rPr lang="en-GB" sz="2400" dirty="0"/>
              <a:t>. What is the current level of UK CPI inflation?</a:t>
            </a:r>
          </a:p>
          <a:p>
            <a:r>
              <a:rPr lang="en-GB" sz="2400" i="1" dirty="0">
                <a:solidFill>
                  <a:srgbClr val="FF0000"/>
                </a:solidFill>
              </a:rPr>
              <a:t>2.6%</a:t>
            </a:r>
          </a:p>
        </p:txBody>
      </p:sp>
    </p:spTree>
    <p:extLst>
      <p:ext uri="{BB962C8B-B14F-4D97-AF65-F5344CB8AC3E}">
        <p14:creationId xmlns:p14="http://schemas.microsoft.com/office/powerpoint/2010/main" val="394011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0835185" cy="586306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16. What is the current level of unemployment? Give you answer as a percentage.</a:t>
            </a:r>
          </a:p>
          <a:p>
            <a:r>
              <a:rPr lang="en-GB" i="1" dirty="0">
                <a:solidFill>
                  <a:srgbClr val="FF0000"/>
                </a:solidFill>
              </a:rPr>
              <a:t>4.6% </a:t>
            </a:r>
            <a:r>
              <a:rPr lang="en-GB" i="1" dirty="0" smtClean="0">
                <a:solidFill>
                  <a:srgbClr val="FF0000"/>
                </a:solidFill>
              </a:rPr>
              <a:t>(lowest </a:t>
            </a:r>
            <a:r>
              <a:rPr lang="en-GB" i="1" dirty="0">
                <a:solidFill>
                  <a:srgbClr val="FF0000"/>
                </a:solidFill>
              </a:rPr>
              <a:t>since </a:t>
            </a:r>
            <a:r>
              <a:rPr lang="en-GB" i="1" dirty="0" smtClean="0">
                <a:solidFill>
                  <a:srgbClr val="FF0000"/>
                </a:solidFill>
              </a:rPr>
              <a:t>1975)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17. In terms of GDP, place these economies in order: UK, Germany, US, India, Japan, China, France</a:t>
            </a:r>
          </a:p>
          <a:p>
            <a:r>
              <a:rPr lang="en-GB" i="1" dirty="0">
                <a:solidFill>
                  <a:srgbClr val="FF0000"/>
                </a:solidFill>
              </a:rPr>
              <a:t>US, China, Japan, Germany, UK, France, </a:t>
            </a:r>
            <a:r>
              <a:rPr lang="en-GB" i="1" dirty="0" smtClean="0">
                <a:solidFill>
                  <a:srgbClr val="FF0000"/>
                </a:solidFill>
              </a:rPr>
              <a:t>India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18. If a country was experiencing </a:t>
            </a:r>
            <a:r>
              <a:rPr lang="en-GB" b="1" dirty="0"/>
              <a:t>shrinkflation, </a:t>
            </a:r>
            <a:r>
              <a:rPr lang="en-GB" dirty="0"/>
              <a:t>describe what would be happening</a:t>
            </a:r>
            <a:r>
              <a:rPr lang="en-GB" dirty="0" smtClean="0"/>
              <a:t>. For a bonus mark, give an example.</a:t>
            </a:r>
            <a:endParaRPr lang="en-GB" dirty="0"/>
          </a:p>
          <a:p>
            <a:r>
              <a:rPr lang="en-GB" i="1" dirty="0">
                <a:solidFill>
                  <a:srgbClr val="FF0000"/>
                </a:solidFill>
              </a:rPr>
              <a:t>Products are getting smaller (Toblerone, fewer </a:t>
            </a:r>
            <a:r>
              <a:rPr lang="en-GB" i="1" dirty="0" err="1">
                <a:solidFill>
                  <a:srgbClr val="FF0000"/>
                </a:solidFill>
              </a:rPr>
              <a:t>Maltesers</a:t>
            </a:r>
            <a:r>
              <a:rPr lang="en-GB" i="1" dirty="0">
                <a:solidFill>
                  <a:srgbClr val="FF0000"/>
                </a:solidFill>
              </a:rPr>
              <a:t> etc</a:t>
            </a:r>
            <a:r>
              <a:rPr lang="en-GB" i="1" dirty="0" smtClean="0">
                <a:solidFill>
                  <a:srgbClr val="FF0000"/>
                </a:solidFill>
              </a:rPr>
              <a:t>.)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19. Every month the Monetary Policy Committee sets the UK base interest rate. What is it currently? </a:t>
            </a:r>
          </a:p>
          <a:p>
            <a:r>
              <a:rPr lang="en-GB" i="1" dirty="0">
                <a:solidFill>
                  <a:srgbClr val="FF0000"/>
                </a:solidFill>
              </a:rPr>
              <a:t>0.25</a:t>
            </a:r>
            <a:r>
              <a:rPr lang="en-GB" i="1" dirty="0" smtClean="0">
                <a:solidFill>
                  <a:srgbClr val="FF0000"/>
                </a:solidFill>
              </a:rPr>
              <a:t>%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20. </a:t>
            </a:r>
            <a:r>
              <a:rPr lang="en-GB" dirty="0" smtClean="0"/>
              <a:t>What percentage of jobs have been lost due to automation (replaced by machinery)?</a:t>
            </a:r>
            <a:endParaRPr lang="en-GB" dirty="0"/>
          </a:p>
          <a:p>
            <a:r>
              <a:rPr lang="en-GB" i="1" dirty="0" smtClean="0">
                <a:solidFill>
                  <a:srgbClr val="FF0000"/>
                </a:solidFill>
              </a:rPr>
              <a:t>0.5% (award a mark for anything under 5%)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386348"/>
            <a:ext cx="11226110" cy="5350387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 smtClean="0"/>
              <a:t>Four ‘themes’ (units)</a:t>
            </a:r>
          </a:p>
          <a:p>
            <a:r>
              <a:rPr lang="en-GB" sz="4400" dirty="0" smtClean="0"/>
              <a:t>Two in Year 12 and two in Year 13.</a:t>
            </a:r>
          </a:p>
          <a:p>
            <a:r>
              <a:rPr lang="en-GB" sz="4400" dirty="0" smtClean="0"/>
              <a:t>The new specification was first examined in June 2017.</a:t>
            </a:r>
          </a:p>
          <a:p>
            <a:r>
              <a:rPr lang="en-GB" sz="4400" dirty="0"/>
              <a:t>The new specification means that A-Levels are </a:t>
            </a:r>
            <a:r>
              <a:rPr lang="en-GB" sz="4400" b="1" dirty="0"/>
              <a:t>linear</a:t>
            </a:r>
            <a:r>
              <a:rPr lang="en-GB" sz="4400" dirty="0" smtClean="0"/>
              <a:t>.</a:t>
            </a:r>
            <a:endParaRPr lang="en-GB" sz="4400" dirty="0"/>
          </a:p>
          <a:p>
            <a:r>
              <a:rPr lang="en-GB" sz="4400" dirty="0"/>
              <a:t>Therefore, your exams at the end of Year 13 will consist topics from </a:t>
            </a:r>
            <a:r>
              <a:rPr lang="en-GB" sz="4400" b="1" dirty="0">
                <a:solidFill>
                  <a:srgbClr val="FF0000"/>
                </a:solidFill>
              </a:rPr>
              <a:t>both Year 12 and Year 13</a:t>
            </a:r>
            <a:r>
              <a:rPr lang="en-GB" sz="4400" dirty="0"/>
              <a:t> – the results of which decide your entire A-Level grade.</a:t>
            </a:r>
          </a:p>
          <a:p>
            <a:endParaRPr lang="en-GB" sz="4400" dirty="0" smtClean="0"/>
          </a:p>
          <a:p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368700" y="162228"/>
            <a:ext cx="96159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A-Level Economics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55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232012"/>
            <a:ext cx="10821537" cy="59449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21. What is special about the current level of interest rate?</a:t>
            </a:r>
          </a:p>
          <a:p>
            <a:r>
              <a:rPr lang="en-GB" i="1" dirty="0">
                <a:solidFill>
                  <a:srgbClr val="FF0000"/>
                </a:solidFill>
              </a:rPr>
              <a:t>Lowest ever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22. Who is the Governor of the Bank of England</a:t>
            </a:r>
            <a:r>
              <a:rPr lang="en-GB" dirty="0" smtClean="0"/>
              <a:t>? Bonus mark for nationality.</a:t>
            </a:r>
            <a:endParaRPr lang="en-GB" dirty="0"/>
          </a:p>
          <a:p>
            <a:r>
              <a:rPr lang="en-GB" i="1" dirty="0">
                <a:solidFill>
                  <a:srgbClr val="FF0000"/>
                </a:solidFill>
              </a:rPr>
              <a:t>Mark </a:t>
            </a:r>
            <a:r>
              <a:rPr lang="en-GB" i="1" dirty="0" smtClean="0">
                <a:solidFill>
                  <a:srgbClr val="FF0000"/>
                </a:solidFill>
              </a:rPr>
              <a:t>Carney - Canadian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23. What is the current level of minimum wage for </a:t>
            </a:r>
            <a:r>
              <a:rPr lang="en-GB" dirty="0" smtClean="0"/>
              <a:t>somebody:</a:t>
            </a:r>
            <a:br>
              <a:rPr lang="en-GB" dirty="0" smtClean="0"/>
            </a:br>
            <a:r>
              <a:rPr lang="en-GB" dirty="0" smtClean="0"/>
              <a:t>Under 18? 25 </a:t>
            </a:r>
            <a:r>
              <a:rPr lang="en-GB" dirty="0"/>
              <a:t>and </a:t>
            </a:r>
            <a:r>
              <a:rPr lang="en-GB" dirty="0" smtClean="0"/>
              <a:t>over? (1 mark for each correct answer with 10p above or below)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£4.05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i="1" dirty="0" smtClean="0">
                <a:solidFill>
                  <a:srgbClr val="FF0000"/>
                </a:solidFill>
              </a:rPr>
              <a:t>£7.50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24. Name any one of North Korea’s top 3 imports</a:t>
            </a:r>
          </a:p>
          <a:p>
            <a:r>
              <a:rPr lang="en-GB" i="1" dirty="0">
                <a:solidFill>
                  <a:srgbClr val="FF0000"/>
                </a:solidFill>
              </a:rPr>
              <a:t>Petrol, delivery trucks, </a:t>
            </a:r>
            <a:r>
              <a:rPr lang="en-GB" i="1" dirty="0" smtClean="0">
                <a:solidFill>
                  <a:srgbClr val="FF0000"/>
                </a:solidFill>
              </a:rPr>
              <a:t>computers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25. Name any one of North Korea’s top 3 exports</a:t>
            </a:r>
          </a:p>
          <a:p>
            <a:r>
              <a:rPr lang="en-GB" i="1" dirty="0">
                <a:solidFill>
                  <a:srgbClr val="FF0000"/>
                </a:solidFill>
              </a:rPr>
              <a:t>Coal, non-knit men’s coats, non-knit men’s suits, non-knit women’s coats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0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39" y="310724"/>
            <a:ext cx="10980761" cy="609007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26. Which country purchases 83% of North Korea’s exports?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China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27. Which two of these economic facts is true about </a:t>
            </a:r>
            <a:r>
              <a:rPr lang="en-GB" dirty="0" smtClean="0"/>
              <a:t>Reading?</a:t>
            </a:r>
            <a:br>
              <a:rPr lang="en-GB" dirty="0" smtClean="0"/>
            </a:br>
            <a:r>
              <a:rPr lang="en-GB" dirty="0" smtClean="0"/>
              <a:t>A The </a:t>
            </a:r>
            <a:r>
              <a:rPr lang="en-GB" dirty="0"/>
              <a:t>economy has not grown in three years</a:t>
            </a:r>
            <a:br>
              <a:rPr lang="en-GB" dirty="0"/>
            </a:br>
            <a:r>
              <a:rPr lang="en-GB" dirty="0" smtClean="0"/>
              <a:t>B has </a:t>
            </a:r>
            <a:r>
              <a:rPr lang="en-GB" dirty="0"/>
              <a:t>a higher GDP growth rate than anywhere else in the UK</a:t>
            </a:r>
            <a:br>
              <a:rPr lang="en-GB" dirty="0"/>
            </a:br>
            <a:r>
              <a:rPr lang="en-GB" dirty="0" smtClean="0"/>
              <a:t>C Unemployment </a:t>
            </a:r>
            <a:r>
              <a:rPr lang="en-GB" dirty="0"/>
              <a:t>in Reading is above the national average</a:t>
            </a:r>
            <a:br>
              <a:rPr lang="en-GB" dirty="0"/>
            </a:br>
            <a:r>
              <a:rPr lang="en-GB" dirty="0" smtClean="0"/>
              <a:t>D The </a:t>
            </a:r>
            <a:r>
              <a:rPr lang="en-GB" dirty="0"/>
              <a:t>Oracle is in the top 10 UK retail centres by sales</a:t>
            </a:r>
            <a:br>
              <a:rPr lang="en-GB" dirty="0"/>
            </a:br>
            <a:r>
              <a:rPr lang="en-GB" dirty="0" smtClean="0"/>
              <a:t>E Reading </a:t>
            </a:r>
            <a:r>
              <a:rPr lang="en-GB" dirty="0"/>
              <a:t>was home to the UK’s first Little Chef </a:t>
            </a:r>
            <a:r>
              <a:rPr lang="en-GB" dirty="0" smtClean="0"/>
              <a:t>A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B and E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28. In metres, how tall is The Blade? Point for within 5m each way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128m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29. What is the current price of a litre of unleaded petrol? (1 point for above or below by 5p)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116p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30. Which category does the government spending the most on?</a:t>
            </a:r>
          </a:p>
          <a:p>
            <a:r>
              <a:rPr lang="en-GB" i="1" dirty="0">
                <a:solidFill>
                  <a:srgbClr val="FF0000"/>
                </a:solidFill>
              </a:rPr>
              <a:t>Pensions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0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3444" y="941745"/>
            <a:ext cx="9615948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Marked out of 40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2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542197"/>
            <a:ext cx="11226110" cy="51945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This means that you </a:t>
            </a:r>
            <a:r>
              <a:rPr lang="en-GB" sz="3600" b="1" dirty="0" smtClean="0">
                <a:solidFill>
                  <a:srgbClr val="FF0000"/>
                </a:solidFill>
              </a:rPr>
              <a:t>do not take an AS-Level </a:t>
            </a:r>
            <a:r>
              <a:rPr lang="en-GB" sz="3600" dirty="0" smtClean="0"/>
              <a:t>at the end of Year </a:t>
            </a:r>
            <a:r>
              <a:rPr lang="en-GB" sz="3600" dirty="0" smtClean="0"/>
              <a:t>12 if you plan on taking the A-Level in Year 13.</a:t>
            </a:r>
            <a:endParaRPr lang="en-GB" sz="3600" dirty="0" smtClean="0"/>
          </a:p>
          <a:p>
            <a:r>
              <a:rPr lang="en-GB" sz="3600" dirty="0" smtClean="0"/>
              <a:t>Only take an AS-Level if you want to drop the subject.</a:t>
            </a:r>
          </a:p>
          <a:p>
            <a:r>
              <a:rPr lang="en-GB" sz="3600" dirty="0" smtClean="0"/>
              <a:t>Your </a:t>
            </a:r>
            <a:r>
              <a:rPr lang="en-GB" sz="3600" b="1" dirty="0" smtClean="0">
                <a:solidFill>
                  <a:srgbClr val="FF0000"/>
                </a:solidFill>
              </a:rPr>
              <a:t>university applications rely upon predicted grades </a:t>
            </a:r>
            <a:r>
              <a:rPr lang="en-GB" sz="3600" dirty="0" smtClean="0"/>
              <a:t>from your teachers.</a:t>
            </a:r>
          </a:p>
          <a:p>
            <a:r>
              <a:rPr lang="en-GB" sz="3600" dirty="0" smtClean="0"/>
              <a:t>…because you have not had any actual exams (old specification used to use AS-Level results in Year 12)</a:t>
            </a:r>
          </a:p>
          <a:p>
            <a:endParaRPr lang="en-GB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8700" y="162228"/>
            <a:ext cx="96159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CHANGES TO BE AWARE OF…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1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015663"/>
            <a:ext cx="11226110" cy="5588337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Finish Theme 1 (microeconomics) by the end of December.</a:t>
            </a:r>
          </a:p>
          <a:p>
            <a:r>
              <a:rPr lang="en-GB" sz="3600" dirty="0" smtClean="0">
                <a:solidFill>
                  <a:srgbClr val="0070C0"/>
                </a:solidFill>
              </a:rPr>
              <a:t>Theme 1 mock – Parents Evening in January.</a:t>
            </a:r>
          </a:p>
          <a:p>
            <a:endParaRPr lang="en-GB" sz="3600" dirty="0"/>
          </a:p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Theme 2 (macroeconomics) starts in January.</a:t>
            </a:r>
          </a:p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Theme 2 finished in time for the Easter Holiday.</a:t>
            </a:r>
          </a:p>
          <a:p>
            <a:endParaRPr lang="en-GB" sz="3600" dirty="0"/>
          </a:p>
          <a:p>
            <a:r>
              <a:rPr lang="en-GB" sz="3600" dirty="0" smtClean="0"/>
              <a:t>Summer Term left for revision… ‘End of Year 12 Exam’ which is an important element in determining your grade.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3600" i="1" dirty="0" smtClean="0"/>
              <a:t>Microeconomics focusses on markets and firms, whereas macroeconomics considers the wider economy as a whole.</a:t>
            </a:r>
            <a:endParaRPr lang="en-GB" sz="36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9442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PLAN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290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179" y="176071"/>
            <a:ext cx="1148614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ECONOMICS QUIZ!</a:t>
            </a:r>
          </a:p>
          <a:p>
            <a:pPr algn="ctr"/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GENERAL KNOWLEDGE AND LOGIC…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6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624"/>
            <a:ext cx="10515600" cy="451039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30 QUESTIONS…</a:t>
            </a:r>
          </a:p>
          <a:p>
            <a:r>
              <a:rPr lang="en-GB" sz="6000" b="1" dirty="0" smtClean="0"/>
              <a:t>SOME HAVE BONUS POINTS</a:t>
            </a:r>
          </a:p>
          <a:p>
            <a:r>
              <a:rPr lang="en-GB" sz="6000" b="1" dirty="0" smtClean="0"/>
              <a:t>PRIZE FOR THE WINNING PAIR!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2898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1368585" cy="5863064"/>
          </a:xfrm>
        </p:spPr>
        <p:txBody>
          <a:bodyPr>
            <a:normAutofit/>
          </a:bodyPr>
          <a:lstStyle/>
          <a:p>
            <a:pPr lvl="0"/>
            <a:r>
              <a:rPr lang="en-GB" sz="6600" dirty="0" smtClean="0"/>
              <a:t>1. Who </a:t>
            </a:r>
            <a:r>
              <a:rPr lang="en-GB" sz="6600" dirty="0"/>
              <a:t>is </a:t>
            </a:r>
            <a:r>
              <a:rPr lang="en-GB" sz="6600" dirty="0" smtClean="0"/>
              <a:t>this person? Bonus mark for their job title.</a:t>
            </a:r>
            <a:endParaRPr lang="en-GB" sz="6600" dirty="0"/>
          </a:p>
        </p:txBody>
      </p:sp>
      <p:pic>
        <p:nvPicPr>
          <p:cNvPr id="2050" name="Picture 2" descr="http://www.bushywood.com/members_parliament/mp_images/Philip_Hammond_Secretary_of_State_for_Def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91" y="2211932"/>
            <a:ext cx="3433787" cy="449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1368585" cy="58630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sz="6600" dirty="0" smtClean="0"/>
              <a:t>1. Who </a:t>
            </a:r>
            <a:r>
              <a:rPr lang="en-GB" sz="6600" dirty="0"/>
              <a:t>is </a:t>
            </a:r>
            <a:r>
              <a:rPr lang="en-GB" sz="6600" dirty="0" smtClean="0"/>
              <a:t>this person? Bonus for job title</a:t>
            </a:r>
            <a:endParaRPr lang="en-GB" sz="6600" dirty="0"/>
          </a:p>
          <a:p>
            <a:pPr lvl="0"/>
            <a:r>
              <a:rPr lang="en-GB" sz="6600" dirty="0" smtClean="0"/>
              <a:t>2. How </a:t>
            </a:r>
            <a:r>
              <a:rPr lang="en-GB" sz="6600" dirty="0"/>
              <a:t>many countries are in the EU?</a:t>
            </a:r>
          </a:p>
          <a:p>
            <a:pPr lvl="0"/>
            <a:r>
              <a:rPr lang="en-GB" sz="6600" dirty="0" smtClean="0"/>
              <a:t>3. What </a:t>
            </a:r>
            <a:r>
              <a:rPr lang="en-GB" sz="6600" dirty="0"/>
              <a:t>is the total GDP of the United Kingdom (ie. add up all of the goods and services produced in a year)</a:t>
            </a:r>
          </a:p>
          <a:p>
            <a:pPr lvl="0"/>
            <a:r>
              <a:rPr lang="en-GB" sz="6600" dirty="0" smtClean="0"/>
              <a:t>4. How </a:t>
            </a:r>
            <a:r>
              <a:rPr lang="en-GB" sz="6600" dirty="0"/>
              <a:t>much is the total debt of the UK government?</a:t>
            </a:r>
          </a:p>
          <a:p>
            <a:pPr lvl="0"/>
            <a:r>
              <a:rPr lang="en-GB" sz="6600" dirty="0" smtClean="0"/>
              <a:t>5. Which </a:t>
            </a:r>
            <a:r>
              <a:rPr lang="en-GB" sz="6600" dirty="0"/>
              <a:t>footballer </a:t>
            </a:r>
            <a:r>
              <a:rPr lang="en-GB" sz="6600" dirty="0" smtClean="0"/>
              <a:t>recently </a:t>
            </a:r>
            <a:r>
              <a:rPr lang="en-GB" sz="6600" dirty="0"/>
              <a:t>broke the world record transfer fee? Bonus point for fee in </a:t>
            </a:r>
            <a:r>
              <a:rPr lang="en-GB" sz="6600" dirty="0" smtClean="0"/>
              <a:t>pounds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406421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313899"/>
            <a:ext cx="10835185" cy="58630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4400" dirty="0"/>
          </a:p>
          <a:p>
            <a:pPr lvl="0"/>
            <a:r>
              <a:rPr lang="en-GB" sz="4400" dirty="0" smtClean="0"/>
              <a:t>6. Who </a:t>
            </a:r>
            <a:r>
              <a:rPr lang="en-GB" sz="4400" dirty="0"/>
              <a:t>is the UK’s chief negotiator with the EU regarding Brexit?</a:t>
            </a:r>
          </a:p>
          <a:p>
            <a:pPr lvl="0"/>
            <a:r>
              <a:rPr lang="en-GB" sz="4400" dirty="0" smtClean="0"/>
              <a:t>7. The </a:t>
            </a:r>
            <a:r>
              <a:rPr lang="en-GB" sz="4400" dirty="0"/>
              <a:t>UK is currently in the Eurozone – true or false?</a:t>
            </a:r>
          </a:p>
          <a:p>
            <a:r>
              <a:rPr lang="en-GB" sz="4400" dirty="0" smtClean="0"/>
              <a:t>8</a:t>
            </a:r>
            <a:r>
              <a:rPr lang="en-GB" sz="4400" dirty="0"/>
              <a:t>. How many euros would £1 get you? (point for 5 cents above or below)</a:t>
            </a:r>
          </a:p>
          <a:p>
            <a:r>
              <a:rPr lang="en-GB" sz="4400" dirty="0" smtClean="0"/>
              <a:t>9</a:t>
            </a:r>
            <a:r>
              <a:rPr lang="en-GB" sz="4400" dirty="0"/>
              <a:t>. How many dollars would £1 get you? (point for 5 cents above or below)</a:t>
            </a:r>
          </a:p>
          <a:p>
            <a:r>
              <a:rPr lang="en-GB" sz="4400" dirty="0" smtClean="0"/>
              <a:t>10</a:t>
            </a:r>
            <a:r>
              <a:rPr lang="en-GB" sz="4400" dirty="0"/>
              <a:t>. If the pound is strong, exports are… what</a:t>
            </a:r>
            <a:r>
              <a:rPr lang="en-GB" sz="4400" dirty="0" smtClean="0"/>
              <a:t>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630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1182</Words>
  <Application>Microsoft Office PowerPoint</Application>
  <PresentationFormat>Widescreen</PresentationFormat>
  <Paragraphs>136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Wilson</dc:creator>
  <cp:lastModifiedBy>Michael Wilson</cp:lastModifiedBy>
  <cp:revision>69</cp:revision>
  <cp:lastPrinted>2016-09-09T06:58:23Z</cp:lastPrinted>
  <dcterms:created xsi:type="dcterms:W3CDTF">2014-08-28T13:03:11Z</dcterms:created>
  <dcterms:modified xsi:type="dcterms:W3CDTF">2017-09-06T08:50:45Z</dcterms:modified>
</cp:coreProperties>
</file>