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Lst>
  <p:notesMasterIdLst>
    <p:notesMasterId r:id="rId88"/>
  </p:notesMasterIdLst>
  <p:sldIdLst>
    <p:sldId id="258" r:id="rId4"/>
    <p:sldId id="275" r:id="rId5"/>
    <p:sldId id="320" r:id="rId6"/>
    <p:sldId id="265" r:id="rId7"/>
    <p:sldId id="348" r:id="rId8"/>
    <p:sldId id="345" r:id="rId9"/>
    <p:sldId id="349" r:id="rId10"/>
    <p:sldId id="350" r:id="rId11"/>
    <p:sldId id="351" r:id="rId12"/>
    <p:sldId id="352" r:id="rId13"/>
    <p:sldId id="353" r:id="rId14"/>
    <p:sldId id="346" r:id="rId15"/>
    <p:sldId id="347" r:id="rId16"/>
    <p:sldId id="355" r:id="rId17"/>
    <p:sldId id="356" r:id="rId18"/>
    <p:sldId id="285" r:id="rId19"/>
    <p:sldId id="286" r:id="rId20"/>
    <p:sldId id="296" r:id="rId21"/>
    <p:sldId id="333" r:id="rId22"/>
    <p:sldId id="334" r:id="rId23"/>
    <p:sldId id="287" r:id="rId24"/>
    <p:sldId id="289" r:id="rId25"/>
    <p:sldId id="290" r:id="rId26"/>
    <p:sldId id="335" r:id="rId27"/>
    <p:sldId id="336" r:id="rId28"/>
    <p:sldId id="358" r:id="rId29"/>
    <p:sldId id="268" r:id="rId30"/>
    <p:sldId id="357" r:id="rId31"/>
    <p:sldId id="276" r:id="rId32"/>
    <p:sldId id="301" r:id="rId33"/>
    <p:sldId id="291" r:id="rId34"/>
    <p:sldId id="298" r:id="rId35"/>
    <p:sldId id="277" r:id="rId36"/>
    <p:sldId id="299" r:id="rId37"/>
    <p:sldId id="280" r:id="rId38"/>
    <p:sldId id="302" r:id="rId39"/>
    <p:sldId id="295" r:id="rId40"/>
    <p:sldId id="303" r:id="rId41"/>
    <p:sldId id="278" r:id="rId42"/>
    <p:sldId id="304" r:id="rId43"/>
    <p:sldId id="294" r:id="rId44"/>
    <p:sldId id="300" r:id="rId45"/>
    <p:sldId id="354" r:id="rId46"/>
    <p:sldId id="281" r:id="rId47"/>
    <p:sldId id="337" r:id="rId48"/>
    <p:sldId id="282" r:id="rId49"/>
    <p:sldId id="284" r:id="rId50"/>
    <p:sldId id="332" r:id="rId51"/>
    <p:sldId id="327" r:id="rId52"/>
    <p:sldId id="328" r:id="rId53"/>
    <p:sldId id="329" r:id="rId54"/>
    <p:sldId id="330" r:id="rId55"/>
    <p:sldId id="331" r:id="rId56"/>
    <p:sldId id="313" r:id="rId57"/>
    <p:sldId id="311" r:id="rId58"/>
    <p:sldId id="338" r:id="rId59"/>
    <p:sldId id="312" r:id="rId60"/>
    <p:sldId id="339" r:id="rId61"/>
    <p:sldId id="362" r:id="rId62"/>
    <p:sldId id="269" r:id="rId63"/>
    <p:sldId id="316" r:id="rId64"/>
    <p:sldId id="317" r:id="rId65"/>
    <p:sldId id="270" r:id="rId66"/>
    <p:sldId id="318" r:id="rId67"/>
    <p:sldId id="359" r:id="rId68"/>
    <p:sldId id="361" r:id="rId69"/>
    <p:sldId id="319" r:id="rId70"/>
    <p:sldId id="367" r:id="rId71"/>
    <p:sldId id="368" r:id="rId72"/>
    <p:sldId id="369" r:id="rId73"/>
    <p:sldId id="372" r:id="rId74"/>
    <p:sldId id="370" r:id="rId75"/>
    <p:sldId id="366" r:id="rId76"/>
    <p:sldId id="364" r:id="rId77"/>
    <p:sldId id="363" r:id="rId78"/>
    <p:sldId id="371" r:id="rId79"/>
    <p:sldId id="322" r:id="rId80"/>
    <p:sldId id="323" r:id="rId81"/>
    <p:sldId id="324" r:id="rId82"/>
    <p:sldId id="340" r:id="rId83"/>
    <p:sldId id="341" r:id="rId84"/>
    <p:sldId id="263" r:id="rId85"/>
    <p:sldId id="321" r:id="rId86"/>
    <p:sldId id="365"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39" autoAdjust="0"/>
    <p:restoredTop sz="94291" autoAdjust="0"/>
  </p:normalViewPr>
  <p:slideViewPr>
    <p:cSldViewPr snapToGrid="0">
      <p:cViewPr varScale="1">
        <p:scale>
          <a:sx n="61" d="100"/>
          <a:sy n="61" d="100"/>
        </p:scale>
        <p:origin x="72" y="234"/>
      </p:cViewPr>
      <p:guideLst/>
    </p:cSldViewPr>
  </p:slideViewPr>
  <p:outlineViewPr>
    <p:cViewPr>
      <p:scale>
        <a:sx n="33" d="100"/>
        <a:sy n="33" d="100"/>
      </p:scale>
      <p:origin x="0" y="-4146"/>
    </p:cViewPr>
  </p:outlineViewPr>
  <p:notesTextViewPr>
    <p:cViewPr>
      <p:scale>
        <a:sx n="3" d="2"/>
        <a:sy n="3" d="2"/>
      </p:scale>
      <p:origin x="0" y="0"/>
    </p:cViewPr>
  </p:notesTextViewPr>
  <p:sorterViewPr>
    <p:cViewPr>
      <p:scale>
        <a:sx n="38" d="100"/>
        <a:sy n="38"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presProps" Target="pres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viewProps" Target="viewProps.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CDDF2D-05C4-4A88-9551-1014C7760738}" type="datetimeFigureOut">
              <a:rPr lang="en-GB" smtClean="0"/>
              <a:t>21/01/2022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13E492-2BE1-47F6-A827-2A173C8BE478}" type="slidenum">
              <a:rPr lang="en-GB" smtClean="0"/>
              <a:t>‹#›</a:t>
            </a:fld>
            <a:endParaRPr lang="en-GB"/>
          </a:p>
        </p:txBody>
      </p:sp>
    </p:spTree>
    <p:extLst>
      <p:ext uri="{BB962C8B-B14F-4D97-AF65-F5344CB8AC3E}">
        <p14:creationId xmlns:p14="http://schemas.microsoft.com/office/powerpoint/2010/main" val="2227024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Staff is an old</a:t>
            </a:r>
            <a:r>
              <a:rPr lang="en-GB" baseline="0" dirty="0"/>
              <a:t> fashioned word for employees – but is still used with some enthusiasm by all exam boards for business</a:t>
            </a:r>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3</a:t>
            </a:fld>
            <a:endParaRPr lang="en-GB"/>
          </a:p>
        </p:txBody>
      </p:sp>
    </p:spTree>
    <p:extLst>
      <p:ext uri="{BB962C8B-B14F-4D97-AF65-F5344CB8AC3E}">
        <p14:creationId xmlns:p14="http://schemas.microsoft.com/office/powerpoint/2010/main" val="2262184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UPS, DHL, yodel, Hermes and so on…</a:t>
            </a:r>
          </a:p>
        </p:txBody>
      </p:sp>
      <p:sp>
        <p:nvSpPr>
          <p:cNvPr id="4" name="Slide Number Placeholder 3"/>
          <p:cNvSpPr>
            <a:spLocks noGrp="1"/>
          </p:cNvSpPr>
          <p:nvPr>
            <p:ph type="sldNum" sz="quarter" idx="10"/>
          </p:nvPr>
        </p:nvSpPr>
        <p:spPr/>
        <p:txBody>
          <a:bodyPr/>
          <a:lstStyle/>
          <a:p>
            <a:fld id="{9113E492-2BE1-47F6-A827-2A173C8BE478}" type="slidenum">
              <a:rPr lang="en-GB" smtClean="0"/>
              <a:t>53</a:t>
            </a:fld>
            <a:endParaRPr lang="en-GB"/>
          </a:p>
        </p:txBody>
      </p:sp>
    </p:spTree>
    <p:extLst>
      <p:ext uri="{BB962C8B-B14F-4D97-AF65-F5344CB8AC3E}">
        <p14:creationId xmlns:p14="http://schemas.microsoft.com/office/powerpoint/2010/main" val="3664106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601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542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https://www.gov.uk/join-trade-union/joining-a-trade-union</a:t>
            </a:r>
          </a:p>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67</a:t>
            </a:fld>
            <a:endParaRPr lang="en-GB"/>
          </a:p>
        </p:txBody>
      </p:sp>
    </p:spTree>
    <p:extLst>
      <p:ext uri="{BB962C8B-B14F-4D97-AF65-F5344CB8AC3E}">
        <p14:creationId xmlns:p14="http://schemas.microsoft.com/office/powerpoint/2010/main" val="1760195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 suitable A2 questions so I have borrowed this from Edexcel AS sample</a:t>
            </a:r>
            <a:r>
              <a:rPr lang="en-GB" baseline="0" dirty="0"/>
              <a:t> paper</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357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166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4</a:t>
            </a:fld>
            <a:endParaRPr lang="en-GB"/>
          </a:p>
        </p:txBody>
      </p:sp>
    </p:spTree>
    <p:extLst>
      <p:ext uri="{BB962C8B-B14F-4D97-AF65-F5344CB8AC3E}">
        <p14:creationId xmlns:p14="http://schemas.microsoft.com/office/powerpoint/2010/main" val="4129644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13E492-2BE1-47F6-A827-2A173C8BE478}" type="slidenum">
              <a:rPr lang="en-GB" smtClean="0"/>
              <a:t>11</a:t>
            </a:fld>
            <a:endParaRPr lang="en-GB"/>
          </a:p>
        </p:txBody>
      </p:sp>
    </p:spTree>
    <p:extLst>
      <p:ext uri="{BB962C8B-B14F-4D97-AF65-F5344CB8AC3E}">
        <p14:creationId xmlns:p14="http://schemas.microsoft.com/office/powerpoint/2010/main" val="532566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Unhappy employees who leave affecting staff retention rates</a:t>
            </a:r>
          </a:p>
          <a:p>
            <a:r>
              <a:rPr lang="en-GB" dirty="0"/>
              <a:t>Unhappy customers – poor customer service</a:t>
            </a:r>
          </a:p>
        </p:txBody>
      </p:sp>
      <p:sp>
        <p:nvSpPr>
          <p:cNvPr id="4" name="Slide Number Placeholder 3"/>
          <p:cNvSpPr>
            <a:spLocks noGrp="1"/>
          </p:cNvSpPr>
          <p:nvPr>
            <p:ph type="sldNum" sz="quarter" idx="10"/>
          </p:nvPr>
        </p:nvSpPr>
        <p:spPr/>
        <p:txBody>
          <a:bodyPr/>
          <a:lstStyle/>
          <a:p>
            <a:fld id="{9113E492-2BE1-47F6-A827-2A173C8BE478}" type="slidenum">
              <a:rPr lang="en-GB" smtClean="0"/>
              <a:t>21</a:t>
            </a:fld>
            <a:endParaRPr lang="en-GB"/>
          </a:p>
        </p:txBody>
      </p:sp>
    </p:spTree>
    <p:extLst>
      <p:ext uri="{BB962C8B-B14F-4D97-AF65-F5344CB8AC3E}">
        <p14:creationId xmlns:p14="http://schemas.microsoft.com/office/powerpoint/2010/main" val="1894941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Correct as Aug 2018</a:t>
            </a:r>
          </a:p>
        </p:txBody>
      </p:sp>
      <p:sp>
        <p:nvSpPr>
          <p:cNvPr id="4" name="Slide Number Placeholder 3"/>
          <p:cNvSpPr>
            <a:spLocks noGrp="1"/>
          </p:cNvSpPr>
          <p:nvPr>
            <p:ph type="sldNum" sz="quarter" idx="10"/>
          </p:nvPr>
        </p:nvSpPr>
        <p:spPr/>
        <p:txBody>
          <a:bodyPr/>
          <a:lstStyle/>
          <a:p>
            <a:fld id="{9113E492-2BE1-47F6-A827-2A173C8BE478}" type="slidenum">
              <a:rPr lang="en-GB" smtClean="0"/>
              <a:t>22</a:t>
            </a:fld>
            <a:endParaRPr lang="en-GB"/>
          </a:p>
        </p:txBody>
      </p:sp>
    </p:spTree>
    <p:extLst>
      <p:ext uri="{BB962C8B-B14F-4D97-AF65-F5344CB8AC3E}">
        <p14:creationId xmlns:p14="http://schemas.microsoft.com/office/powerpoint/2010/main" val="3297959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6360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33</a:t>
            </a:fld>
            <a:endParaRPr lang="en-GB"/>
          </a:p>
        </p:txBody>
      </p:sp>
    </p:spTree>
    <p:extLst>
      <p:ext uri="{BB962C8B-B14F-4D97-AF65-F5344CB8AC3E}">
        <p14:creationId xmlns:p14="http://schemas.microsoft.com/office/powerpoint/2010/main" val="3979774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 source:  https://www.theguardian.com/business/2017/mar/03/zero-hours-contracts-uk-record-high</a:t>
            </a:r>
          </a:p>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41</a:t>
            </a:fld>
            <a:endParaRPr lang="en-GB"/>
          </a:p>
        </p:txBody>
      </p:sp>
    </p:spTree>
    <p:extLst>
      <p:ext uri="{BB962C8B-B14F-4D97-AF65-F5344CB8AC3E}">
        <p14:creationId xmlns:p14="http://schemas.microsoft.com/office/powerpoint/2010/main" val="1102084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EBC8DB2-5236-4BC2-B6E2-E5F1AA955FDB}" type="slidenum">
              <a:rPr lang="en-GB" smtClean="0"/>
              <a:t>46</a:t>
            </a:fld>
            <a:endParaRPr lang="en-GB"/>
          </a:p>
        </p:txBody>
      </p:sp>
    </p:spTree>
    <p:extLst>
      <p:ext uri="{BB962C8B-B14F-4D97-AF65-F5344CB8AC3E}">
        <p14:creationId xmlns:p14="http://schemas.microsoft.com/office/powerpoint/2010/main" val="3625252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21/01/2022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587734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21/01/2022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66690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21/01/2022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930740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1DBCE31-0D2E-46A4-8215-E7E5895CC05E}" type="datetimeFigureOut">
              <a:rPr lang="en-GB" smtClean="0">
                <a:solidFill>
                  <a:prstClr val="black">
                    <a:tint val="75000"/>
                  </a:prstClr>
                </a:solidFill>
              </a:rPr>
              <a:pPr/>
              <a:t>21/01/2022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901889D-F6DC-4ECB-8471-8E6FEFFAFE9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2981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1DBCE31-0D2E-46A4-8215-E7E5895CC05E}" type="datetimeFigureOut">
              <a:rPr lang="en-GB" smtClean="0">
                <a:solidFill>
                  <a:prstClr val="black">
                    <a:tint val="75000"/>
                  </a:prstClr>
                </a:solidFill>
              </a:rPr>
              <a:pPr/>
              <a:t>21/01/2022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901889D-F6DC-4ECB-8471-8E6FEFFAFE9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183417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DBCE31-0D2E-46A4-8215-E7E5895CC05E}" type="datetimeFigureOut">
              <a:rPr lang="en-GB" smtClean="0">
                <a:solidFill>
                  <a:prstClr val="black">
                    <a:tint val="75000"/>
                  </a:prstClr>
                </a:solidFill>
              </a:rPr>
              <a:pPr/>
              <a:t>21/01/2022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901889D-F6DC-4ECB-8471-8E6FEFFAFE9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701687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1DBCE31-0D2E-46A4-8215-E7E5895CC05E}" type="datetimeFigureOut">
              <a:rPr lang="en-GB" smtClean="0">
                <a:solidFill>
                  <a:prstClr val="black">
                    <a:tint val="75000"/>
                  </a:prstClr>
                </a:solidFill>
              </a:rPr>
              <a:pPr/>
              <a:t>21/01/2022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901889D-F6DC-4ECB-8471-8E6FEFFAFE9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84516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1DBCE31-0D2E-46A4-8215-E7E5895CC05E}" type="datetimeFigureOut">
              <a:rPr lang="en-GB" smtClean="0">
                <a:solidFill>
                  <a:prstClr val="black">
                    <a:tint val="75000"/>
                  </a:prstClr>
                </a:solidFill>
              </a:rPr>
              <a:pPr/>
              <a:t>21/01/2022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901889D-F6DC-4ECB-8471-8E6FEFFAFE9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16614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1DBCE31-0D2E-46A4-8215-E7E5895CC05E}" type="datetimeFigureOut">
              <a:rPr lang="en-GB" smtClean="0">
                <a:solidFill>
                  <a:prstClr val="black">
                    <a:tint val="75000"/>
                  </a:prstClr>
                </a:solidFill>
              </a:rPr>
              <a:pPr/>
              <a:t>21/01/2022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901889D-F6DC-4ECB-8471-8E6FEFFAFE9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93407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DBCE31-0D2E-46A4-8215-E7E5895CC05E}" type="datetimeFigureOut">
              <a:rPr lang="en-GB" smtClean="0">
                <a:solidFill>
                  <a:prstClr val="black">
                    <a:tint val="75000"/>
                  </a:prstClr>
                </a:solidFill>
              </a:rPr>
              <a:pPr/>
              <a:t>21/01/2022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901889D-F6DC-4ECB-8471-8E6FEFFAFE9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32659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DBCE31-0D2E-46A4-8215-E7E5895CC05E}" type="datetimeFigureOut">
              <a:rPr lang="en-GB" smtClean="0">
                <a:solidFill>
                  <a:prstClr val="black">
                    <a:tint val="75000"/>
                  </a:prstClr>
                </a:solidFill>
              </a:rPr>
              <a:pPr/>
              <a:t>21/01/2022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901889D-F6DC-4ECB-8471-8E6FEFFAFE9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77701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21/01/2022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584518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DBCE31-0D2E-46A4-8215-E7E5895CC05E}" type="datetimeFigureOut">
              <a:rPr lang="en-GB" smtClean="0">
                <a:solidFill>
                  <a:prstClr val="black">
                    <a:tint val="75000"/>
                  </a:prstClr>
                </a:solidFill>
              </a:rPr>
              <a:pPr/>
              <a:t>21/01/2022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901889D-F6DC-4ECB-8471-8E6FEFFAFE9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960805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1DBCE31-0D2E-46A4-8215-E7E5895CC05E}" type="datetimeFigureOut">
              <a:rPr lang="en-GB" smtClean="0">
                <a:solidFill>
                  <a:prstClr val="black">
                    <a:tint val="75000"/>
                  </a:prstClr>
                </a:solidFill>
              </a:rPr>
              <a:pPr/>
              <a:t>21/01/2022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901889D-F6DC-4ECB-8471-8E6FEFFAFE9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505720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1DBCE31-0D2E-46A4-8215-E7E5895CC05E}" type="datetimeFigureOut">
              <a:rPr lang="en-GB" smtClean="0">
                <a:solidFill>
                  <a:prstClr val="black">
                    <a:tint val="75000"/>
                  </a:prstClr>
                </a:solidFill>
              </a:rPr>
              <a:pPr/>
              <a:t>21/01/2022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901889D-F6DC-4ECB-8471-8E6FEFFAFE9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825762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061584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737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44711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43116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097950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68175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27563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C1EECA-D644-4F04-882C-CE601AE152BD}" type="datetimeFigureOut">
              <a:rPr lang="en-GB" smtClean="0"/>
              <a:t>21/01/2022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977863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60285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37853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410006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69874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0C1EECA-D644-4F04-882C-CE601AE152BD}" type="datetimeFigureOut">
              <a:rPr lang="en-GB" smtClean="0"/>
              <a:t>21/01/2022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288045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0C1EECA-D644-4F04-882C-CE601AE152BD}" type="datetimeFigureOut">
              <a:rPr lang="en-GB" smtClean="0"/>
              <a:t>21/01/2022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110658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0C1EECA-D644-4F04-882C-CE601AE152BD}" type="datetimeFigureOut">
              <a:rPr lang="en-GB" smtClean="0"/>
              <a:t>21/01/2022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665282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C1EECA-D644-4F04-882C-CE601AE152BD}" type="datetimeFigureOut">
              <a:rPr lang="en-GB" smtClean="0"/>
              <a:t>21/01/2022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19297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C1EECA-D644-4F04-882C-CE601AE152BD}" type="datetimeFigureOut">
              <a:rPr lang="en-GB" smtClean="0"/>
              <a:t>21/01/2022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488991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C1EECA-D644-4F04-882C-CE601AE152BD}" type="datetimeFigureOut">
              <a:rPr lang="en-GB" smtClean="0"/>
              <a:t>21/01/2022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572753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1EECA-D644-4F04-882C-CE601AE152BD}" type="datetimeFigureOut">
              <a:rPr lang="en-GB" smtClean="0"/>
              <a:t>21/01/2022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E1AFFD-E431-4945-8358-AC8F848F815E}" type="slidenum">
              <a:rPr lang="en-GB" smtClean="0"/>
              <a:t>‹#›</a:t>
            </a:fld>
            <a:endParaRPr lang="en-GB"/>
          </a:p>
        </p:txBody>
      </p:sp>
    </p:spTree>
    <p:extLst>
      <p:ext uri="{BB962C8B-B14F-4D97-AF65-F5344CB8AC3E}">
        <p14:creationId xmlns:p14="http://schemas.microsoft.com/office/powerpoint/2010/main" val="3656642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DBCE31-0D2E-46A4-8215-E7E5895CC05E}" type="datetimeFigureOut">
              <a:rPr lang="en-GB" smtClean="0">
                <a:solidFill>
                  <a:prstClr val="black">
                    <a:tint val="75000"/>
                  </a:prstClr>
                </a:solidFill>
              </a:rPr>
              <a:pPr/>
              <a:t>21/01/2022</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01889D-F6DC-4ECB-8471-8E6FEFFAFE9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363684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318933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PhHwLRoGTpI" TargetMode="External"/><Relationship Id="rId2" Type="http://schemas.openxmlformats.org/officeDocument/2006/relationships/hyperlink" Target="https://www.youtube.com/watch?v=HTOxxCRqpLM" TargetMode="External"/><Relationship Id="rId1" Type="http://schemas.openxmlformats.org/officeDocument/2006/relationships/slideLayout" Target="../slideLayouts/slideLayout2.xml"/><Relationship Id="rId4" Type="http://schemas.openxmlformats.org/officeDocument/2006/relationships/hyperlink" Target="https://youtu.be/tlUj2F26XSg"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jwcNW8niFwE" TargetMode="External"/><Relationship Id="rId2" Type="http://schemas.openxmlformats.org/officeDocument/2006/relationships/hyperlink" Target="https://www.youtube.com/watch?v=S2f40q3LFT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youtu.be/CXAzZRnJo2o"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youtu.be/5ItLIywwepY" TargetMode="External"/><Relationship Id="rId2" Type="http://schemas.openxmlformats.org/officeDocument/2006/relationships/hyperlink" Target="https://youtu.be/ScNCc0iGop4" TargetMode="External"/><Relationship Id="rId1" Type="http://schemas.openxmlformats.org/officeDocument/2006/relationships/slideLayout" Target="../slideLayouts/slideLayout2.xml"/><Relationship Id="rId4" Type="http://schemas.openxmlformats.org/officeDocument/2006/relationships/hyperlink" Target="https://youtu.be/5mknIg_Abfw"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bbc.co.uk/education/clips/zg9fgk7"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bbc.com/bitesize/guides/z3s9fcw/video"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www.bbc.com/bitesize/clips/zvrpvcw"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mM-m-goaGSg"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hyperlink" Target="https://www.independent.co.uk/news/uk/home-news/minimum-wage-companies-pay-least-list-uk-government-a8433936.html" TargetMode="Externa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hse.gov.uk/pubns/indg293.pdf" TargetMode="Externa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www.bbc.com/bitesize/clips/zgvy4wx" TargetMode="External"/><Relationship Id="rId2" Type="http://schemas.openxmlformats.org/officeDocument/2006/relationships/hyperlink" Target="https://www.gov.uk/staff-redundant/redundancy-pay" TargetMode="Externa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gKtuBedlMG0" TargetMode="External"/><Relationship Id="rId2" Type="http://schemas.openxmlformats.org/officeDocument/2006/relationships/hyperlink" Target="https://youtu.be/T-yXbROOABc" TargetMode="External"/><Relationship Id="rId1" Type="http://schemas.openxmlformats.org/officeDocument/2006/relationships/slideLayout" Target="../slideLayouts/slideLayout2.xml"/><Relationship Id="rId4" Type="http://schemas.openxmlformats.org/officeDocument/2006/relationships/hyperlink" Target="https://www.youtube.com/watch?v=1yH96FO0ZUM"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gov.uk/maximum-weekly-working-hours" TargetMode="Externa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youtube.com/watch?v=4d-9KWoroJk" TargetMode="Externa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youtube.com/watch?v=Xza0p28vCt4" TargetMode="Externa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youtube.com/watch?v=A29KXs5UXB4" TargetMode="Externa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youtube.com/watch?v=8OITgP5qJ0c&amp;list=PLJ3geRJkQ_TQJNEBsDzd_e6nAbVptcLkw&amp;index=5" TargetMode="Externa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youtube.com/watch?v=xnKjbjg_pDw" TargetMode="Externa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www.bbc.co.uk/news/uk-scotland-scotland-business-39531037" TargetMode="Externa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hyperlink" Target="https://www.youtube.com/watch?v=g_xQKO8cBCE"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www.theguardian.com/uk-news/2018/may/30/strikes-in-uk-fall-to-lowest-level-since-records-began-in-1893" TargetMode="External"/><Relationship Id="rId2" Type="http://schemas.openxmlformats.org/officeDocument/2006/relationships/hyperlink" Target="https://www.gov.uk/redundancy-your-rights/redundancy-pay" TargetMode="External"/><Relationship Id="rId1" Type="http://schemas.openxmlformats.org/officeDocument/2006/relationships/slideLayout" Target="../slideLayouts/slideLayout2.xml"/><Relationship Id="rId6" Type="http://schemas.openxmlformats.org/officeDocument/2006/relationships/hyperlink" Target="https://www.ibisworld.com/uk/bed/average-real-wage/44028/" TargetMode="External"/><Relationship Id="rId5" Type="http://schemas.openxmlformats.org/officeDocument/2006/relationships/hyperlink" Target="https://www.tuc.org.uk/sites/default/files/long-run.png" TargetMode="External"/><Relationship Id="rId4" Type="http://schemas.openxmlformats.org/officeDocument/2006/relationships/hyperlink" Target="https://www.theguardian.com/business/2022/jan/18/uk-workers-pay-rises-inflation-unemployment-covid"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r>
              <a:rPr lang="en-GB" sz="6700" dirty="0"/>
              <a:t>1.4.1 Approaches to staffing</a:t>
            </a:r>
            <a:br>
              <a:rPr lang="en-GB" sz="9600" dirty="0"/>
            </a:br>
            <a:br>
              <a:rPr lang="en-GB" sz="1400" dirty="0"/>
            </a:br>
            <a:br>
              <a:rPr lang="en-GB" sz="1400" dirty="0"/>
            </a:br>
            <a:endParaRPr lang="en-GB" sz="1400" dirty="0"/>
          </a:p>
        </p:txBody>
      </p:sp>
      <p:sp>
        <p:nvSpPr>
          <p:cNvPr id="3" name="Content Placeholder 2"/>
          <p:cNvSpPr>
            <a:spLocks noGrp="1"/>
          </p:cNvSpPr>
          <p:nvPr>
            <p:ph idx="1"/>
          </p:nvPr>
        </p:nvSpPr>
        <p:spPr/>
        <p:style>
          <a:lnRef idx="1">
            <a:schemeClr val="accent6"/>
          </a:lnRef>
          <a:fillRef idx="2">
            <a:schemeClr val="accent6"/>
          </a:fillRef>
          <a:effectRef idx="1">
            <a:schemeClr val="accent6"/>
          </a:effectRef>
          <a:fontRef idx="minor">
            <a:schemeClr val="dk1"/>
          </a:fontRef>
        </p:style>
        <p:txBody>
          <a:bodyPr>
            <a:normAutofit lnSpcReduction="10000"/>
          </a:bodyPr>
          <a:lstStyle/>
          <a:p>
            <a:pPr marL="0" indent="0">
              <a:buNone/>
            </a:pPr>
            <a:r>
              <a:rPr lang="en-GB" dirty="0">
                <a:highlight>
                  <a:srgbClr val="FFFF00"/>
                </a:highlight>
              </a:rPr>
              <a:t>a) Staff as an asset; staff as a cost</a:t>
            </a:r>
          </a:p>
          <a:p>
            <a:pPr marL="0" indent="0">
              <a:buNone/>
            </a:pPr>
            <a:r>
              <a:rPr lang="en-GB" dirty="0"/>
              <a:t>b) Flexible workforce:</a:t>
            </a:r>
          </a:p>
          <a:p>
            <a:pPr lvl="1"/>
            <a:r>
              <a:rPr lang="en-GB" dirty="0"/>
              <a:t>multi-skilling</a:t>
            </a:r>
          </a:p>
          <a:p>
            <a:pPr lvl="1"/>
            <a:r>
              <a:rPr lang="en-GB" dirty="0"/>
              <a:t>part-time and temporary</a:t>
            </a:r>
          </a:p>
          <a:p>
            <a:pPr lvl="1"/>
            <a:r>
              <a:rPr lang="en-GB" dirty="0"/>
              <a:t>flexible hours and home working</a:t>
            </a:r>
          </a:p>
          <a:p>
            <a:pPr lvl="1"/>
            <a:r>
              <a:rPr lang="en-GB" dirty="0"/>
              <a:t>outsourcing</a:t>
            </a:r>
          </a:p>
          <a:p>
            <a:pPr marL="0" indent="0">
              <a:buNone/>
            </a:pPr>
            <a:r>
              <a:rPr lang="en-GB" dirty="0"/>
              <a:t>c) Distinction between dismissal and redundancy</a:t>
            </a:r>
          </a:p>
          <a:p>
            <a:pPr marL="0" indent="0">
              <a:buNone/>
            </a:pPr>
            <a:r>
              <a:rPr lang="en-GB" dirty="0"/>
              <a:t>d) Employer/employee relationships</a:t>
            </a:r>
          </a:p>
          <a:p>
            <a:pPr lvl="1"/>
            <a:r>
              <a:rPr lang="en-GB" dirty="0"/>
              <a:t>individual approach</a:t>
            </a:r>
          </a:p>
          <a:p>
            <a:pPr lvl="1"/>
            <a:r>
              <a:rPr lang="en-GB" dirty="0"/>
              <a:t>collective bargaining</a:t>
            </a:r>
          </a:p>
        </p:txBody>
      </p:sp>
    </p:spTree>
    <p:extLst>
      <p:ext uri="{BB962C8B-B14F-4D97-AF65-F5344CB8AC3E}">
        <p14:creationId xmlns:p14="http://schemas.microsoft.com/office/powerpoint/2010/main" val="1899270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F94D1-55C5-46E5-9DAF-9F068A5B04CF}"/>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F13AF3AC-9B47-472B-9A95-8210C046F6D8}"/>
              </a:ext>
            </a:extLst>
          </p:cNvPr>
          <p:cNvPicPr>
            <a:picLocks noChangeAspect="1"/>
          </p:cNvPicPr>
          <p:nvPr/>
        </p:nvPicPr>
        <p:blipFill rotWithShape="1">
          <a:blip r:embed="rId2"/>
          <a:srcRect l="15267" t="17619" r="44286" b="39047"/>
          <a:stretch/>
        </p:blipFill>
        <p:spPr>
          <a:xfrm>
            <a:off x="402771" y="0"/>
            <a:ext cx="11090752" cy="6683829"/>
          </a:xfrm>
          <a:prstGeom prst="rect">
            <a:avLst/>
          </a:prstGeom>
        </p:spPr>
      </p:pic>
    </p:spTree>
    <p:extLst>
      <p:ext uri="{BB962C8B-B14F-4D97-AF65-F5344CB8AC3E}">
        <p14:creationId xmlns:p14="http://schemas.microsoft.com/office/powerpoint/2010/main" val="2777457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65E56-2AC8-4D79-A180-8296BD6648D9}"/>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05986E6F-2B7B-40F5-8101-41D41FD0924B}"/>
              </a:ext>
            </a:extLst>
          </p:cNvPr>
          <p:cNvPicPr>
            <a:picLocks noChangeAspect="1"/>
          </p:cNvPicPr>
          <p:nvPr/>
        </p:nvPicPr>
        <p:blipFill rotWithShape="1">
          <a:blip r:embed="rId3"/>
          <a:srcRect l="14732" t="17460" r="43214" b="34206"/>
          <a:stretch/>
        </p:blipFill>
        <p:spPr>
          <a:xfrm>
            <a:off x="990600" y="256711"/>
            <a:ext cx="10210799" cy="6601289"/>
          </a:xfrm>
          <a:prstGeom prst="rect">
            <a:avLst/>
          </a:prstGeom>
        </p:spPr>
      </p:pic>
      <p:grpSp>
        <p:nvGrpSpPr>
          <p:cNvPr id="23" name="SMARTInkShape-Group402">
            <a:extLst>
              <a:ext uri="{FF2B5EF4-FFF2-40B4-BE49-F238E27FC236}">
                <a16:creationId xmlns:a16="http://schemas.microsoft.com/office/drawing/2014/main" id="{3679042D-F318-4DEB-942B-2D304E43E106}"/>
              </a:ext>
            </a:extLst>
          </p:cNvPr>
          <p:cNvGrpSpPr/>
          <p:nvPr/>
        </p:nvGrpSpPr>
        <p:grpSpPr>
          <a:xfrm>
            <a:off x="4607719" y="464776"/>
            <a:ext cx="1369052" cy="427967"/>
            <a:chOff x="4607719" y="464776"/>
            <a:chExt cx="1369052" cy="427967"/>
          </a:xfrm>
        </p:grpSpPr>
        <p:sp>
          <p:nvSpPr>
            <p:cNvPr id="20" name="SMARTInkShape-2168">
              <a:extLst>
                <a:ext uri="{FF2B5EF4-FFF2-40B4-BE49-F238E27FC236}">
                  <a16:creationId xmlns:a16="http://schemas.microsoft.com/office/drawing/2014/main" id="{83150E79-8854-4B46-B37D-366D08ECE54F}"/>
                </a:ext>
              </a:extLst>
            </p:cNvPr>
            <p:cNvSpPr/>
            <p:nvPr/>
          </p:nvSpPr>
          <p:spPr>
            <a:xfrm>
              <a:off x="5488944" y="464776"/>
              <a:ext cx="487827" cy="427230"/>
            </a:xfrm>
            <a:custGeom>
              <a:avLst/>
              <a:gdLst/>
              <a:ahLst/>
              <a:cxnLst/>
              <a:rect l="0" t="0" r="0" b="0"/>
              <a:pathLst>
                <a:path w="487827" h="427230">
                  <a:moveTo>
                    <a:pt x="59369" y="190068"/>
                  </a:moveTo>
                  <a:lnTo>
                    <a:pt x="58046" y="219881"/>
                  </a:lnTo>
                  <a:lnTo>
                    <a:pt x="39061" y="275158"/>
                  </a:lnTo>
                  <a:lnTo>
                    <a:pt x="19620" y="333173"/>
                  </a:lnTo>
                  <a:lnTo>
                    <a:pt x="9254" y="388976"/>
                  </a:lnTo>
                  <a:lnTo>
                    <a:pt x="0" y="427229"/>
                  </a:lnTo>
                  <a:lnTo>
                    <a:pt x="6206" y="421586"/>
                  </a:lnTo>
                  <a:lnTo>
                    <a:pt x="9283" y="415114"/>
                  </a:lnTo>
                  <a:lnTo>
                    <a:pt x="24479" y="366468"/>
                  </a:lnTo>
                  <a:lnTo>
                    <a:pt x="39688" y="314283"/>
                  </a:lnTo>
                  <a:lnTo>
                    <a:pt x="63615" y="259877"/>
                  </a:lnTo>
                  <a:lnTo>
                    <a:pt x="78119" y="209723"/>
                  </a:lnTo>
                  <a:lnTo>
                    <a:pt x="94872" y="152352"/>
                  </a:lnTo>
                  <a:lnTo>
                    <a:pt x="114902" y="93722"/>
                  </a:lnTo>
                  <a:lnTo>
                    <a:pt x="130558" y="54305"/>
                  </a:lnTo>
                  <a:lnTo>
                    <a:pt x="133286" y="51934"/>
                  </a:lnTo>
                  <a:lnTo>
                    <a:pt x="140850" y="48129"/>
                  </a:lnTo>
                  <a:lnTo>
                    <a:pt x="142160" y="60111"/>
                  </a:lnTo>
                  <a:lnTo>
                    <a:pt x="142664" y="109513"/>
                  </a:lnTo>
                  <a:lnTo>
                    <a:pt x="144026" y="153577"/>
                  </a:lnTo>
                  <a:lnTo>
                    <a:pt x="152962" y="203702"/>
                  </a:lnTo>
                  <a:lnTo>
                    <a:pt x="160449" y="231884"/>
                  </a:lnTo>
                  <a:lnTo>
                    <a:pt x="177366" y="256991"/>
                  </a:lnTo>
                  <a:lnTo>
                    <a:pt x="199135" y="274867"/>
                  </a:lnTo>
                  <a:lnTo>
                    <a:pt x="214532" y="280673"/>
                  </a:lnTo>
                  <a:lnTo>
                    <a:pt x="245975" y="284400"/>
                  </a:lnTo>
                  <a:lnTo>
                    <a:pt x="269735" y="278725"/>
                  </a:lnTo>
                  <a:lnTo>
                    <a:pt x="323661" y="250986"/>
                  </a:lnTo>
                  <a:lnTo>
                    <a:pt x="359890" y="211802"/>
                  </a:lnTo>
                  <a:lnTo>
                    <a:pt x="396053" y="162317"/>
                  </a:lnTo>
                  <a:lnTo>
                    <a:pt x="428380" y="108298"/>
                  </a:lnTo>
                  <a:lnTo>
                    <a:pt x="461166" y="50928"/>
                  </a:lnTo>
                  <a:lnTo>
                    <a:pt x="469455" y="32978"/>
                  </a:lnTo>
                  <a:lnTo>
                    <a:pt x="475445" y="10643"/>
                  </a:lnTo>
                  <a:lnTo>
                    <a:pt x="478305" y="6951"/>
                  </a:lnTo>
                  <a:lnTo>
                    <a:pt x="487426" y="0"/>
                  </a:lnTo>
                  <a:lnTo>
                    <a:pt x="487826" y="12337"/>
                  </a:lnTo>
                  <a:lnTo>
                    <a:pt x="477726" y="68196"/>
                  </a:lnTo>
                  <a:lnTo>
                    <a:pt x="468229" y="119398"/>
                  </a:lnTo>
                  <a:lnTo>
                    <a:pt x="465381" y="163690"/>
                  </a:lnTo>
                  <a:lnTo>
                    <a:pt x="464536" y="210327"/>
                  </a:lnTo>
                  <a:lnTo>
                    <a:pt x="464287" y="256337"/>
                  </a:lnTo>
                  <a:lnTo>
                    <a:pt x="464201" y="308109"/>
                  </a:lnTo>
                  <a:lnTo>
                    <a:pt x="467715" y="344546"/>
                  </a:lnTo>
                  <a:lnTo>
                    <a:pt x="476087" y="392474"/>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SMARTInkShape-2169">
              <a:extLst>
                <a:ext uri="{FF2B5EF4-FFF2-40B4-BE49-F238E27FC236}">
                  <a16:creationId xmlns:a16="http://schemas.microsoft.com/office/drawing/2014/main" id="{F68CB2DF-1DB5-43BD-924F-E366F0EC2082}"/>
                </a:ext>
              </a:extLst>
            </p:cNvPr>
            <p:cNvSpPr/>
            <p:nvPr/>
          </p:nvSpPr>
          <p:spPr>
            <a:xfrm>
              <a:off x="5060156" y="465266"/>
              <a:ext cx="243250" cy="421813"/>
            </a:xfrm>
            <a:custGeom>
              <a:avLst/>
              <a:gdLst/>
              <a:ahLst/>
              <a:cxnLst/>
              <a:rect l="0" t="0" r="0" b="0"/>
              <a:pathLst>
                <a:path w="243250" h="421813">
                  <a:moveTo>
                    <a:pt x="0" y="141953"/>
                  </a:moveTo>
                  <a:lnTo>
                    <a:pt x="0" y="192833"/>
                  </a:lnTo>
                  <a:lnTo>
                    <a:pt x="3528" y="249538"/>
                  </a:lnTo>
                  <a:lnTo>
                    <a:pt x="10803" y="308697"/>
                  </a:lnTo>
                  <a:lnTo>
                    <a:pt x="15216" y="352749"/>
                  </a:lnTo>
                  <a:lnTo>
                    <a:pt x="33914" y="411522"/>
                  </a:lnTo>
                  <a:lnTo>
                    <a:pt x="35184" y="420850"/>
                  </a:lnTo>
                  <a:lnTo>
                    <a:pt x="36685" y="421812"/>
                  </a:lnTo>
                  <a:lnTo>
                    <a:pt x="39010" y="421130"/>
                  </a:lnTo>
                  <a:lnTo>
                    <a:pt x="41881" y="419352"/>
                  </a:lnTo>
                  <a:lnTo>
                    <a:pt x="42472" y="418167"/>
                  </a:lnTo>
                  <a:lnTo>
                    <a:pt x="41544" y="417377"/>
                  </a:lnTo>
                  <a:lnTo>
                    <a:pt x="39602" y="416850"/>
                  </a:lnTo>
                  <a:lnTo>
                    <a:pt x="37445" y="409209"/>
                  </a:lnTo>
                  <a:lnTo>
                    <a:pt x="27604" y="353337"/>
                  </a:lnTo>
                  <a:lnTo>
                    <a:pt x="24561" y="304534"/>
                  </a:lnTo>
                  <a:lnTo>
                    <a:pt x="24035" y="259799"/>
                  </a:lnTo>
                  <a:lnTo>
                    <a:pt x="23856" y="203595"/>
                  </a:lnTo>
                  <a:lnTo>
                    <a:pt x="33327" y="146094"/>
                  </a:lnTo>
                  <a:lnTo>
                    <a:pt x="51465" y="95146"/>
                  </a:lnTo>
                  <a:lnTo>
                    <a:pt x="80133" y="53185"/>
                  </a:lnTo>
                  <a:lnTo>
                    <a:pt x="128587" y="14843"/>
                  </a:lnTo>
                  <a:lnTo>
                    <a:pt x="147108" y="6085"/>
                  </a:lnTo>
                  <a:lnTo>
                    <a:pt x="196644" y="0"/>
                  </a:lnTo>
                  <a:lnTo>
                    <a:pt x="209987" y="3016"/>
                  </a:lnTo>
                  <a:lnTo>
                    <a:pt x="215398" y="5672"/>
                  </a:lnTo>
                  <a:lnTo>
                    <a:pt x="224937" y="15678"/>
                  </a:lnTo>
                  <a:lnTo>
                    <a:pt x="241841" y="43661"/>
                  </a:lnTo>
                  <a:lnTo>
                    <a:pt x="243249" y="51290"/>
                  </a:lnTo>
                  <a:lnTo>
                    <a:pt x="239060" y="96761"/>
                  </a:lnTo>
                  <a:lnTo>
                    <a:pt x="231485" y="115694"/>
                  </a:lnTo>
                  <a:lnTo>
                    <a:pt x="205746" y="167011"/>
                  </a:lnTo>
                  <a:lnTo>
                    <a:pt x="176371" y="219140"/>
                  </a:lnTo>
                  <a:lnTo>
                    <a:pt x="145587" y="270151"/>
                  </a:lnTo>
                  <a:lnTo>
                    <a:pt x="137466" y="287565"/>
                  </a:lnTo>
                  <a:lnTo>
                    <a:pt x="131825" y="328322"/>
                  </a:lnTo>
                  <a:lnTo>
                    <a:pt x="134877" y="340759"/>
                  </a:lnTo>
                  <a:lnTo>
                    <a:pt x="137543" y="345928"/>
                  </a:lnTo>
                  <a:lnTo>
                    <a:pt x="140643" y="349374"/>
                  </a:lnTo>
                  <a:lnTo>
                    <a:pt x="147616" y="353202"/>
                  </a:lnTo>
                  <a:lnTo>
                    <a:pt x="206861" y="356146"/>
                  </a:lnTo>
                  <a:lnTo>
                    <a:pt x="214313" y="35626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2" name="SMARTInkShape-2170">
              <a:extLst>
                <a:ext uri="{FF2B5EF4-FFF2-40B4-BE49-F238E27FC236}">
                  <a16:creationId xmlns:a16="http://schemas.microsoft.com/office/drawing/2014/main" id="{73038732-696B-456B-A42E-7A35880602DB}"/>
                </a:ext>
              </a:extLst>
            </p:cNvPr>
            <p:cNvSpPr/>
            <p:nvPr/>
          </p:nvSpPr>
          <p:spPr>
            <a:xfrm>
              <a:off x="4607719" y="465265"/>
              <a:ext cx="238123" cy="427478"/>
            </a:xfrm>
            <a:custGeom>
              <a:avLst/>
              <a:gdLst/>
              <a:ahLst/>
              <a:cxnLst/>
              <a:rect l="0" t="0" r="0" b="0"/>
              <a:pathLst>
                <a:path w="238123" h="427478">
                  <a:moveTo>
                    <a:pt x="0" y="34798"/>
                  </a:moveTo>
                  <a:lnTo>
                    <a:pt x="0" y="41118"/>
                  </a:lnTo>
                  <a:lnTo>
                    <a:pt x="3527" y="47749"/>
                  </a:lnTo>
                  <a:lnTo>
                    <a:pt x="6321" y="51369"/>
                  </a:lnTo>
                  <a:lnTo>
                    <a:pt x="9424" y="62448"/>
                  </a:lnTo>
                  <a:lnTo>
                    <a:pt x="11760" y="114397"/>
                  </a:lnTo>
                  <a:lnTo>
                    <a:pt x="11887" y="166841"/>
                  </a:lnTo>
                  <a:lnTo>
                    <a:pt x="11902" y="213604"/>
                  </a:lnTo>
                  <a:lnTo>
                    <a:pt x="11905" y="269241"/>
                  </a:lnTo>
                  <a:lnTo>
                    <a:pt x="11906" y="319820"/>
                  </a:lnTo>
                  <a:lnTo>
                    <a:pt x="13229" y="370478"/>
                  </a:lnTo>
                  <a:lnTo>
                    <a:pt x="23799" y="427477"/>
                  </a:lnTo>
                  <a:lnTo>
                    <a:pt x="23808" y="414995"/>
                  </a:lnTo>
                  <a:lnTo>
                    <a:pt x="20283" y="405299"/>
                  </a:lnTo>
                  <a:lnTo>
                    <a:pt x="17490" y="400861"/>
                  </a:lnTo>
                  <a:lnTo>
                    <a:pt x="13560" y="381974"/>
                  </a:lnTo>
                  <a:lnTo>
                    <a:pt x="8596" y="344087"/>
                  </a:lnTo>
                  <a:lnTo>
                    <a:pt x="2547" y="320467"/>
                  </a:lnTo>
                  <a:lnTo>
                    <a:pt x="44" y="264063"/>
                  </a:lnTo>
                  <a:lnTo>
                    <a:pt x="1352" y="263048"/>
                  </a:lnTo>
                  <a:lnTo>
                    <a:pt x="10255" y="261284"/>
                  </a:lnTo>
                  <a:lnTo>
                    <a:pt x="17738" y="261095"/>
                  </a:lnTo>
                  <a:lnTo>
                    <a:pt x="24640" y="264579"/>
                  </a:lnTo>
                  <a:lnTo>
                    <a:pt x="45087" y="280006"/>
                  </a:lnTo>
                  <a:lnTo>
                    <a:pt x="79604" y="284405"/>
                  </a:lnTo>
                  <a:lnTo>
                    <a:pt x="128819" y="284812"/>
                  </a:lnTo>
                  <a:lnTo>
                    <a:pt x="134827" y="282172"/>
                  </a:lnTo>
                  <a:lnTo>
                    <a:pt x="158212" y="258004"/>
                  </a:lnTo>
                  <a:lnTo>
                    <a:pt x="182515" y="216747"/>
                  </a:lnTo>
                  <a:lnTo>
                    <a:pt x="192976" y="164640"/>
                  </a:lnTo>
                  <a:lnTo>
                    <a:pt x="202487" y="106087"/>
                  </a:lnTo>
                  <a:lnTo>
                    <a:pt x="218814" y="53005"/>
                  </a:lnTo>
                  <a:lnTo>
                    <a:pt x="228771" y="14820"/>
                  </a:lnTo>
                  <a:lnTo>
                    <a:pt x="237577" y="0"/>
                  </a:lnTo>
                  <a:lnTo>
                    <a:pt x="238103" y="49140"/>
                  </a:lnTo>
                  <a:lnTo>
                    <a:pt x="238122" y="107879"/>
                  </a:lnTo>
                  <a:lnTo>
                    <a:pt x="234596" y="166875"/>
                  </a:lnTo>
                  <a:lnTo>
                    <a:pt x="228701" y="213720"/>
                  </a:lnTo>
                  <a:lnTo>
                    <a:pt x="226710" y="270635"/>
                  </a:lnTo>
                  <a:lnTo>
                    <a:pt x="224992" y="320096"/>
                  </a:lnTo>
                  <a:lnTo>
                    <a:pt x="215980" y="373699"/>
                  </a:lnTo>
                  <a:lnTo>
                    <a:pt x="214807" y="392887"/>
                  </a:lnTo>
                  <a:lnTo>
                    <a:pt x="218060" y="402528"/>
                  </a:lnTo>
                  <a:lnTo>
                    <a:pt x="226219" y="415798"/>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27" name="SMARTInkShape-Group403">
            <a:extLst>
              <a:ext uri="{FF2B5EF4-FFF2-40B4-BE49-F238E27FC236}">
                <a16:creationId xmlns:a16="http://schemas.microsoft.com/office/drawing/2014/main" id="{BE7CDC54-C40C-4914-9BBA-10F16B2D6632}"/>
              </a:ext>
            </a:extLst>
          </p:cNvPr>
          <p:cNvGrpSpPr/>
          <p:nvPr/>
        </p:nvGrpSpPr>
        <p:grpSpPr>
          <a:xfrm>
            <a:off x="10132222" y="457484"/>
            <a:ext cx="1268307" cy="399382"/>
            <a:chOff x="10132222" y="457484"/>
            <a:chExt cx="1268307" cy="399382"/>
          </a:xfrm>
        </p:grpSpPr>
        <p:sp>
          <p:nvSpPr>
            <p:cNvPr id="24" name="SMARTInkShape-2171">
              <a:extLst>
                <a:ext uri="{FF2B5EF4-FFF2-40B4-BE49-F238E27FC236}">
                  <a16:creationId xmlns:a16="http://schemas.microsoft.com/office/drawing/2014/main" id="{DA4547F2-D593-4C48-B385-989E11AD4BF3}"/>
                </a:ext>
              </a:extLst>
            </p:cNvPr>
            <p:cNvSpPr/>
            <p:nvPr/>
          </p:nvSpPr>
          <p:spPr>
            <a:xfrm>
              <a:off x="10942395" y="495263"/>
              <a:ext cx="458134" cy="326269"/>
            </a:xfrm>
            <a:custGeom>
              <a:avLst/>
              <a:gdLst/>
              <a:ahLst/>
              <a:cxnLst/>
              <a:rect l="0" t="0" r="0" b="0"/>
              <a:pathLst>
                <a:path w="458134" h="326269">
                  <a:moveTo>
                    <a:pt x="58980" y="135768"/>
                  </a:moveTo>
                  <a:lnTo>
                    <a:pt x="58980" y="142089"/>
                  </a:lnTo>
                  <a:lnTo>
                    <a:pt x="34858" y="195701"/>
                  </a:lnTo>
                  <a:lnTo>
                    <a:pt x="14855" y="239432"/>
                  </a:lnTo>
                  <a:lnTo>
                    <a:pt x="11587" y="249310"/>
                  </a:lnTo>
                  <a:lnTo>
                    <a:pt x="2239" y="266430"/>
                  </a:lnTo>
                  <a:lnTo>
                    <a:pt x="0" y="276231"/>
                  </a:lnTo>
                  <a:lnTo>
                    <a:pt x="1139" y="277035"/>
                  </a:lnTo>
                  <a:lnTo>
                    <a:pt x="5932" y="277928"/>
                  </a:lnTo>
                  <a:lnTo>
                    <a:pt x="7739" y="276844"/>
                  </a:lnTo>
                  <a:lnTo>
                    <a:pt x="8945" y="274798"/>
                  </a:lnTo>
                  <a:lnTo>
                    <a:pt x="9749" y="272111"/>
                  </a:lnTo>
                  <a:lnTo>
                    <a:pt x="35413" y="216921"/>
                  </a:lnTo>
                  <a:lnTo>
                    <a:pt x="63225" y="159292"/>
                  </a:lnTo>
                  <a:lnTo>
                    <a:pt x="85592" y="108371"/>
                  </a:lnTo>
                  <a:lnTo>
                    <a:pt x="108775" y="54068"/>
                  </a:lnTo>
                  <a:lnTo>
                    <a:pt x="130179" y="9589"/>
                  </a:lnTo>
                  <a:lnTo>
                    <a:pt x="134228" y="4024"/>
                  </a:lnTo>
                  <a:lnTo>
                    <a:pt x="138249" y="1637"/>
                  </a:lnTo>
                  <a:lnTo>
                    <a:pt x="142252" y="1368"/>
                  </a:lnTo>
                  <a:lnTo>
                    <a:pt x="151864" y="4122"/>
                  </a:lnTo>
                  <a:lnTo>
                    <a:pt x="153529" y="17240"/>
                  </a:lnTo>
                  <a:lnTo>
                    <a:pt x="154168" y="71009"/>
                  </a:lnTo>
                  <a:lnTo>
                    <a:pt x="155550" y="126434"/>
                  </a:lnTo>
                  <a:lnTo>
                    <a:pt x="163734" y="142116"/>
                  </a:lnTo>
                  <a:lnTo>
                    <a:pt x="170802" y="150937"/>
                  </a:lnTo>
                  <a:lnTo>
                    <a:pt x="181879" y="155739"/>
                  </a:lnTo>
                  <a:lnTo>
                    <a:pt x="210551" y="158822"/>
                  </a:lnTo>
                  <a:lnTo>
                    <a:pt x="240150" y="153035"/>
                  </a:lnTo>
                  <a:lnTo>
                    <a:pt x="298985" y="115001"/>
                  </a:lnTo>
                  <a:lnTo>
                    <a:pt x="356884" y="66692"/>
                  </a:lnTo>
                  <a:lnTo>
                    <a:pt x="415144" y="20441"/>
                  </a:lnTo>
                  <a:lnTo>
                    <a:pt x="444892" y="0"/>
                  </a:lnTo>
                  <a:lnTo>
                    <a:pt x="447224" y="277"/>
                  </a:lnTo>
                  <a:lnTo>
                    <a:pt x="457285" y="10227"/>
                  </a:lnTo>
                  <a:lnTo>
                    <a:pt x="458133" y="13709"/>
                  </a:lnTo>
                  <a:lnTo>
                    <a:pt x="457374" y="17354"/>
                  </a:lnTo>
                  <a:lnTo>
                    <a:pt x="439416" y="66478"/>
                  </a:lnTo>
                  <a:lnTo>
                    <a:pt x="423993" y="118700"/>
                  </a:lnTo>
                  <a:lnTo>
                    <a:pt x="412167" y="164372"/>
                  </a:lnTo>
                  <a:lnTo>
                    <a:pt x="396317" y="219029"/>
                  </a:lnTo>
                  <a:lnTo>
                    <a:pt x="380448" y="272355"/>
                  </a:lnTo>
                  <a:lnTo>
                    <a:pt x="372070" y="300593"/>
                  </a:lnTo>
                  <a:lnTo>
                    <a:pt x="368543" y="326268"/>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SMARTInkShape-2172">
              <a:extLst>
                <a:ext uri="{FF2B5EF4-FFF2-40B4-BE49-F238E27FC236}">
                  <a16:creationId xmlns:a16="http://schemas.microsoft.com/office/drawing/2014/main" id="{A517FC5B-6443-4E66-8501-5DD6F1381F85}"/>
                </a:ext>
              </a:extLst>
            </p:cNvPr>
            <p:cNvSpPr/>
            <p:nvPr/>
          </p:nvSpPr>
          <p:spPr>
            <a:xfrm>
              <a:off x="10560900" y="476683"/>
              <a:ext cx="248534" cy="344136"/>
            </a:xfrm>
            <a:custGeom>
              <a:avLst/>
              <a:gdLst/>
              <a:ahLst/>
              <a:cxnLst/>
              <a:rect l="0" t="0" r="0" b="0"/>
              <a:pathLst>
                <a:path w="248534" h="344136">
                  <a:moveTo>
                    <a:pt x="35663" y="249598"/>
                  </a:moveTo>
                  <a:lnTo>
                    <a:pt x="29341" y="255919"/>
                  </a:lnTo>
                  <a:lnTo>
                    <a:pt x="26239" y="266078"/>
                  </a:lnTo>
                  <a:lnTo>
                    <a:pt x="20965" y="286672"/>
                  </a:lnTo>
                  <a:lnTo>
                    <a:pt x="11023" y="306003"/>
                  </a:lnTo>
                  <a:lnTo>
                    <a:pt x="4867" y="315677"/>
                  </a:lnTo>
                  <a:lnTo>
                    <a:pt x="1402" y="328562"/>
                  </a:lnTo>
                  <a:lnTo>
                    <a:pt x="0" y="344135"/>
                  </a:lnTo>
                  <a:lnTo>
                    <a:pt x="1268" y="293937"/>
                  </a:lnTo>
                  <a:lnTo>
                    <a:pt x="10195" y="237259"/>
                  </a:lnTo>
                  <a:lnTo>
                    <a:pt x="22352" y="180476"/>
                  </a:lnTo>
                  <a:lnTo>
                    <a:pt x="48859" y="121831"/>
                  </a:lnTo>
                  <a:lnTo>
                    <a:pt x="85894" y="71637"/>
                  </a:lnTo>
                  <a:lnTo>
                    <a:pt x="139634" y="24508"/>
                  </a:lnTo>
                  <a:lnTo>
                    <a:pt x="148632" y="16194"/>
                  </a:lnTo>
                  <a:lnTo>
                    <a:pt x="169215" y="6957"/>
                  </a:lnTo>
                  <a:lnTo>
                    <a:pt x="225344" y="216"/>
                  </a:lnTo>
                  <a:lnTo>
                    <a:pt x="233554" y="0"/>
                  </a:lnTo>
                  <a:lnTo>
                    <a:pt x="239028" y="1178"/>
                  </a:lnTo>
                  <a:lnTo>
                    <a:pt x="242676" y="3287"/>
                  </a:lnTo>
                  <a:lnTo>
                    <a:pt x="245109" y="6016"/>
                  </a:lnTo>
                  <a:lnTo>
                    <a:pt x="247813" y="12575"/>
                  </a:lnTo>
                  <a:lnTo>
                    <a:pt x="248533" y="16177"/>
                  </a:lnTo>
                  <a:lnTo>
                    <a:pt x="243228" y="33886"/>
                  </a:lnTo>
                  <a:lnTo>
                    <a:pt x="212845" y="84294"/>
                  </a:lnTo>
                  <a:lnTo>
                    <a:pt x="196431" y="106015"/>
                  </a:lnTo>
                  <a:lnTo>
                    <a:pt x="142038" y="156084"/>
                  </a:lnTo>
                  <a:lnTo>
                    <a:pt x="105869" y="194134"/>
                  </a:lnTo>
                  <a:lnTo>
                    <a:pt x="88140" y="231440"/>
                  </a:lnTo>
                  <a:lnTo>
                    <a:pt x="86522" y="237493"/>
                  </a:lnTo>
                  <a:lnTo>
                    <a:pt x="88252" y="251273"/>
                  </a:lnTo>
                  <a:lnTo>
                    <a:pt x="93433" y="263572"/>
                  </a:lnTo>
                  <a:lnTo>
                    <a:pt x="96664" y="266852"/>
                  </a:lnTo>
                  <a:lnTo>
                    <a:pt x="117679" y="278436"/>
                  </a:lnTo>
                  <a:lnTo>
                    <a:pt x="164496" y="284411"/>
                  </a:lnTo>
                  <a:lnTo>
                    <a:pt x="202350" y="285317"/>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6" name="SMARTInkShape-2173">
              <a:extLst>
                <a:ext uri="{FF2B5EF4-FFF2-40B4-BE49-F238E27FC236}">
                  <a16:creationId xmlns:a16="http://schemas.microsoft.com/office/drawing/2014/main" id="{2BAC0C34-2798-49FD-B97C-86B433BCF9E5}"/>
                </a:ext>
              </a:extLst>
            </p:cNvPr>
            <p:cNvSpPr/>
            <p:nvPr/>
          </p:nvSpPr>
          <p:spPr>
            <a:xfrm>
              <a:off x="10132222" y="457484"/>
              <a:ext cx="261920" cy="399382"/>
            </a:xfrm>
            <a:custGeom>
              <a:avLst/>
              <a:gdLst/>
              <a:ahLst/>
              <a:cxnLst/>
              <a:rect l="0" t="0" r="0" b="0"/>
              <a:pathLst>
                <a:path w="261920" h="399382">
                  <a:moveTo>
                    <a:pt x="11903" y="6860"/>
                  </a:moveTo>
                  <a:lnTo>
                    <a:pt x="11903" y="0"/>
                  </a:lnTo>
                  <a:lnTo>
                    <a:pt x="11903" y="2929"/>
                  </a:lnTo>
                  <a:lnTo>
                    <a:pt x="13225" y="4239"/>
                  </a:lnTo>
                  <a:lnTo>
                    <a:pt x="18222" y="5695"/>
                  </a:lnTo>
                  <a:lnTo>
                    <a:pt x="20085" y="8729"/>
                  </a:lnTo>
                  <a:lnTo>
                    <a:pt x="33915" y="62805"/>
                  </a:lnTo>
                  <a:lnTo>
                    <a:pt x="27177" y="113259"/>
                  </a:lnTo>
                  <a:lnTo>
                    <a:pt x="24807" y="158624"/>
                  </a:lnTo>
                  <a:lnTo>
                    <a:pt x="24007" y="217832"/>
                  </a:lnTo>
                  <a:lnTo>
                    <a:pt x="17525" y="274458"/>
                  </a:lnTo>
                  <a:lnTo>
                    <a:pt x="12644" y="329989"/>
                  </a:lnTo>
                  <a:lnTo>
                    <a:pt x="11944" y="384946"/>
                  </a:lnTo>
                  <a:lnTo>
                    <a:pt x="13254" y="389886"/>
                  </a:lnTo>
                  <a:lnTo>
                    <a:pt x="15449" y="393180"/>
                  </a:lnTo>
                  <a:lnTo>
                    <a:pt x="23319" y="399381"/>
                  </a:lnTo>
                  <a:lnTo>
                    <a:pt x="17344" y="393331"/>
                  </a:lnTo>
                  <a:lnTo>
                    <a:pt x="14321" y="383236"/>
                  </a:lnTo>
                  <a:lnTo>
                    <a:pt x="9092" y="362677"/>
                  </a:lnTo>
                  <a:lnTo>
                    <a:pt x="2691" y="339829"/>
                  </a:lnTo>
                  <a:lnTo>
                    <a:pt x="154" y="284649"/>
                  </a:lnTo>
                  <a:lnTo>
                    <a:pt x="0" y="247542"/>
                  </a:lnTo>
                  <a:lnTo>
                    <a:pt x="1321" y="246690"/>
                  </a:lnTo>
                  <a:lnTo>
                    <a:pt x="16569" y="245209"/>
                  </a:lnTo>
                  <a:lnTo>
                    <a:pt x="24119" y="248612"/>
                  </a:lnTo>
                  <a:lnTo>
                    <a:pt x="46066" y="261576"/>
                  </a:lnTo>
                  <a:lnTo>
                    <a:pt x="68179" y="266658"/>
                  </a:lnTo>
                  <a:lnTo>
                    <a:pt x="115153" y="268610"/>
                  </a:lnTo>
                  <a:lnTo>
                    <a:pt x="153714" y="259255"/>
                  </a:lnTo>
                  <a:lnTo>
                    <a:pt x="173277" y="247155"/>
                  </a:lnTo>
                  <a:lnTo>
                    <a:pt x="193920" y="227401"/>
                  </a:lnTo>
                  <a:lnTo>
                    <a:pt x="235375" y="173447"/>
                  </a:lnTo>
                  <a:lnTo>
                    <a:pt x="243516" y="156305"/>
                  </a:lnTo>
                  <a:lnTo>
                    <a:pt x="255491" y="101407"/>
                  </a:lnTo>
                  <a:lnTo>
                    <a:pt x="261369" y="47183"/>
                  </a:lnTo>
                  <a:lnTo>
                    <a:pt x="261919" y="9435"/>
                  </a:lnTo>
                  <a:lnTo>
                    <a:pt x="260602" y="9899"/>
                  </a:lnTo>
                  <a:lnTo>
                    <a:pt x="255609" y="13943"/>
                  </a:lnTo>
                  <a:lnTo>
                    <a:pt x="252506" y="20150"/>
                  </a:lnTo>
                  <a:lnTo>
                    <a:pt x="250245" y="62707"/>
                  </a:lnTo>
                  <a:lnTo>
                    <a:pt x="243749" y="119609"/>
                  </a:lnTo>
                  <a:lnTo>
                    <a:pt x="237910" y="173623"/>
                  </a:lnTo>
                  <a:lnTo>
                    <a:pt x="228917" y="230350"/>
                  </a:lnTo>
                  <a:lnTo>
                    <a:pt x="223488" y="264461"/>
                  </a:lnTo>
                  <a:lnTo>
                    <a:pt x="216122" y="299691"/>
                  </a:lnTo>
                  <a:lnTo>
                    <a:pt x="214846" y="324106"/>
                  </a:lnTo>
                  <a:lnTo>
                    <a:pt x="218076" y="336594"/>
                  </a:lnTo>
                  <a:lnTo>
                    <a:pt x="226216" y="352141"/>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Tree>
    <p:extLst>
      <p:ext uri="{BB962C8B-B14F-4D97-AF65-F5344CB8AC3E}">
        <p14:creationId xmlns:p14="http://schemas.microsoft.com/office/powerpoint/2010/main" val="4119792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E4FA90-A46A-4AC9-9D69-7083C212F1A9}"/>
              </a:ext>
            </a:extLst>
          </p:cNvPr>
          <p:cNvSpPr>
            <a:spLocks noGrp="1"/>
          </p:cNvSpPr>
          <p:nvPr>
            <p:ph type="title"/>
          </p:nvPr>
        </p:nvSpPr>
        <p:spPr/>
        <p:txBody>
          <a:bodyPr/>
          <a:lstStyle/>
          <a:p>
            <a:r>
              <a:rPr lang="en-GB" dirty="0"/>
              <a:t>Amazon working conditions</a:t>
            </a:r>
          </a:p>
        </p:txBody>
      </p:sp>
      <p:sp>
        <p:nvSpPr>
          <p:cNvPr id="5" name="Content Placeholder 4">
            <a:extLst>
              <a:ext uri="{FF2B5EF4-FFF2-40B4-BE49-F238E27FC236}">
                <a16:creationId xmlns:a16="http://schemas.microsoft.com/office/drawing/2014/main" id="{13054C34-00E7-4321-B6B2-09DAA08C0287}"/>
              </a:ext>
            </a:extLst>
          </p:cNvPr>
          <p:cNvSpPr>
            <a:spLocks noGrp="1"/>
          </p:cNvSpPr>
          <p:nvPr>
            <p:ph idx="1"/>
          </p:nvPr>
        </p:nvSpPr>
        <p:spPr/>
        <p:txBody>
          <a:bodyPr/>
          <a:lstStyle/>
          <a:p>
            <a:pPr marL="0" indent="0">
              <a:buNone/>
            </a:pPr>
            <a:r>
              <a:rPr lang="en-GB" dirty="0">
                <a:hlinkClick r:id="rId2"/>
              </a:rPr>
              <a:t>https://www.youtube.com/watch?v=HTOxxCRqpLM</a:t>
            </a:r>
            <a:endParaRPr lang="en-GB" dirty="0"/>
          </a:p>
          <a:p>
            <a:pPr marL="0" indent="0">
              <a:buNone/>
            </a:pPr>
            <a:r>
              <a:rPr lang="en-GB" dirty="0">
                <a:hlinkClick r:id="rId3"/>
              </a:rPr>
              <a:t>https://www.youtube.com/watch?v=PhHwLRoGTpI</a:t>
            </a:r>
            <a:endParaRPr lang="en-GB" dirty="0"/>
          </a:p>
          <a:p>
            <a:pPr marL="0" indent="0">
              <a:buNone/>
            </a:pPr>
            <a:r>
              <a:rPr lang="en-GB" dirty="0">
                <a:hlinkClick r:id="rId4"/>
              </a:rPr>
              <a:t>https://youtu.be/tlUj2F26XSg</a:t>
            </a:r>
            <a:endParaRPr lang="en-GB" dirty="0"/>
          </a:p>
          <a:p>
            <a:pPr marL="0" indent="0">
              <a:buNone/>
            </a:pPr>
            <a:endParaRPr lang="en-GB" dirty="0"/>
          </a:p>
          <a:p>
            <a:pPr marL="514350" indent="-514350">
              <a:buFont typeface="+mj-lt"/>
              <a:buAutoNum type="arabicPeriod"/>
            </a:pPr>
            <a:r>
              <a:rPr lang="en-GB" dirty="0">
                <a:highlight>
                  <a:srgbClr val="FFFF00"/>
                </a:highlight>
              </a:rPr>
              <a:t>Summarise the evidence of the hard approach to HRM at Amazon and Sports Direct.</a:t>
            </a:r>
          </a:p>
          <a:p>
            <a:pPr marL="514350" indent="-514350">
              <a:buFont typeface="+mj-lt"/>
              <a:buAutoNum type="arabicPeriod"/>
            </a:pPr>
            <a:r>
              <a:rPr lang="en-GB" dirty="0">
                <a:highlight>
                  <a:srgbClr val="FFFF00"/>
                </a:highlight>
              </a:rPr>
              <a:t>Why would an employer adopt a hard approach to HRM?</a:t>
            </a:r>
          </a:p>
          <a:p>
            <a:pPr marL="514350" indent="-514350">
              <a:buFont typeface="+mj-lt"/>
              <a:buAutoNum type="arabicPeriod"/>
            </a:pPr>
            <a:r>
              <a:rPr lang="en-GB" dirty="0">
                <a:highlight>
                  <a:srgbClr val="FFFF00"/>
                </a:highlight>
              </a:rPr>
              <a:t>How could the `great resignation` and Brexit impact on this hard approach to HRM?</a:t>
            </a:r>
          </a:p>
          <a:p>
            <a:pPr marL="514350" indent="-514350">
              <a:buFont typeface="+mj-lt"/>
              <a:buAutoNum type="arabicPeriod"/>
            </a:pPr>
            <a:endParaRPr lang="en-GB" dirty="0"/>
          </a:p>
        </p:txBody>
      </p:sp>
    </p:spTree>
    <p:extLst>
      <p:ext uri="{BB962C8B-B14F-4D97-AF65-F5344CB8AC3E}">
        <p14:creationId xmlns:p14="http://schemas.microsoft.com/office/powerpoint/2010/main" val="13466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DB104-1FE6-40BD-8F51-B0D80BE131AE}"/>
              </a:ext>
            </a:extLst>
          </p:cNvPr>
          <p:cNvSpPr>
            <a:spLocks noGrp="1"/>
          </p:cNvSpPr>
          <p:nvPr>
            <p:ph type="title"/>
          </p:nvPr>
        </p:nvSpPr>
        <p:spPr/>
        <p:txBody>
          <a:bodyPr/>
          <a:lstStyle/>
          <a:p>
            <a:r>
              <a:rPr lang="en-GB" b="0" i="0" dirty="0">
                <a:effectLst/>
                <a:latin typeface="Roboto" panose="02000000000000000000" pitchFamily="2" charset="0"/>
              </a:rPr>
              <a:t>A Better Way of Working</a:t>
            </a:r>
            <a:endParaRPr lang="en-GB" dirty="0"/>
          </a:p>
        </p:txBody>
      </p:sp>
      <p:sp>
        <p:nvSpPr>
          <p:cNvPr id="3" name="Content Placeholder 2">
            <a:extLst>
              <a:ext uri="{FF2B5EF4-FFF2-40B4-BE49-F238E27FC236}">
                <a16:creationId xmlns:a16="http://schemas.microsoft.com/office/drawing/2014/main" id="{E7AB3896-18D5-497F-ABB4-F67280EDF298}"/>
              </a:ext>
            </a:extLst>
          </p:cNvPr>
          <p:cNvSpPr>
            <a:spLocks noGrp="1"/>
          </p:cNvSpPr>
          <p:nvPr>
            <p:ph idx="1"/>
          </p:nvPr>
        </p:nvSpPr>
        <p:spPr/>
        <p:txBody>
          <a:bodyPr/>
          <a:lstStyle/>
          <a:p>
            <a:r>
              <a:rPr lang="en-GB" dirty="0">
                <a:hlinkClick r:id="rId2"/>
              </a:rPr>
              <a:t>https://www.youtube.com/watch?v=S2f40q3LFTg</a:t>
            </a:r>
            <a:endParaRPr lang="en-GB" dirty="0"/>
          </a:p>
          <a:p>
            <a:r>
              <a:rPr lang="en-GB" dirty="0">
                <a:hlinkClick r:id="rId3"/>
              </a:rPr>
              <a:t>https://www.youtube.com/watch?v=jwcNW8niFwE</a:t>
            </a:r>
            <a:endParaRPr lang="en-GB" dirty="0"/>
          </a:p>
          <a:p>
            <a:pPr marL="0" indent="0">
              <a:buNone/>
            </a:pPr>
            <a:endParaRPr lang="en-GB" dirty="0"/>
          </a:p>
          <a:p>
            <a:pPr marL="514350" indent="-514350">
              <a:buFont typeface="+mj-lt"/>
              <a:buAutoNum type="arabicPeriod"/>
            </a:pPr>
            <a:r>
              <a:rPr lang="en-GB" dirty="0">
                <a:highlight>
                  <a:srgbClr val="FFFF00"/>
                </a:highlight>
              </a:rPr>
              <a:t>Summarise the evidence of the `soft` approach to HRM at John Lewis.</a:t>
            </a:r>
          </a:p>
          <a:p>
            <a:pPr marL="514350" indent="-514350">
              <a:buFont typeface="+mj-lt"/>
              <a:buAutoNum type="arabicPeriod"/>
            </a:pPr>
            <a:r>
              <a:rPr lang="en-GB" dirty="0">
                <a:highlight>
                  <a:srgbClr val="FFFF00"/>
                </a:highlight>
              </a:rPr>
              <a:t>Why would an employer adopt a `soft` approach to HRM?</a:t>
            </a:r>
          </a:p>
          <a:p>
            <a:pPr marL="514350" indent="-514350">
              <a:buFont typeface="+mj-lt"/>
              <a:buAutoNum type="arabicPeriod"/>
            </a:pPr>
            <a:r>
              <a:rPr lang="en-GB" dirty="0">
                <a:highlight>
                  <a:srgbClr val="FFFF00"/>
                </a:highlight>
              </a:rPr>
              <a:t>How could the `great resignation` and Brexit impact on this `soft` approach to HRM?</a:t>
            </a:r>
          </a:p>
          <a:p>
            <a:pPr marL="514350" indent="-514350">
              <a:buFont typeface="+mj-lt"/>
              <a:buAutoNum type="arabicPeriod"/>
            </a:pPr>
            <a:endParaRPr lang="en-GB" dirty="0">
              <a:highlight>
                <a:srgbClr val="FFFF00"/>
              </a:highlight>
            </a:endParaRPr>
          </a:p>
          <a:p>
            <a:pPr marL="0" indent="0">
              <a:buNone/>
            </a:pPr>
            <a:endParaRPr lang="en-GB" dirty="0"/>
          </a:p>
        </p:txBody>
      </p:sp>
    </p:spTree>
    <p:extLst>
      <p:ext uri="{BB962C8B-B14F-4D97-AF65-F5344CB8AC3E}">
        <p14:creationId xmlns:p14="http://schemas.microsoft.com/office/powerpoint/2010/main" val="448420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55C52-F871-481B-8EE5-182A63D439FE}"/>
              </a:ext>
            </a:extLst>
          </p:cNvPr>
          <p:cNvSpPr>
            <a:spLocks noGrp="1"/>
          </p:cNvSpPr>
          <p:nvPr>
            <p:ph type="title"/>
          </p:nvPr>
        </p:nvSpPr>
        <p:spPr/>
        <p:txBody>
          <a:bodyPr/>
          <a:lstStyle/>
          <a:p>
            <a:r>
              <a:rPr lang="en-GB" dirty="0"/>
              <a:t>Douglas McGregor's Theory X and Theory Y</a:t>
            </a:r>
          </a:p>
        </p:txBody>
      </p:sp>
      <p:sp>
        <p:nvSpPr>
          <p:cNvPr id="3" name="Content Placeholder 2">
            <a:extLst>
              <a:ext uri="{FF2B5EF4-FFF2-40B4-BE49-F238E27FC236}">
                <a16:creationId xmlns:a16="http://schemas.microsoft.com/office/drawing/2014/main" id="{93F7F710-D4FB-4DAA-87A4-5C050BC5E83C}"/>
              </a:ext>
            </a:extLst>
          </p:cNvPr>
          <p:cNvSpPr>
            <a:spLocks noGrp="1"/>
          </p:cNvSpPr>
          <p:nvPr>
            <p:ph idx="1"/>
          </p:nvPr>
        </p:nvSpPr>
        <p:spPr/>
        <p:txBody>
          <a:bodyPr/>
          <a:lstStyle/>
          <a:p>
            <a:r>
              <a:rPr lang="en-GB" dirty="0">
                <a:hlinkClick r:id="rId2"/>
              </a:rPr>
              <a:t>https://youtu.be/CXAzZRnJo2o</a:t>
            </a:r>
            <a:endParaRPr lang="en-GB" dirty="0"/>
          </a:p>
          <a:p>
            <a:endParaRPr lang="en-GB" dirty="0"/>
          </a:p>
          <a:p>
            <a:r>
              <a:rPr lang="en-GB" dirty="0">
                <a:highlight>
                  <a:srgbClr val="FFFF00"/>
                </a:highlight>
              </a:rPr>
              <a:t>Summarise Theory X and Theory Y and the approach to staff</a:t>
            </a:r>
          </a:p>
          <a:p>
            <a:endParaRPr lang="en-GB" dirty="0"/>
          </a:p>
        </p:txBody>
      </p:sp>
    </p:spTree>
    <p:extLst>
      <p:ext uri="{BB962C8B-B14F-4D97-AF65-F5344CB8AC3E}">
        <p14:creationId xmlns:p14="http://schemas.microsoft.com/office/powerpoint/2010/main" val="218450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3544E-0CAD-4C99-8DB7-FA6F12B56012}"/>
              </a:ext>
            </a:extLst>
          </p:cNvPr>
          <p:cNvSpPr>
            <a:spLocks noGrp="1"/>
          </p:cNvSpPr>
          <p:nvPr>
            <p:ph type="title"/>
          </p:nvPr>
        </p:nvSpPr>
        <p:spPr/>
        <p:txBody>
          <a:bodyPr/>
          <a:lstStyle/>
          <a:p>
            <a:r>
              <a:rPr lang="en-GB" dirty="0"/>
              <a:t>Staff as an asset or a cost</a:t>
            </a:r>
          </a:p>
        </p:txBody>
      </p:sp>
      <p:sp>
        <p:nvSpPr>
          <p:cNvPr id="3" name="Content Placeholder 2">
            <a:extLst>
              <a:ext uri="{FF2B5EF4-FFF2-40B4-BE49-F238E27FC236}">
                <a16:creationId xmlns:a16="http://schemas.microsoft.com/office/drawing/2014/main" id="{C10AC10A-ED27-4F31-BE0B-15A15A467B89}"/>
              </a:ext>
            </a:extLst>
          </p:cNvPr>
          <p:cNvSpPr>
            <a:spLocks noGrp="1"/>
          </p:cNvSpPr>
          <p:nvPr>
            <p:ph idx="1"/>
          </p:nvPr>
        </p:nvSpPr>
        <p:spPr/>
        <p:txBody>
          <a:bodyPr>
            <a:normAutofit fontScale="92500" lnSpcReduction="10000"/>
          </a:bodyPr>
          <a:lstStyle/>
          <a:p>
            <a:pPr marL="0" indent="0">
              <a:buNone/>
            </a:pPr>
            <a:r>
              <a:rPr lang="en-GB" dirty="0">
                <a:hlinkClick r:id="rId2"/>
              </a:rPr>
              <a:t>https://youtu.be/ScNCc0iGop4</a:t>
            </a:r>
            <a:endParaRPr lang="en-GB" dirty="0"/>
          </a:p>
          <a:p>
            <a:pPr marL="0" indent="0">
              <a:buNone/>
            </a:pPr>
            <a:endParaRPr lang="en-GB" dirty="0"/>
          </a:p>
          <a:p>
            <a:pPr marL="0" indent="0">
              <a:buNone/>
            </a:pPr>
            <a:r>
              <a:rPr lang="en-GB" dirty="0"/>
              <a:t>Assess the benefits of considering staff as a cost for a manufacturing company like Foxconn? (extension: assess the benefits of Apple outsourcing to Foxconn?)</a:t>
            </a:r>
          </a:p>
          <a:p>
            <a:pPr marL="0" indent="0">
              <a:buNone/>
            </a:pPr>
            <a:r>
              <a:rPr lang="en-GB" dirty="0">
                <a:hlinkClick r:id="rId3"/>
              </a:rPr>
              <a:t>https://youtu.be/5ItLIywwepY</a:t>
            </a:r>
            <a:endParaRPr lang="en-GB" dirty="0"/>
          </a:p>
          <a:p>
            <a:pPr marL="0" indent="0">
              <a:buNone/>
            </a:pPr>
            <a:endParaRPr lang="en-GB" dirty="0"/>
          </a:p>
          <a:p>
            <a:pPr marL="0" indent="0">
              <a:buNone/>
            </a:pPr>
            <a:r>
              <a:rPr lang="en-GB" dirty="0"/>
              <a:t>Assess the benefits of Zappos approach to staff as an asset? (10/12 marks)  What type of firms and industries are more likely to use this approach?</a:t>
            </a:r>
          </a:p>
          <a:p>
            <a:pPr marL="0" indent="0">
              <a:buNone/>
            </a:pPr>
            <a:r>
              <a:rPr lang="en-GB" dirty="0">
                <a:hlinkClick r:id="rId4"/>
              </a:rPr>
              <a:t>https://youtu.be/5mknIg_Abfw</a:t>
            </a: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2762492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a:t>Staff as an asset - value</a:t>
            </a:r>
          </a:p>
        </p:txBody>
      </p:sp>
      <p:sp>
        <p:nvSpPr>
          <p:cNvPr id="5" name="Content Placeholder 4"/>
          <p:cNvSpPr>
            <a:spLocks noGrp="1"/>
          </p:cNvSpPr>
          <p:nvPr>
            <p:ph sz="half" idx="1"/>
          </p:nvPr>
        </p:nvSpPr>
        <p:spPr>
          <a:xfrm>
            <a:off x="838200" y="1825625"/>
            <a:ext cx="6019800" cy="4351338"/>
          </a:xfrm>
        </p:spPr>
        <p:style>
          <a:lnRef idx="2">
            <a:schemeClr val="dk1"/>
          </a:lnRef>
          <a:fillRef idx="1">
            <a:schemeClr val="lt1"/>
          </a:fillRef>
          <a:effectRef idx="0">
            <a:schemeClr val="dk1"/>
          </a:effectRef>
          <a:fontRef idx="minor">
            <a:schemeClr val="dk1"/>
          </a:fontRef>
        </p:style>
        <p:txBody>
          <a:bodyPr>
            <a:normAutofit/>
          </a:bodyPr>
          <a:lstStyle/>
          <a:p>
            <a:r>
              <a:rPr lang="en-GB" dirty="0"/>
              <a:t>Staff can be viewed by the business as an asset</a:t>
            </a:r>
          </a:p>
          <a:p>
            <a:r>
              <a:rPr lang="en-GB" dirty="0"/>
              <a:t>An asset is: a useful or valuable thing or person</a:t>
            </a:r>
          </a:p>
          <a:p>
            <a:endParaRPr lang="en-GB" dirty="0"/>
          </a:p>
          <a:p>
            <a:r>
              <a:rPr lang="en-GB" dirty="0"/>
              <a:t>Staff which support the manufacturing process (1) or who give great customer service (2) can both contribute to the value of the output – add value to the product </a:t>
            </a:r>
          </a:p>
          <a:p>
            <a:endParaRPr lang="en-GB" dirty="0"/>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85316" y="1819271"/>
            <a:ext cx="3461657" cy="1947182"/>
          </a:xfrm>
          <a:prstGeom prst="rect">
            <a:avLst/>
          </a:prstGeom>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37180" y="3899804"/>
            <a:ext cx="3387832" cy="2277159"/>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85316" y="1825625"/>
            <a:ext cx="856654" cy="767865"/>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37180" y="3895036"/>
            <a:ext cx="1055614" cy="915759"/>
          </a:xfrm>
          <a:prstGeom prst="rect">
            <a:avLst/>
          </a:prstGeom>
        </p:spPr>
      </p:pic>
    </p:spTree>
    <p:extLst>
      <p:ext uri="{BB962C8B-B14F-4D97-AF65-F5344CB8AC3E}">
        <p14:creationId xmlns:p14="http://schemas.microsoft.com/office/powerpoint/2010/main" val="3301359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pPr algn="l"/>
            <a:r>
              <a:rPr lang="en-GB" dirty="0"/>
              <a:t>Staff as an</a:t>
            </a:r>
            <a:r>
              <a:rPr lang="en-GB" baseline="0" dirty="0"/>
              <a:t> asset – developing</a:t>
            </a:r>
            <a:r>
              <a:rPr lang="en-GB" dirty="0"/>
              <a:t> staff</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lnSpcReduction="10000"/>
          </a:bodyPr>
          <a:lstStyle/>
          <a:p>
            <a:r>
              <a:rPr lang="en-GB" dirty="0"/>
              <a:t>Treating staff as an asset means that they are developed with training and seen as a benefit to the business</a:t>
            </a:r>
          </a:p>
          <a:p>
            <a:r>
              <a:rPr lang="en-GB" dirty="0"/>
              <a:t>A member of staff will have been recruited, trained and developed and as such has unique skills relevant to the business</a:t>
            </a:r>
          </a:p>
          <a:p>
            <a:r>
              <a:rPr lang="en-GB" dirty="0"/>
              <a:t>Some staff are very highly skilled – could you operate a high crane?</a:t>
            </a:r>
          </a:p>
          <a:p>
            <a:endParaRPr lang="en-GB"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72308" y="2100942"/>
            <a:ext cx="5081492" cy="3612375"/>
          </a:xfrm>
          <a:prstGeom prst="rect">
            <a:avLst/>
          </a:prstGeom>
        </p:spPr>
      </p:pic>
    </p:spTree>
    <p:extLst>
      <p:ext uri="{BB962C8B-B14F-4D97-AF65-F5344CB8AC3E}">
        <p14:creationId xmlns:p14="http://schemas.microsoft.com/office/powerpoint/2010/main" val="4199255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pPr algn="l"/>
            <a:r>
              <a:rPr lang="en-GB" dirty="0"/>
              <a:t>Staff as an asset – participation in decision making</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a:bodyPr>
          <a:lstStyle/>
          <a:p>
            <a:r>
              <a:rPr lang="en-GB" dirty="0"/>
              <a:t>Advantages to the business of treating staff as an asset is:</a:t>
            </a:r>
          </a:p>
          <a:p>
            <a:pPr lvl="1"/>
            <a:r>
              <a:rPr lang="en-GB" dirty="0"/>
              <a:t>Staff are allowed to participate more in decision making</a:t>
            </a:r>
          </a:p>
          <a:p>
            <a:pPr lvl="1"/>
            <a:r>
              <a:rPr lang="en-GB" dirty="0"/>
              <a:t>The business is more able to respond quickly to market changes</a:t>
            </a:r>
          </a:p>
          <a:p>
            <a:pPr lvl="1"/>
            <a:r>
              <a:rPr lang="en-GB" dirty="0"/>
              <a:t>Staff have more autonomy over their work, which is more motivating for the staff and will increase retention rates and reduce absenteeism</a:t>
            </a:r>
          </a:p>
          <a:p>
            <a:endParaRPr lang="en-GB" dirty="0"/>
          </a:p>
        </p:txBody>
      </p:sp>
      <p:pic>
        <p:nvPicPr>
          <p:cNvPr id="5" name="Content Placeholder 4"/>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172200" y="2120265"/>
            <a:ext cx="5181600" cy="3762057"/>
          </a:xfrm>
          <a:prstGeom prst="rect">
            <a:avLst/>
          </a:prstGeom>
        </p:spPr>
      </p:pic>
      <p:sp>
        <p:nvSpPr>
          <p:cNvPr id="6" name="TextBox 5"/>
          <p:cNvSpPr txBox="1"/>
          <p:nvPr/>
        </p:nvSpPr>
        <p:spPr>
          <a:xfrm>
            <a:off x="6096000" y="5562600"/>
            <a:ext cx="5388429" cy="92333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dirty="0">
                <a:latin typeface="Arial Black" panose="020B0A04020102020204" pitchFamily="34" charset="0"/>
              </a:rPr>
              <a:t>An amazing chef can be a real asset to a business and add value to the meal with flavour, dishes and showmanship</a:t>
            </a:r>
          </a:p>
        </p:txBody>
      </p:sp>
    </p:spTree>
    <p:extLst>
      <p:ext uri="{BB962C8B-B14F-4D97-AF65-F5344CB8AC3E}">
        <p14:creationId xmlns:p14="http://schemas.microsoft.com/office/powerpoint/2010/main" val="430665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Staff as a cost</a:t>
            </a:r>
          </a:p>
        </p:txBody>
      </p:sp>
      <p:sp>
        <p:nvSpPr>
          <p:cNvPr id="6" name="Content Placeholder 5"/>
          <p:cNvSpPr>
            <a:spLocks noGrp="1"/>
          </p:cNvSpPr>
          <p:nvPr>
            <p:ph idx="1"/>
          </p:nvPr>
        </p:nvSpPr>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GB" dirty="0"/>
              <a:t>Staff may also be considered to be a cost of the business, if they are to be productive they need to be invested in. There are lots of costs to be aware of, but these are the six main ones that your exam board is keen for you to be able to discuss and apply to a given case study. Get ready to make some notes on these from the next few slides,</a:t>
            </a:r>
          </a:p>
          <a:p>
            <a:pPr marL="514350" indent="-514350">
              <a:buFont typeface="+mj-lt"/>
              <a:buAutoNum type="arabicPeriod"/>
            </a:pPr>
            <a:r>
              <a:rPr lang="en-GB" dirty="0"/>
              <a:t>Cost of recruitment</a:t>
            </a:r>
          </a:p>
          <a:p>
            <a:pPr marL="514350" indent="-514350">
              <a:buFont typeface="+mj-lt"/>
              <a:buAutoNum type="arabicPeriod"/>
            </a:pPr>
            <a:r>
              <a:rPr lang="en-GB" dirty="0"/>
              <a:t>Cost of training</a:t>
            </a:r>
          </a:p>
          <a:p>
            <a:pPr marL="514350" indent="-514350">
              <a:buFont typeface="+mj-lt"/>
              <a:buAutoNum type="arabicPeriod"/>
            </a:pPr>
            <a:r>
              <a:rPr lang="en-GB" dirty="0"/>
              <a:t>Cost of paying minimum wages</a:t>
            </a:r>
          </a:p>
          <a:p>
            <a:pPr marL="514350" indent="-514350">
              <a:buFont typeface="+mj-lt"/>
              <a:buAutoNum type="arabicPeriod"/>
            </a:pPr>
            <a:r>
              <a:rPr lang="en-GB" dirty="0"/>
              <a:t>Cost of paying staff salaries and wages</a:t>
            </a:r>
          </a:p>
          <a:p>
            <a:pPr marL="514350" indent="-514350">
              <a:buFont typeface="+mj-lt"/>
              <a:buAutoNum type="arabicPeriod"/>
            </a:pPr>
            <a:r>
              <a:rPr lang="en-GB" dirty="0"/>
              <a:t>Cost of staff welfare</a:t>
            </a:r>
          </a:p>
          <a:p>
            <a:pPr marL="514350" indent="-514350">
              <a:buFont typeface="+mj-lt"/>
              <a:buAutoNum type="arabicPeriod"/>
            </a:pPr>
            <a:r>
              <a:rPr lang="en-GB" dirty="0"/>
              <a:t>Cost of redundancy</a:t>
            </a:r>
          </a:p>
        </p:txBody>
      </p:sp>
    </p:spTree>
    <p:extLst>
      <p:ext uri="{BB962C8B-B14F-4D97-AF65-F5344CB8AC3E}">
        <p14:creationId xmlns:p14="http://schemas.microsoft.com/office/powerpoint/2010/main" val="3615863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a:lstStyle/>
          <a:p>
            <a:r>
              <a:rPr lang="en-GB" dirty="0">
                <a:solidFill>
                  <a:schemeClr val="bg1"/>
                </a:solidFill>
              </a:rPr>
              <a:t>Starter</a:t>
            </a:r>
          </a:p>
        </p:txBody>
      </p:sp>
      <p:sp>
        <p:nvSpPr>
          <p:cNvPr id="3" name="Content Placeholder 2"/>
          <p:cNvSpPr>
            <a:spLocks noGrp="1"/>
          </p:cNvSpPr>
          <p:nvPr>
            <p:ph idx="1"/>
          </p:nvPr>
        </p:nvSpPr>
        <p:spPr/>
        <p:style>
          <a:lnRef idx="1">
            <a:schemeClr val="accent2"/>
          </a:lnRef>
          <a:fillRef idx="2">
            <a:schemeClr val="accent2"/>
          </a:fillRef>
          <a:effectRef idx="1">
            <a:schemeClr val="accent2"/>
          </a:effectRef>
          <a:fontRef idx="minor">
            <a:schemeClr val="dk1"/>
          </a:fontRef>
        </p:style>
        <p:txBody>
          <a:bodyPr/>
          <a:lstStyle/>
          <a:p>
            <a:r>
              <a:rPr lang="en-GB" dirty="0"/>
              <a:t>Watch the video and then discuss what you think a work-life balance means…</a:t>
            </a:r>
          </a:p>
          <a:p>
            <a:endParaRPr lang="en-GB" dirty="0"/>
          </a:p>
          <a:p>
            <a:r>
              <a:rPr lang="en-GB" dirty="0"/>
              <a:t>Video </a:t>
            </a:r>
            <a:r>
              <a:rPr lang="en-GB" dirty="0">
                <a:hlinkClick r:id="rId2"/>
              </a:rPr>
              <a:t>here</a:t>
            </a:r>
            <a:endParaRPr lang="en-GB" dirty="0"/>
          </a:p>
        </p:txBody>
      </p:sp>
      <p:pic>
        <p:nvPicPr>
          <p:cNvPr id="4" name="Picture 3">
            <a:hlinkClick r:id="rId2"/>
          </p:cNvPr>
          <p:cNvPicPr>
            <a:picLocks noChangeAspect="1"/>
          </p:cNvPicPr>
          <p:nvPr/>
        </p:nvPicPr>
        <p:blipFill>
          <a:blip r:embed="rId3"/>
          <a:stretch>
            <a:fillRect/>
          </a:stretch>
        </p:blipFill>
        <p:spPr>
          <a:xfrm>
            <a:off x="3886459" y="2422135"/>
            <a:ext cx="6048375" cy="3457575"/>
          </a:xfrm>
          <a:prstGeom prst="rect">
            <a:avLst/>
          </a:prstGeom>
        </p:spPr>
      </p:pic>
    </p:spTree>
    <p:extLst>
      <p:ext uri="{BB962C8B-B14F-4D97-AF65-F5344CB8AC3E}">
        <p14:creationId xmlns:p14="http://schemas.microsoft.com/office/powerpoint/2010/main" val="1868418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#1 Cost of recruitment</a:t>
            </a:r>
          </a:p>
        </p:txBody>
      </p:sp>
      <p:sp>
        <p:nvSpPr>
          <p:cNvPr id="4" name="Content Placeholder 3"/>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a:bodyPr>
          <a:lstStyle/>
          <a:p>
            <a:r>
              <a:rPr lang="en-GB" dirty="0"/>
              <a:t>The costs of recruitment can be high. </a:t>
            </a:r>
          </a:p>
          <a:p>
            <a:r>
              <a:rPr lang="en-GB" dirty="0"/>
              <a:t>A business may carry out the recruitment themselves, costs add up, from the advert for the job to the employee time away from their job to carry out interview</a:t>
            </a:r>
          </a:p>
          <a:p>
            <a:r>
              <a:rPr lang="en-GB" dirty="0"/>
              <a:t>If a business decides to use an agency to hire their staff this can mean a payment of up to £2,000 per employee that they take on</a:t>
            </a:r>
          </a:p>
        </p:txBody>
      </p:sp>
      <p:pic>
        <p:nvPicPr>
          <p:cNvPr id="8" name="Content Placeholder 7">
            <a:hlinkClick r:id="rId2"/>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2358566"/>
            <a:ext cx="5181600" cy="32854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64039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pPr algn="l"/>
            <a:r>
              <a:rPr lang="en-GB" dirty="0">
                <a:solidFill>
                  <a:schemeClr val="bg1"/>
                </a:solidFill>
              </a:rPr>
              <a:t>#2 Cost of training</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lnSpcReduction="10000"/>
          </a:bodyPr>
          <a:lstStyle/>
          <a:p>
            <a:r>
              <a:rPr lang="en-GB" dirty="0"/>
              <a:t>Staff training is often viewed as a cost rather than adding value, however companies with innovative learning and development programmes are increasing sales revenue and retaining their staff for longer</a:t>
            </a:r>
          </a:p>
          <a:p>
            <a:r>
              <a:rPr lang="en-GB" dirty="0"/>
              <a:t>Training is an ideal way to close the skills gap in a business</a:t>
            </a:r>
          </a:p>
          <a:p>
            <a:r>
              <a:rPr lang="en-GB" dirty="0">
                <a:solidFill>
                  <a:srgbClr val="FF0000"/>
                </a:solidFill>
              </a:rPr>
              <a:t>What are the costs of NOT training an employee?</a:t>
            </a:r>
          </a:p>
        </p:txBody>
      </p:sp>
      <p:pic>
        <p:nvPicPr>
          <p:cNvPr id="5" name="Content Placeholder 4">
            <a:hlinkClick r:id="rId3"/>
          </p:cNvPr>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6233636" y="1825625"/>
            <a:ext cx="5058727"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452317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#3 Cost of minimum wage</a:t>
            </a:r>
          </a:p>
        </p:txBody>
      </p:sp>
      <p:pic>
        <p:nvPicPr>
          <p:cNvPr id="5" name="Content Placeholder 4">
            <a:hlinkClick r:id="rId3"/>
          </p:cNvPr>
          <p:cNvPicPr>
            <a:picLocks noGrp="1" noChangeAspect="1"/>
          </p:cNvPicPr>
          <p:nvPr>
            <p:ph sz="half" idx="1"/>
          </p:nvPr>
        </p:nvPicPr>
        <p:blipFill>
          <a:blip r:embed="rId4" cstate="email">
            <a:extLst>
              <a:ext uri="{28A0092B-C50C-407E-A947-70E740481C1C}">
                <a14:useLocalDpi xmlns:a14="http://schemas.microsoft.com/office/drawing/2010/main"/>
              </a:ext>
            </a:extLst>
          </a:blip>
          <a:stretch>
            <a:fillRect/>
          </a:stretch>
        </p:blipFill>
        <p:spPr>
          <a:xfrm>
            <a:off x="6172200" y="1825625"/>
            <a:ext cx="4794952"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Content Placeholder 5"/>
          <p:cNvSpPr>
            <a:spLocks noGrp="1"/>
          </p:cNvSpPr>
          <p:nvPr>
            <p:ph sz="half" idx="2"/>
          </p:nvPr>
        </p:nvSpPr>
        <p:spPr/>
        <p:txBody>
          <a:bodyPr/>
          <a:lstStyle/>
          <a:p>
            <a:endParaRPr lang="en-GB"/>
          </a:p>
        </p:txBody>
      </p:sp>
      <p:sp>
        <p:nvSpPr>
          <p:cNvPr id="8" name="TextBox 7"/>
          <p:cNvSpPr txBox="1"/>
          <p:nvPr/>
        </p:nvSpPr>
        <p:spPr>
          <a:xfrm>
            <a:off x="838200" y="1785257"/>
            <a:ext cx="5156200" cy="443198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342900" indent="-342900">
              <a:buFont typeface="Arial" panose="020B0604020202020204" pitchFamily="34" charset="0"/>
              <a:buChar char="•"/>
            </a:pPr>
            <a:r>
              <a:rPr lang="en-GB" sz="2400" dirty="0"/>
              <a:t>A business in the UK is bound by employment laws</a:t>
            </a:r>
          </a:p>
          <a:p>
            <a:pPr marL="342900" indent="-342900">
              <a:buFont typeface="Arial" panose="020B0604020202020204" pitchFamily="34" charset="0"/>
              <a:buChar char="•"/>
            </a:pPr>
            <a:endParaRPr lang="en-GB" sz="2400" dirty="0"/>
          </a:p>
          <a:p>
            <a:pPr marL="342900" lvl="0" indent="-342900">
              <a:buFont typeface="Arial" panose="020B0604020202020204" pitchFamily="34" charset="0"/>
              <a:buChar char="•"/>
            </a:pPr>
            <a:r>
              <a:rPr lang="en-GB" sz="2400" dirty="0"/>
              <a:t>One of these laws is the minimum  wage law, businesses must pay these rates or higher to their workers - </a:t>
            </a:r>
            <a:r>
              <a:rPr lang="en-GB" sz="2400" dirty="0">
                <a:solidFill>
                  <a:prstClr val="black"/>
                </a:solidFill>
              </a:rPr>
              <a:t>if the don’t they face high fines and </a:t>
            </a:r>
            <a:r>
              <a:rPr lang="en-GB" sz="2400" dirty="0">
                <a:solidFill>
                  <a:prstClr val="black"/>
                </a:solidFill>
                <a:hlinkClick r:id="rId5"/>
              </a:rPr>
              <a:t>“naming and shaming”</a:t>
            </a:r>
            <a:endParaRPr lang="en-GB" sz="2400" dirty="0">
              <a:solidFill>
                <a:prstClr val="black"/>
              </a:solidFill>
            </a:endParaRPr>
          </a:p>
          <a:p>
            <a:pPr marL="342900" lvl="0" indent="-342900">
              <a:buFont typeface="Arial" panose="020B0604020202020204" pitchFamily="34" charset="0"/>
              <a:buChar char="•"/>
            </a:pPr>
            <a:endParaRPr lang="en-GB" sz="2400" dirty="0">
              <a:solidFill>
                <a:prstClr val="black"/>
              </a:solidFill>
            </a:endParaRPr>
          </a:p>
          <a:p>
            <a:pPr marL="342900" lvl="0" indent="-342900">
              <a:buFont typeface="Arial" panose="020B0604020202020204" pitchFamily="34" charset="0"/>
              <a:buChar char="•"/>
            </a:pPr>
            <a:endParaRPr lang="en-GB" sz="2400" dirty="0">
              <a:solidFill>
                <a:prstClr val="black"/>
              </a:solidFill>
            </a:endParaRPr>
          </a:p>
          <a:p>
            <a:pPr marL="342900" lvl="0" indent="-342900">
              <a:buFont typeface="Arial" panose="020B0604020202020204" pitchFamily="34" charset="0"/>
              <a:buChar char="•"/>
            </a:pPr>
            <a:endParaRPr lang="en-GB" sz="2400" dirty="0">
              <a:solidFill>
                <a:prstClr val="black"/>
              </a:solidFill>
            </a:endParaRPr>
          </a:p>
          <a:p>
            <a:endParaRPr lang="en-GB" dirty="0">
              <a:latin typeface="Arial Black" panose="020B0A04020102020204" pitchFamily="34" charset="0"/>
            </a:endParaRPr>
          </a:p>
        </p:txBody>
      </p:sp>
    </p:spTree>
    <p:extLst>
      <p:ext uri="{BB962C8B-B14F-4D97-AF65-F5344CB8AC3E}">
        <p14:creationId xmlns:p14="http://schemas.microsoft.com/office/powerpoint/2010/main" val="14895783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600" y="109766"/>
            <a:ext cx="10515600" cy="1325563"/>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a:t>#4 Cost of salaries and wages</a:t>
            </a:r>
          </a:p>
        </p:txBody>
      </p:sp>
      <p:sp>
        <p:nvSpPr>
          <p:cNvPr id="3" name="Content Placeholder 2"/>
          <p:cNvSpPr>
            <a:spLocks noGrp="1"/>
          </p:cNvSpPr>
          <p:nvPr>
            <p:ph sz="half" idx="1"/>
          </p:nvPr>
        </p:nvSpPr>
        <p:spPr>
          <a:xfrm>
            <a:off x="609600" y="1600201"/>
            <a:ext cx="5384800" cy="2068285"/>
          </a:xfrm>
        </p:spPr>
        <p:txBody>
          <a:bodyPr/>
          <a:lstStyle/>
          <a:p>
            <a:r>
              <a:rPr lang="en-GB" dirty="0"/>
              <a:t>A </a:t>
            </a:r>
            <a:r>
              <a:rPr lang="en-GB" dirty="0">
                <a:latin typeface="Arial Black" panose="020B0A04020102020204" pitchFamily="34" charset="0"/>
              </a:rPr>
              <a:t>salary</a:t>
            </a:r>
            <a:r>
              <a:rPr lang="en-GB" dirty="0"/>
              <a:t> is paid to permanent staff and is usually a year’s salary divided into 12 equal monthly amounts e.g. £1,200 a month</a:t>
            </a:r>
          </a:p>
        </p:txBody>
      </p:sp>
      <p:sp>
        <p:nvSpPr>
          <p:cNvPr id="4" name="Content Placeholder 3"/>
          <p:cNvSpPr>
            <a:spLocks noGrp="1"/>
          </p:cNvSpPr>
          <p:nvPr>
            <p:ph sz="half" idx="2"/>
          </p:nvPr>
        </p:nvSpPr>
        <p:spPr>
          <a:xfrm>
            <a:off x="6172200" y="1600201"/>
            <a:ext cx="5181600" cy="4576762"/>
          </a:xfrm>
        </p:spPr>
        <p:txBody>
          <a:bodyPr/>
          <a:lstStyle/>
          <a:p>
            <a:r>
              <a:rPr lang="en-GB" dirty="0">
                <a:latin typeface="Arial Black" panose="020B0A04020102020204" pitchFamily="34" charset="0"/>
              </a:rPr>
              <a:t>Wages</a:t>
            </a:r>
            <a:r>
              <a:rPr lang="en-GB" dirty="0"/>
              <a:t> are paid to staff on an hourly basis e.g. £7.83 an hour</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0928" y="3483427"/>
            <a:ext cx="4082143" cy="2721429"/>
          </a:xfrm>
          <a:prstGeom prst="rect">
            <a:avLst/>
          </a:prstGeom>
        </p:spPr>
      </p:pic>
      <p:pic>
        <p:nvPicPr>
          <p:cNvPr id="6" name="Picture 5"/>
          <p:cNvPicPr>
            <a:picLocks noChangeAspect="1"/>
          </p:cNvPicPr>
          <p:nvPr/>
        </p:nvPicPr>
        <p:blipFill>
          <a:blip r:embed="rId3"/>
          <a:stretch>
            <a:fillRect/>
          </a:stretch>
        </p:blipFill>
        <p:spPr>
          <a:xfrm>
            <a:off x="6506936" y="3480932"/>
            <a:ext cx="4381500" cy="2723923"/>
          </a:xfrm>
          <a:prstGeom prst="rect">
            <a:avLst/>
          </a:prstGeom>
        </p:spPr>
      </p:pic>
    </p:spTree>
    <p:extLst>
      <p:ext uri="{BB962C8B-B14F-4D97-AF65-F5344CB8AC3E}">
        <p14:creationId xmlns:p14="http://schemas.microsoft.com/office/powerpoint/2010/main" val="3233930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#5 Cost of staff welfare</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GB" dirty="0"/>
              <a:t>Staff welfare is an umbrella term that can mean anything and everything from facilities and benefits, to working conditions and retirement pension rates.</a:t>
            </a:r>
          </a:p>
          <a:p>
            <a:r>
              <a:rPr lang="en-GB" dirty="0"/>
              <a:t>An employee who is well cared for will be more fulfilled and satisfied in their job so are less likely to leave</a:t>
            </a:r>
          </a:p>
          <a:p>
            <a:r>
              <a:rPr lang="en-GB" dirty="0"/>
              <a:t>For example staff who work off site need to be provided with suitable toilet facilities , which is why you may see a port-a-loo on a building site! </a:t>
            </a:r>
            <a:r>
              <a:rPr lang="en-GB" dirty="0" err="1">
                <a:hlinkClick r:id="rId2"/>
              </a:rPr>
              <a:t>HSE</a:t>
            </a:r>
            <a:r>
              <a:rPr lang="en-GB" dirty="0">
                <a:hlinkClick r:id="rId2"/>
              </a:rPr>
              <a:t> guide here</a:t>
            </a:r>
            <a:endParaRPr lang="en-GB" dirty="0"/>
          </a:p>
        </p:txBody>
      </p:sp>
      <p:pic>
        <p:nvPicPr>
          <p:cNvPr id="5" name="Content Placeholder 4"/>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1934823"/>
            <a:ext cx="5181600" cy="4132942"/>
          </a:xfrm>
          <a:prstGeom prst="rect">
            <a:avLst/>
          </a:prstGeom>
        </p:spPr>
      </p:pic>
    </p:spTree>
    <p:extLst>
      <p:ext uri="{BB962C8B-B14F-4D97-AF65-F5344CB8AC3E}">
        <p14:creationId xmlns:p14="http://schemas.microsoft.com/office/powerpoint/2010/main" val="732175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#6 Cost of redundancy</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lstStyle/>
          <a:p>
            <a:r>
              <a:rPr lang="en-GB" dirty="0"/>
              <a:t>Employees are made redundant when the job no longer exists. In comparison being fired is when an employee does not do their job correctly. </a:t>
            </a:r>
          </a:p>
          <a:p>
            <a:r>
              <a:rPr lang="en-GB" dirty="0"/>
              <a:t>Employees may be entitled to redundancy pay and this depends on how long they have been employed</a:t>
            </a:r>
          </a:p>
          <a:p>
            <a:r>
              <a:rPr lang="en-GB" dirty="0"/>
              <a:t>Look at the rates </a:t>
            </a:r>
            <a:r>
              <a:rPr lang="en-GB" dirty="0">
                <a:hlinkClick r:id="rId2"/>
              </a:rPr>
              <a:t>here</a:t>
            </a:r>
            <a:endParaRPr lang="en-GB" dirty="0"/>
          </a:p>
        </p:txBody>
      </p:sp>
      <p:pic>
        <p:nvPicPr>
          <p:cNvPr id="5" name="Content Placeholder 4">
            <a:hlinkClick r:id="rId3"/>
          </p:cNvPr>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6172200" y="2259786"/>
            <a:ext cx="5181600" cy="34830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586809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r>
              <a:rPr lang="en-GB" sz="6700" dirty="0"/>
              <a:t>1.4.1 Approaches to staffing</a:t>
            </a:r>
            <a:br>
              <a:rPr lang="en-GB" sz="9600" dirty="0"/>
            </a:br>
            <a:br>
              <a:rPr lang="en-GB" sz="1400" dirty="0"/>
            </a:br>
            <a:br>
              <a:rPr lang="en-GB" sz="1400" dirty="0"/>
            </a:br>
            <a:endParaRPr lang="en-GB" sz="1400" dirty="0"/>
          </a:p>
        </p:txBody>
      </p:sp>
      <p:sp>
        <p:nvSpPr>
          <p:cNvPr id="3" name="Content Placeholder 2"/>
          <p:cNvSpPr>
            <a:spLocks noGrp="1"/>
          </p:cNvSpPr>
          <p:nvPr>
            <p:ph idx="1"/>
          </p:nvPr>
        </p:nvSpPr>
        <p:spPr/>
        <p:style>
          <a:lnRef idx="1">
            <a:schemeClr val="accent6"/>
          </a:lnRef>
          <a:fillRef idx="2">
            <a:schemeClr val="accent6"/>
          </a:fillRef>
          <a:effectRef idx="1">
            <a:schemeClr val="accent6"/>
          </a:effectRef>
          <a:fontRef idx="minor">
            <a:schemeClr val="dk1"/>
          </a:fontRef>
        </p:style>
        <p:txBody>
          <a:bodyPr>
            <a:normAutofit lnSpcReduction="10000"/>
          </a:bodyPr>
          <a:lstStyle/>
          <a:p>
            <a:pPr marL="0" indent="0">
              <a:buNone/>
            </a:pPr>
            <a:r>
              <a:rPr lang="en-GB" dirty="0"/>
              <a:t>a) Staff as an asset; staff as a cost</a:t>
            </a:r>
          </a:p>
          <a:p>
            <a:pPr marL="0" indent="0">
              <a:buNone/>
            </a:pPr>
            <a:r>
              <a:rPr lang="en-GB" dirty="0">
                <a:highlight>
                  <a:srgbClr val="FFFF00"/>
                </a:highlight>
              </a:rPr>
              <a:t>b) Flexible workforce:</a:t>
            </a:r>
          </a:p>
          <a:p>
            <a:pPr lvl="1"/>
            <a:r>
              <a:rPr lang="en-GB" dirty="0">
                <a:highlight>
                  <a:srgbClr val="FFFF00"/>
                </a:highlight>
              </a:rPr>
              <a:t>multi-skilling</a:t>
            </a:r>
          </a:p>
          <a:p>
            <a:pPr lvl="1"/>
            <a:r>
              <a:rPr lang="en-GB" dirty="0">
                <a:highlight>
                  <a:srgbClr val="FFFF00"/>
                </a:highlight>
              </a:rPr>
              <a:t>part-time and temporary</a:t>
            </a:r>
          </a:p>
          <a:p>
            <a:pPr lvl="1"/>
            <a:r>
              <a:rPr lang="en-GB" dirty="0">
                <a:highlight>
                  <a:srgbClr val="FFFF00"/>
                </a:highlight>
              </a:rPr>
              <a:t>flexible hours and home working</a:t>
            </a:r>
          </a:p>
          <a:p>
            <a:pPr lvl="1"/>
            <a:r>
              <a:rPr lang="en-GB" dirty="0">
                <a:highlight>
                  <a:srgbClr val="FFFF00"/>
                </a:highlight>
              </a:rPr>
              <a:t>outsourcing</a:t>
            </a:r>
          </a:p>
          <a:p>
            <a:pPr marL="0" indent="0">
              <a:buNone/>
            </a:pPr>
            <a:r>
              <a:rPr lang="en-GB" dirty="0"/>
              <a:t>c) Distinction between dismissal and redundancy</a:t>
            </a:r>
          </a:p>
          <a:p>
            <a:pPr marL="0" indent="0">
              <a:buNone/>
            </a:pPr>
            <a:r>
              <a:rPr lang="en-GB" dirty="0"/>
              <a:t>d) Employer/employee relationships</a:t>
            </a:r>
          </a:p>
          <a:p>
            <a:pPr lvl="1"/>
            <a:r>
              <a:rPr lang="en-GB" dirty="0"/>
              <a:t>individual approach</a:t>
            </a:r>
          </a:p>
          <a:p>
            <a:pPr lvl="1"/>
            <a:r>
              <a:rPr lang="en-GB" dirty="0"/>
              <a:t>collective bargaining</a:t>
            </a:r>
          </a:p>
        </p:txBody>
      </p:sp>
    </p:spTree>
    <p:extLst>
      <p:ext uri="{BB962C8B-B14F-4D97-AF65-F5344CB8AC3E}">
        <p14:creationId xmlns:p14="http://schemas.microsoft.com/office/powerpoint/2010/main" val="26566967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a:solidFill>
                  <a:srgbClr val="0070C0"/>
                </a:solidFill>
              </a:rPr>
              <a:t>Flexible workforce</a:t>
            </a: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3512457"/>
          </a:xfrm>
          <a:prstGeom prst="rect">
            <a:avLst/>
          </a:prstGeom>
        </p:spPr>
      </p:pic>
    </p:spTree>
    <p:extLst>
      <p:ext uri="{BB962C8B-B14F-4D97-AF65-F5344CB8AC3E}">
        <p14:creationId xmlns:p14="http://schemas.microsoft.com/office/powerpoint/2010/main" val="1645782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4ECF40-ECAD-4FF5-8F95-EB2C2DDD6CAB}"/>
              </a:ext>
            </a:extLst>
          </p:cNvPr>
          <p:cNvSpPr>
            <a:spLocks noGrp="1"/>
          </p:cNvSpPr>
          <p:nvPr>
            <p:ph type="title"/>
          </p:nvPr>
        </p:nvSpPr>
        <p:spPr/>
        <p:txBody>
          <a:bodyPr/>
          <a:lstStyle/>
          <a:p>
            <a:r>
              <a:rPr lang="en-GB" dirty="0"/>
              <a:t>Flexible working. Sounds great, but is it actually working?</a:t>
            </a:r>
          </a:p>
        </p:txBody>
      </p:sp>
      <p:sp>
        <p:nvSpPr>
          <p:cNvPr id="5" name="Content Placeholder 4">
            <a:extLst>
              <a:ext uri="{FF2B5EF4-FFF2-40B4-BE49-F238E27FC236}">
                <a16:creationId xmlns:a16="http://schemas.microsoft.com/office/drawing/2014/main" id="{351012BA-63D8-4FE4-9D4E-0D1ACB8EC972}"/>
              </a:ext>
            </a:extLst>
          </p:cNvPr>
          <p:cNvSpPr>
            <a:spLocks noGrp="1"/>
          </p:cNvSpPr>
          <p:nvPr>
            <p:ph idx="1"/>
          </p:nvPr>
        </p:nvSpPr>
        <p:spPr/>
        <p:txBody>
          <a:bodyPr>
            <a:normAutofit/>
          </a:bodyPr>
          <a:lstStyle/>
          <a:p>
            <a:r>
              <a:rPr lang="en-GB" dirty="0">
                <a:hlinkClick r:id="rId2"/>
              </a:rPr>
              <a:t>https://youtu.be/T-yXbROOABc</a:t>
            </a:r>
            <a:endParaRPr lang="en-GB" dirty="0"/>
          </a:p>
          <a:p>
            <a:endParaRPr lang="en-GB" dirty="0"/>
          </a:p>
          <a:p>
            <a:endParaRPr lang="en-GB" dirty="0"/>
          </a:p>
          <a:p>
            <a:pPr marL="0" indent="0">
              <a:buNone/>
            </a:pPr>
            <a:r>
              <a:rPr lang="en-GB" dirty="0"/>
              <a:t>What is the 'gig' economy? </a:t>
            </a:r>
          </a:p>
          <a:p>
            <a:pPr marL="0" indent="0">
              <a:buNone/>
            </a:pPr>
            <a:r>
              <a:rPr lang="en-GB" dirty="0">
                <a:hlinkClick r:id="rId3"/>
              </a:rPr>
              <a:t>https://www.youtube.com/watch?v=gKtuBedlMG0</a:t>
            </a:r>
            <a:endParaRPr lang="en-GB" dirty="0"/>
          </a:p>
          <a:p>
            <a:pPr marL="0" indent="0">
              <a:buNone/>
            </a:pPr>
            <a:endParaRPr lang="en-GB" dirty="0"/>
          </a:p>
          <a:p>
            <a:pPr marL="0" indent="0">
              <a:buNone/>
            </a:pPr>
            <a:r>
              <a:rPr lang="en-GB" dirty="0"/>
              <a:t>The Gig Economy: flexible freedom or wage slavery?</a:t>
            </a:r>
          </a:p>
          <a:p>
            <a:pPr marL="0" indent="0">
              <a:buNone/>
            </a:pPr>
            <a:r>
              <a:rPr lang="en-GB" dirty="0">
                <a:hlinkClick r:id="rId4"/>
              </a:rPr>
              <a:t>https://www.youtube.com/watch?v=1yH96FO0ZUM</a:t>
            </a:r>
            <a:endParaRPr lang="en-GB" dirty="0"/>
          </a:p>
          <a:p>
            <a:pPr marL="0" indent="0">
              <a:buNone/>
            </a:pPr>
            <a:endParaRPr lang="en-GB" dirty="0"/>
          </a:p>
          <a:p>
            <a:endParaRPr lang="en-GB" dirty="0"/>
          </a:p>
        </p:txBody>
      </p:sp>
    </p:spTree>
    <p:extLst>
      <p:ext uri="{BB962C8B-B14F-4D97-AF65-F5344CB8AC3E}">
        <p14:creationId xmlns:p14="http://schemas.microsoft.com/office/powerpoint/2010/main" val="8496390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marL="0" marR="0" indent="0" algn="l" defTabSz="914400" rtl="0" eaLnBrk="1" fontAlgn="auto" latinLnBrk="0" hangingPunct="1">
              <a:lnSpc>
                <a:spcPct val="90000"/>
              </a:lnSpc>
              <a:spcBef>
                <a:spcPct val="0"/>
              </a:spcBef>
              <a:spcAft>
                <a:spcPts val="0"/>
              </a:spcAft>
              <a:buClrTx/>
              <a:buSzTx/>
              <a:buFontTx/>
              <a:buNone/>
              <a:tabLst/>
              <a:defRPr/>
            </a:pPr>
            <a:br>
              <a:rPr lang="en-GB" sz="4900" kern="1200" dirty="0">
                <a:solidFill>
                  <a:schemeClr val="bg1"/>
                </a:solidFill>
                <a:effectLst/>
                <a:latin typeface="+mj-lt"/>
                <a:ea typeface="+mj-ea"/>
                <a:cs typeface="+mj-cs"/>
              </a:rPr>
            </a:br>
            <a:r>
              <a:rPr lang="en-GB" sz="4000" kern="1200" dirty="0">
                <a:solidFill>
                  <a:schemeClr val="bg1"/>
                </a:solidFill>
                <a:effectLst/>
                <a:latin typeface="+mj-lt"/>
                <a:ea typeface="+mj-ea"/>
                <a:cs typeface="+mj-cs"/>
              </a:rPr>
              <a:t>Multi-skilling</a:t>
            </a:r>
            <a:endParaRPr lang="en-GB" sz="4000" dirty="0">
              <a:solidFill>
                <a:schemeClr val="bg1"/>
              </a:solidFill>
              <a:effectLst/>
            </a:endParaRPr>
          </a:p>
          <a:p>
            <a:endParaRPr lang="en-GB" dirty="0"/>
          </a:p>
        </p:txBody>
      </p:sp>
      <p:sp>
        <p:nvSpPr>
          <p:cNvPr id="7" name="Content Placeholder 6"/>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a:bodyPr>
          <a:lstStyle/>
          <a:p>
            <a:r>
              <a:rPr lang="en-GB" dirty="0"/>
              <a:t>This means having a workforce that can be moved around from one job to another.</a:t>
            </a:r>
          </a:p>
          <a:p>
            <a:r>
              <a:rPr lang="en-GB" dirty="0"/>
              <a:t>For example a history teacher than can also teach English or Geography is really useful to a school</a:t>
            </a:r>
          </a:p>
          <a:p>
            <a:r>
              <a:rPr lang="en-GB" dirty="0"/>
              <a:t>Another example would be a builder that can plaster, plumb or do electrics</a:t>
            </a:r>
          </a:p>
          <a:p>
            <a:endParaRPr lang="en-GB" dirty="0"/>
          </a:p>
        </p:txBody>
      </p:sp>
      <p:pic>
        <p:nvPicPr>
          <p:cNvPr id="1026" name="Picture 2" descr="Worker, Drilling, Machine, Drill, Labor, Metal"/>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tretch>
            <a:fillRect/>
          </a:stretch>
        </p:blipFill>
        <p:spPr bwMode="auto">
          <a:xfrm>
            <a:off x="6172200" y="2279491"/>
            <a:ext cx="5181600" cy="3443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770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n-GB" dirty="0">
                <a:solidFill>
                  <a:schemeClr val="tx1"/>
                </a:solidFill>
              </a:rPr>
              <a:t>Definition: staff</a:t>
            </a:r>
          </a:p>
        </p:txBody>
      </p:sp>
      <p:sp>
        <p:nvSpPr>
          <p:cNvPr id="3" name="Content Placeholder 2"/>
          <p:cNvSpPr>
            <a:spLocks noGrp="1"/>
          </p:cNvSpPr>
          <p:nvPr>
            <p:ph idx="1"/>
          </p:nvPr>
        </p:nvSpPr>
        <p:spPr/>
        <p:style>
          <a:lnRef idx="2">
            <a:schemeClr val="dk1"/>
          </a:lnRef>
          <a:fillRef idx="1">
            <a:schemeClr val="lt1"/>
          </a:fillRef>
          <a:effectRef idx="0">
            <a:schemeClr val="dk1"/>
          </a:effectRef>
          <a:fontRef idx="minor">
            <a:schemeClr val="dk1"/>
          </a:fontRef>
        </p:style>
        <p:txBody>
          <a:bodyPr>
            <a:normAutofit/>
          </a:bodyPr>
          <a:lstStyle/>
          <a:p>
            <a:r>
              <a:rPr lang="en-GB" sz="3600" b="1" dirty="0"/>
              <a:t>Staff</a:t>
            </a:r>
            <a:r>
              <a:rPr lang="en-GB" sz="3600" dirty="0"/>
              <a:t> are the employees in a business</a:t>
            </a:r>
          </a:p>
          <a:p>
            <a:endParaRPr lang="en-GB" sz="3600" dirty="0"/>
          </a:p>
          <a:p>
            <a:endParaRPr lang="en-GB" sz="3600" dirty="0"/>
          </a:p>
          <a:p>
            <a:r>
              <a:rPr lang="en-GB" sz="3600" b="1" dirty="0"/>
              <a:t>Staffing</a:t>
            </a:r>
            <a:r>
              <a:rPr lang="en-GB" sz="3600" dirty="0"/>
              <a:t> is the process of hiring, training and supervising employees in an business.</a:t>
            </a:r>
          </a:p>
        </p:txBody>
      </p:sp>
    </p:spTree>
    <p:extLst>
      <p:ext uri="{BB962C8B-B14F-4D97-AF65-F5344CB8AC3E}">
        <p14:creationId xmlns:p14="http://schemas.microsoft.com/office/powerpoint/2010/main" val="27511571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356"/>
            <a:ext cx="3851955" cy="1325563"/>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Multiskilling</a:t>
            </a:r>
          </a:p>
        </p:txBody>
      </p:sp>
      <p:sp>
        <p:nvSpPr>
          <p:cNvPr id="5" name="Text Placeholder 4"/>
          <p:cNvSpPr>
            <a:spLocks noGrp="1"/>
          </p:cNvSpPr>
          <p:nvPr>
            <p:ph type="body" idx="1"/>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a:t>Advantages	</a:t>
            </a:r>
          </a:p>
        </p:txBody>
      </p:sp>
      <p:sp>
        <p:nvSpPr>
          <p:cNvPr id="6" name="Content Placeholder 5"/>
          <p:cNvSpPr>
            <a:spLocks noGrp="1"/>
          </p:cNvSpPr>
          <p:nvPr>
            <p:ph sz="half" idx="2"/>
          </p:nvPr>
        </p:nvSpPr>
        <p:spPr/>
        <p:style>
          <a:lnRef idx="2">
            <a:schemeClr val="dk1"/>
          </a:lnRef>
          <a:fillRef idx="1">
            <a:schemeClr val="lt1"/>
          </a:fillRef>
          <a:effectRef idx="0">
            <a:schemeClr val="dk1"/>
          </a:effectRef>
          <a:fontRef idx="minor">
            <a:schemeClr val="dk1"/>
          </a:fontRef>
        </p:style>
        <p:txBody>
          <a:bodyPr>
            <a:normAutofit lnSpcReduction="10000"/>
          </a:bodyPr>
          <a:lstStyle/>
          <a:p>
            <a:pPr>
              <a:buFont typeface="Wingdings" panose="05000000000000000000" pitchFamily="2" charset="2"/>
              <a:buChar char="ü"/>
            </a:pPr>
            <a:r>
              <a:rPr lang="en-GB" dirty="0"/>
              <a:t>Less staff are needed, those that are employed are used to capacity not standing around</a:t>
            </a:r>
          </a:p>
          <a:p>
            <a:pPr>
              <a:buFont typeface="Wingdings" panose="05000000000000000000" pitchFamily="2" charset="2"/>
              <a:buChar char="ü"/>
            </a:pPr>
            <a:r>
              <a:rPr lang="en-GB" dirty="0"/>
              <a:t>More interesting jobs for the workers as there are a variety of tasks</a:t>
            </a:r>
          </a:p>
          <a:p>
            <a:pPr>
              <a:buFont typeface="Wingdings" panose="05000000000000000000" pitchFamily="2" charset="2"/>
              <a:buChar char="ü"/>
            </a:pPr>
            <a:r>
              <a:rPr lang="en-GB" dirty="0"/>
              <a:t>This can increase efficiency, quality and productivity while reducing costs</a:t>
            </a:r>
          </a:p>
          <a:p>
            <a:endParaRPr lang="en-GB" dirty="0"/>
          </a:p>
        </p:txBody>
      </p:sp>
      <p:sp>
        <p:nvSpPr>
          <p:cNvPr id="7" name="Text Placeholder 6"/>
          <p:cNvSpPr>
            <a:spLocks noGrp="1"/>
          </p:cNvSpPr>
          <p:nvPr>
            <p:ph type="body" sz="quarter" idx="3"/>
          </p:nvPr>
        </p:nvSpPr>
        <p:spPr>
          <a:xfrm>
            <a:off x="6172200" y="333716"/>
            <a:ext cx="5183188" cy="823912"/>
          </a:xfrm>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Disadvantages</a:t>
            </a:r>
          </a:p>
        </p:txBody>
      </p:sp>
      <p:sp>
        <p:nvSpPr>
          <p:cNvPr id="8" name="Content Placeholder 7"/>
          <p:cNvSpPr>
            <a:spLocks noGrp="1"/>
          </p:cNvSpPr>
          <p:nvPr>
            <p:ph sz="quarter" idx="4"/>
          </p:nvPr>
        </p:nvSpPr>
        <p:spPr>
          <a:xfrm>
            <a:off x="6172200" y="1169874"/>
            <a:ext cx="5183188" cy="2280897"/>
          </a:xfrm>
        </p:spPr>
        <p:style>
          <a:lnRef idx="2">
            <a:schemeClr val="dk1"/>
          </a:lnRef>
          <a:fillRef idx="1">
            <a:schemeClr val="lt1"/>
          </a:fillRef>
          <a:effectRef idx="0">
            <a:schemeClr val="dk1"/>
          </a:effectRef>
          <a:fontRef idx="minor">
            <a:schemeClr val="dk1"/>
          </a:fontRef>
        </p:style>
        <p:txBody>
          <a:bodyPr/>
          <a:lstStyle/>
          <a:p>
            <a:r>
              <a:rPr lang="en-GB" dirty="0"/>
              <a:t>Workers become a “Jack of all trades master of none”</a:t>
            </a:r>
          </a:p>
          <a:p>
            <a:r>
              <a:rPr lang="en-GB" dirty="0"/>
              <a:t>Businesses lose the benefits of having specialist staff</a:t>
            </a:r>
          </a:p>
        </p:txBody>
      </p:sp>
      <p:pic>
        <p:nvPicPr>
          <p:cNvPr id="10" name="Content Placeholder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72200" y="3392805"/>
            <a:ext cx="5181600" cy="3225709"/>
          </a:xfrm>
          <a:prstGeom prst="rect">
            <a:avLst/>
          </a:prstGeom>
        </p:spPr>
      </p:pic>
    </p:spTree>
    <p:extLst>
      <p:ext uri="{BB962C8B-B14F-4D97-AF65-F5344CB8AC3E}">
        <p14:creationId xmlns:p14="http://schemas.microsoft.com/office/powerpoint/2010/main" val="5469563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Full time work</a:t>
            </a:r>
          </a:p>
        </p:txBody>
      </p:sp>
      <p:sp>
        <p:nvSpPr>
          <p:cNvPr id="3" name="Content Placeholder 2"/>
          <p:cNvSpPr>
            <a:spLocks noGrp="1"/>
          </p:cNvSpPr>
          <p:nvPr>
            <p:ph sz="half" idx="1"/>
          </p:nvPr>
        </p:nvSpPr>
        <p:spPr/>
        <p:style>
          <a:lnRef idx="2">
            <a:schemeClr val="accent5"/>
          </a:lnRef>
          <a:fillRef idx="1">
            <a:schemeClr val="lt1"/>
          </a:fillRef>
          <a:effectRef idx="0">
            <a:schemeClr val="accent5"/>
          </a:effectRef>
          <a:fontRef idx="minor">
            <a:schemeClr val="dk1"/>
          </a:fontRef>
        </p:style>
        <p:txBody>
          <a:bodyPr>
            <a:normAutofit/>
          </a:bodyPr>
          <a:lstStyle/>
          <a:p>
            <a:pPr marL="0" indent="0">
              <a:lnSpc>
                <a:spcPct val="100000"/>
              </a:lnSpc>
              <a:spcBef>
                <a:spcPts val="0"/>
              </a:spcBef>
              <a:buNone/>
              <a:defRPr/>
            </a:pPr>
            <a:r>
              <a:rPr lang="en-GB" dirty="0"/>
              <a:t>There is no specific number of hours that makes someone full or part-time, but a full-time worker will usually work 35 hours or more a week</a:t>
            </a:r>
          </a:p>
          <a:p>
            <a:pPr marL="0" indent="0">
              <a:lnSpc>
                <a:spcPct val="100000"/>
              </a:lnSpc>
              <a:spcBef>
                <a:spcPts val="0"/>
              </a:spcBef>
              <a:buNone/>
              <a:defRPr/>
            </a:pPr>
            <a:r>
              <a:rPr lang="en-GB" dirty="0">
                <a:hlinkClick r:id="rId2"/>
              </a:rPr>
              <a:t>The maximum you can work a week is 48 hours (by law)</a:t>
            </a:r>
            <a:endParaRPr lang="en-GB" dirty="0"/>
          </a:p>
          <a:p>
            <a:pPr marL="285750" indent="-285750">
              <a:buFont typeface="Wingdings" panose="05000000000000000000" pitchFamily="2" charset="2"/>
              <a:buChar char="ü"/>
            </a:pPr>
            <a:endParaRPr lang="en-GB" dirty="0"/>
          </a:p>
          <a:p>
            <a:endParaRPr lang="en-GB" dirty="0"/>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77045" y="777610"/>
            <a:ext cx="4018945" cy="2311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002016" y="2817710"/>
            <a:ext cx="3260508" cy="369332"/>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GB" dirty="0"/>
              <a:t>Average pay before tax: £77,220</a:t>
            </a:r>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02016" y="3624579"/>
            <a:ext cx="3726641" cy="2311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162193" y="5582681"/>
            <a:ext cx="3260508" cy="369332"/>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GB" dirty="0"/>
              <a:t>Average pay before tax: £80,628.</a:t>
            </a:r>
          </a:p>
        </p:txBody>
      </p:sp>
    </p:spTree>
    <p:extLst>
      <p:ext uri="{BB962C8B-B14F-4D97-AF65-F5344CB8AC3E}">
        <p14:creationId xmlns:p14="http://schemas.microsoft.com/office/powerpoint/2010/main" val="12895684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356"/>
            <a:ext cx="3851955" cy="1325563"/>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Full time work</a:t>
            </a:r>
          </a:p>
        </p:txBody>
      </p:sp>
      <p:sp>
        <p:nvSpPr>
          <p:cNvPr id="5" name="Text Placeholder 4"/>
          <p:cNvSpPr>
            <a:spLocks noGrp="1"/>
          </p:cNvSpPr>
          <p:nvPr>
            <p:ph type="body" idx="1"/>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a:t>Advantages	</a:t>
            </a:r>
          </a:p>
        </p:txBody>
      </p:sp>
      <p:sp>
        <p:nvSpPr>
          <p:cNvPr id="6" name="Content Placeholder 5"/>
          <p:cNvSpPr>
            <a:spLocks noGrp="1"/>
          </p:cNvSpPr>
          <p:nvPr>
            <p:ph sz="half" idx="2"/>
          </p:nvPr>
        </p:nvSpPr>
        <p:spPr/>
        <p:style>
          <a:lnRef idx="2">
            <a:schemeClr val="dk1"/>
          </a:lnRef>
          <a:fillRef idx="1">
            <a:schemeClr val="lt1"/>
          </a:fillRef>
          <a:effectRef idx="0">
            <a:schemeClr val="dk1"/>
          </a:effectRef>
          <a:fontRef idx="minor">
            <a:schemeClr val="dk1"/>
          </a:fontRef>
        </p:style>
        <p:txBody>
          <a:bodyPr/>
          <a:lstStyle/>
          <a:p>
            <a:pPr marL="285750" indent="-285750">
              <a:buFont typeface="Wingdings" panose="05000000000000000000" pitchFamily="2" charset="2"/>
              <a:buChar char="ü"/>
            </a:pPr>
            <a:r>
              <a:rPr lang="en-GB" dirty="0"/>
              <a:t>May be more highly paid per hour than part-time</a:t>
            </a:r>
          </a:p>
          <a:p>
            <a:pPr marL="285750" indent="-285750">
              <a:buFont typeface="Wingdings" panose="05000000000000000000" pitchFamily="2" charset="2"/>
              <a:buChar char="ü"/>
            </a:pPr>
            <a:r>
              <a:rPr lang="en-GB" dirty="0"/>
              <a:t>Access to more holiday entitlement</a:t>
            </a:r>
          </a:p>
          <a:p>
            <a:pPr marL="285750" indent="-285750">
              <a:buFont typeface="Wingdings" panose="05000000000000000000" pitchFamily="2" charset="2"/>
              <a:buChar char="ü"/>
            </a:pPr>
            <a:r>
              <a:rPr lang="en-GB" dirty="0"/>
              <a:t>Employees are committed to the business and may be more productive </a:t>
            </a:r>
          </a:p>
          <a:p>
            <a:pPr marL="285750" indent="-285750">
              <a:buFont typeface="Wingdings" panose="05000000000000000000" pitchFamily="2" charset="2"/>
              <a:buChar char="ü"/>
            </a:pPr>
            <a:r>
              <a:rPr lang="en-GB" dirty="0"/>
              <a:t>Loyalty to the business</a:t>
            </a:r>
          </a:p>
          <a:p>
            <a:endParaRPr lang="en-GB" dirty="0"/>
          </a:p>
        </p:txBody>
      </p:sp>
      <p:sp>
        <p:nvSpPr>
          <p:cNvPr id="7" name="Text Placeholder 6"/>
          <p:cNvSpPr>
            <a:spLocks noGrp="1"/>
          </p:cNvSpPr>
          <p:nvPr>
            <p:ph type="body" sz="quarter" idx="3"/>
          </p:nvPr>
        </p:nvSpPr>
        <p:spPr>
          <a:xfrm>
            <a:off x="6172200" y="333716"/>
            <a:ext cx="5183188" cy="823912"/>
          </a:xfrm>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Disadvantages</a:t>
            </a:r>
          </a:p>
        </p:txBody>
      </p:sp>
      <p:sp>
        <p:nvSpPr>
          <p:cNvPr id="8" name="Content Placeholder 7"/>
          <p:cNvSpPr>
            <a:spLocks noGrp="1"/>
          </p:cNvSpPr>
          <p:nvPr>
            <p:ph sz="quarter" idx="4"/>
          </p:nvPr>
        </p:nvSpPr>
        <p:spPr>
          <a:xfrm>
            <a:off x="6172200" y="1169874"/>
            <a:ext cx="5183188" cy="2280897"/>
          </a:xfrm>
        </p:spPr>
        <p:style>
          <a:lnRef idx="2">
            <a:schemeClr val="dk1"/>
          </a:lnRef>
          <a:fillRef idx="1">
            <a:schemeClr val="lt1"/>
          </a:fillRef>
          <a:effectRef idx="0">
            <a:schemeClr val="dk1"/>
          </a:effectRef>
          <a:fontRef idx="minor">
            <a:schemeClr val="dk1"/>
          </a:fontRef>
        </p:style>
        <p:txBody>
          <a:bodyPr/>
          <a:lstStyle/>
          <a:p>
            <a:pPr marL="285750" indent="-285750">
              <a:buFont typeface="Webdings" panose="05030102010509060703" pitchFamily="18" charset="2"/>
              <a:buChar char="£"/>
            </a:pPr>
            <a:r>
              <a:rPr lang="en-GB" dirty="0"/>
              <a:t>Employees standing idle if there is a business downturn</a:t>
            </a:r>
          </a:p>
          <a:p>
            <a:pPr marL="285750" indent="-285750">
              <a:buFont typeface="Webdings" panose="05030102010509060703" pitchFamily="18" charset="2"/>
              <a:buChar char="£"/>
            </a:pPr>
            <a:r>
              <a:rPr lang="en-GB" dirty="0"/>
              <a:t>Less flexible than part-timers, no-one to cover late nights and weekends</a:t>
            </a:r>
          </a:p>
          <a:p>
            <a:endParaRPr lang="en-GB" dirty="0"/>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72200" y="3463017"/>
            <a:ext cx="5183188" cy="3222172"/>
          </a:xfrm>
          <a:prstGeom prst="rect">
            <a:avLst/>
          </a:prstGeom>
        </p:spPr>
      </p:pic>
    </p:spTree>
    <p:extLst>
      <p:ext uri="{BB962C8B-B14F-4D97-AF65-F5344CB8AC3E}">
        <p14:creationId xmlns:p14="http://schemas.microsoft.com/office/powerpoint/2010/main" val="42083908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pPr marL="0" marR="0" indent="0" algn="l" defTabSz="914400" rtl="0" eaLnBrk="1" fontAlgn="auto" latinLnBrk="0" hangingPunct="1">
              <a:lnSpc>
                <a:spcPct val="90000"/>
              </a:lnSpc>
              <a:spcBef>
                <a:spcPct val="0"/>
              </a:spcBef>
              <a:spcAft>
                <a:spcPts val="0"/>
              </a:spcAft>
              <a:buClrTx/>
              <a:buSzTx/>
              <a:buFontTx/>
              <a:buNone/>
              <a:tabLst/>
              <a:defRPr/>
            </a:pPr>
            <a:br>
              <a:rPr lang="en-GB" dirty="0"/>
            </a:br>
            <a:r>
              <a:rPr lang="en-GB" dirty="0">
                <a:solidFill>
                  <a:schemeClr val="bg1"/>
                </a:solidFill>
              </a:rPr>
              <a:t>P</a:t>
            </a:r>
            <a:r>
              <a:rPr lang="en-GB" sz="4400" kern="1200" dirty="0">
                <a:solidFill>
                  <a:schemeClr val="bg1"/>
                </a:solidFill>
                <a:effectLst/>
                <a:latin typeface="+mj-lt"/>
                <a:ea typeface="+mj-ea"/>
                <a:cs typeface="+mj-cs"/>
              </a:rPr>
              <a:t>art-time work</a:t>
            </a:r>
            <a:endParaRPr lang="en-GB" sz="4400" dirty="0">
              <a:solidFill>
                <a:schemeClr val="bg1"/>
              </a:solidFill>
              <a:effectLst/>
            </a:endParaRPr>
          </a:p>
          <a:p>
            <a:endParaRPr lang="en-GB" dirty="0"/>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lnSpcReduction="10000"/>
          </a:bodyPr>
          <a:lstStyle/>
          <a:p>
            <a:r>
              <a:rPr lang="en-GB" dirty="0"/>
              <a:t>A part-time worker is someone who works fewer hours than a full-time worker.</a:t>
            </a:r>
          </a:p>
          <a:p>
            <a:r>
              <a:rPr lang="en-GB" dirty="0"/>
              <a:t>So this is someone who works less than 35 hours a week</a:t>
            </a:r>
          </a:p>
          <a:p>
            <a:r>
              <a:rPr lang="en-GB" dirty="0"/>
              <a:t>Part time workers should get the same benefits as a full-time worker on a “pro rata” basis</a:t>
            </a:r>
          </a:p>
          <a:p>
            <a:r>
              <a:rPr lang="en-GB" dirty="0"/>
              <a:t>Example part-time jobs; delivery driver, accountant, graphic designer, shop worker</a:t>
            </a:r>
          </a:p>
          <a:p>
            <a:endParaRPr lang="en-GB" dirty="0"/>
          </a:p>
        </p:txBody>
      </p:sp>
      <p:pic>
        <p:nvPicPr>
          <p:cNvPr id="6" name="Content Placeholder 5"/>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2538571"/>
            <a:ext cx="5181600" cy="29254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 name="SMARTInkShape-2158">
            <a:extLst>
              <a:ext uri="{FF2B5EF4-FFF2-40B4-BE49-F238E27FC236}">
                <a16:creationId xmlns:a16="http://schemas.microsoft.com/office/drawing/2014/main" id="{3C6261C3-0636-4C99-88D8-28118713E3CF}"/>
              </a:ext>
            </a:extLst>
          </p:cNvPr>
          <p:cNvSpPr/>
          <p:nvPr/>
        </p:nvSpPr>
        <p:spPr>
          <a:xfrm>
            <a:off x="3059906" y="4726781"/>
            <a:ext cx="1345408" cy="23323"/>
          </a:xfrm>
          <a:custGeom>
            <a:avLst/>
            <a:gdLst/>
            <a:ahLst/>
            <a:cxnLst/>
            <a:rect l="0" t="0" r="0" b="0"/>
            <a:pathLst>
              <a:path w="1345408" h="23323">
                <a:moveTo>
                  <a:pt x="0" y="11907"/>
                </a:moveTo>
                <a:lnTo>
                  <a:pt x="6321" y="11907"/>
                </a:lnTo>
                <a:lnTo>
                  <a:pt x="8183" y="13229"/>
                </a:lnTo>
                <a:lnTo>
                  <a:pt x="9424" y="15434"/>
                </a:lnTo>
                <a:lnTo>
                  <a:pt x="10251" y="18227"/>
                </a:lnTo>
                <a:lnTo>
                  <a:pt x="12126" y="20089"/>
                </a:lnTo>
                <a:lnTo>
                  <a:pt x="17737" y="22157"/>
                </a:lnTo>
                <a:lnTo>
                  <a:pt x="34654" y="23322"/>
                </a:lnTo>
                <a:lnTo>
                  <a:pt x="90129" y="12981"/>
                </a:lnTo>
                <a:lnTo>
                  <a:pt x="144999" y="8591"/>
                </a:lnTo>
                <a:lnTo>
                  <a:pt x="191130" y="2546"/>
                </a:lnTo>
                <a:lnTo>
                  <a:pt x="241839" y="754"/>
                </a:lnTo>
                <a:lnTo>
                  <a:pt x="280787" y="336"/>
                </a:lnTo>
                <a:lnTo>
                  <a:pt x="324554" y="149"/>
                </a:lnTo>
                <a:lnTo>
                  <a:pt x="370465" y="67"/>
                </a:lnTo>
                <a:lnTo>
                  <a:pt x="417328" y="30"/>
                </a:lnTo>
                <a:lnTo>
                  <a:pt x="464615" y="14"/>
                </a:lnTo>
                <a:lnTo>
                  <a:pt x="515617" y="6"/>
                </a:lnTo>
                <a:lnTo>
                  <a:pt x="569153" y="2"/>
                </a:lnTo>
                <a:lnTo>
                  <a:pt x="623815" y="1"/>
                </a:lnTo>
                <a:lnTo>
                  <a:pt x="678977" y="1"/>
                </a:lnTo>
                <a:lnTo>
                  <a:pt x="734361" y="0"/>
                </a:lnTo>
                <a:lnTo>
                  <a:pt x="789845" y="0"/>
                </a:lnTo>
                <a:lnTo>
                  <a:pt x="845372" y="0"/>
                </a:lnTo>
                <a:lnTo>
                  <a:pt x="899596" y="0"/>
                </a:lnTo>
                <a:lnTo>
                  <a:pt x="950154" y="0"/>
                </a:lnTo>
                <a:lnTo>
                  <a:pt x="1002610" y="0"/>
                </a:lnTo>
                <a:lnTo>
                  <a:pt x="1055469" y="1323"/>
                </a:lnTo>
                <a:lnTo>
                  <a:pt x="1105421" y="6321"/>
                </a:lnTo>
                <a:lnTo>
                  <a:pt x="1150552" y="9423"/>
                </a:lnTo>
                <a:lnTo>
                  <a:pt x="1192658" y="10803"/>
                </a:lnTo>
                <a:lnTo>
                  <a:pt x="1233421" y="11415"/>
                </a:lnTo>
                <a:lnTo>
                  <a:pt x="1277115" y="11688"/>
                </a:lnTo>
                <a:lnTo>
                  <a:pt x="1336413" y="11877"/>
                </a:lnTo>
                <a:lnTo>
                  <a:pt x="1345407" y="11907"/>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29" name="SMARTInkShape-Group399">
            <a:extLst>
              <a:ext uri="{FF2B5EF4-FFF2-40B4-BE49-F238E27FC236}">
                <a16:creationId xmlns:a16="http://schemas.microsoft.com/office/drawing/2014/main" id="{0A75527F-466B-40B3-9B60-37899873B5DE}"/>
              </a:ext>
            </a:extLst>
          </p:cNvPr>
          <p:cNvGrpSpPr/>
          <p:nvPr/>
        </p:nvGrpSpPr>
        <p:grpSpPr>
          <a:xfrm>
            <a:off x="2157493" y="3619500"/>
            <a:ext cx="1109879" cy="213946"/>
            <a:chOff x="2157493" y="3619500"/>
            <a:chExt cx="1109879" cy="213946"/>
          </a:xfrm>
        </p:grpSpPr>
        <p:sp>
          <p:nvSpPr>
            <p:cNvPr id="26" name="SMARTInkShape-2159">
              <a:extLst>
                <a:ext uri="{FF2B5EF4-FFF2-40B4-BE49-F238E27FC236}">
                  <a16:creationId xmlns:a16="http://schemas.microsoft.com/office/drawing/2014/main" id="{D8382D7E-8F1A-467D-93D7-24E6A41889B9}"/>
                </a:ext>
              </a:extLst>
            </p:cNvPr>
            <p:cNvSpPr/>
            <p:nvPr/>
          </p:nvSpPr>
          <p:spPr>
            <a:xfrm>
              <a:off x="2157493" y="3631406"/>
              <a:ext cx="341166" cy="142876"/>
            </a:xfrm>
            <a:custGeom>
              <a:avLst/>
              <a:gdLst/>
              <a:ahLst/>
              <a:cxnLst/>
              <a:rect l="0" t="0" r="0" b="0"/>
              <a:pathLst>
                <a:path w="341166" h="142876">
                  <a:moveTo>
                    <a:pt x="330913" y="0"/>
                  </a:moveTo>
                  <a:lnTo>
                    <a:pt x="341165" y="0"/>
                  </a:lnTo>
                  <a:lnTo>
                    <a:pt x="325040" y="0"/>
                  </a:lnTo>
                  <a:lnTo>
                    <a:pt x="318161" y="3528"/>
                  </a:lnTo>
                  <a:lnTo>
                    <a:pt x="310693" y="8183"/>
                  </a:lnTo>
                  <a:lnTo>
                    <a:pt x="262733" y="22012"/>
                  </a:lnTo>
                  <a:lnTo>
                    <a:pt x="207007" y="41145"/>
                  </a:lnTo>
                  <a:lnTo>
                    <a:pt x="162877" y="55507"/>
                  </a:lnTo>
                  <a:lnTo>
                    <a:pt x="139814" y="60389"/>
                  </a:lnTo>
                  <a:lnTo>
                    <a:pt x="87124" y="79798"/>
                  </a:lnTo>
                  <a:lnTo>
                    <a:pt x="28124" y="106065"/>
                  </a:lnTo>
                  <a:lnTo>
                    <a:pt x="9999" y="116103"/>
                  </a:lnTo>
                  <a:lnTo>
                    <a:pt x="5845" y="117089"/>
                  </a:lnTo>
                  <a:lnTo>
                    <a:pt x="3076" y="119070"/>
                  </a:lnTo>
                  <a:lnTo>
                    <a:pt x="1230" y="121713"/>
                  </a:lnTo>
                  <a:lnTo>
                    <a:pt x="0" y="124799"/>
                  </a:lnTo>
                  <a:lnTo>
                    <a:pt x="502" y="126856"/>
                  </a:lnTo>
                  <a:lnTo>
                    <a:pt x="2160" y="128227"/>
                  </a:lnTo>
                  <a:lnTo>
                    <a:pt x="8853" y="129750"/>
                  </a:lnTo>
                  <a:lnTo>
                    <a:pt x="27496" y="131931"/>
                  </a:lnTo>
                  <a:lnTo>
                    <a:pt x="65294" y="141173"/>
                  </a:lnTo>
                  <a:lnTo>
                    <a:pt x="117684" y="133227"/>
                  </a:lnTo>
                  <a:lnTo>
                    <a:pt x="176275" y="131267"/>
                  </a:lnTo>
                  <a:lnTo>
                    <a:pt x="210570" y="132380"/>
                  </a:lnTo>
                  <a:lnTo>
                    <a:pt x="269843" y="141780"/>
                  </a:lnTo>
                  <a:lnTo>
                    <a:pt x="307101" y="14287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7" name="SMARTInkShape-2160">
              <a:extLst>
                <a:ext uri="{FF2B5EF4-FFF2-40B4-BE49-F238E27FC236}">
                  <a16:creationId xmlns:a16="http://schemas.microsoft.com/office/drawing/2014/main" id="{A74F4A9C-372F-4966-B8C8-C00E8B439060}"/>
                </a:ext>
              </a:extLst>
            </p:cNvPr>
            <p:cNvSpPr/>
            <p:nvPr/>
          </p:nvSpPr>
          <p:spPr>
            <a:xfrm>
              <a:off x="2655094" y="3632509"/>
              <a:ext cx="295083" cy="200937"/>
            </a:xfrm>
            <a:custGeom>
              <a:avLst/>
              <a:gdLst/>
              <a:ahLst/>
              <a:cxnLst/>
              <a:rect l="0" t="0" r="0" b="0"/>
              <a:pathLst>
                <a:path w="295083" h="200937">
                  <a:moveTo>
                    <a:pt x="0" y="10804"/>
                  </a:moveTo>
                  <a:lnTo>
                    <a:pt x="6320" y="10804"/>
                  </a:lnTo>
                  <a:lnTo>
                    <a:pt x="53518" y="0"/>
                  </a:lnTo>
                  <a:lnTo>
                    <a:pt x="96414" y="2643"/>
                  </a:lnTo>
                  <a:lnTo>
                    <a:pt x="153611" y="9729"/>
                  </a:lnTo>
                  <a:lnTo>
                    <a:pt x="191440" y="10662"/>
                  </a:lnTo>
                  <a:lnTo>
                    <a:pt x="195095" y="12032"/>
                  </a:lnTo>
                  <a:lnTo>
                    <a:pt x="197532" y="14268"/>
                  </a:lnTo>
                  <a:lnTo>
                    <a:pt x="199157" y="17082"/>
                  </a:lnTo>
                  <a:lnTo>
                    <a:pt x="198917" y="20281"/>
                  </a:lnTo>
                  <a:lnTo>
                    <a:pt x="195123" y="27363"/>
                  </a:lnTo>
                  <a:lnTo>
                    <a:pt x="185549" y="38787"/>
                  </a:lnTo>
                  <a:lnTo>
                    <a:pt x="174629" y="43085"/>
                  </a:lnTo>
                  <a:lnTo>
                    <a:pt x="146060" y="52163"/>
                  </a:lnTo>
                  <a:lnTo>
                    <a:pt x="141030" y="55575"/>
                  </a:lnTo>
                  <a:lnTo>
                    <a:pt x="135440" y="62893"/>
                  </a:lnTo>
                  <a:lnTo>
                    <a:pt x="132293" y="74451"/>
                  </a:lnTo>
                  <a:lnTo>
                    <a:pt x="131361" y="86254"/>
                  </a:lnTo>
                  <a:lnTo>
                    <a:pt x="133876" y="88885"/>
                  </a:lnTo>
                  <a:lnTo>
                    <a:pt x="192180" y="106791"/>
                  </a:lnTo>
                  <a:lnTo>
                    <a:pt x="249133" y="129931"/>
                  </a:lnTo>
                  <a:lnTo>
                    <a:pt x="291865" y="153436"/>
                  </a:lnTo>
                  <a:lnTo>
                    <a:pt x="293795" y="156162"/>
                  </a:lnTo>
                  <a:lnTo>
                    <a:pt x="295082" y="159303"/>
                  </a:lnTo>
                  <a:lnTo>
                    <a:pt x="294617" y="162720"/>
                  </a:lnTo>
                  <a:lnTo>
                    <a:pt x="290573" y="170045"/>
                  </a:lnTo>
                  <a:lnTo>
                    <a:pt x="274537" y="181605"/>
                  </a:lnTo>
                  <a:lnTo>
                    <a:pt x="220735" y="197124"/>
                  </a:lnTo>
                  <a:lnTo>
                    <a:pt x="162482" y="200936"/>
                  </a:lnTo>
                  <a:lnTo>
                    <a:pt x="131045" y="199872"/>
                  </a:lnTo>
                  <a:lnTo>
                    <a:pt x="75202" y="190127"/>
                  </a:lnTo>
                  <a:lnTo>
                    <a:pt x="35719" y="189397"/>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SMARTInkShape-2161">
              <a:extLst>
                <a:ext uri="{FF2B5EF4-FFF2-40B4-BE49-F238E27FC236}">
                  <a16:creationId xmlns:a16="http://schemas.microsoft.com/office/drawing/2014/main" id="{77FBD15D-7E93-48A9-BB89-343EC942FAD5}"/>
                </a:ext>
              </a:extLst>
            </p:cNvPr>
            <p:cNvSpPr/>
            <p:nvPr/>
          </p:nvSpPr>
          <p:spPr>
            <a:xfrm>
              <a:off x="3051253" y="3619500"/>
              <a:ext cx="216119" cy="190501"/>
            </a:xfrm>
            <a:custGeom>
              <a:avLst/>
              <a:gdLst/>
              <a:ahLst/>
              <a:cxnLst/>
              <a:rect l="0" t="0" r="0" b="0"/>
              <a:pathLst>
                <a:path w="216119" h="190501">
                  <a:moveTo>
                    <a:pt x="56278" y="23813"/>
                  </a:moveTo>
                  <a:lnTo>
                    <a:pt x="62599" y="17492"/>
                  </a:lnTo>
                  <a:lnTo>
                    <a:pt x="69230" y="14389"/>
                  </a:lnTo>
                  <a:lnTo>
                    <a:pt x="128053" y="11971"/>
                  </a:lnTo>
                  <a:lnTo>
                    <a:pt x="155156" y="8398"/>
                  </a:lnTo>
                  <a:lnTo>
                    <a:pt x="206303" y="327"/>
                  </a:lnTo>
                  <a:lnTo>
                    <a:pt x="216118" y="97"/>
                  </a:lnTo>
                  <a:lnTo>
                    <a:pt x="160260" y="0"/>
                  </a:lnTo>
                  <a:lnTo>
                    <a:pt x="103485" y="12952"/>
                  </a:lnTo>
                  <a:lnTo>
                    <a:pt x="45640" y="31888"/>
                  </a:lnTo>
                  <a:lnTo>
                    <a:pt x="13216" y="47653"/>
                  </a:lnTo>
                  <a:lnTo>
                    <a:pt x="4066" y="55575"/>
                  </a:lnTo>
                  <a:lnTo>
                    <a:pt x="0" y="63505"/>
                  </a:lnTo>
                  <a:lnTo>
                    <a:pt x="1561" y="68795"/>
                  </a:lnTo>
                  <a:lnTo>
                    <a:pt x="10352" y="81728"/>
                  </a:lnTo>
                  <a:lnTo>
                    <a:pt x="36497" y="97564"/>
                  </a:lnTo>
                  <a:lnTo>
                    <a:pt x="82210" y="114767"/>
                  </a:lnTo>
                  <a:lnTo>
                    <a:pt x="137297" y="127376"/>
                  </a:lnTo>
                  <a:lnTo>
                    <a:pt x="171124" y="133432"/>
                  </a:lnTo>
                  <a:lnTo>
                    <a:pt x="209644" y="145574"/>
                  </a:lnTo>
                  <a:lnTo>
                    <a:pt x="214085" y="148642"/>
                  </a:lnTo>
                  <a:lnTo>
                    <a:pt x="215722" y="152012"/>
                  </a:lnTo>
                  <a:lnTo>
                    <a:pt x="215491" y="155581"/>
                  </a:lnTo>
                  <a:lnTo>
                    <a:pt x="214013" y="159283"/>
                  </a:lnTo>
                  <a:lnTo>
                    <a:pt x="211706" y="161751"/>
                  </a:lnTo>
                  <a:lnTo>
                    <a:pt x="205614" y="164494"/>
                  </a:lnTo>
                  <a:lnTo>
                    <a:pt x="150732" y="174741"/>
                  </a:lnTo>
                  <a:lnTo>
                    <a:pt x="95649" y="184407"/>
                  </a:lnTo>
                  <a:lnTo>
                    <a:pt x="68185" y="19050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Tree>
    <p:extLst>
      <p:ext uri="{BB962C8B-B14F-4D97-AF65-F5344CB8AC3E}">
        <p14:creationId xmlns:p14="http://schemas.microsoft.com/office/powerpoint/2010/main" val="24086841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356"/>
            <a:ext cx="3851955" cy="1325563"/>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Part time work</a:t>
            </a:r>
          </a:p>
        </p:txBody>
      </p:sp>
      <p:sp>
        <p:nvSpPr>
          <p:cNvPr id="5" name="Text Placeholder 4"/>
          <p:cNvSpPr>
            <a:spLocks noGrp="1"/>
          </p:cNvSpPr>
          <p:nvPr>
            <p:ph type="body" idx="1"/>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a:t>Advantages	</a:t>
            </a:r>
          </a:p>
        </p:txBody>
      </p:sp>
      <p:sp>
        <p:nvSpPr>
          <p:cNvPr id="6" name="Content Placeholder 5"/>
          <p:cNvSpPr>
            <a:spLocks noGrp="1"/>
          </p:cNvSpPr>
          <p:nvPr>
            <p:ph sz="half" idx="2"/>
          </p:nvPr>
        </p:nvSpPr>
        <p:spPr/>
        <p:style>
          <a:lnRef idx="2">
            <a:schemeClr val="dk1"/>
          </a:lnRef>
          <a:fillRef idx="1">
            <a:schemeClr val="lt1"/>
          </a:fillRef>
          <a:effectRef idx="0">
            <a:schemeClr val="dk1"/>
          </a:effectRef>
          <a:fontRef idx="minor">
            <a:schemeClr val="dk1"/>
          </a:fontRef>
        </p:style>
        <p:txBody>
          <a:bodyPr>
            <a:normAutofit fontScale="77500" lnSpcReduction="20000"/>
          </a:bodyPr>
          <a:lstStyle/>
          <a:p>
            <a:pPr marL="285750" indent="-285750">
              <a:buFont typeface="Wingdings" panose="05000000000000000000" pitchFamily="2" charset="2"/>
              <a:buChar char="ü"/>
            </a:pPr>
            <a:r>
              <a:rPr lang="en-GB" dirty="0"/>
              <a:t>Good way to keep costs down while a business is growing</a:t>
            </a:r>
          </a:p>
          <a:p>
            <a:pPr marL="285750" indent="-285750">
              <a:buFont typeface="Wingdings" panose="05000000000000000000" pitchFamily="2" charset="2"/>
              <a:buChar char="ü"/>
            </a:pPr>
            <a:r>
              <a:rPr lang="en-GB" dirty="0"/>
              <a:t>Part-time jobs attract a wide pool of applicants with experience and skills who might not want a full-time job</a:t>
            </a:r>
          </a:p>
          <a:p>
            <a:pPr marL="285750" indent="-285750">
              <a:buFont typeface="Wingdings" panose="05000000000000000000" pitchFamily="2" charset="2"/>
              <a:buChar char="ü"/>
            </a:pPr>
            <a:r>
              <a:rPr lang="en-GB" dirty="0"/>
              <a:t>Flexible to respond to seasonal changes in demand</a:t>
            </a:r>
          </a:p>
          <a:p>
            <a:pPr marL="285750" indent="-285750">
              <a:buFont typeface="Wingdings" panose="05000000000000000000" pitchFamily="2" charset="2"/>
              <a:buChar char="ü"/>
            </a:pPr>
            <a:r>
              <a:rPr lang="en-GB" dirty="0"/>
              <a:t>Part-time employees have the same employment rights as full-time employees</a:t>
            </a:r>
          </a:p>
          <a:p>
            <a:pPr marL="285750" indent="-285750">
              <a:buFont typeface="Wingdings" panose="05000000000000000000" pitchFamily="2" charset="2"/>
              <a:buChar char="ü"/>
            </a:pPr>
            <a:r>
              <a:rPr lang="en-GB" dirty="0"/>
              <a:t>The availability of part-time work can attract skilled workers who are unable to work full-time </a:t>
            </a:r>
          </a:p>
          <a:p>
            <a:endParaRPr lang="en-GB" dirty="0"/>
          </a:p>
        </p:txBody>
      </p:sp>
      <p:sp>
        <p:nvSpPr>
          <p:cNvPr id="7" name="Text Placeholder 6"/>
          <p:cNvSpPr>
            <a:spLocks noGrp="1"/>
          </p:cNvSpPr>
          <p:nvPr>
            <p:ph type="body" sz="quarter" idx="3"/>
          </p:nvPr>
        </p:nvSpPr>
        <p:spPr>
          <a:xfrm>
            <a:off x="6172200" y="333716"/>
            <a:ext cx="5183188" cy="823912"/>
          </a:xfrm>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Disadvantages</a:t>
            </a:r>
          </a:p>
        </p:txBody>
      </p:sp>
      <p:sp>
        <p:nvSpPr>
          <p:cNvPr id="8" name="Content Placeholder 7"/>
          <p:cNvSpPr>
            <a:spLocks noGrp="1"/>
          </p:cNvSpPr>
          <p:nvPr>
            <p:ph sz="quarter" idx="4"/>
          </p:nvPr>
        </p:nvSpPr>
        <p:spPr>
          <a:xfrm>
            <a:off x="6172200" y="1169874"/>
            <a:ext cx="5183188" cy="2280897"/>
          </a:xfrm>
        </p:spPr>
        <p:style>
          <a:lnRef idx="2">
            <a:schemeClr val="dk1"/>
          </a:lnRef>
          <a:fillRef idx="1">
            <a:schemeClr val="lt1"/>
          </a:fillRef>
          <a:effectRef idx="0">
            <a:schemeClr val="dk1"/>
          </a:effectRef>
          <a:fontRef idx="minor">
            <a:schemeClr val="dk1"/>
          </a:fontRef>
        </p:style>
        <p:txBody>
          <a:bodyPr>
            <a:normAutofit fontScale="85000" lnSpcReduction="20000"/>
          </a:bodyPr>
          <a:lstStyle/>
          <a:p>
            <a:pPr marL="285750" indent="-285750">
              <a:buFont typeface="Webdings" panose="05030102010509060703" pitchFamily="18" charset="2"/>
              <a:buChar char="£"/>
            </a:pPr>
            <a:r>
              <a:rPr lang="en-GB" dirty="0"/>
              <a:t>Employees might not give the business the commitment and loyalty that a full-time worker would</a:t>
            </a:r>
          </a:p>
          <a:p>
            <a:pPr marL="285750" indent="-285750">
              <a:buFont typeface="Webdings" panose="05030102010509060703" pitchFamily="18" charset="2"/>
              <a:buChar char="£"/>
            </a:pPr>
            <a:r>
              <a:rPr lang="en-GB" dirty="0"/>
              <a:t>Employee may work more than one job which would make them inflexible</a:t>
            </a:r>
          </a:p>
          <a:p>
            <a:pPr marL="285750" indent="-285750">
              <a:buFont typeface="Webdings" panose="05030102010509060703" pitchFamily="18" charset="2"/>
              <a:buChar char="£"/>
            </a:pPr>
            <a:r>
              <a:rPr lang="en-GB" dirty="0"/>
              <a:t>Employee might leave if they find a full-time job</a:t>
            </a:r>
          </a:p>
          <a:p>
            <a:endParaRPr lang="en-GB" dirty="0"/>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93017" y="3635828"/>
            <a:ext cx="4141554" cy="2634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05947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Temporary work</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85000" lnSpcReduction="20000"/>
          </a:bodyPr>
          <a:lstStyle/>
          <a:p>
            <a:r>
              <a:rPr lang="en-GB" dirty="0"/>
              <a:t>A temporary (temp) job is one where the employer only needs extra staff to cover a seasonal period</a:t>
            </a:r>
          </a:p>
          <a:p>
            <a:r>
              <a:rPr lang="en-GB" dirty="0"/>
              <a:t>If you ever had a supply teacher – this was a temporary job</a:t>
            </a:r>
          </a:p>
          <a:p>
            <a:r>
              <a:rPr lang="en-GB" dirty="0"/>
              <a:t>Other examples are Christmas staff in retail stores and holiday reps in resorts</a:t>
            </a:r>
          </a:p>
          <a:p>
            <a:r>
              <a:rPr lang="en-GB" dirty="0"/>
              <a:t>The business can cover staff shortages and keep their costs low</a:t>
            </a:r>
          </a:p>
          <a:p>
            <a:r>
              <a:rPr lang="en-GB" dirty="0"/>
              <a:t>Temporary staff can be employed directly by the business or can be employed from an agency </a:t>
            </a:r>
          </a:p>
        </p:txBody>
      </p:sp>
      <p:pic>
        <p:nvPicPr>
          <p:cNvPr id="2050" name="Picture 2" descr="Image result for holiday reps"/>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tretch>
            <a:fillRect/>
          </a:stretch>
        </p:blipFill>
        <p:spPr bwMode="auto">
          <a:xfrm>
            <a:off x="6172200" y="2446814"/>
            <a:ext cx="5181600" cy="3108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3919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356"/>
            <a:ext cx="4561114" cy="1325563"/>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Temporary work</a:t>
            </a:r>
          </a:p>
        </p:txBody>
      </p:sp>
      <p:sp>
        <p:nvSpPr>
          <p:cNvPr id="5" name="Text Placeholder 4"/>
          <p:cNvSpPr>
            <a:spLocks noGrp="1"/>
          </p:cNvSpPr>
          <p:nvPr>
            <p:ph type="body" idx="1"/>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a:t>Advantages	</a:t>
            </a:r>
          </a:p>
        </p:txBody>
      </p:sp>
      <p:sp>
        <p:nvSpPr>
          <p:cNvPr id="6" name="Content Placeholder 5"/>
          <p:cNvSpPr>
            <a:spLocks noGrp="1"/>
          </p:cNvSpPr>
          <p:nvPr>
            <p:ph sz="half" idx="2"/>
          </p:nvPr>
        </p:nvSpPr>
        <p:spPr/>
        <p:style>
          <a:lnRef idx="2">
            <a:schemeClr val="dk1"/>
          </a:lnRef>
          <a:fillRef idx="1">
            <a:schemeClr val="lt1"/>
          </a:fillRef>
          <a:effectRef idx="0">
            <a:schemeClr val="dk1"/>
          </a:effectRef>
          <a:fontRef idx="minor">
            <a:schemeClr val="dk1"/>
          </a:fontRef>
        </p:style>
        <p:txBody>
          <a:bodyPr>
            <a:normAutofit lnSpcReduction="10000"/>
          </a:bodyPr>
          <a:lstStyle/>
          <a:p>
            <a:r>
              <a:rPr lang="en-GB" dirty="0"/>
              <a:t>Ideal for a business that needs extra workers for a special project</a:t>
            </a:r>
          </a:p>
          <a:p>
            <a:r>
              <a:rPr lang="en-GB" dirty="0"/>
              <a:t>Useful to meet seasonal demands, and work fluctuations</a:t>
            </a:r>
          </a:p>
          <a:p>
            <a:r>
              <a:rPr lang="en-GB" dirty="0"/>
              <a:t>Useful to meet employee shortages</a:t>
            </a:r>
          </a:p>
          <a:p>
            <a:r>
              <a:rPr lang="en-GB" dirty="0"/>
              <a:t>Agencies may complete all the paperwork</a:t>
            </a:r>
          </a:p>
          <a:p>
            <a:endParaRPr lang="en-GB" dirty="0"/>
          </a:p>
        </p:txBody>
      </p:sp>
      <p:sp>
        <p:nvSpPr>
          <p:cNvPr id="7" name="Text Placeholder 6"/>
          <p:cNvSpPr>
            <a:spLocks noGrp="1"/>
          </p:cNvSpPr>
          <p:nvPr>
            <p:ph type="body" sz="quarter" idx="3"/>
          </p:nvPr>
        </p:nvSpPr>
        <p:spPr>
          <a:xfrm>
            <a:off x="6172200" y="38101"/>
            <a:ext cx="5183188" cy="823912"/>
          </a:xfrm>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Disadvantages</a:t>
            </a:r>
          </a:p>
        </p:txBody>
      </p:sp>
      <p:sp>
        <p:nvSpPr>
          <p:cNvPr id="8" name="Content Placeholder 7"/>
          <p:cNvSpPr>
            <a:spLocks noGrp="1"/>
          </p:cNvSpPr>
          <p:nvPr>
            <p:ph sz="quarter" idx="4"/>
          </p:nvPr>
        </p:nvSpPr>
        <p:spPr>
          <a:xfrm>
            <a:off x="6172200" y="1008289"/>
            <a:ext cx="5183188" cy="2901383"/>
          </a:xfrm>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GB" dirty="0"/>
              <a:t>Agency staff may be expensive but it may be cheaper than hiring permanent staff</a:t>
            </a:r>
          </a:p>
          <a:p>
            <a:r>
              <a:rPr lang="en-GB" dirty="0"/>
              <a:t>Injury rates are higher in temp workers</a:t>
            </a:r>
          </a:p>
          <a:p>
            <a:r>
              <a:rPr lang="en-GB" dirty="0"/>
              <a:t>All staff will need some kind of training to get them started, this costs time and money </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13140" y="4180114"/>
            <a:ext cx="3898101" cy="2531610"/>
          </a:xfrm>
          <a:prstGeom prst="rect">
            <a:avLst/>
          </a:prstGeom>
        </p:spPr>
      </p:pic>
    </p:spTree>
    <p:extLst>
      <p:ext uri="{BB962C8B-B14F-4D97-AF65-F5344CB8AC3E}">
        <p14:creationId xmlns:p14="http://schemas.microsoft.com/office/powerpoint/2010/main" val="7840258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l"/>
            <a:r>
              <a:rPr lang="en-GB" dirty="0"/>
              <a:t>Permanent work</a:t>
            </a:r>
          </a:p>
        </p:txBody>
      </p:sp>
      <p:sp>
        <p:nvSpPr>
          <p:cNvPr id="4" name="Content Placeholder 3"/>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a:bodyPr>
          <a:lstStyle/>
          <a:p>
            <a:r>
              <a:rPr lang="en-GB" dirty="0"/>
              <a:t>A </a:t>
            </a:r>
            <a:r>
              <a:rPr lang="en-GB" b="1" dirty="0"/>
              <a:t>permanent contract</a:t>
            </a:r>
            <a:r>
              <a:rPr lang="en-GB" dirty="0"/>
              <a:t> is the most common type of employment, an indefinite contract whereby you are employed by the company until either the employee leaves is fired or made redundant</a:t>
            </a:r>
          </a:p>
        </p:txBody>
      </p:sp>
      <p:pic>
        <p:nvPicPr>
          <p:cNvPr id="5123" name="Picture 3"/>
          <p:cNvPicPr>
            <a:picLocks noGrp="1" noChangeAspect="1" noChangeArrowheads="1"/>
          </p:cNvPicPr>
          <p:nvPr>
            <p:ph sz="half" idx="2"/>
          </p:nvPr>
        </p:nvPicPr>
        <p:blipFill>
          <a:blip r:embed="rId2">
            <a:extLst>
              <a:ext uri="{28A0092B-C50C-407E-A947-70E740481C1C}">
                <a14:useLocalDpi xmlns:a14="http://schemas.microsoft.com/office/drawing/2010/main"/>
              </a:ext>
            </a:extLst>
          </a:blip>
          <a:stretch>
            <a:fillRect/>
          </a:stretch>
        </p:blipFill>
        <p:spPr bwMode="auto">
          <a:xfrm>
            <a:off x="6535308" y="1600201"/>
            <a:ext cx="4012698" cy="2742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20473" y="3686517"/>
            <a:ext cx="4013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19290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356"/>
            <a:ext cx="4561114" cy="1325563"/>
          </a:xfrm>
        </p:spPr>
        <p:style>
          <a:lnRef idx="2">
            <a:schemeClr val="accent1">
              <a:shade val="50000"/>
            </a:schemeClr>
          </a:lnRef>
          <a:fillRef idx="1">
            <a:schemeClr val="accent1"/>
          </a:fillRef>
          <a:effectRef idx="0">
            <a:schemeClr val="accent1"/>
          </a:effectRef>
          <a:fontRef idx="minor">
            <a:schemeClr val="lt1"/>
          </a:fontRef>
        </p:style>
        <p:txBody>
          <a:bodyPr/>
          <a:lstStyle/>
          <a:p>
            <a:pPr algn="l"/>
            <a:r>
              <a:rPr lang="en-GB" dirty="0"/>
              <a:t>Permanent work</a:t>
            </a:r>
          </a:p>
        </p:txBody>
      </p:sp>
      <p:sp>
        <p:nvSpPr>
          <p:cNvPr id="5" name="Text Placeholder 4"/>
          <p:cNvSpPr>
            <a:spLocks noGrp="1"/>
          </p:cNvSpPr>
          <p:nvPr>
            <p:ph type="body" idx="1"/>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n-GB" dirty="0"/>
              <a:t>Advantages	</a:t>
            </a:r>
          </a:p>
        </p:txBody>
      </p:sp>
      <p:sp>
        <p:nvSpPr>
          <p:cNvPr id="6" name="Content Placeholder 5"/>
          <p:cNvSpPr>
            <a:spLocks noGrp="1"/>
          </p:cNvSpPr>
          <p:nvPr>
            <p:ph sz="half" idx="2"/>
          </p:nvPr>
        </p:nvSpPr>
        <p:spPr/>
        <p:style>
          <a:lnRef idx="2">
            <a:schemeClr val="dk1"/>
          </a:lnRef>
          <a:fillRef idx="1">
            <a:schemeClr val="lt1"/>
          </a:fillRef>
          <a:effectRef idx="0">
            <a:schemeClr val="dk1"/>
          </a:effectRef>
          <a:fontRef idx="minor">
            <a:schemeClr val="dk1"/>
          </a:fontRef>
        </p:style>
        <p:txBody>
          <a:bodyPr/>
          <a:lstStyle/>
          <a:p>
            <a:r>
              <a:rPr lang="en-GB" dirty="0"/>
              <a:t>Staff will be very focussed on the business, they will look to the long-term to build up their professional development profile with the business.</a:t>
            </a:r>
          </a:p>
          <a:p>
            <a:r>
              <a:rPr lang="en-GB" dirty="0"/>
              <a:t>Higher staff morale as they know they have a secure job</a:t>
            </a:r>
          </a:p>
          <a:p>
            <a:r>
              <a:rPr lang="en-GB" dirty="0"/>
              <a:t>Employees have loyalty to the business which reduces absenteeism and increases </a:t>
            </a:r>
            <a:r>
              <a:rPr lang="en-GB" dirty="0" err="1"/>
              <a:t>produtivity</a:t>
            </a:r>
            <a:endParaRPr lang="en-GB" dirty="0"/>
          </a:p>
        </p:txBody>
      </p:sp>
      <p:sp>
        <p:nvSpPr>
          <p:cNvPr id="7" name="Text Placeholder 6"/>
          <p:cNvSpPr>
            <a:spLocks noGrp="1"/>
          </p:cNvSpPr>
          <p:nvPr>
            <p:ph type="body" sz="quarter" idx="3"/>
          </p:nvPr>
        </p:nvSpPr>
        <p:spPr>
          <a:xfrm>
            <a:off x="6172200" y="333716"/>
            <a:ext cx="5183188" cy="823912"/>
          </a:xfrm>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Disadvantages</a:t>
            </a:r>
          </a:p>
        </p:txBody>
      </p:sp>
      <p:sp>
        <p:nvSpPr>
          <p:cNvPr id="8" name="Content Placeholder 7"/>
          <p:cNvSpPr>
            <a:spLocks noGrp="1"/>
          </p:cNvSpPr>
          <p:nvPr>
            <p:ph sz="quarter" idx="4"/>
          </p:nvPr>
        </p:nvSpPr>
        <p:spPr>
          <a:xfrm>
            <a:off x="6172200" y="1169874"/>
            <a:ext cx="5183188" cy="2280897"/>
          </a:xfrm>
        </p:spPr>
        <p:style>
          <a:lnRef idx="2">
            <a:schemeClr val="dk1"/>
          </a:lnRef>
          <a:fillRef idx="1">
            <a:schemeClr val="lt1"/>
          </a:fillRef>
          <a:effectRef idx="0">
            <a:schemeClr val="dk1"/>
          </a:effectRef>
          <a:fontRef idx="minor">
            <a:schemeClr val="dk1"/>
          </a:fontRef>
        </p:style>
        <p:txBody>
          <a:bodyPr>
            <a:normAutofit/>
          </a:bodyPr>
          <a:lstStyle/>
          <a:p>
            <a:r>
              <a:rPr lang="en-GB" dirty="0"/>
              <a:t>Permanent staff can develop negative attitudes to work, or get involved in office politics and so may become lazy, uncooperative or disinterested in the business</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05600" y="3788228"/>
            <a:ext cx="3875314" cy="2456938"/>
          </a:xfrm>
          <a:prstGeom prst="rect">
            <a:avLst/>
          </a:prstGeom>
        </p:spPr>
      </p:pic>
    </p:spTree>
    <p:extLst>
      <p:ext uri="{BB962C8B-B14F-4D97-AF65-F5344CB8AC3E}">
        <p14:creationId xmlns:p14="http://schemas.microsoft.com/office/powerpoint/2010/main" val="30880200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pPr marL="0" marR="0" indent="0" algn="l" defTabSz="914400" rtl="0" eaLnBrk="1" fontAlgn="auto" latinLnBrk="0" hangingPunct="1">
              <a:lnSpc>
                <a:spcPct val="90000"/>
              </a:lnSpc>
              <a:spcBef>
                <a:spcPct val="0"/>
              </a:spcBef>
              <a:spcAft>
                <a:spcPts val="0"/>
              </a:spcAft>
              <a:buClrTx/>
              <a:buSzTx/>
              <a:buFontTx/>
              <a:buNone/>
              <a:tabLst/>
              <a:defRPr/>
            </a:pPr>
            <a:br>
              <a:rPr lang="en-GB" sz="4400" kern="1200" dirty="0">
                <a:solidFill>
                  <a:schemeClr val="bg1"/>
                </a:solidFill>
                <a:effectLst/>
                <a:latin typeface="+mj-lt"/>
                <a:ea typeface="+mj-ea"/>
                <a:cs typeface="+mj-cs"/>
              </a:rPr>
            </a:br>
            <a:r>
              <a:rPr lang="en-GB" sz="4400" kern="1200" dirty="0">
                <a:solidFill>
                  <a:schemeClr val="bg1"/>
                </a:solidFill>
                <a:effectLst/>
                <a:latin typeface="+mj-lt"/>
                <a:ea typeface="+mj-ea"/>
                <a:cs typeface="+mj-cs"/>
              </a:rPr>
              <a:t>Flexible hours</a:t>
            </a:r>
            <a:endParaRPr lang="en-GB" sz="4400" dirty="0">
              <a:solidFill>
                <a:schemeClr val="bg1"/>
              </a:solidFill>
              <a:effectLst/>
            </a:endParaRPr>
          </a:p>
          <a:p>
            <a:endParaRPr lang="en-GB" dirty="0"/>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a:bodyPr>
          <a:lstStyle/>
          <a:p>
            <a:r>
              <a:rPr lang="en-GB" dirty="0"/>
              <a:t>Flexible working is a way of working that suits an employee’s needs, e.g. having flexible start and finish times, or working from home</a:t>
            </a:r>
          </a:p>
          <a:p>
            <a:r>
              <a:rPr lang="en-GB" dirty="0"/>
              <a:t>All UK employees have the </a:t>
            </a:r>
            <a:r>
              <a:rPr lang="en-GB" b="1" u="sng" dirty="0"/>
              <a:t>legal right </a:t>
            </a:r>
            <a:r>
              <a:rPr lang="en-GB" dirty="0"/>
              <a:t>to request flexible working - not just parents and carers</a:t>
            </a:r>
          </a:p>
          <a:p>
            <a:r>
              <a:rPr lang="en-GB" dirty="0"/>
              <a:t>Work is divided up into “core” and “flexi time”</a:t>
            </a:r>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64534" y="1825625"/>
            <a:ext cx="2520280" cy="244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00637" y="4273896"/>
            <a:ext cx="2854405" cy="1951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43144" y="2257672"/>
            <a:ext cx="2510656" cy="1708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0119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800" b="1" dirty="0">
                <a:solidFill>
                  <a:srgbClr val="0070C0"/>
                </a:solidFill>
              </a:rPr>
              <a:t>Staff as an asset; staff as a cost</a:t>
            </a:r>
          </a:p>
          <a:p>
            <a:endParaRPr lang="en-GB" sz="6600" b="1" dirty="0">
              <a:solidFill>
                <a:srgbClr val="0070C0"/>
              </a:solidFill>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3512457"/>
          </a:xfrm>
          <a:prstGeom prst="rect">
            <a:avLst/>
          </a:prstGeom>
        </p:spPr>
      </p:pic>
    </p:spTree>
    <p:extLst>
      <p:ext uri="{BB962C8B-B14F-4D97-AF65-F5344CB8AC3E}">
        <p14:creationId xmlns:p14="http://schemas.microsoft.com/office/powerpoint/2010/main" val="3176652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356"/>
            <a:ext cx="4561114" cy="1325563"/>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Flexible hours</a:t>
            </a:r>
          </a:p>
        </p:txBody>
      </p:sp>
      <p:sp>
        <p:nvSpPr>
          <p:cNvPr id="5" name="Text Placeholder 4"/>
          <p:cNvSpPr>
            <a:spLocks noGrp="1"/>
          </p:cNvSpPr>
          <p:nvPr>
            <p:ph type="body" idx="1"/>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a:t>Advantages	</a:t>
            </a:r>
          </a:p>
        </p:txBody>
      </p:sp>
      <p:sp>
        <p:nvSpPr>
          <p:cNvPr id="6" name="Content Placeholder 5"/>
          <p:cNvSpPr>
            <a:spLocks noGrp="1"/>
          </p:cNvSpPr>
          <p:nvPr>
            <p:ph sz="half" idx="2"/>
          </p:nvPr>
        </p:nvSpPr>
        <p:spPr/>
        <p:style>
          <a:lnRef idx="2">
            <a:schemeClr val="dk1"/>
          </a:lnRef>
          <a:fillRef idx="1">
            <a:schemeClr val="lt1"/>
          </a:fillRef>
          <a:effectRef idx="0">
            <a:schemeClr val="dk1"/>
          </a:effectRef>
          <a:fontRef idx="minor">
            <a:schemeClr val="dk1"/>
          </a:fontRef>
        </p:style>
        <p:txBody>
          <a:bodyPr/>
          <a:lstStyle/>
          <a:p>
            <a:pPr>
              <a:buFont typeface="Wingdings" panose="05000000000000000000" pitchFamily="2" charset="2"/>
              <a:buChar char="ü"/>
            </a:pPr>
            <a:r>
              <a:rPr lang="en-GB" dirty="0"/>
              <a:t>From a business perspective flexible working can keep valuable staff from leaving and can also cover busy periods</a:t>
            </a:r>
          </a:p>
          <a:p>
            <a:pPr>
              <a:buFont typeface="Wingdings" panose="05000000000000000000" pitchFamily="2" charset="2"/>
              <a:buChar char="ü"/>
            </a:pPr>
            <a:r>
              <a:rPr lang="en-GB" dirty="0"/>
              <a:t>Can accommodate the work life balance needs of employees with busy lives and families</a:t>
            </a:r>
          </a:p>
          <a:p>
            <a:pPr>
              <a:buFont typeface="Wingdings" panose="05000000000000000000" pitchFamily="2" charset="2"/>
              <a:buChar char="ü"/>
            </a:pPr>
            <a:endParaRPr lang="en-GB" dirty="0"/>
          </a:p>
          <a:p>
            <a:endParaRPr lang="en-GB" dirty="0"/>
          </a:p>
        </p:txBody>
      </p:sp>
      <p:sp>
        <p:nvSpPr>
          <p:cNvPr id="7" name="Text Placeholder 6"/>
          <p:cNvSpPr>
            <a:spLocks noGrp="1"/>
          </p:cNvSpPr>
          <p:nvPr>
            <p:ph type="body" sz="quarter" idx="3"/>
          </p:nvPr>
        </p:nvSpPr>
        <p:spPr>
          <a:xfrm>
            <a:off x="6172200" y="333716"/>
            <a:ext cx="5183188" cy="823912"/>
          </a:xfrm>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Disadvantages</a:t>
            </a:r>
          </a:p>
        </p:txBody>
      </p:sp>
      <p:sp>
        <p:nvSpPr>
          <p:cNvPr id="8" name="Content Placeholder 7"/>
          <p:cNvSpPr>
            <a:spLocks noGrp="1"/>
          </p:cNvSpPr>
          <p:nvPr>
            <p:ph sz="quarter" idx="4"/>
          </p:nvPr>
        </p:nvSpPr>
        <p:spPr>
          <a:xfrm>
            <a:off x="6172200" y="1169874"/>
            <a:ext cx="5183188" cy="2280897"/>
          </a:xfrm>
        </p:spPr>
        <p:style>
          <a:lnRef idx="2">
            <a:schemeClr val="dk1"/>
          </a:lnRef>
          <a:fillRef idx="1">
            <a:schemeClr val="lt1"/>
          </a:fillRef>
          <a:effectRef idx="0">
            <a:schemeClr val="dk1"/>
          </a:effectRef>
          <a:fontRef idx="minor">
            <a:schemeClr val="dk1"/>
          </a:fontRef>
        </p:style>
        <p:txBody>
          <a:bodyPr>
            <a:normAutofit lnSpcReduction="10000"/>
          </a:bodyPr>
          <a:lstStyle/>
          <a:p>
            <a:r>
              <a:rPr lang="en-GB" dirty="0"/>
              <a:t>Can sometimes confuse suppliers or customers who may want to speak to the same member of staff</a:t>
            </a:r>
          </a:p>
          <a:p>
            <a:r>
              <a:rPr lang="en-GB" dirty="0"/>
              <a:t>The business may need extra staff to cover unmanned periods</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70914" y="3747342"/>
            <a:ext cx="4082143" cy="2442321"/>
          </a:xfrm>
          <a:prstGeom prst="rect">
            <a:avLst/>
          </a:prstGeom>
        </p:spPr>
      </p:pic>
    </p:spTree>
    <p:extLst>
      <p:ext uri="{BB962C8B-B14F-4D97-AF65-F5344CB8AC3E}">
        <p14:creationId xmlns:p14="http://schemas.microsoft.com/office/powerpoint/2010/main" val="37153019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Zero hours contracts</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85000" lnSpcReduction="20000"/>
          </a:bodyPr>
          <a:lstStyle/>
          <a:p>
            <a:pPr>
              <a:buFont typeface="Wingdings" panose="05000000000000000000" pitchFamily="2" charset="2"/>
              <a:buChar char="§"/>
            </a:pPr>
            <a:r>
              <a:rPr lang="en-GB" dirty="0"/>
              <a:t>Zeros hours contracts means that employees are “on call” to work when you need them, but they have no fixed hours of employment</a:t>
            </a:r>
          </a:p>
          <a:p>
            <a:pPr>
              <a:buFont typeface="Wingdings" panose="05000000000000000000" pitchFamily="2" charset="2"/>
              <a:buChar char="§"/>
            </a:pPr>
            <a:r>
              <a:rPr lang="en-GB" dirty="0"/>
              <a:t>The employer does not have to provide the employees with work</a:t>
            </a:r>
          </a:p>
          <a:p>
            <a:pPr>
              <a:buFont typeface="Wingdings" panose="05000000000000000000" pitchFamily="2" charset="2"/>
              <a:buChar char="§"/>
            </a:pPr>
            <a:r>
              <a:rPr lang="en-GB" dirty="0"/>
              <a:t>The employees can say no if the employer calls and offers them work that day</a:t>
            </a:r>
          </a:p>
          <a:p>
            <a:pPr>
              <a:buFont typeface="Wingdings" panose="05000000000000000000" pitchFamily="2" charset="2"/>
              <a:buChar char="§"/>
            </a:pPr>
            <a:r>
              <a:rPr lang="en-GB" dirty="0"/>
              <a:t>910,000 employees in the UK are on zero hours contracts; hotels, fast food, Sports Direct etc.*</a:t>
            </a:r>
          </a:p>
          <a:p>
            <a:pPr>
              <a:buFont typeface="Wingdings" panose="05000000000000000000" pitchFamily="2" charset="2"/>
              <a:buChar char="§"/>
            </a:pPr>
            <a:r>
              <a:rPr lang="en-GB" dirty="0"/>
              <a:t>Zero hour contracts are banned in New Zealand (fact)</a:t>
            </a:r>
          </a:p>
          <a:p>
            <a:endParaRPr lang="en-GB" dirty="0"/>
          </a:p>
        </p:txBody>
      </p:sp>
      <p:grpSp>
        <p:nvGrpSpPr>
          <p:cNvPr id="8" name="Group 7"/>
          <p:cNvGrpSpPr/>
          <p:nvPr/>
        </p:nvGrpSpPr>
        <p:grpSpPr>
          <a:xfrm>
            <a:off x="6257715" y="2194927"/>
            <a:ext cx="5096085" cy="3295258"/>
            <a:chOff x="6257715" y="307913"/>
            <a:chExt cx="5542402" cy="4343404"/>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933529">
              <a:off x="6257715" y="307913"/>
              <a:ext cx="5172285" cy="2313916"/>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339038">
              <a:off x="6618517" y="2513693"/>
              <a:ext cx="5181600" cy="2137624"/>
            </a:xfrm>
            <a:prstGeom prst="rect">
              <a:avLst/>
            </a:prstGeom>
          </p:spPr>
        </p:pic>
      </p:grpSp>
    </p:spTree>
    <p:extLst>
      <p:ext uri="{BB962C8B-B14F-4D97-AF65-F5344CB8AC3E}">
        <p14:creationId xmlns:p14="http://schemas.microsoft.com/office/powerpoint/2010/main" val="3980737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356"/>
            <a:ext cx="5366657" cy="1325563"/>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Zero hours contracts</a:t>
            </a:r>
          </a:p>
        </p:txBody>
      </p:sp>
      <p:sp>
        <p:nvSpPr>
          <p:cNvPr id="5" name="Text Placeholder 4"/>
          <p:cNvSpPr>
            <a:spLocks noGrp="1"/>
          </p:cNvSpPr>
          <p:nvPr>
            <p:ph type="body" idx="1"/>
          </p:nvPr>
        </p:nvSpPr>
        <p:spPr>
          <a:xfrm>
            <a:off x="534987" y="1698335"/>
            <a:ext cx="5157787" cy="823912"/>
          </a:xfrm>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a:t>Advantages	</a:t>
            </a:r>
          </a:p>
        </p:txBody>
      </p:sp>
      <p:sp>
        <p:nvSpPr>
          <p:cNvPr id="6" name="Content Placeholder 5"/>
          <p:cNvSpPr>
            <a:spLocks noGrp="1"/>
          </p:cNvSpPr>
          <p:nvPr>
            <p:ph sz="half" idx="2"/>
          </p:nvPr>
        </p:nvSpPr>
        <p:spPr>
          <a:xfrm>
            <a:off x="534988" y="2522247"/>
            <a:ext cx="5157787" cy="3684588"/>
          </a:xfrm>
        </p:spPr>
        <p:style>
          <a:lnRef idx="2">
            <a:schemeClr val="dk1"/>
          </a:lnRef>
          <a:fillRef idx="1">
            <a:schemeClr val="lt1"/>
          </a:fillRef>
          <a:effectRef idx="0">
            <a:schemeClr val="dk1"/>
          </a:effectRef>
          <a:fontRef idx="minor">
            <a:schemeClr val="dk1"/>
          </a:fontRef>
        </p:style>
        <p:txBody>
          <a:bodyPr/>
          <a:lstStyle/>
          <a:p>
            <a:pPr marL="285750" indent="-285750">
              <a:buFont typeface="Wingdings" panose="05000000000000000000" pitchFamily="2" charset="2"/>
              <a:buChar char="ü"/>
            </a:pPr>
            <a:r>
              <a:rPr lang="en-GB" dirty="0"/>
              <a:t>Great for a business where work can be unpredictable</a:t>
            </a:r>
          </a:p>
          <a:p>
            <a:pPr marL="285750" indent="-285750">
              <a:buFont typeface="Wingdings" panose="05000000000000000000" pitchFamily="2" charset="2"/>
              <a:buChar char="ü"/>
            </a:pPr>
            <a:r>
              <a:rPr lang="en-GB" dirty="0"/>
              <a:t>Ideal where staff are needed at short notice</a:t>
            </a:r>
          </a:p>
          <a:p>
            <a:pPr marL="285750" indent="-285750">
              <a:buFont typeface="Wingdings" panose="05000000000000000000" pitchFamily="2" charset="2"/>
              <a:buChar char="ü"/>
            </a:pPr>
            <a:r>
              <a:rPr lang="en-GB" dirty="0"/>
              <a:t>Gives the employer great flexibility, no staff standing around with nothing to do</a:t>
            </a:r>
          </a:p>
          <a:p>
            <a:endParaRPr lang="en-GB" dirty="0"/>
          </a:p>
        </p:txBody>
      </p:sp>
      <p:sp>
        <p:nvSpPr>
          <p:cNvPr id="7" name="Text Placeholder 6"/>
          <p:cNvSpPr>
            <a:spLocks noGrp="1"/>
          </p:cNvSpPr>
          <p:nvPr>
            <p:ph type="body" sz="quarter" idx="3"/>
          </p:nvPr>
        </p:nvSpPr>
        <p:spPr>
          <a:xfrm>
            <a:off x="6172200" y="333716"/>
            <a:ext cx="5183188" cy="823912"/>
          </a:xfrm>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Disadvantages</a:t>
            </a:r>
          </a:p>
        </p:txBody>
      </p:sp>
      <p:sp>
        <p:nvSpPr>
          <p:cNvPr id="8" name="Content Placeholder 7"/>
          <p:cNvSpPr>
            <a:spLocks noGrp="1"/>
          </p:cNvSpPr>
          <p:nvPr>
            <p:ph sz="quarter" idx="4"/>
          </p:nvPr>
        </p:nvSpPr>
        <p:spPr>
          <a:xfrm>
            <a:off x="6172200" y="1169874"/>
            <a:ext cx="5183188" cy="2280897"/>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pPr marL="285750" indent="-285750">
              <a:buFont typeface="Webdings" panose="05030102010509060703" pitchFamily="18" charset="2"/>
              <a:buChar char="£"/>
            </a:pPr>
            <a:r>
              <a:rPr lang="en-GB" dirty="0"/>
              <a:t>Employees might not give the business the commitment and loyalty that a full-time worker would</a:t>
            </a:r>
          </a:p>
          <a:p>
            <a:pPr marL="285750" indent="-285750">
              <a:buFont typeface="Webdings" panose="05030102010509060703" pitchFamily="18" charset="2"/>
              <a:buChar char="£"/>
            </a:pPr>
            <a:r>
              <a:rPr lang="en-GB" dirty="0"/>
              <a:t>Employees may become unhappy with the zero hours and leave to find more permanent work</a:t>
            </a:r>
          </a:p>
          <a:p>
            <a:endParaRPr lang="en-GB" dirty="0"/>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51801" y="3547150"/>
            <a:ext cx="3989527" cy="2659685"/>
          </a:xfrm>
          <a:prstGeom prst="rect">
            <a:avLst/>
          </a:prstGeom>
        </p:spPr>
      </p:pic>
    </p:spTree>
    <p:extLst>
      <p:ext uri="{BB962C8B-B14F-4D97-AF65-F5344CB8AC3E}">
        <p14:creationId xmlns:p14="http://schemas.microsoft.com/office/powerpoint/2010/main" val="32248475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3F8E2-F5C4-4F1E-8116-F0D7F5A0C913}"/>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B0ED49F0-5F8B-4E23-8E15-1E19E58536FB}"/>
              </a:ext>
            </a:extLst>
          </p:cNvPr>
          <p:cNvSpPr>
            <a:spLocks noGrp="1"/>
          </p:cNvSpPr>
          <p:nvPr>
            <p:ph type="body" idx="1"/>
          </p:nvPr>
        </p:nvSpPr>
        <p:spPr/>
        <p:txBody>
          <a:bodyPr/>
          <a:lstStyle/>
          <a:p>
            <a:endParaRPr lang="en-GB"/>
          </a:p>
        </p:txBody>
      </p:sp>
      <p:sp>
        <p:nvSpPr>
          <p:cNvPr id="4" name="Content Placeholder 3">
            <a:extLst>
              <a:ext uri="{FF2B5EF4-FFF2-40B4-BE49-F238E27FC236}">
                <a16:creationId xmlns:a16="http://schemas.microsoft.com/office/drawing/2014/main" id="{16027E19-C70C-45D9-8C5C-9CB52D1BCEB9}"/>
              </a:ext>
            </a:extLst>
          </p:cNvPr>
          <p:cNvSpPr>
            <a:spLocks noGrp="1"/>
          </p:cNvSpPr>
          <p:nvPr>
            <p:ph sz="half" idx="2"/>
          </p:nvPr>
        </p:nvSpPr>
        <p:spPr/>
        <p:txBody>
          <a:bodyPr/>
          <a:lstStyle/>
          <a:p>
            <a:endParaRPr lang="en-GB"/>
          </a:p>
        </p:txBody>
      </p:sp>
      <p:sp>
        <p:nvSpPr>
          <p:cNvPr id="5" name="Text Placeholder 4">
            <a:extLst>
              <a:ext uri="{FF2B5EF4-FFF2-40B4-BE49-F238E27FC236}">
                <a16:creationId xmlns:a16="http://schemas.microsoft.com/office/drawing/2014/main" id="{82878EFD-C4CC-4B05-9D3D-F1A6D2EFB1E7}"/>
              </a:ext>
            </a:extLst>
          </p:cNvPr>
          <p:cNvSpPr>
            <a:spLocks noGrp="1"/>
          </p:cNvSpPr>
          <p:nvPr>
            <p:ph type="body" sz="quarter" idx="3"/>
          </p:nvPr>
        </p:nvSpPr>
        <p:spPr/>
        <p:txBody>
          <a:bodyPr/>
          <a:lstStyle/>
          <a:p>
            <a:endParaRPr lang="en-GB"/>
          </a:p>
        </p:txBody>
      </p:sp>
      <p:sp>
        <p:nvSpPr>
          <p:cNvPr id="6" name="Content Placeholder 5">
            <a:extLst>
              <a:ext uri="{FF2B5EF4-FFF2-40B4-BE49-F238E27FC236}">
                <a16:creationId xmlns:a16="http://schemas.microsoft.com/office/drawing/2014/main" id="{640E224D-2205-4FD7-BA6B-738B7E73B49A}"/>
              </a:ext>
            </a:extLst>
          </p:cNvPr>
          <p:cNvSpPr>
            <a:spLocks noGrp="1"/>
          </p:cNvSpPr>
          <p:nvPr>
            <p:ph sz="quarter" idx="4"/>
          </p:nvPr>
        </p:nvSpPr>
        <p:spPr/>
        <p:txBody>
          <a:bodyPr/>
          <a:lstStyle/>
          <a:p>
            <a:endParaRPr lang="en-GB"/>
          </a:p>
        </p:txBody>
      </p:sp>
      <p:pic>
        <p:nvPicPr>
          <p:cNvPr id="7" name="Picture 6">
            <a:extLst>
              <a:ext uri="{FF2B5EF4-FFF2-40B4-BE49-F238E27FC236}">
                <a16:creationId xmlns:a16="http://schemas.microsoft.com/office/drawing/2014/main" id="{03C6E3B5-98B7-48E5-B5EA-86AACC10A247}"/>
              </a:ext>
            </a:extLst>
          </p:cNvPr>
          <p:cNvPicPr>
            <a:picLocks noChangeAspect="1"/>
          </p:cNvPicPr>
          <p:nvPr/>
        </p:nvPicPr>
        <p:blipFill>
          <a:blip r:embed="rId2"/>
          <a:stretch>
            <a:fillRect/>
          </a:stretch>
        </p:blipFill>
        <p:spPr>
          <a:xfrm>
            <a:off x="331075" y="144390"/>
            <a:ext cx="11272345" cy="6504586"/>
          </a:xfrm>
          <a:prstGeom prst="rect">
            <a:avLst/>
          </a:prstGeom>
        </p:spPr>
      </p:pic>
    </p:spTree>
    <p:extLst>
      <p:ext uri="{BB962C8B-B14F-4D97-AF65-F5344CB8AC3E}">
        <p14:creationId xmlns:p14="http://schemas.microsoft.com/office/powerpoint/2010/main" val="30293258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Home working</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lstStyle/>
          <a:p>
            <a:r>
              <a:rPr lang="en-GB" dirty="0"/>
              <a:t>Over the last decade in the UK home working has gone from unusual to quite normal for a number of industries</a:t>
            </a:r>
          </a:p>
          <a:p>
            <a:r>
              <a:rPr lang="en-GB" dirty="0"/>
              <a:t>The employer lowers their overhead costs by not having to provide offices and supervision</a:t>
            </a:r>
          </a:p>
          <a:p>
            <a:r>
              <a:rPr lang="en-GB" dirty="0"/>
              <a:t>The employee cuts out the cost and stress of a commute and can set their own work hours</a:t>
            </a:r>
          </a:p>
        </p:txBody>
      </p:sp>
      <p:pic>
        <p:nvPicPr>
          <p:cNvPr id="5" name="Content Placeholder 4">
            <a:hlinkClick r:id="rId2"/>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2183938"/>
            <a:ext cx="5181600" cy="36347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448720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p:spPr>
        <p:txBody>
          <a:bodyPr/>
          <a:lstStyle/>
          <a:p>
            <a:r>
              <a:rPr lang="en-GB" dirty="0">
                <a:solidFill>
                  <a:schemeClr val="bg1"/>
                </a:solidFill>
              </a:rPr>
              <a:t>Suggested activity</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lstStyle/>
          <a:p>
            <a:r>
              <a:rPr lang="en-GB" dirty="0"/>
              <a:t>Draw up a list of 5 advantages and 5 disadvantages you think that there are to working from home</a:t>
            </a:r>
          </a:p>
          <a:p>
            <a:endParaRPr lang="en-GB" dirty="0"/>
          </a:p>
          <a:p>
            <a:r>
              <a:rPr lang="en-GB" dirty="0"/>
              <a:t>Then write a conclusion, looking at your lists, explain if you think that working from home is a good idea or a bad idea and justify your answer. </a:t>
            </a:r>
          </a:p>
        </p:txBody>
      </p:sp>
      <p:pic>
        <p:nvPicPr>
          <p:cNvPr id="5" name="Content Placeholder 4"/>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2552752"/>
            <a:ext cx="5181600" cy="28970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336728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Advantages of working from home</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a:bodyPr>
          <a:lstStyle/>
          <a:p>
            <a:pPr marL="514350" indent="-514350">
              <a:buFont typeface="+mj-lt"/>
              <a:buAutoNum type="arabicPeriod"/>
            </a:pPr>
            <a:r>
              <a:rPr lang="en-GB" dirty="0"/>
              <a:t>Fit a business round a family, gives a good work-life balance</a:t>
            </a:r>
          </a:p>
          <a:p>
            <a:pPr marL="514350" indent="-514350">
              <a:buFont typeface="+mj-lt"/>
              <a:buAutoNum type="arabicPeriod"/>
            </a:pPr>
            <a:r>
              <a:rPr lang="en-GB" dirty="0"/>
              <a:t>The owner can work hours that suit their lifestyle</a:t>
            </a:r>
          </a:p>
          <a:p>
            <a:pPr marL="514350" indent="-514350">
              <a:buFont typeface="+mj-lt"/>
              <a:buAutoNum type="arabicPeriod"/>
            </a:pPr>
            <a:r>
              <a:rPr lang="en-GB" dirty="0"/>
              <a:t>No commute, so reduction in costs of travelling</a:t>
            </a:r>
          </a:p>
          <a:p>
            <a:pPr marL="514350" indent="-514350">
              <a:buFont typeface="+mj-lt"/>
              <a:buAutoNum type="arabicPeriod"/>
            </a:pPr>
            <a:r>
              <a:rPr lang="en-GB" dirty="0"/>
              <a:t>No expensive premises to pay for, so a reduction in fixed costs</a:t>
            </a:r>
          </a:p>
          <a:p>
            <a:pPr marL="514350" indent="-514350">
              <a:buFont typeface="+mj-lt"/>
              <a:buAutoNum type="arabicPeriod"/>
            </a:pPr>
            <a:r>
              <a:rPr lang="en-GB" dirty="0"/>
              <a:t>Less stress from travelling and tension with colleagues</a:t>
            </a:r>
          </a:p>
          <a:p>
            <a:endParaRPr lang="en-GB" dirty="0"/>
          </a:p>
        </p:txBody>
      </p:sp>
      <p:sp>
        <p:nvSpPr>
          <p:cNvPr id="4" name="Content Placeholder 3"/>
          <p:cNvSpPr>
            <a:spLocks noGrp="1"/>
          </p:cNvSpPr>
          <p:nvPr>
            <p:ph sz="half" idx="2"/>
          </p:nvPr>
        </p:nvSpPr>
        <p:spPr/>
        <p:txBody>
          <a:bodyPr>
            <a:normAutofit fontScale="92500"/>
          </a:bodyPr>
          <a:lstStyle/>
          <a:p>
            <a:endParaRPr lang="en-GB"/>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0823924">
            <a:off x="6375804" y="1983307"/>
            <a:ext cx="2857500" cy="2143125"/>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164553">
            <a:off x="8008159" y="3792754"/>
            <a:ext cx="2857500" cy="1895475"/>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56235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upload.wikimedia.org/wikipedia/commons/f/f2/Marc_nils_home_office_2004.jpe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305865">
            <a:off x="7750517" y="3700492"/>
            <a:ext cx="3105150" cy="2343151"/>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a:t>Disadvantages of working from home</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85000" lnSpcReduction="20000"/>
          </a:bodyPr>
          <a:lstStyle/>
          <a:p>
            <a:pPr marL="514350" indent="-514350">
              <a:buFont typeface="+mj-lt"/>
              <a:buAutoNum type="arabicPeriod"/>
            </a:pPr>
            <a:r>
              <a:rPr lang="en-GB" dirty="0"/>
              <a:t>No socialisation with other workers, so business owner may not have anyone to bounce ideas off</a:t>
            </a:r>
          </a:p>
          <a:p>
            <a:pPr marL="514350" indent="-514350">
              <a:buFont typeface="+mj-lt"/>
              <a:buAutoNum type="arabicPeriod"/>
            </a:pPr>
            <a:r>
              <a:rPr lang="en-GB" dirty="0"/>
              <a:t>Work is all around the business person so they may find it hard to switch off</a:t>
            </a:r>
          </a:p>
          <a:p>
            <a:pPr marL="514350" indent="-514350">
              <a:buFont typeface="+mj-lt"/>
              <a:buAutoNum type="arabicPeriod"/>
            </a:pPr>
            <a:r>
              <a:rPr lang="en-GB" dirty="0"/>
              <a:t>The business owner may find that they work more hours than a regular job as they don’t keep track of the time that they work </a:t>
            </a:r>
          </a:p>
          <a:p>
            <a:pPr marL="514350" indent="-514350">
              <a:buFont typeface="+mj-lt"/>
              <a:buAutoNum type="arabicPeriod"/>
            </a:pPr>
            <a:r>
              <a:rPr lang="en-GB" dirty="0"/>
              <a:t>Needs lots of self discipline to avoid distractions</a:t>
            </a:r>
          </a:p>
          <a:p>
            <a:pPr marL="514350" indent="-514350">
              <a:buFont typeface="+mj-lt"/>
              <a:buAutoNum type="arabicPeriod"/>
            </a:pPr>
            <a:r>
              <a:rPr lang="en-GB" dirty="0"/>
              <a:t>Too easy to be lazy and not work</a:t>
            </a:r>
          </a:p>
          <a:p>
            <a:endParaRPr lang="en-GB" dirty="0"/>
          </a:p>
        </p:txBody>
      </p:sp>
      <p:sp>
        <p:nvSpPr>
          <p:cNvPr id="4" name="Content Placeholder 3"/>
          <p:cNvSpPr>
            <a:spLocks noGrp="1"/>
          </p:cNvSpPr>
          <p:nvPr>
            <p:ph sz="half" idx="2"/>
          </p:nvPr>
        </p:nvSpPr>
        <p:spPr/>
        <p:txBody>
          <a:bodyPr>
            <a:normAutofit fontScale="85000" lnSpcReduction="20000"/>
          </a:bodyPr>
          <a:lstStyle/>
          <a:p>
            <a:endParaRPr lang="en-GB" dirty="0"/>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20740794">
            <a:off x="6568466" y="1960969"/>
            <a:ext cx="3089933" cy="2069404"/>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25566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90329" y="2504661"/>
            <a:ext cx="10863471" cy="4215641"/>
          </a:xfrm>
        </p:spPr>
        <p:style>
          <a:lnRef idx="2">
            <a:schemeClr val="dk1"/>
          </a:lnRef>
          <a:fillRef idx="1">
            <a:schemeClr val="lt1"/>
          </a:fillRef>
          <a:effectRef idx="0">
            <a:schemeClr val="dk1"/>
          </a:effectRef>
          <a:fontRef idx="minor">
            <a:schemeClr val="dk1"/>
          </a:fontRef>
        </p:style>
        <p:txBody>
          <a:bodyPr>
            <a:normAutofit lnSpcReduction="10000"/>
          </a:bodyPr>
          <a:lstStyle/>
          <a:p>
            <a:r>
              <a:rPr lang="en-GB" dirty="0"/>
              <a:t>As a company grows it cannot afford to be an expert in lots of areas and job roles. </a:t>
            </a:r>
          </a:p>
          <a:p>
            <a:r>
              <a:rPr lang="en-GB" dirty="0"/>
              <a:t>It may not want to take on staff on a full time permanent basis.  The outsourcing of non-core activities to the business is important way for them to achieve greater efficiency and productivity.  </a:t>
            </a:r>
          </a:p>
          <a:p>
            <a:r>
              <a:rPr lang="en-GB" dirty="0"/>
              <a:t>Think of it as “plug and play” solutions. </a:t>
            </a:r>
          </a:p>
          <a:p>
            <a:r>
              <a:rPr lang="en-GB" dirty="0"/>
              <a:t>This is a third party company that specialises in the role and can be hired on a contract (rather than permanent basis).</a:t>
            </a:r>
          </a:p>
          <a:p>
            <a:r>
              <a:rPr lang="en-GB" dirty="0"/>
              <a:t>See next slides for examples of functions and roles that can be outsourced</a:t>
            </a:r>
          </a:p>
          <a:p>
            <a:endParaRPr lang="en-GB" dirty="0"/>
          </a:p>
        </p:txBody>
      </p:sp>
      <p:pic>
        <p:nvPicPr>
          <p:cNvPr id="3" name="Picture 2"/>
          <p:cNvPicPr>
            <a:picLocks noChangeAspect="1"/>
          </p:cNvPicPr>
          <p:nvPr/>
        </p:nvPicPr>
        <p:blipFill>
          <a:blip r:embed="rId2"/>
          <a:stretch>
            <a:fillRect/>
          </a:stretch>
        </p:blipFill>
        <p:spPr>
          <a:xfrm>
            <a:off x="490329" y="298968"/>
            <a:ext cx="10863471" cy="1933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412545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114" y="133123"/>
            <a:ext cx="10972800" cy="1143000"/>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Outsourcing examples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69763241"/>
              </p:ext>
            </p:extLst>
          </p:nvPr>
        </p:nvGraphicFramePr>
        <p:xfrm>
          <a:off x="370114" y="1730827"/>
          <a:ext cx="10972800" cy="4288972"/>
        </p:xfrm>
        <a:graphic>
          <a:graphicData uri="http://schemas.openxmlformats.org/drawingml/2006/table">
            <a:tbl>
              <a:tblPr firstRow="1" bandRow="1">
                <a:tableStyleId>{5940675A-B579-460E-94D1-54222C63F5DA}</a:tableStyleId>
              </a:tblPr>
              <a:tblGrid>
                <a:gridCol w="3112341">
                  <a:extLst>
                    <a:ext uri="{9D8B030D-6E8A-4147-A177-3AD203B41FA5}">
                      <a16:colId xmlns:a16="http://schemas.microsoft.com/office/drawing/2014/main" val="448783597"/>
                    </a:ext>
                  </a:extLst>
                </a:gridCol>
                <a:gridCol w="7860459">
                  <a:extLst>
                    <a:ext uri="{9D8B030D-6E8A-4147-A177-3AD203B41FA5}">
                      <a16:colId xmlns:a16="http://schemas.microsoft.com/office/drawing/2014/main" val="1530901142"/>
                    </a:ext>
                  </a:extLst>
                </a:gridCol>
              </a:tblGrid>
              <a:tr h="1072243">
                <a:tc>
                  <a:txBody>
                    <a:bodyPr/>
                    <a:lstStyle/>
                    <a:p>
                      <a:r>
                        <a:rPr lang="en-GB" sz="3200" dirty="0">
                          <a:latin typeface="Arial Rounded MT Bold" panose="020F0704030504030204" pitchFamily="34" charset="0"/>
                        </a:rPr>
                        <a:t>Production</a:t>
                      </a:r>
                    </a:p>
                  </a:txBody>
                  <a:tcPr/>
                </a:tc>
                <a:tc>
                  <a:txBody>
                    <a:bodyPr/>
                    <a:lstStyle/>
                    <a:p>
                      <a:endParaRPr lang="en-GB" dirty="0"/>
                    </a:p>
                    <a:p>
                      <a:endParaRPr lang="en-GB" dirty="0"/>
                    </a:p>
                    <a:p>
                      <a:endParaRPr lang="en-GB" dirty="0"/>
                    </a:p>
                  </a:txBody>
                  <a:tcPr/>
                </a:tc>
                <a:extLst>
                  <a:ext uri="{0D108BD9-81ED-4DB2-BD59-A6C34878D82A}">
                    <a16:rowId xmlns:a16="http://schemas.microsoft.com/office/drawing/2014/main" val="870010887"/>
                  </a:ext>
                </a:extLst>
              </a:tr>
              <a:tr h="1072243">
                <a:tc>
                  <a:txBody>
                    <a:bodyPr/>
                    <a:lstStyle/>
                    <a:p>
                      <a:r>
                        <a:rPr lang="en-GB" sz="3200" dirty="0">
                          <a:latin typeface="Arial Rounded MT Bold" panose="020F0704030504030204" pitchFamily="34" charset="0"/>
                        </a:rPr>
                        <a:t>Payroll</a:t>
                      </a:r>
                    </a:p>
                  </a:txBody>
                  <a:tcPr/>
                </a:tc>
                <a:tc>
                  <a:txBody>
                    <a:bodyPr/>
                    <a:lstStyle/>
                    <a:p>
                      <a:endParaRPr lang="en-GB" dirty="0"/>
                    </a:p>
                    <a:p>
                      <a:endParaRPr lang="en-GB" dirty="0"/>
                    </a:p>
                    <a:p>
                      <a:endParaRPr lang="en-GB" dirty="0"/>
                    </a:p>
                  </a:txBody>
                  <a:tcPr/>
                </a:tc>
                <a:extLst>
                  <a:ext uri="{0D108BD9-81ED-4DB2-BD59-A6C34878D82A}">
                    <a16:rowId xmlns:a16="http://schemas.microsoft.com/office/drawing/2014/main" val="291885615"/>
                  </a:ext>
                </a:extLst>
              </a:tr>
              <a:tr h="1072243">
                <a:tc>
                  <a:txBody>
                    <a:bodyPr/>
                    <a:lstStyle/>
                    <a:p>
                      <a:r>
                        <a:rPr lang="en-GB" sz="3200" dirty="0">
                          <a:latin typeface="Arial Rounded MT Bold" panose="020F0704030504030204" pitchFamily="34" charset="0"/>
                        </a:rPr>
                        <a:t>Purchasing</a:t>
                      </a:r>
                    </a:p>
                  </a:txBody>
                  <a:tcPr/>
                </a:tc>
                <a:tc>
                  <a:txBody>
                    <a:bodyPr/>
                    <a:lstStyle/>
                    <a:p>
                      <a:endParaRPr lang="en-GB" dirty="0"/>
                    </a:p>
                    <a:p>
                      <a:endParaRPr lang="en-GB" dirty="0"/>
                    </a:p>
                    <a:p>
                      <a:endParaRPr lang="en-GB" dirty="0"/>
                    </a:p>
                  </a:txBody>
                  <a:tcPr/>
                </a:tc>
                <a:extLst>
                  <a:ext uri="{0D108BD9-81ED-4DB2-BD59-A6C34878D82A}">
                    <a16:rowId xmlns:a16="http://schemas.microsoft.com/office/drawing/2014/main" val="1647384275"/>
                  </a:ext>
                </a:extLst>
              </a:tr>
              <a:tr h="1072243">
                <a:tc>
                  <a:txBody>
                    <a:bodyPr/>
                    <a:lstStyle/>
                    <a:p>
                      <a:r>
                        <a:rPr lang="en-GB" sz="3200" dirty="0">
                          <a:latin typeface="Arial Rounded MT Bold" panose="020F0704030504030204" pitchFamily="34" charset="0"/>
                        </a:rPr>
                        <a:t>Delivery</a:t>
                      </a:r>
                    </a:p>
                  </a:txBody>
                  <a:tcPr/>
                </a:tc>
                <a:tc>
                  <a:txBody>
                    <a:bodyPr/>
                    <a:lstStyle/>
                    <a:p>
                      <a:endParaRPr lang="en-GB" dirty="0"/>
                    </a:p>
                    <a:p>
                      <a:endParaRPr lang="en-GB" dirty="0"/>
                    </a:p>
                    <a:p>
                      <a:endParaRPr lang="en-GB" dirty="0"/>
                    </a:p>
                  </a:txBody>
                  <a:tcPr/>
                </a:tc>
                <a:extLst>
                  <a:ext uri="{0D108BD9-81ED-4DB2-BD59-A6C34878D82A}">
                    <a16:rowId xmlns:a16="http://schemas.microsoft.com/office/drawing/2014/main" val="2449891544"/>
                  </a:ext>
                </a:extLst>
              </a:tr>
            </a:tbl>
          </a:graphicData>
        </a:graphic>
      </p:graphicFrame>
    </p:spTree>
    <p:extLst>
      <p:ext uri="{BB962C8B-B14F-4D97-AF65-F5344CB8AC3E}">
        <p14:creationId xmlns:p14="http://schemas.microsoft.com/office/powerpoint/2010/main" val="2797397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879C7-30D6-47D9-BA18-A6A9B723C20F}"/>
              </a:ext>
            </a:extLst>
          </p:cNvPr>
          <p:cNvSpPr>
            <a:spLocks noGrp="1"/>
          </p:cNvSpPr>
          <p:nvPr>
            <p:ph type="title"/>
          </p:nvPr>
        </p:nvSpPr>
        <p:spPr>
          <a:xfrm>
            <a:off x="7826828" y="1709738"/>
            <a:ext cx="3940629" cy="2852737"/>
          </a:xfrm>
        </p:spPr>
        <p:txBody>
          <a:bodyPr>
            <a:normAutofit/>
          </a:bodyPr>
          <a:lstStyle/>
          <a:p>
            <a:pPr algn="ctr"/>
            <a:r>
              <a:rPr lang="en-GB" sz="4400" dirty="0"/>
              <a:t>What is the dilemma?</a:t>
            </a:r>
          </a:p>
        </p:txBody>
      </p:sp>
      <p:sp>
        <p:nvSpPr>
          <p:cNvPr id="3" name="Text Placeholder 2">
            <a:extLst>
              <a:ext uri="{FF2B5EF4-FFF2-40B4-BE49-F238E27FC236}">
                <a16:creationId xmlns:a16="http://schemas.microsoft.com/office/drawing/2014/main" id="{58A0AEA5-24AB-4DC1-AC5D-6452E9EF20AC}"/>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DE2FBB4E-07AC-4259-9008-53F8C81CFC09}"/>
              </a:ext>
            </a:extLst>
          </p:cNvPr>
          <p:cNvPicPr>
            <a:picLocks noChangeAspect="1"/>
          </p:cNvPicPr>
          <p:nvPr/>
        </p:nvPicPr>
        <p:blipFill rotWithShape="1">
          <a:blip r:embed="rId2"/>
          <a:srcRect l="25893" t="11204" r="25893" b="11204"/>
          <a:stretch/>
        </p:blipFill>
        <p:spPr>
          <a:xfrm>
            <a:off x="92528" y="122896"/>
            <a:ext cx="7304316" cy="6612208"/>
          </a:xfrm>
          <a:prstGeom prst="rect">
            <a:avLst/>
          </a:prstGeom>
        </p:spPr>
      </p:pic>
    </p:spTree>
    <p:extLst>
      <p:ext uri="{BB962C8B-B14F-4D97-AF65-F5344CB8AC3E}">
        <p14:creationId xmlns:p14="http://schemas.microsoft.com/office/powerpoint/2010/main" val="22381980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pPr algn="l"/>
            <a:r>
              <a:rPr lang="en-GB" dirty="0"/>
              <a:t>Outsourcing - production</a:t>
            </a:r>
          </a:p>
        </p:txBody>
      </p:sp>
      <p:sp>
        <p:nvSpPr>
          <p:cNvPr id="5" name="Content Placeholder 4"/>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a:bodyPr>
          <a:lstStyle/>
          <a:p>
            <a:r>
              <a:rPr lang="en-GB" b="1" dirty="0"/>
              <a:t>Production</a:t>
            </a:r>
            <a:r>
              <a:rPr lang="en-GB" dirty="0"/>
              <a:t>; Some motor manufacturers now outsource not only parts but complete assemblies – steering, transmissions, engines, interior assemblies</a:t>
            </a:r>
          </a:p>
          <a:p>
            <a:endParaRPr lang="en-GB" dirty="0"/>
          </a:p>
          <a:p>
            <a:r>
              <a:rPr lang="en-GB" dirty="0"/>
              <a:t>Can you research to find production outsourcing companies in your country?</a:t>
            </a:r>
          </a:p>
          <a:p>
            <a:endParaRPr lang="en-GB" dirty="0"/>
          </a:p>
          <a:p>
            <a:endParaRPr lang="en-GB" dirty="0"/>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37243" y="2397388"/>
            <a:ext cx="4916557" cy="32285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087750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pPr algn="l"/>
            <a:r>
              <a:rPr lang="en-GB" dirty="0"/>
              <a:t>Outsourcing - payroll</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lnSpcReduction="10000"/>
          </a:bodyPr>
          <a:lstStyle/>
          <a:p>
            <a:r>
              <a:rPr lang="en-GB" b="1" dirty="0"/>
              <a:t>Payroll</a:t>
            </a:r>
            <a:r>
              <a:rPr lang="en-GB" dirty="0"/>
              <a:t> is the function of the finance department that makes sure that all the staff get paid the right amount, on time</a:t>
            </a:r>
          </a:p>
          <a:p>
            <a:r>
              <a:rPr lang="en-GB" b="1" dirty="0"/>
              <a:t>Payroll</a:t>
            </a:r>
            <a:r>
              <a:rPr lang="en-GB" dirty="0"/>
              <a:t>; is the one of the most common task that companies outsource. Services include weekly/monthly/quarterly payroll and normally attending to the completion of the (many) Government returns</a:t>
            </a:r>
          </a:p>
          <a:p>
            <a:endParaRPr lang="en-GB" dirty="0"/>
          </a:p>
        </p:txBody>
      </p:sp>
      <p:pic>
        <p:nvPicPr>
          <p:cNvPr id="1026" name="Picture 2" descr="Image result for payroll"/>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tretch>
            <a:fillRect/>
          </a:stretch>
        </p:blipFill>
        <p:spPr bwMode="auto">
          <a:xfrm>
            <a:off x="6172200" y="2520837"/>
            <a:ext cx="5181600" cy="29609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7528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pPr algn="l"/>
            <a:r>
              <a:rPr lang="en-GB" dirty="0"/>
              <a:t>Outsourcing - IT</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a:bodyPr>
          <a:lstStyle/>
          <a:p>
            <a:r>
              <a:rPr lang="en-GB" b="1" dirty="0"/>
              <a:t>Purchasing and maintaining information systems</a:t>
            </a:r>
            <a:r>
              <a:rPr lang="en-GB" dirty="0"/>
              <a:t>;  hiring and evaluating IT staff and training users can all be very difficult. By outsourcing the information systems function, the business can obtain the latest technology and suitably skilled personnel</a:t>
            </a:r>
          </a:p>
          <a:p>
            <a:r>
              <a:rPr lang="en-GB" dirty="0"/>
              <a:t>An IT helpdesk could be anywhere in the world</a:t>
            </a:r>
          </a:p>
        </p:txBody>
      </p:sp>
      <p:pic>
        <p:nvPicPr>
          <p:cNvPr id="2050" name="Picture 2" descr="coaching, coders, coding"/>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tretch>
            <a:fillRect/>
          </a:stretch>
        </p:blipFill>
        <p:spPr bwMode="auto">
          <a:xfrm>
            <a:off x="6172200" y="2273175"/>
            <a:ext cx="5181600" cy="3456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8476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pPr algn="l"/>
            <a:r>
              <a:rPr lang="en-GB" dirty="0"/>
              <a:t>Outsourcing - delivery</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lnSpcReduction="10000"/>
          </a:bodyPr>
          <a:lstStyle/>
          <a:p>
            <a:r>
              <a:rPr lang="en-GB" b="1" dirty="0"/>
              <a:t>Delivery</a:t>
            </a:r>
            <a:r>
              <a:rPr lang="en-GB" dirty="0"/>
              <a:t>; Larger businesses might prefer to contract a major delivery firm rather than maintain their own fleet. </a:t>
            </a:r>
          </a:p>
          <a:p>
            <a:r>
              <a:rPr lang="en-GB" dirty="0"/>
              <a:t>Either way, the business can hire the expertise to keep delivery problems and decisions off their desk</a:t>
            </a:r>
          </a:p>
          <a:p>
            <a:r>
              <a:rPr lang="en-GB" dirty="0">
                <a:solidFill>
                  <a:srgbClr val="FF0000"/>
                </a:solidFill>
              </a:rPr>
              <a:t>For delivery a business could use Eddie Stobart, can you name 3 more delivery companies?</a:t>
            </a:r>
          </a:p>
        </p:txBody>
      </p:sp>
      <p:pic>
        <p:nvPicPr>
          <p:cNvPr id="5" name="Content Placeholder 4"/>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2058194"/>
            <a:ext cx="5181600" cy="3886200"/>
          </a:xfrm>
          <a:prstGeom prst="rect">
            <a:avLst/>
          </a:prstGeom>
        </p:spPr>
      </p:pic>
    </p:spTree>
    <p:extLst>
      <p:ext uri="{BB962C8B-B14F-4D97-AF65-F5344CB8AC3E}">
        <p14:creationId xmlns:p14="http://schemas.microsoft.com/office/powerpoint/2010/main" val="999162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9763"/>
            <a:ext cx="10515600" cy="1325563"/>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a:t>Keep a call centre in the UK or move it to India?</a:t>
            </a:r>
          </a:p>
        </p:txBody>
      </p:sp>
      <p:pic>
        <p:nvPicPr>
          <p:cNvPr id="2050" name="Picture 2" descr="Interview with Nev"/>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8200" y="1676209"/>
            <a:ext cx="4572000" cy="25700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Indian call centr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0" y="3573016"/>
            <a:ext cx="4248472" cy="31796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67608" y="4437112"/>
            <a:ext cx="3096344" cy="1656184"/>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solidFill>
                  <a:prstClr val="white"/>
                </a:solidFill>
                <a:latin typeface="Arial Rounded MT Bold" panose="020F0704030504030204" pitchFamily="34" charset="0"/>
              </a:rPr>
              <a:t>Can you argue both ways, to move it and to keep it in the UK?</a:t>
            </a:r>
          </a:p>
        </p:txBody>
      </p:sp>
      <p:sp>
        <p:nvSpPr>
          <p:cNvPr id="5" name="Rounded Rectangle 4"/>
          <p:cNvSpPr/>
          <p:nvPr/>
        </p:nvSpPr>
        <p:spPr>
          <a:xfrm>
            <a:off x="6672064" y="1772816"/>
            <a:ext cx="3240360" cy="1440160"/>
          </a:xfrm>
          <a:prstGeom prst="round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solidFill>
                  <a:prstClr val="white"/>
                </a:solidFill>
                <a:latin typeface="Arial Rounded MT Bold" panose="020F0704030504030204" pitchFamily="34" charset="0"/>
              </a:rPr>
              <a:t>This is a cracking opportunity to work on your counter balance</a:t>
            </a:r>
          </a:p>
        </p:txBody>
      </p:sp>
    </p:spTree>
    <p:extLst>
      <p:ext uri="{BB962C8B-B14F-4D97-AF65-F5344CB8AC3E}">
        <p14:creationId xmlns:p14="http://schemas.microsoft.com/office/powerpoint/2010/main" val="10025226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a:t>Advantages of moving a call centre to India slide 1/2</a:t>
            </a:r>
          </a:p>
        </p:txBody>
      </p:sp>
      <p:sp>
        <p:nvSpPr>
          <p:cNvPr id="8" name="Content Placeholder 7"/>
          <p:cNvSpPr>
            <a:spLocks noGrp="1"/>
          </p:cNvSpPr>
          <p:nvPr>
            <p:ph sz="half" idx="1"/>
          </p:nvPr>
        </p:nvSpPr>
        <p:spPr/>
        <p:style>
          <a:lnRef idx="2">
            <a:schemeClr val="accent5"/>
          </a:lnRef>
          <a:fillRef idx="1">
            <a:schemeClr val="lt1"/>
          </a:fillRef>
          <a:effectRef idx="0">
            <a:schemeClr val="accent5"/>
          </a:effectRef>
          <a:fontRef idx="minor">
            <a:schemeClr val="dk1"/>
          </a:fontRef>
        </p:style>
        <p:txBody>
          <a:bodyPr>
            <a:normAutofit fontScale="77500" lnSpcReduction="20000"/>
          </a:bodyPr>
          <a:lstStyle/>
          <a:p>
            <a:r>
              <a:rPr lang="en-GB" dirty="0"/>
              <a:t>India is a hub of talent. It has skilled call centre professionals who can provide businesses with efficient services at fraction of the UK cost.</a:t>
            </a:r>
          </a:p>
          <a:p>
            <a:r>
              <a:rPr lang="en-GB" dirty="0"/>
              <a:t>Indian call centres utilise the best of technology, software and infrastructure. </a:t>
            </a:r>
          </a:p>
          <a:p>
            <a:r>
              <a:rPr lang="en-GB" dirty="0"/>
              <a:t>The time zone difference between western countries and India makes it possible for companies to offer customers quality services on a 24x7 basis.</a:t>
            </a:r>
          </a:p>
          <a:p>
            <a:r>
              <a:rPr lang="en-GB" dirty="0"/>
              <a:t>A vast majority of the Indian population speaks English. They also have workers who can speak  other foreign languages like French, German, Spanish.</a:t>
            </a:r>
          </a:p>
          <a:p>
            <a:endParaRPr lang="en-GB" dirty="0"/>
          </a:p>
        </p:txBody>
      </p:sp>
      <p:pic>
        <p:nvPicPr>
          <p:cNvPr id="3" name="Content Placeholder 2">
            <a:hlinkClick r:id="rId2"/>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2439227"/>
            <a:ext cx="5181600" cy="31241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7366000" y="5923280"/>
            <a:ext cx="1965923" cy="369332"/>
          </a:xfrm>
          <a:prstGeom prst="rect">
            <a:avLst/>
          </a:prstGeom>
          <a:solidFill>
            <a:srgbClr val="C00000"/>
          </a:solidFill>
        </p:spPr>
        <p:txBody>
          <a:bodyPr wrap="none" rtlCol="0">
            <a:spAutoFit/>
          </a:bodyPr>
          <a:lstStyle/>
          <a:p>
            <a:r>
              <a:rPr lang="en-GB" dirty="0">
                <a:solidFill>
                  <a:schemeClr val="bg1"/>
                </a:solidFill>
              </a:rPr>
              <a:t>Language</a:t>
            </a:r>
            <a:r>
              <a:rPr lang="en-GB" dirty="0"/>
              <a:t> warning!</a:t>
            </a:r>
          </a:p>
        </p:txBody>
      </p:sp>
    </p:spTree>
    <p:extLst>
      <p:ext uri="{BB962C8B-B14F-4D97-AF65-F5344CB8AC3E}">
        <p14:creationId xmlns:p14="http://schemas.microsoft.com/office/powerpoint/2010/main" val="25187346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Advantages of moving a call centre to India slide 2/2</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GB" dirty="0"/>
              <a:t>India also has a growing pool of technical talent, making it an ideal location to outsource call centre services to.</a:t>
            </a:r>
          </a:p>
          <a:p>
            <a:r>
              <a:rPr lang="en-GB" dirty="0"/>
              <a:t>India's highly advanced satellite-based telecommunication network helps in high-speed transfer of voice and data from all over the world.</a:t>
            </a:r>
          </a:p>
          <a:p>
            <a:r>
              <a:rPr lang="en-GB" dirty="0"/>
              <a:t>The Indian government is very supportive of the IT industry and does all it can to nurture it.</a:t>
            </a:r>
          </a:p>
          <a:p>
            <a:endParaRPr lang="en-GB" dirty="0"/>
          </a:p>
        </p:txBody>
      </p:sp>
      <p:pic>
        <p:nvPicPr>
          <p:cNvPr id="6" name="Content Placeholder 5">
            <a:hlinkClick r:id="rId2"/>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2371029"/>
            <a:ext cx="5181600" cy="32605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064660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a:t>Disadvantages of moving the call centre to India slide 1/2</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GB" dirty="0"/>
              <a:t>One of the biggest disadvantages of outsourcing is the risk of losing sensitive data and the loss of confidentiality. </a:t>
            </a:r>
          </a:p>
          <a:p>
            <a:r>
              <a:rPr lang="en-GB" dirty="0"/>
              <a:t>Losing management control of business functions mean that businesses may no longer be able to control operations as well as if the were in domestic markets.</a:t>
            </a:r>
          </a:p>
          <a:p>
            <a:r>
              <a:rPr lang="en-GB" dirty="0"/>
              <a:t>Problems with quality can arise if the outsourcing provider doesn't have proper processes and/ or is inexperienced in working in an outsourcing relationship.</a:t>
            </a:r>
          </a:p>
          <a:p>
            <a:endParaRPr lang="en-GB" dirty="0"/>
          </a:p>
        </p:txBody>
      </p:sp>
      <p:pic>
        <p:nvPicPr>
          <p:cNvPr id="5" name="Content Placeholder 4">
            <a:hlinkClick r:id="rId2"/>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2443357"/>
            <a:ext cx="5181600" cy="31158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7366000" y="5923280"/>
            <a:ext cx="1965923" cy="369332"/>
          </a:xfrm>
          <a:prstGeom prst="rect">
            <a:avLst/>
          </a:prstGeom>
          <a:solidFill>
            <a:srgbClr val="C00000"/>
          </a:solidFill>
        </p:spPr>
        <p:txBody>
          <a:bodyPr wrap="none" rtlCol="0">
            <a:spAutoFit/>
          </a:bodyPr>
          <a:lstStyle/>
          <a:p>
            <a:r>
              <a:rPr lang="en-GB" dirty="0">
                <a:solidFill>
                  <a:schemeClr val="bg1"/>
                </a:solidFill>
              </a:rPr>
              <a:t>Language</a:t>
            </a:r>
            <a:r>
              <a:rPr lang="en-GB" dirty="0"/>
              <a:t> warning!</a:t>
            </a:r>
          </a:p>
        </p:txBody>
      </p:sp>
    </p:spTree>
    <p:extLst>
      <p:ext uri="{BB962C8B-B14F-4D97-AF65-F5344CB8AC3E}">
        <p14:creationId xmlns:p14="http://schemas.microsoft.com/office/powerpoint/2010/main" val="3310274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Disadvantages of moving the call centre to India slide 2/2</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85000" lnSpcReduction="20000"/>
          </a:bodyPr>
          <a:lstStyle/>
          <a:p>
            <a:r>
              <a:rPr lang="en-GB" dirty="0"/>
              <a:t>Since the outsourcing provider may work with other customers, they might not give 100% time and attention to a single company. This may result in delays and inaccuracies in the work output.</a:t>
            </a:r>
          </a:p>
          <a:p>
            <a:r>
              <a:rPr lang="en-GB" dirty="0"/>
              <a:t>Hidden costs and legal problems may arise if the outsourcing terms and conditions are not clearly defined.</a:t>
            </a:r>
          </a:p>
          <a:p>
            <a:r>
              <a:rPr lang="en-GB" dirty="0"/>
              <a:t>Not understanding the culture of the outsourcing provider and the location where the business outsources to may lead to poor communication and lower productivity.</a:t>
            </a:r>
          </a:p>
          <a:p>
            <a:endParaRPr lang="en-GB" dirty="0"/>
          </a:p>
        </p:txBody>
      </p:sp>
      <p:pic>
        <p:nvPicPr>
          <p:cNvPr id="6" name="Content Placeholder 5">
            <a:hlinkClick r:id="rId2"/>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1991289"/>
            <a:ext cx="5181600" cy="40200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351872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r>
              <a:rPr lang="en-GB" sz="6700" dirty="0"/>
              <a:t>1.4.1 Approaches to staffing</a:t>
            </a:r>
            <a:br>
              <a:rPr lang="en-GB" sz="9600" dirty="0"/>
            </a:br>
            <a:br>
              <a:rPr lang="en-GB" sz="1400" dirty="0"/>
            </a:br>
            <a:br>
              <a:rPr lang="en-GB" sz="1400" dirty="0"/>
            </a:br>
            <a:endParaRPr lang="en-GB" sz="1400" dirty="0"/>
          </a:p>
        </p:txBody>
      </p:sp>
      <p:sp>
        <p:nvSpPr>
          <p:cNvPr id="3" name="Content Placeholder 2"/>
          <p:cNvSpPr>
            <a:spLocks noGrp="1"/>
          </p:cNvSpPr>
          <p:nvPr>
            <p:ph idx="1"/>
          </p:nvPr>
        </p:nvSpPr>
        <p:spPr/>
        <p:style>
          <a:lnRef idx="1">
            <a:schemeClr val="accent6"/>
          </a:lnRef>
          <a:fillRef idx="2">
            <a:schemeClr val="accent6"/>
          </a:fillRef>
          <a:effectRef idx="1">
            <a:schemeClr val="accent6"/>
          </a:effectRef>
          <a:fontRef idx="minor">
            <a:schemeClr val="dk1"/>
          </a:fontRef>
        </p:style>
        <p:txBody>
          <a:bodyPr>
            <a:normAutofit lnSpcReduction="10000"/>
          </a:bodyPr>
          <a:lstStyle/>
          <a:p>
            <a:pPr marL="0" indent="0">
              <a:buNone/>
            </a:pPr>
            <a:r>
              <a:rPr lang="en-GB" dirty="0"/>
              <a:t>a) Staff as an asset; staff as a cost</a:t>
            </a:r>
          </a:p>
          <a:p>
            <a:pPr marL="0" indent="0">
              <a:buNone/>
            </a:pPr>
            <a:r>
              <a:rPr lang="en-GB" dirty="0"/>
              <a:t>b) Flexible workforce:</a:t>
            </a:r>
          </a:p>
          <a:p>
            <a:pPr lvl="1"/>
            <a:r>
              <a:rPr lang="en-GB" dirty="0"/>
              <a:t>multi-skilling</a:t>
            </a:r>
          </a:p>
          <a:p>
            <a:pPr lvl="1"/>
            <a:r>
              <a:rPr lang="en-GB" dirty="0"/>
              <a:t>part-time and temporary</a:t>
            </a:r>
          </a:p>
          <a:p>
            <a:pPr lvl="1"/>
            <a:r>
              <a:rPr lang="en-GB" dirty="0"/>
              <a:t>flexible hours and home working</a:t>
            </a:r>
          </a:p>
          <a:p>
            <a:pPr lvl="1"/>
            <a:r>
              <a:rPr lang="en-GB" dirty="0"/>
              <a:t>outsourcing</a:t>
            </a:r>
          </a:p>
          <a:p>
            <a:pPr marL="0" indent="0">
              <a:buNone/>
            </a:pPr>
            <a:r>
              <a:rPr lang="en-GB" dirty="0"/>
              <a:t>c</a:t>
            </a:r>
            <a:r>
              <a:rPr lang="en-GB" dirty="0">
                <a:highlight>
                  <a:srgbClr val="FFFF00"/>
                </a:highlight>
              </a:rPr>
              <a:t>) Distinction between dismissal and redundancy</a:t>
            </a:r>
          </a:p>
          <a:p>
            <a:pPr marL="0" indent="0">
              <a:buNone/>
            </a:pPr>
            <a:r>
              <a:rPr lang="en-GB" dirty="0">
                <a:highlight>
                  <a:srgbClr val="FFFF00"/>
                </a:highlight>
              </a:rPr>
              <a:t>d) Employer/employee relationships</a:t>
            </a:r>
          </a:p>
          <a:p>
            <a:pPr lvl="1"/>
            <a:r>
              <a:rPr lang="en-GB" dirty="0">
                <a:highlight>
                  <a:srgbClr val="FFFF00"/>
                </a:highlight>
              </a:rPr>
              <a:t>individual approach</a:t>
            </a:r>
          </a:p>
          <a:p>
            <a:pPr lvl="1"/>
            <a:r>
              <a:rPr lang="en-GB" dirty="0">
                <a:highlight>
                  <a:srgbClr val="FFFF00"/>
                </a:highlight>
              </a:rPr>
              <a:t>collective bargaining</a:t>
            </a:r>
          </a:p>
        </p:txBody>
      </p:sp>
    </p:spTree>
    <p:extLst>
      <p:ext uri="{BB962C8B-B14F-4D97-AF65-F5344CB8AC3E}">
        <p14:creationId xmlns:p14="http://schemas.microsoft.com/office/powerpoint/2010/main" val="2868135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E1D71-A6FB-47F9-838F-71E1894607E4}"/>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E3E7672B-C89F-4112-85F1-1FDEF57AA5CC}"/>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D3A5F6A9-C143-4B67-8619-4894FD8DB763}"/>
              </a:ext>
            </a:extLst>
          </p:cNvPr>
          <p:cNvPicPr>
            <a:picLocks noChangeAspect="1"/>
          </p:cNvPicPr>
          <p:nvPr/>
        </p:nvPicPr>
        <p:blipFill rotWithShape="1">
          <a:blip r:embed="rId2"/>
          <a:srcRect l="17947" t="9524" r="18393" b="15714"/>
          <a:stretch/>
        </p:blipFill>
        <p:spPr>
          <a:xfrm>
            <a:off x="744764" y="0"/>
            <a:ext cx="10602686" cy="7004019"/>
          </a:xfrm>
          <a:prstGeom prst="rect">
            <a:avLst/>
          </a:prstGeom>
        </p:spPr>
      </p:pic>
      <p:sp>
        <p:nvSpPr>
          <p:cNvPr id="6" name="Rectangle 5">
            <a:extLst>
              <a:ext uri="{FF2B5EF4-FFF2-40B4-BE49-F238E27FC236}">
                <a16:creationId xmlns:a16="http://schemas.microsoft.com/office/drawing/2014/main" id="{C463136F-9576-482B-BDC5-8D927D7B583B}"/>
              </a:ext>
            </a:extLst>
          </p:cNvPr>
          <p:cNvSpPr/>
          <p:nvPr/>
        </p:nvSpPr>
        <p:spPr>
          <a:xfrm>
            <a:off x="239486" y="5725886"/>
            <a:ext cx="11207750" cy="990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How will each approach differ from each other?</a:t>
            </a:r>
          </a:p>
        </p:txBody>
      </p:sp>
    </p:spTree>
    <p:extLst>
      <p:ext uri="{BB962C8B-B14F-4D97-AF65-F5344CB8AC3E}">
        <p14:creationId xmlns:p14="http://schemas.microsoft.com/office/powerpoint/2010/main" val="29696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fontScale="92500" lnSpcReduction="10000"/>
          </a:bodyPr>
          <a:lstStyle/>
          <a:p>
            <a:r>
              <a:rPr lang="en-GB" sz="5800" b="1" dirty="0">
                <a:solidFill>
                  <a:srgbClr val="0070C0"/>
                </a:solidFill>
              </a:rPr>
              <a:t>Distinction between dismissal and redundancy</a:t>
            </a:r>
          </a:p>
          <a:p>
            <a:endParaRPr lang="en-GB" sz="6600" b="1" dirty="0">
              <a:solidFill>
                <a:srgbClr val="0070C0"/>
              </a:solidFill>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3512457"/>
          </a:xfrm>
          <a:prstGeom prst="rect">
            <a:avLst/>
          </a:prstGeom>
        </p:spPr>
      </p:pic>
    </p:spTree>
    <p:extLst>
      <p:ext uri="{BB962C8B-B14F-4D97-AF65-F5344CB8AC3E}">
        <p14:creationId xmlns:p14="http://schemas.microsoft.com/office/powerpoint/2010/main" val="21846282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a:t>Dismissal - fired</a:t>
            </a:r>
          </a:p>
        </p:txBody>
      </p:sp>
      <p:sp>
        <p:nvSpPr>
          <p:cNvPr id="5" name="Content Placeholder 4"/>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lnSpcReduction="10000"/>
          </a:bodyPr>
          <a:lstStyle/>
          <a:p>
            <a:r>
              <a:rPr lang="en-GB" dirty="0"/>
              <a:t>Worker may be dismissed or fired from a job for:</a:t>
            </a:r>
          </a:p>
          <a:p>
            <a:pPr lvl="1"/>
            <a:r>
              <a:rPr lang="en-GB" dirty="0"/>
              <a:t>Absenteeism</a:t>
            </a:r>
          </a:p>
          <a:p>
            <a:pPr lvl="1"/>
            <a:r>
              <a:rPr lang="en-GB" dirty="0"/>
              <a:t>Gross misconduct (showing up drunk)</a:t>
            </a:r>
          </a:p>
          <a:p>
            <a:pPr lvl="1"/>
            <a:r>
              <a:rPr lang="en-GB" dirty="0"/>
              <a:t>Theft of company money or property</a:t>
            </a:r>
          </a:p>
          <a:p>
            <a:pPr marL="57150" indent="0">
              <a:buNone/>
            </a:pPr>
            <a:r>
              <a:rPr lang="en-GB" dirty="0"/>
              <a:t>Worker is not entitled to a pay-out from the business if dismissed</a:t>
            </a:r>
          </a:p>
          <a:p>
            <a:r>
              <a:rPr lang="en-GB" dirty="0"/>
              <a:t>This may also be called being “fired” or “sacked”</a:t>
            </a:r>
          </a:p>
        </p:txBody>
      </p:sp>
      <p:pic>
        <p:nvPicPr>
          <p:cNvPr id="7" name="Picture 2"/>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6224094" y="2254618"/>
            <a:ext cx="5014635" cy="342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65863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a:t>Redundant / redundancy</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lnSpcReduction="10000"/>
          </a:bodyPr>
          <a:lstStyle/>
          <a:p>
            <a:r>
              <a:rPr lang="en-GB" dirty="0"/>
              <a:t>Worker’s job no longer exists possibly due to lack of business or restructuring</a:t>
            </a:r>
          </a:p>
          <a:p>
            <a:r>
              <a:rPr lang="en-GB" dirty="0"/>
              <a:t>Redundancy is sometimes: voluntary – where some staff close to retirement take voluntary redundancy to gain a pay-out</a:t>
            </a:r>
          </a:p>
          <a:p>
            <a:r>
              <a:rPr lang="en-GB" dirty="0"/>
              <a:t>Compulsory redundancy is where a member of staff must leave a job</a:t>
            </a:r>
          </a:p>
          <a:p>
            <a:endParaRPr lang="en-GB"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56564" y="1825625"/>
            <a:ext cx="5021036" cy="2907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65592" y="3925068"/>
            <a:ext cx="2048772" cy="1886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87164" y="3925066"/>
            <a:ext cx="2048772" cy="1886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89221" y="3925067"/>
            <a:ext cx="2048772" cy="1886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82310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800" b="1" dirty="0">
                <a:solidFill>
                  <a:srgbClr val="0070C0"/>
                </a:solidFill>
              </a:rPr>
              <a:t>Employer/employee relationships</a:t>
            </a:r>
          </a:p>
          <a:p>
            <a:endParaRPr lang="en-GB" sz="6600" b="1" dirty="0">
              <a:solidFill>
                <a:srgbClr val="0070C0"/>
              </a:solidFill>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3512457"/>
          </a:xfrm>
          <a:prstGeom prst="rect">
            <a:avLst/>
          </a:prstGeom>
        </p:spPr>
      </p:pic>
    </p:spTree>
    <p:extLst>
      <p:ext uri="{BB962C8B-B14F-4D97-AF65-F5344CB8AC3E}">
        <p14:creationId xmlns:p14="http://schemas.microsoft.com/office/powerpoint/2010/main" val="1458199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Problems at work</a:t>
            </a:r>
          </a:p>
        </p:txBody>
      </p:sp>
      <p:sp>
        <p:nvSpPr>
          <p:cNvPr id="5" name="Content Placeholder 4"/>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lnSpcReduction="10000"/>
          </a:bodyPr>
          <a:lstStyle/>
          <a:p>
            <a:r>
              <a:rPr lang="en-GB" dirty="0"/>
              <a:t>If there are problems at work employees can be represented by a member of their trade union.  Rather than 300 employees all complaining to the boss about the same thing the trade union rep will argue on their behalf</a:t>
            </a:r>
          </a:p>
          <a:p>
            <a:r>
              <a:rPr lang="en-GB" dirty="0"/>
              <a:t>This is called collective bargaining (the union rep bargains on behalf of the collective)</a:t>
            </a:r>
          </a:p>
        </p:txBody>
      </p:sp>
      <p:pic>
        <p:nvPicPr>
          <p:cNvPr id="7" name="Content Placeholder 6">
            <a:hlinkClick r:id="rId2"/>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7153256" y="1825625"/>
            <a:ext cx="3219487"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0811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730F7-A670-470D-B315-2B00ADD25D7E}"/>
              </a:ext>
            </a:extLst>
          </p:cNvPr>
          <p:cNvSpPr>
            <a:spLocks noGrp="1"/>
          </p:cNvSpPr>
          <p:nvPr>
            <p:ph type="ctrTitle"/>
          </p:nvPr>
        </p:nvSpPr>
        <p:spPr>
          <a:xfrm>
            <a:off x="882869" y="1122363"/>
            <a:ext cx="10531365" cy="2387600"/>
          </a:xfrm>
        </p:spPr>
        <p:txBody>
          <a:bodyPr>
            <a:normAutofit/>
          </a:bodyPr>
          <a:lstStyle/>
          <a:p>
            <a:r>
              <a:rPr lang="en-GB" sz="4800" dirty="0"/>
              <a:t>British Airways Employee Sacked for Having a Man Bun | Good Morning Britain</a:t>
            </a:r>
          </a:p>
        </p:txBody>
      </p:sp>
      <p:sp>
        <p:nvSpPr>
          <p:cNvPr id="5" name="Subtitle 4">
            <a:extLst>
              <a:ext uri="{FF2B5EF4-FFF2-40B4-BE49-F238E27FC236}">
                <a16:creationId xmlns:a16="http://schemas.microsoft.com/office/drawing/2014/main" id="{FEA1C06C-6797-4559-9148-E6FE2273A134}"/>
              </a:ext>
            </a:extLst>
          </p:cNvPr>
          <p:cNvSpPr>
            <a:spLocks noGrp="1"/>
          </p:cNvSpPr>
          <p:nvPr>
            <p:ph type="subTitle" idx="1"/>
          </p:nvPr>
        </p:nvSpPr>
        <p:spPr/>
        <p:txBody>
          <a:bodyPr/>
          <a:lstStyle/>
          <a:p>
            <a:r>
              <a:rPr lang="en-GB" dirty="0"/>
              <a:t>https://www.youtube.com/watch?v=A6hUuImuX5E</a:t>
            </a:r>
          </a:p>
        </p:txBody>
      </p:sp>
    </p:spTree>
    <p:extLst>
      <p:ext uri="{BB962C8B-B14F-4D97-AF65-F5344CB8AC3E}">
        <p14:creationId xmlns:p14="http://schemas.microsoft.com/office/powerpoint/2010/main" val="1496259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2F933-6E58-4B99-96ED-B77316E5EADC}"/>
              </a:ext>
            </a:extLst>
          </p:cNvPr>
          <p:cNvSpPr>
            <a:spLocks noGrp="1"/>
          </p:cNvSpPr>
          <p:nvPr>
            <p:ph type="title"/>
          </p:nvPr>
        </p:nvSpPr>
        <p:spPr/>
        <p:txBody>
          <a:bodyPr/>
          <a:lstStyle/>
          <a:p>
            <a:r>
              <a:rPr lang="en-GB" dirty="0"/>
              <a:t>A Short History of Trade Unions</a:t>
            </a:r>
          </a:p>
        </p:txBody>
      </p:sp>
      <p:sp>
        <p:nvSpPr>
          <p:cNvPr id="3" name="Content Placeholder 2">
            <a:extLst>
              <a:ext uri="{FF2B5EF4-FFF2-40B4-BE49-F238E27FC236}">
                <a16:creationId xmlns:a16="http://schemas.microsoft.com/office/drawing/2014/main" id="{B436F184-FE3F-4F84-B8CF-729B383064F5}"/>
              </a:ext>
            </a:extLst>
          </p:cNvPr>
          <p:cNvSpPr>
            <a:spLocks noGrp="1"/>
          </p:cNvSpPr>
          <p:nvPr>
            <p:ph idx="1"/>
          </p:nvPr>
        </p:nvSpPr>
        <p:spPr/>
        <p:txBody>
          <a:bodyPr/>
          <a:lstStyle/>
          <a:p>
            <a:r>
              <a:rPr lang="en-GB" dirty="0"/>
              <a:t>https://youtu.be/gPPeDO4dMRA</a:t>
            </a:r>
          </a:p>
        </p:txBody>
      </p:sp>
    </p:spTree>
    <p:extLst>
      <p:ext uri="{BB962C8B-B14F-4D97-AF65-F5344CB8AC3E}">
        <p14:creationId xmlns:p14="http://schemas.microsoft.com/office/powerpoint/2010/main" val="14868943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Trade unions</a:t>
            </a:r>
          </a:p>
        </p:txBody>
      </p:sp>
      <p:sp>
        <p:nvSpPr>
          <p:cNvPr id="3" name="Content Placeholder 2"/>
          <p:cNvSpPr>
            <a:spLocks noGrp="1"/>
          </p:cNvSpPr>
          <p:nvPr>
            <p:ph idx="1"/>
          </p:nvPr>
        </p:nvSpPr>
        <p:spPr>
          <a:xfrm>
            <a:off x="0" y="1294768"/>
            <a:ext cx="10515600" cy="4145595"/>
          </a:xfrm>
        </p:spPr>
        <p:style>
          <a:lnRef idx="2">
            <a:schemeClr val="dk1"/>
          </a:lnRef>
          <a:fillRef idx="1">
            <a:schemeClr val="lt1"/>
          </a:fillRef>
          <a:effectRef idx="0">
            <a:schemeClr val="dk1"/>
          </a:effectRef>
          <a:fontRef idx="minor">
            <a:schemeClr val="dk1"/>
          </a:fontRef>
        </p:style>
        <p:txBody>
          <a:bodyPr>
            <a:normAutofit lnSpcReduction="10000"/>
          </a:bodyPr>
          <a:lstStyle/>
          <a:p>
            <a:pPr fontAlgn="base"/>
            <a:r>
              <a:rPr lang="en-GB" sz="3600" dirty="0"/>
              <a:t>A trade union is an organisation with members who are usually workers or employees. It looks after their interests at work by doing things like:</a:t>
            </a:r>
          </a:p>
          <a:p>
            <a:pPr lvl="1" fontAlgn="base">
              <a:buFont typeface="Wingdings" panose="05000000000000000000" pitchFamily="2" charset="2"/>
              <a:buChar char="ü"/>
            </a:pPr>
            <a:r>
              <a:rPr lang="en-GB" sz="3200" dirty="0"/>
              <a:t>negotiating agreements with employers on pay and conditions</a:t>
            </a:r>
          </a:p>
          <a:p>
            <a:pPr lvl="1" fontAlgn="base">
              <a:buFont typeface="Wingdings" panose="05000000000000000000" pitchFamily="2" charset="2"/>
              <a:buChar char="ü"/>
            </a:pPr>
            <a:r>
              <a:rPr lang="en-GB" sz="3200" dirty="0"/>
              <a:t>discussing big changes like large scale redundancy</a:t>
            </a:r>
          </a:p>
          <a:p>
            <a:pPr lvl="1" fontAlgn="base">
              <a:buFont typeface="Wingdings" panose="05000000000000000000" pitchFamily="2" charset="2"/>
              <a:buChar char="ü"/>
            </a:pPr>
            <a:r>
              <a:rPr lang="en-GB" sz="3200" dirty="0"/>
              <a:t>discussing members’ concerns with employers</a:t>
            </a:r>
          </a:p>
          <a:p>
            <a:pPr lvl="1" fontAlgn="base">
              <a:buFont typeface="Wingdings" panose="05000000000000000000" pitchFamily="2" charset="2"/>
              <a:buChar char="ü"/>
            </a:pPr>
            <a:r>
              <a:rPr lang="en-GB" sz="3200" dirty="0"/>
              <a:t>going with members to disciplinary and grievance meetings</a:t>
            </a:r>
          </a:p>
          <a:p>
            <a:endParaRPr lang="en-GB"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23038" y="4834313"/>
            <a:ext cx="5568962" cy="2005926"/>
          </a:xfrm>
          <a:prstGeom prst="rect">
            <a:avLst/>
          </a:prstGeom>
        </p:spPr>
      </p:pic>
      <p:sp>
        <p:nvSpPr>
          <p:cNvPr id="5" name="Rectangle 4">
            <a:extLst>
              <a:ext uri="{FF2B5EF4-FFF2-40B4-BE49-F238E27FC236}">
                <a16:creationId xmlns:a16="http://schemas.microsoft.com/office/drawing/2014/main" id="{8BF05358-2724-4D23-86FA-0D762BC1F765}"/>
              </a:ext>
            </a:extLst>
          </p:cNvPr>
          <p:cNvSpPr/>
          <p:nvPr/>
        </p:nvSpPr>
        <p:spPr>
          <a:xfrm>
            <a:off x="536028" y="5563232"/>
            <a:ext cx="5785944" cy="10425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Name me three Trades Unions</a:t>
            </a:r>
          </a:p>
        </p:txBody>
      </p:sp>
    </p:spTree>
    <p:extLst>
      <p:ext uri="{BB962C8B-B14F-4D97-AF65-F5344CB8AC3E}">
        <p14:creationId xmlns:p14="http://schemas.microsoft.com/office/powerpoint/2010/main" val="153258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E9881-0B7B-43C4-BB2F-DD578FFB4C6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62D53EF-A9A3-4A6D-9227-16CB7EE9FF30}"/>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91B6EEF7-09C8-4357-BD50-39889977E497}"/>
              </a:ext>
            </a:extLst>
          </p:cNvPr>
          <p:cNvPicPr>
            <a:picLocks noChangeAspect="1"/>
          </p:cNvPicPr>
          <p:nvPr/>
        </p:nvPicPr>
        <p:blipFill rotWithShape="1">
          <a:blip r:embed="rId2"/>
          <a:srcRect l="4023" t="22529" r="37873" b="22989"/>
          <a:stretch/>
        </p:blipFill>
        <p:spPr>
          <a:xfrm>
            <a:off x="1426779" y="145304"/>
            <a:ext cx="9338441" cy="6567391"/>
          </a:xfrm>
          <a:prstGeom prst="rect">
            <a:avLst/>
          </a:prstGeom>
        </p:spPr>
      </p:pic>
    </p:spTree>
    <p:extLst>
      <p:ext uri="{BB962C8B-B14F-4D97-AF65-F5344CB8AC3E}">
        <p14:creationId xmlns:p14="http://schemas.microsoft.com/office/powerpoint/2010/main" val="31249166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47357-98EF-4FD9-87E7-DBFE5E9AD66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1EA1042-FB31-4D53-BECF-9489480B68BE}"/>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DB95FD63-FF07-408C-977A-EE1BB04C9F7B}"/>
              </a:ext>
            </a:extLst>
          </p:cNvPr>
          <p:cNvPicPr>
            <a:picLocks noChangeAspect="1"/>
          </p:cNvPicPr>
          <p:nvPr/>
        </p:nvPicPr>
        <p:blipFill rotWithShape="1">
          <a:blip r:embed="rId2"/>
          <a:srcRect l="4369" t="22988" r="37701" b="31265"/>
          <a:stretch/>
        </p:blipFill>
        <p:spPr>
          <a:xfrm>
            <a:off x="662151" y="365125"/>
            <a:ext cx="10346354" cy="6127750"/>
          </a:xfrm>
          <a:prstGeom prst="rect">
            <a:avLst/>
          </a:prstGeom>
        </p:spPr>
      </p:pic>
      <p:sp>
        <p:nvSpPr>
          <p:cNvPr id="5" name="Rectangle 4">
            <a:extLst>
              <a:ext uri="{FF2B5EF4-FFF2-40B4-BE49-F238E27FC236}">
                <a16:creationId xmlns:a16="http://schemas.microsoft.com/office/drawing/2014/main" id="{86DC272C-73CF-45C6-9135-4083DE879ADE}"/>
              </a:ext>
            </a:extLst>
          </p:cNvPr>
          <p:cNvSpPr/>
          <p:nvPr/>
        </p:nvSpPr>
        <p:spPr>
          <a:xfrm>
            <a:off x="1655379" y="5896303"/>
            <a:ext cx="9698421" cy="7315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dirty="0">
              <a:solidFill>
                <a:schemeClr val="tx1"/>
              </a:solidFill>
            </a:endParaRPr>
          </a:p>
          <a:p>
            <a:r>
              <a:rPr lang="en-GB" sz="2000" dirty="0">
                <a:solidFill>
                  <a:schemeClr val="tx1"/>
                </a:solidFill>
              </a:rPr>
              <a:t>What are the differences between craft/occupational union, Industrial union and General union.</a:t>
            </a:r>
          </a:p>
          <a:p>
            <a:pPr algn="ctr"/>
            <a:endParaRPr lang="en-GB" sz="2000" dirty="0">
              <a:solidFill>
                <a:schemeClr val="tx1"/>
              </a:solidFill>
            </a:endParaRPr>
          </a:p>
        </p:txBody>
      </p:sp>
    </p:spTree>
    <p:extLst>
      <p:ext uri="{BB962C8B-B14F-4D97-AF65-F5344CB8AC3E}">
        <p14:creationId xmlns:p14="http://schemas.microsoft.com/office/powerpoint/2010/main" val="454556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5FEB99-1AF7-457E-9A88-4591A5B0622D}"/>
              </a:ext>
            </a:extLst>
          </p:cNvPr>
          <p:cNvSpPr>
            <a:spLocks noGrp="1"/>
          </p:cNvSpPr>
          <p:nvPr>
            <p:ph type="title"/>
          </p:nvPr>
        </p:nvSpPr>
        <p:spPr>
          <a:ln>
            <a:solidFill>
              <a:schemeClr val="tx1"/>
            </a:solidFill>
          </a:ln>
        </p:spPr>
        <p:txBody>
          <a:bodyPr/>
          <a:lstStyle/>
          <a:p>
            <a:r>
              <a:rPr lang="en-GB" dirty="0"/>
              <a:t>Hard approach – staff as a cost</a:t>
            </a:r>
          </a:p>
        </p:txBody>
      </p:sp>
      <p:pic>
        <p:nvPicPr>
          <p:cNvPr id="6" name="Picture 5">
            <a:extLst>
              <a:ext uri="{FF2B5EF4-FFF2-40B4-BE49-F238E27FC236}">
                <a16:creationId xmlns:a16="http://schemas.microsoft.com/office/drawing/2014/main" id="{BEBB95ED-5A66-42D7-B06A-1A2E6F768EC1}"/>
              </a:ext>
            </a:extLst>
          </p:cNvPr>
          <p:cNvPicPr>
            <a:picLocks noChangeAspect="1"/>
          </p:cNvPicPr>
          <p:nvPr/>
        </p:nvPicPr>
        <p:blipFill>
          <a:blip r:embed="rId2"/>
          <a:stretch>
            <a:fillRect/>
          </a:stretch>
        </p:blipFill>
        <p:spPr>
          <a:xfrm>
            <a:off x="3571408" y="1435973"/>
            <a:ext cx="5049183" cy="5209052"/>
          </a:xfrm>
          <a:prstGeom prst="rect">
            <a:avLst/>
          </a:prstGeom>
        </p:spPr>
      </p:pic>
    </p:spTree>
    <p:extLst>
      <p:ext uri="{BB962C8B-B14F-4D97-AF65-F5344CB8AC3E}">
        <p14:creationId xmlns:p14="http://schemas.microsoft.com/office/powerpoint/2010/main" val="18024347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98C04-CA97-4E34-A8B9-2B9570E2D56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A006D61-9966-459F-9BB5-10ECF7FCE4DA}"/>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96CFA3A2-F187-4231-9244-0BEC1C95895F}"/>
              </a:ext>
            </a:extLst>
          </p:cNvPr>
          <p:cNvPicPr>
            <a:picLocks noChangeAspect="1"/>
          </p:cNvPicPr>
          <p:nvPr/>
        </p:nvPicPr>
        <p:blipFill rotWithShape="1">
          <a:blip r:embed="rId2"/>
          <a:srcRect l="4023" t="21379" r="37356" b="21609"/>
          <a:stretch/>
        </p:blipFill>
        <p:spPr>
          <a:xfrm>
            <a:off x="1429407" y="50263"/>
            <a:ext cx="9333186" cy="6807737"/>
          </a:xfrm>
          <a:prstGeom prst="rect">
            <a:avLst/>
          </a:prstGeom>
        </p:spPr>
      </p:pic>
    </p:spTree>
    <p:extLst>
      <p:ext uri="{BB962C8B-B14F-4D97-AF65-F5344CB8AC3E}">
        <p14:creationId xmlns:p14="http://schemas.microsoft.com/office/powerpoint/2010/main" val="33786147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734F3-8849-48BA-8D87-71C87F47B138}"/>
              </a:ext>
            </a:extLst>
          </p:cNvPr>
          <p:cNvSpPr>
            <a:spLocks noGrp="1"/>
          </p:cNvSpPr>
          <p:nvPr>
            <p:ph type="title"/>
          </p:nvPr>
        </p:nvSpPr>
        <p:spPr/>
        <p:txBody>
          <a:bodyPr/>
          <a:lstStyle/>
          <a:p>
            <a:r>
              <a:rPr lang="en-GB" dirty="0">
                <a:highlight>
                  <a:srgbClr val="FFFF00"/>
                </a:highlight>
              </a:rPr>
              <a:t>Account for the decline in TU membership since 1980</a:t>
            </a:r>
          </a:p>
        </p:txBody>
      </p:sp>
      <p:sp>
        <p:nvSpPr>
          <p:cNvPr id="3" name="Content Placeholder 2">
            <a:extLst>
              <a:ext uri="{FF2B5EF4-FFF2-40B4-BE49-F238E27FC236}">
                <a16:creationId xmlns:a16="http://schemas.microsoft.com/office/drawing/2014/main" id="{03FC20D8-3367-4B98-87B8-B10B5DBBF71F}"/>
              </a:ext>
            </a:extLst>
          </p:cNvPr>
          <p:cNvSpPr>
            <a:spLocks noGrp="1"/>
          </p:cNvSpPr>
          <p:nvPr>
            <p:ph idx="1"/>
          </p:nvPr>
        </p:nvSpPr>
        <p:spPr/>
        <p:txBody>
          <a:bodyPr/>
          <a:lstStyle/>
          <a:p>
            <a:endParaRPr lang="en-GB"/>
          </a:p>
        </p:txBody>
      </p:sp>
      <p:pic>
        <p:nvPicPr>
          <p:cNvPr id="1026" name="Picture 2" descr="Trade Union Density in the UK - Economics Help">
            <a:extLst>
              <a:ext uri="{FF2B5EF4-FFF2-40B4-BE49-F238E27FC236}">
                <a16:creationId xmlns:a16="http://schemas.microsoft.com/office/drawing/2014/main" id="{7A68EFE7-1FF2-405F-AAC7-2B45E0B0F5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2675" y="1528899"/>
            <a:ext cx="8098937" cy="5329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3920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F07BF-4B5D-473B-9D3F-91817E7F082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0F7843B-7EFA-475B-B048-E335EEBC8F22}"/>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45C39938-54F0-43F3-A5AB-3C86FEBF0505}"/>
              </a:ext>
            </a:extLst>
          </p:cNvPr>
          <p:cNvPicPr>
            <a:picLocks noChangeAspect="1"/>
          </p:cNvPicPr>
          <p:nvPr/>
        </p:nvPicPr>
        <p:blipFill rotWithShape="1">
          <a:blip r:embed="rId2"/>
          <a:srcRect l="4196" t="21840" r="37356" b="19080"/>
          <a:stretch/>
        </p:blipFill>
        <p:spPr>
          <a:xfrm>
            <a:off x="1752600" y="136215"/>
            <a:ext cx="8686800" cy="6585569"/>
          </a:xfrm>
          <a:prstGeom prst="rect">
            <a:avLst/>
          </a:prstGeom>
        </p:spPr>
      </p:pic>
    </p:spTree>
    <p:extLst>
      <p:ext uri="{BB962C8B-B14F-4D97-AF65-F5344CB8AC3E}">
        <p14:creationId xmlns:p14="http://schemas.microsoft.com/office/powerpoint/2010/main" val="24387574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33FB3-260F-4BB6-BAFE-E73FE6C961E7}"/>
              </a:ext>
            </a:extLst>
          </p:cNvPr>
          <p:cNvSpPr>
            <a:spLocks noGrp="1"/>
          </p:cNvSpPr>
          <p:nvPr>
            <p:ph type="title"/>
          </p:nvPr>
        </p:nvSpPr>
        <p:spPr/>
        <p:txBody>
          <a:bodyPr/>
          <a:lstStyle/>
          <a:p>
            <a:r>
              <a:rPr lang="en-GB" dirty="0"/>
              <a:t>Trade Unions in the UK I A Level </a:t>
            </a:r>
          </a:p>
        </p:txBody>
      </p:sp>
      <p:sp>
        <p:nvSpPr>
          <p:cNvPr id="3" name="Content Placeholder 2">
            <a:extLst>
              <a:ext uri="{FF2B5EF4-FFF2-40B4-BE49-F238E27FC236}">
                <a16:creationId xmlns:a16="http://schemas.microsoft.com/office/drawing/2014/main" id="{19D289E7-2282-490A-9169-C1DCBED3D3FD}"/>
              </a:ext>
            </a:extLst>
          </p:cNvPr>
          <p:cNvSpPr>
            <a:spLocks noGrp="1"/>
          </p:cNvSpPr>
          <p:nvPr>
            <p:ph idx="1"/>
          </p:nvPr>
        </p:nvSpPr>
        <p:spPr/>
        <p:txBody>
          <a:bodyPr/>
          <a:lstStyle/>
          <a:p>
            <a:r>
              <a:rPr lang="en-GB" dirty="0">
                <a:hlinkClick r:id="rId2"/>
              </a:rPr>
              <a:t>https://www.youtube.com/watch?v=g_xQKO8cBCE</a:t>
            </a:r>
            <a:endParaRPr lang="en-GB" dirty="0"/>
          </a:p>
          <a:p>
            <a:endParaRPr lang="en-GB" dirty="0"/>
          </a:p>
        </p:txBody>
      </p:sp>
    </p:spTree>
    <p:extLst>
      <p:ext uri="{BB962C8B-B14F-4D97-AF65-F5344CB8AC3E}">
        <p14:creationId xmlns:p14="http://schemas.microsoft.com/office/powerpoint/2010/main" val="8323293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4A568-A864-4449-AFFD-C3030EF5D43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51443B3-753B-4C90-83A8-F8B60F329DCE}"/>
              </a:ext>
            </a:extLst>
          </p:cNvPr>
          <p:cNvSpPr>
            <a:spLocks noGrp="1"/>
          </p:cNvSpPr>
          <p:nvPr>
            <p:ph idx="1"/>
          </p:nvPr>
        </p:nvSpPr>
        <p:spPr/>
        <p:txBody>
          <a:bodyPr/>
          <a:lstStyle/>
          <a:p>
            <a:endParaRPr lang="en-GB"/>
          </a:p>
        </p:txBody>
      </p:sp>
      <p:pic>
        <p:nvPicPr>
          <p:cNvPr id="1026" name="Picture 2" descr="Union membership rises for third year running to 6.4 million | TUC">
            <a:extLst>
              <a:ext uri="{FF2B5EF4-FFF2-40B4-BE49-F238E27FC236}">
                <a16:creationId xmlns:a16="http://schemas.microsoft.com/office/drawing/2014/main" id="{F744F419-EB0B-4A62-8A69-9FEEB4F061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11314386" cy="565719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7300B3B-8357-4851-91C1-3529B7E8CD68}"/>
              </a:ext>
            </a:extLst>
          </p:cNvPr>
          <p:cNvSpPr/>
          <p:nvPr/>
        </p:nvSpPr>
        <p:spPr>
          <a:xfrm>
            <a:off x="2317531" y="5943600"/>
            <a:ext cx="8529145" cy="914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Explain why TU membership is now higher amongst female workers. </a:t>
            </a:r>
          </a:p>
        </p:txBody>
      </p:sp>
    </p:spTree>
    <p:extLst>
      <p:ext uri="{BB962C8B-B14F-4D97-AF65-F5344CB8AC3E}">
        <p14:creationId xmlns:p14="http://schemas.microsoft.com/office/powerpoint/2010/main" val="25650736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BD7F7-9D45-41E9-9E17-8A9580670D2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2EA824A-4E65-4DBE-9FEC-E40774EA8D69}"/>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BB434710-0F07-4987-9D86-580D51E5D0DF}"/>
              </a:ext>
            </a:extLst>
          </p:cNvPr>
          <p:cNvPicPr>
            <a:picLocks noChangeAspect="1"/>
          </p:cNvPicPr>
          <p:nvPr/>
        </p:nvPicPr>
        <p:blipFill rotWithShape="1">
          <a:blip r:embed="rId2"/>
          <a:srcRect l="1953" t="32873" r="36668" b="18620"/>
          <a:stretch/>
        </p:blipFill>
        <p:spPr>
          <a:xfrm>
            <a:off x="838200" y="527635"/>
            <a:ext cx="9790386" cy="5802730"/>
          </a:xfrm>
          <a:prstGeom prst="rect">
            <a:avLst/>
          </a:prstGeom>
        </p:spPr>
      </p:pic>
      <p:sp>
        <p:nvSpPr>
          <p:cNvPr id="5" name="Rectangle 4">
            <a:extLst>
              <a:ext uri="{FF2B5EF4-FFF2-40B4-BE49-F238E27FC236}">
                <a16:creationId xmlns:a16="http://schemas.microsoft.com/office/drawing/2014/main" id="{4B8760B3-D30B-4737-9322-4DEA3DD7B184}"/>
              </a:ext>
            </a:extLst>
          </p:cNvPr>
          <p:cNvSpPr/>
          <p:nvPr/>
        </p:nvSpPr>
        <p:spPr>
          <a:xfrm>
            <a:off x="2317531" y="5943600"/>
            <a:ext cx="8529145" cy="914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Real wages have stagnated since the Great Recession.  </a:t>
            </a:r>
          </a:p>
        </p:txBody>
      </p:sp>
    </p:spTree>
    <p:extLst>
      <p:ext uri="{BB962C8B-B14F-4D97-AF65-F5344CB8AC3E}">
        <p14:creationId xmlns:p14="http://schemas.microsoft.com/office/powerpoint/2010/main" val="42004873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8E83A-0D3D-4824-91C6-DBF32E8B11F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7C9C25C-1DF3-41D0-8627-77EC5406894D}"/>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900DD5A7-FAAF-4E63-AE53-125827F36BB6}"/>
              </a:ext>
            </a:extLst>
          </p:cNvPr>
          <p:cNvPicPr>
            <a:picLocks noChangeAspect="1"/>
          </p:cNvPicPr>
          <p:nvPr/>
        </p:nvPicPr>
        <p:blipFill>
          <a:blip r:embed="rId2"/>
          <a:stretch>
            <a:fillRect/>
          </a:stretch>
        </p:blipFill>
        <p:spPr>
          <a:xfrm>
            <a:off x="1150882" y="224667"/>
            <a:ext cx="10305393" cy="6408666"/>
          </a:xfrm>
          <a:prstGeom prst="rect">
            <a:avLst/>
          </a:prstGeom>
        </p:spPr>
      </p:pic>
      <p:sp>
        <p:nvSpPr>
          <p:cNvPr id="5" name="Rectangle 4">
            <a:extLst>
              <a:ext uri="{FF2B5EF4-FFF2-40B4-BE49-F238E27FC236}">
                <a16:creationId xmlns:a16="http://schemas.microsoft.com/office/drawing/2014/main" id="{206FAE5A-D97A-4FAD-8289-732B447CB930}"/>
              </a:ext>
            </a:extLst>
          </p:cNvPr>
          <p:cNvSpPr/>
          <p:nvPr/>
        </p:nvSpPr>
        <p:spPr>
          <a:xfrm>
            <a:off x="2317531" y="5943600"/>
            <a:ext cx="8529145" cy="914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Explain the relationship between TU membership and income inequality. </a:t>
            </a:r>
          </a:p>
        </p:txBody>
      </p:sp>
    </p:spTree>
    <p:extLst>
      <p:ext uri="{BB962C8B-B14F-4D97-AF65-F5344CB8AC3E}">
        <p14:creationId xmlns:p14="http://schemas.microsoft.com/office/powerpoint/2010/main" val="169520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bg1"/>
                </a:solidFill>
                <a:latin typeface="Arial Black" panose="020B0A04020102020204" pitchFamily="34" charset="0"/>
              </a:rPr>
              <a:t>Sample Edexcel A2 questions</a:t>
            </a:r>
          </a:p>
        </p:txBody>
      </p:sp>
      <p:pic>
        <p:nvPicPr>
          <p:cNvPr id="1032" name="Picture 8" descr="https://static.pexels.com/photos/8769/pen-writing-notes-studying.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701528" y="1600200"/>
            <a:ext cx="678894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5536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72" y="0"/>
            <a:ext cx="10972800" cy="1143000"/>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Case study for question 1</a:t>
            </a:r>
          </a:p>
        </p:txBody>
      </p:sp>
      <p:pic>
        <p:nvPicPr>
          <p:cNvPr id="4" name="Content Placeholder 3"/>
          <p:cNvPicPr>
            <a:picLocks noGrp="1" noChangeAspect="1"/>
          </p:cNvPicPr>
          <p:nvPr>
            <p:ph idx="1"/>
          </p:nvPr>
        </p:nvPicPr>
        <p:blipFill>
          <a:blip r:embed="rId3"/>
          <a:stretch>
            <a:fillRect/>
          </a:stretch>
        </p:blipFill>
        <p:spPr>
          <a:xfrm>
            <a:off x="1668903" y="1390196"/>
            <a:ext cx="8182668" cy="52469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775052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Sample question 1</a:t>
            </a:r>
          </a:p>
        </p:txBody>
      </p:sp>
      <p:pic>
        <p:nvPicPr>
          <p:cNvPr id="4" name="Content Placeholder 3"/>
          <p:cNvPicPr>
            <a:picLocks noGrp="1" noChangeAspect="1"/>
          </p:cNvPicPr>
          <p:nvPr>
            <p:ph idx="1"/>
          </p:nvPr>
        </p:nvPicPr>
        <p:blipFill>
          <a:blip r:embed="rId2"/>
          <a:stretch>
            <a:fillRect/>
          </a:stretch>
        </p:blipFill>
        <p:spPr>
          <a:xfrm>
            <a:off x="600755" y="2359138"/>
            <a:ext cx="10753045" cy="13420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Knowledge 2</a:t>
            </a: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Application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 3</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xagon 10"/>
          <p:cNvSpPr/>
          <p:nvPr/>
        </p:nvSpPr>
        <p:spPr>
          <a:xfrm>
            <a:off x="8977897" y="4785086"/>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Evaluation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 3</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522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24551-7AA2-4C09-9041-37BBADF33204}"/>
              </a:ext>
            </a:extLst>
          </p:cNvPr>
          <p:cNvSpPr>
            <a:spLocks noGrp="1"/>
          </p:cNvSpPr>
          <p:nvPr>
            <p:ph type="title"/>
          </p:nvPr>
        </p:nvSpPr>
        <p:spPr/>
        <p:txBody>
          <a:bodyPr/>
          <a:lstStyle/>
          <a:p>
            <a:r>
              <a:rPr lang="en-GB" dirty="0"/>
              <a:t>McDonalds – soft approach</a:t>
            </a:r>
          </a:p>
        </p:txBody>
      </p:sp>
      <p:pic>
        <p:nvPicPr>
          <p:cNvPr id="4" name="Picture 3">
            <a:extLst>
              <a:ext uri="{FF2B5EF4-FFF2-40B4-BE49-F238E27FC236}">
                <a16:creationId xmlns:a16="http://schemas.microsoft.com/office/drawing/2014/main" id="{A345B038-F048-4FB4-B4D5-8782009BFAC3}"/>
              </a:ext>
            </a:extLst>
          </p:cNvPr>
          <p:cNvPicPr>
            <a:picLocks noChangeAspect="1"/>
          </p:cNvPicPr>
          <p:nvPr/>
        </p:nvPicPr>
        <p:blipFill rotWithShape="1">
          <a:blip r:embed="rId2"/>
          <a:srcRect l="12589" t="30635" r="12589" b="11904"/>
          <a:stretch/>
        </p:blipFill>
        <p:spPr>
          <a:xfrm>
            <a:off x="577303" y="1828799"/>
            <a:ext cx="11037393" cy="4767944"/>
          </a:xfrm>
          <a:prstGeom prst="rect">
            <a:avLst/>
          </a:prstGeom>
        </p:spPr>
      </p:pic>
    </p:spTree>
    <p:extLst>
      <p:ext uri="{BB962C8B-B14F-4D97-AF65-F5344CB8AC3E}">
        <p14:creationId xmlns:p14="http://schemas.microsoft.com/office/powerpoint/2010/main" val="25729252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72" y="0"/>
            <a:ext cx="10972800" cy="1143000"/>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pPr algn="ctr"/>
            <a:r>
              <a:rPr lang="en-GB" dirty="0"/>
              <a:t>Case study for question 2 </a:t>
            </a:r>
          </a:p>
        </p:txBody>
      </p:sp>
      <p:pic>
        <p:nvPicPr>
          <p:cNvPr id="3" name="Picture 2"/>
          <p:cNvPicPr>
            <a:picLocks noChangeAspect="1"/>
          </p:cNvPicPr>
          <p:nvPr/>
        </p:nvPicPr>
        <p:blipFill>
          <a:blip r:embed="rId2"/>
          <a:stretch>
            <a:fillRect/>
          </a:stretch>
        </p:blipFill>
        <p:spPr>
          <a:xfrm>
            <a:off x="1174976" y="1443037"/>
            <a:ext cx="9318853" cy="51647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773465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490" y="0"/>
            <a:ext cx="10515600" cy="1325563"/>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pPr algn="ctr"/>
            <a:r>
              <a:rPr lang="en-GB" dirty="0"/>
              <a:t>Sample question 2</a:t>
            </a:r>
          </a:p>
        </p:txBody>
      </p:sp>
      <p:pic>
        <p:nvPicPr>
          <p:cNvPr id="3" name="Picture 2"/>
          <p:cNvPicPr>
            <a:picLocks noChangeAspect="1"/>
          </p:cNvPicPr>
          <p:nvPr/>
        </p:nvPicPr>
        <p:blipFill>
          <a:blip r:embed="rId3"/>
          <a:stretch>
            <a:fillRect/>
          </a:stretch>
        </p:blipFill>
        <p:spPr>
          <a:xfrm>
            <a:off x="675394" y="2268245"/>
            <a:ext cx="10748491" cy="15493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Hexagon 12"/>
          <p:cNvSpPr/>
          <p:nvPr/>
        </p:nvSpPr>
        <p:spPr>
          <a:xfrm>
            <a:off x="0" y="4369188"/>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Level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1-2</a:t>
            </a:r>
          </a:p>
        </p:txBody>
      </p:sp>
      <p:sp>
        <p:nvSpPr>
          <p:cNvPr id="14" name="Hexagon 13"/>
          <p:cNvSpPr/>
          <p:nvPr/>
        </p:nvSpPr>
        <p:spPr>
          <a:xfrm>
            <a:off x="3026229" y="4380074"/>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Level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3-4</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Hexagon 14"/>
          <p:cNvSpPr/>
          <p:nvPr/>
        </p:nvSpPr>
        <p:spPr>
          <a:xfrm>
            <a:off x="5954486" y="4394016"/>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Level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 5-8</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Hexagon 15"/>
          <p:cNvSpPr/>
          <p:nvPr/>
        </p:nvSpPr>
        <p:spPr>
          <a:xfrm>
            <a:off x="8882743" y="4401845"/>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Level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 9-14</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9900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en-GB" dirty="0"/>
              <a:t>Glossary</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77500" lnSpcReduction="20000"/>
          </a:bodyPr>
          <a:lstStyle/>
          <a:p>
            <a:r>
              <a:rPr lang="en-GB" b="1" dirty="0"/>
              <a:t>Collective bargaining; </a:t>
            </a:r>
            <a:r>
              <a:rPr lang="en-GB" dirty="0"/>
              <a:t>A union representative will speak to the management on behalf of all the workers in a business, usually about working conditions or pay</a:t>
            </a:r>
            <a:endParaRPr lang="en-GB" b="1" dirty="0"/>
          </a:p>
          <a:p>
            <a:r>
              <a:rPr lang="en-GB" b="1" dirty="0"/>
              <a:t>Multi-skilling; </a:t>
            </a:r>
            <a:r>
              <a:rPr lang="en-GB" dirty="0"/>
              <a:t>An employee is trained to do more than one job, for example an electrician is trained to plaster walls</a:t>
            </a:r>
          </a:p>
          <a:p>
            <a:r>
              <a:rPr lang="en-GB" b="1" dirty="0"/>
              <a:t>Homeworking; </a:t>
            </a:r>
            <a:r>
              <a:rPr lang="en-GB" dirty="0"/>
              <a:t>Employees work from home to save commuting time and give them work life balance</a:t>
            </a:r>
          </a:p>
          <a:p>
            <a:r>
              <a:rPr lang="en-GB" b="1" dirty="0"/>
              <a:t>Part-time; </a:t>
            </a:r>
            <a:r>
              <a:rPr lang="en-GB" dirty="0"/>
              <a:t>Employees work less than 35 hours a week but still get sick pay and work benefits</a:t>
            </a:r>
          </a:p>
          <a:p>
            <a:r>
              <a:rPr lang="en-GB" b="1" dirty="0"/>
              <a:t>Temporary; </a:t>
            </a:r>
            <a:r>
              <a:rPr lang="en-GB" dirty="0"/>
              <a:t>Employees are hired on a fixed term contract, to finish building a housing estate for example</a:t>
            </a:r>
          </a:p>
          <a:p>
            <a:r>
              <a:rPr lang="en-GB" b="1" dirty="0"/>
              <a:t>Zero hours;  </a:t>
            </a:r>
            <a:r>
              <a:rPr lang="en-GB" dirty="0"/>
              <a:t>Employees are called into work only when they are needed, they get no work benefits and cannot be guaranteed work</a:t>
            </a:r>
          </a:p>
          <a:p>
            <a:r>
              <a:rPr lang="en-GB" b="1" dirty="0"/>
              <a:t>Flexitime; </a:t>
            </a:r>
            <a:r>
              <a:rPr lang="en-GB" dirty="0"/>
              <a:t>Employees can start and finish when they need to as long as their work their 35 hours and the job gets done</a:t>
            </a:r>
          </a:p>
          <a:p>
            <a:endParaRPr lang="en-GB" dirty="0"/>
          </a:p>
        </p:txBody>
      </p:sp>
    </p:spTree>
    <p:extLst>
      <p:ext uri="{BB962C8B-B14F-4D97-AF65-F5344CB8AC3E}">
        <p14:creationId xmlns:p14="http://schemas.microsoft.com/office/powerpoint/2010/main" val="1417906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655057" y="3353713"/>
            <a:ext cx="4848216" cy="3232144"/>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192000" cy="2857500"/>
          </a:xfrm>
          <a:prstGeom prst="rect">
            <a:avLst/>
          </a:prstGeom>
        </p:spPr>
      </p:pic>
    </p:spTree>
    <p:extLst>
      <p:ext uri="{BB962C8B-B14F-4D97-AF65-F5344CB8AC3E}">
        <p14:creationId xmlns:p14="http://schemas.microsoft.com/office/powerpoint/2010/main" val="2933211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9A415-960A-4825-94F4-C265E38136B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FA1A4A3-CF89-424D-A375-948B5532749F}"/>
              </a:ext>
            </a:extLst>
          </p:cNvPr>
          <p:cNvSpPr>
            <a:spLocks noGrp="1"/>
          </p:cNvSpPr>
          <p:nvPr>
            <p:ph idx="1"/>
          </p:nvPr>
        </p:nvSpPr>
        <p:spPr/>
        <p:txBody>
          <a:bodyPr/>
          <a:lstStyle/>
          <a:p>
            <a:r>
              <a:rPr lang="en-GB" dirty="0">
                <a:hlinkClick r:id="rId2"/>
              </a:rPr>
              <a:t>https://www.gov.uk/redundancy-your-rights/redundancy-pay</a:t>
            </a:r>
            <a:endParaRPr lang="en-GB" dirty="0"/>
          </a:p>
          <a:p>
            <a:r>
              <a:rPr lang="en-GB" dirty="0">
                <a:hlinkClick r:id="rId3"/>
              </a:rPr>
              <a:t>https://www.theguardian.com/uk-news/2018/may/30/strikes-in-uk-fall-to-lowest-level-since-records-began-in-1893</a:t>
            </a:r>
            <a:endParaRPr lang="en-GB" dirty="0"/>
          </a:p>
          <a:p>
            <a:r>
              <a:rPr lang="en-GB" dirty="0">
                <a:hlinkClick r:id="rId4"/>
              </a:rPr>
              <a:t>https://www.theguardian.com/business/2022/jan/18/uk-workers-pay-rises-inflation-unemployment-covid</a:t>
            </a:r>
            <a:endParaRPr lang="en-GB" dirty="0"/>
          </a:p>
          <a:p>
            <a:r>
              <a:rPr lang="en-GB" dirty="0">
                <a:hlinkClick r:id="rId5"/>
              </a:rPr>
              <a:t>https://www.tuc.org.uk/sites/default/files/long-run.png</a:t>
            </a:r>
            <a:endParaRPr lang="en-GB" dirty="0"/>
          </a:p>
          <a:p>
            <a:r>
              <a:rPr lang="en-GB">
                <a:hlinkClick r:id="rId6"/>
              </a:rPr>
              <a:t>https://www.ibisworld.com/uk/bed/average-real-wage/44028/</a:t>
            </a:r>
            <a:endParaRPr lang="en-GB"/>
          </a:p>
          <a:p>
            <a:endParaRPr lang="en-GB"/>
          </a:p>
        </p:txBody>
      </p:sp>
    </p:spTree>
    <p:extLst>
      <p:ext uri="{BB962C8B-B14F-4D97-AF65-F5344CB8AC3E}">
        <p14:creationId xmlns:p14="http://schemas.microsoft.com/office/powerpoint/2010/main" val="3721320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51705-A2BD-47C4-B33F-CD689DF15382}"/>
              </a:ext>
            </a:extLst>
          </p:cNvPr>
          <p:cNvSpPr>
            <a:spLocks noGrp="1"/>
          </p:cNvSpPr>
          <p:nvPr>
            <p:ph type="title"/>
          </p:nvPr>
        </p:nvSpPr>
        <p:spPr>
          <a:ln>
            <a:solidFill>
              <a:schemeClr val="tx1"/>
            </a:solidFill>
          </a:ln>
        </p:spPr>
        <p:txBody>
          <a:bodyPr/>
          <a:lstStyle/>
          <a:p>
            <a:r>
              <a:rPr lang="en-GB" dirty="0"/>
              <a:t>Soft approach – staff as an asset</a:t>
            </a:r>
          </a:p>
        </p:txBody>
      </p:sp>
      <p:pic>
        <p:nvPicPr>
          <p:cNvPr id="4" name="Picture 3">
            <a:extLst>
              <a:ext uri="{FF2B5EF4-FFF2-40B4-BE49-F238E27FC236}">
                <a16:creationId xmlns:a16="http://schemas.microsoft.com/office/drawing/2014/main" id="{C2F04D7F-9825-475A-B1F1-C9D45EC6F870}"/>
              </a:ext>
            </a:extLst>
          </p:cNvPr>
          <p:cNvPicPr>
            <a:picLocks noChangeAspect="1"/>
          </p:cNvPicPr>
          <p:nvPr/>
        </p:nvPicPr>
        <p:blipFill rotWithShape="1">
          <a:blip r:embed="rId2"/>
          <a:srcRect l="15536" t="8889" r="48482" b="31270"/>
          <a:stretch/>
        </p:blipFill>
        <p:spPr>
          <a:xfrm>
            <a:off x="3314700" y="1654278"/>
            <a:ext cx="5562600" cy="5203722"/>
          </a:xfrm>
          <a:prstGeom prst="rect">
            <a:avLst/>
          </a:prstGeom>
        </p:spPr>
      </p:pic>
    </p:spTree>
    <p:extLst>
      <p:ext uri="{BB962C8B-B14F-4D97-AF65-F5344CB8AC3E}">
        <p14:creationId xmlns:p14="http://schemas.microsoft.com/office/powerpoint/2010/main" val="24668739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1587</TotalTime>
  <Words>3886</Words>
  <Application>Microsoft Office PowerPoint</Application>
  <PresentationFormat>Widescreen</PresentationFormat>
  <Paragraphs>385</Paragraphs>
  <Slides>84</Slides>
  <Notes>15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84</vt:i4>
      </vt:variant>
    </vt:vector>
  </HeadingPairs>
  <TitlesOfParts>
    <vt:vector size="95" baseType="lpstr">
      <vt:lpstr>Arial</vt:lpstr>
      <vt:lpstr>Arial Black</vt:lpstr>
      <vt:lpstr>Arial Rounded MT Bold</vt:lpstr>
      <vt:lpstr>Calibri</vt:lpstr>
      <vt:lpstr>Calibri Light</vt:lpstr>
      <vt:lpstr>Roboto</vt:lpstr>
      <vt:lpstr>Webdings</vt:lpstr>
      <vt:lpstr>Wingdings</vt:lpstr>
      <vt:lpstr>Office Theme</vt:lpstr>
      <vt:lpstr>2_Office Theme</vt:lpstr>
      <vt:lpstr>4_Office Theme</vt:lpstr>
      <vt:lpstr>1.4.1 Approaches to staffing   </vt:lpstr>
      <vt:lpstr>Starter</vt:lpstr>
      <vt:lpstr>Definition: staff</vt:lpstr>
      <vt:lpstr>PowerPoint Presentation</vt:lpstr>
      <vt:lpstr>What is the dilemma?</vt:lpstr>
      <vt:lpstr>PowerPoint Presentation</vt:lpstr>
      <vt:lpstr>Hard approach – staff as a cost</vt:lpstr>
      <vt:lpstr>McDonalds – soft approach</vt:lpstr>
      <vt:lpstr>Soft approach – staff as an asset</vt:lpstr>
      <vt:lpstr>PowerPoint Presentation</vt:lpstr>
      <vt:lpstr>PowerPoint Presentation</vt:lpstr>
      <vt:lpstr>Amazon working conditions</vt:lpstr>
      <vt:lpstr>A Better Way of Working</vt:lpstr>
      <vt:lpstr>Douglas McGregor's Theory X and Theory Y</vt:lpstr>
      <vt:lpstr>Staff as an asset or a cost</vt:lpstr>
      <vt:lpstr>Staff as an asset - value</vt:lpstr>
      <vt:lpstr>Staff as an asset – developing staff</vt:lpstr>
      <vt:lpstr>Staff as an asset – participation in decision making</vt:lpstr>
      <vt:lpstr>Staff as a cost</vt:lpstr>
      <vt:lpstr>#1 Cost of recruitment</vt:lpstr>
      <vt:lpstr>#2 Cost of training</vt:lpstr>
      <vt:lpstr>#3 Cost of minimum wage</vt:lpstr>
      <vt:lpstr>#4 Cost of salaries and wages</vt:lpstr>
      <vt:lpstr>#5 Cost of staff welfare</vt:lpstr>
      <vt:lpstr>#6 Cost of redundancy</vt:lpstr>
      <vt:lpstr>1.4.1 Approaches to staffing   </vt:lpstr>
      <vt:lpstr>PowerPoint Presentation</vt:lpstr>
      <vt:lpstr>Flexible working. Sounds great, but is it actually working?</vt:lpstr>
      <vt:lpstr> Multi-skilling </vt:lpstr>
      <vt:lpstr>Multiskilling</vt:lpstr>
      <vt:lpstr>Full time work</vt:lpstr>
      <vt:lpstr>Full time work</vt:lpstr>
      <vt:lpstr> Part-time work </vt:lpstr>
      <vt:lpstr>Part time work</vt:lpstr>
      <vt:lpstr>Temporary work</vt:lpstr>
      <vt:lpstr>Temporary work</vt:lpstr>
      <vt:lpstr>Permanent work</vt:lpstr>
      <vt:lpstr>Permanent work</vt:lpstr>
      <vt:lpstr> Flexible hours </vt:lpstr>
      <vt:lpstr>Flexible hours</vt:lpstr>
      <vt:lpstr>Zero hours contracts</vt:lpstr>
      <vt:lpstr>Zero hours contracts</vt:lpstr>
      <vt:lpstr>PowerPoint Presentation</vt:lpstr>
      <vt:lpstr>Home working</vt:lpstr>
      <vt:lpstr>Suggested activity</vt:lpstr>
      <vt:lpstr>Advantages of working from home</vt:lpstr>
      <vt:lpstr>Disadvantages of working from home</vt:lpstr>
      <vt:lpstr>PowerPoint Presentation</vt:lpstr>
      <vt:lpstr>Outsourcing examples</vt:lpstr>
      <vt:lpstr>Outsourcing - production</vt:lpstr>
      <vt:lpstr>Outsourcing - payroll</vt:lpstr>
      <vt:lpstr>Outsourcing - IT</vt:lpstr>
      <vt:lpstr>Outsourcing - delivery</vt:lpstr>
      <vt:lpstr>Keep a call centre in the UK or move it to India?</vt:lpstr>
      <vt:lpstr>Advantages of moving a call centre to India slide 1/2</vt:lpstr>
      <vt:lpstr>Advantages of moving a call centre to India slide 2/2</vt:lpstr>
      <vt:lpstr>Disadvantages of moving the call centre to India slide 1/2</vt:lpstr>
      <vt:lpstr>Disadvantages of moving the call centre to India slide 2/2</vt:lpstr>
      <vt:lpstr>1.4.1 Approaches to staffing   </vt:lpstr>
      <vt:lpstr>PowerPoint Presentation</vt:lpstr>
      <vt:lpstr>Dismissal - fired</vt:lpstr>
      <vt:lpstr>Redundant / redundancy</vt:lpstr>
      <vt:lpstr>PowerPoint Presentation</vt:lpstr>
      <vt:lpstr>Problems at work</vt:lpstr>
      <vt:lpstr>British Airways Employee Sacked for Having a Man Bun | Good Morning Britain</vt:lpstr>
      <vt:lpstr>A Short History of Trade Unions</vt:lpstr>
      <vt:lpstr>Trade unions</vt:lpstr>
      <vt:lpstr>PowerPoint Presentation</vt:lpstr>
      <vt:lpstr>PowerPoint Presentation</vt:lpstr>
      <vt:lpstr>PowerPoint Presentation</vt:lpstr>
      <vt:lpstr>Account for the decline in TU membership since 1980</vt:lpstr>
      <vt:lpstr>PowerPoint Presentation</vt:lpstr>
      <vt:lpstr>Trade Unions in the UK I A Level </vt:lpstr>
      <vt:lpstr>PowerPoint Presentation</vt:lpstr>
      <vt:lpstr>PowerPoint Presentation</vt:lpstr>
      <vt:lpstr>PowerPoint Presentation</vt:lpstr>
      <vt:lpstr>Sample Edexcel A2 questions</vt:lpstr>
      <vt:lpstr>Case study for question 1</vt:lpstr>
      <vt:lpstr>Sample question 1</vt:lpstr>
      <vt:lpstr>Case study for question 2 </vt:lpstr>
      <vt:lpstr>Sample question 2</vt:lpstr>
      <vt:lpstr>Glossary</vt:lpstr>
      <vt:lpstr>PowerPoint Presentation</vt:lpstr>
      <vt:lpstr>PowerPoint Presentation</vt:lpstr>
    </vt:vector>
  </TitlesOfParts>
  <Company>Derby High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Hilton</dc:creator>
  <cp:lastModifiedBy>S Gouldthorpe</cp:lastModifiedBy>
  <cp:revision>170</cp:revision>
  <dcterms:created xsi:type="dcterms:W3CDTF">2017-05-29T18:04:54Z</dcterms:created>
  <dcterms:modified xsi:type="dcterms:W3CDTF">2022-01-21T13:00:53Z</dcterms:modified>
</cp:coreProperties>
</file>