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4" r:id="rId2"/>
    <p:sldId id="315" r:id="rId3"/>
    <p:sldId id="316" r:id="rId4"/>
    <p:sldId id="317" r:id="rId5"/>
    <p:sldId id="301" r:id="rId6"/>
    <p:sldId id="298" r:id="rId7"/>
    <p:sldId id="297" r:id="rId8"/>
    <p:sldId id="274" r:id="rId9"/>
    <p:sldId id="299" r:id="rId10"/>
    <p:sldId id="318" r:id="rId11"/>
    <p:sldId id="302" r:id="rId12"/>
    <p:sldId id="300" r:id="rId13"/>
    <p:sldId id="313" r:id="rId14"/>
    <p:sldId id="303" r:id="rId15"/>
    <p:sldId id="319" r:id="rId1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5" autoAdjust="0"/>
    <p:restoredTop sz="94724" autoAdjust="0"/>
  </p:normalViewPr>
  <p:slideViewPr>
    <p:cSldViewPr>
      <p:cViewPr varScale="1">
        <p:scale>
          <a:sx n="81" d="100"/>
          <a:sy n="81" d="100"/>
        </p:scale>
        <p:origin x="662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315"/>
          </a:xfrm>
          <a:prstGeom prst="rect">
            <a:avLst/>
          </a:prstGeom>
        </p:spPr>
        <p:txBody>
          <a:bodyPr vert="horz" lIns="90944" tIns="45472" rIns="90944" bIns="4547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315"/>
          </a:xfrm>
          <a:prstGeom prst="rect">
            <a:avLst/>
          </a:prstGeom>
        </p:spPr>
        <p:txBody>
          <a:bodyPr vert="horz" lIns="90944" tIns="45472" rIns="90944" bIns="45472" rtlCol="0"/>
          <a:lstStyle>
            <a:lvl1pPr algn="r">
              <a:defRPr sz="1200"/>
            </a:lvl1pPr>
          </a:lstStyle>
          <a:p>
            <a:fld id="{4DF73AA4-7DFA-4AD2-AB3B-456942524406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4" tIns="45472" rIns="90944" bIns="4547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944" tIns="45472" rIns="90944" bIns="454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5"/>
          </a:xfrm>
          <a:prstGeom prst="rect">
            <a:avLst/>
          </a:prstGeom>
        </p:spPr>
        <p:txBody>
          <a:bodyPr vert="horz" lIns="90944" tIns="45472" rIns="90944" bIns="4547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3315"/>
          </a:xfrm>
          <a:prstGeom prst="rect">
            <a:avLst/>
          </a:prstGeom>
        </p:spPr>
        <p:txBody>
          <a:bodyPr vert="horz" lIns="90944" tIns="45472" rIns="90944" bIns="45472" rtlCol="0" anchor="b"/>
          <a:lstStyle>
            <a:lvl1pPr algn="r">
              <a:defRPr sz="1200"/>
            </a:lvl1pPr>
          </a:lstStyle>
          <a:p>
            <a:fld id="{9C4EA360-7198-49DC-B7A0-7F22FA0D1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87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4EA360-7198-49DC-B7A0-7F22FA0D154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86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82D3-172A-461B-AA14-068E11D908B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88A-DC54-44AE-A466-BB9784C2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63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82D3-172A-461B-AA14-068E11D908B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88A-DC54-44AE-A466-BB9784C2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37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82D3-172A-461B-AA14-068E11D908B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88A-DC54-44AE-A466-BB9784C2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37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82D3-172A-461B-AA14-068E11D908B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88A-DC54-44AE-A466-BB9784C2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33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82D3-172A-461B-AA14-068E11D908B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88A-DC54-44AE-A466-BB9784C2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54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82D3-172A-461B-AA14-068E11D908B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88A-DC54-44AE-A466-BB9784C2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03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82D3-172A-461B-AA14-068E11D908B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88A-DC54-44AE-A466-BB9784C2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4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82D3-172A-461B-AA14-068E11D908B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88A-DC54-44AE-A466-BB9784C2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4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82D3-172A-461B-AA14-068E11D908B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88A-DC54-44AE-A466-BB9784C2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3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82D3-172A-461B-AA14-068E11D908B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88A-DC54-44AE-A466-BB9784C2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3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82D3-172A-461B-AA14-068E11D908B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A88A-DC54-44AE-A466-BB9784C2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2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182D3-172A-461B-AA14-068E11D908BE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7A88A-DC54-44AE-A466-BB9784C20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27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E976-0905-4B3E-A362-D188C50098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Business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9D1EA-0D8D-4703-93DE-09DDB007B9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4179039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411C-7C63-412B-BD29-6E7FA02E7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7BA02-B81A-4729-B147-2E72B2D96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94F3259A-8824-44EE-8F42-2951900897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052356"/>
              </p:ext>
            </p:extLst>
          </p:nvPr>
        </p:nvGraphicFramePr>
        <p:xfrm>
          <a:off x="767408" y="274638"/>
          <a:ext cx="10657184" cy="5901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2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8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44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Activity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Description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Seconds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4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A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Fill kettle, connect to mains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44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B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Boil kettle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44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C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Put tea in pot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49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D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Pour boiling water in to pot and brew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44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Prepare cups and saucers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44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F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Pour milk in to cup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44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G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Put sugar in to cup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44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H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Pour brewed tea in to cup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44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I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serve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442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1442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time taken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1442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3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9192" y="-14060"/>
            <a:ext cx="8229600" cy="1143000"/>
          </a:xfrm>
        </p:spPr>
        <p:txBody>
          <a:bodyPr/>
          <a:lstStyle/>
          <a:p>
            <a:r>
              <a:rPr lang="en-GB" dirty="0"/>
              <a:t>Timings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918320"/>
              </p:ext>
            </p:extLst>
          </p:nvPr>
        </p:nvGraphicFramePr>
        <p:xfrm>
          <a:off x="2207568" y="980729"/>
          <a:ext cx="7632848" cy="5244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0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3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3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Activity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Description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Seconds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A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Fill kettle, connect to mains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15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B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Boil kettle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90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C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Put tea in pot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99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D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Pour boiling water in to pot and brew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130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E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Prepare cups and saucers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20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F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Pour milk in to cup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G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Put sugar in to cup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H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Pour brewed tea in to cup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I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serve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5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300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5 minutes 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3FDFDD1-DB62-4F6B-9108-56F383763B76}"/>
              </a:ext>
            </a:extLst>
          </p:cNvPr>
          <p:cNvSpPr/>
          <p:nvPr/>
        </p:nvSpPr>
        <p:spPr>
          <a:xfrm>
            <a:off x="9480376" y="1403648"/>
            <a:ext cx="360040" cy="297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AC87BC-65E6-4323-B015-56EC24A1BCBC}"/>
              </a:ext>
            </a:extLst>
          </p:cNvPr>
          <p:cNvSpPr/>
          <p:nvPr/>
        </p:nvSpPr>
        <p:spPr>
          <a:xfrm>
            <a:off x="9480376" y="1731285"/>
            <a:ext cx="360040" cy="297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978C70-8A3B-42A2-A74E-FFD9F05BE62C}"/>
              </a:ext>
            </a:extLst>
          </p:cNvPr>
          <p:cNvSpPr/>
          <p:nvPr/>
        </p:nvSpPr>
        <p:spPr>
          <a:xfrm>
            <a:off x="9454716" y="2123729"/>
            <a:ext cx="360040" cy="297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174EBB-E711-4B0A-BD72-6B0BE1FE47FC}"/>
              </a:ext>
            </a:extLst>
          </p:cNvPr>
          <p:cNvSpPr/>
          <p:nvPr/>
        </p:nvSpPr>
        <p:spPr>
          <a:xfrm>
            <a:off x="9336360" y="2876074"/>
            <a:ext cx="504056" cy="2648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FA7431-C23A-420D-A976-17007CE63390}"/>
              </a:ext>
            </a:extLst>
          </p:cNvPr>
          <p:cNvSpPr/>
          <p:nvPr/>
        </p:nvSpPr>
        <p:spPr>
          <a:xfrm>
            <a:off x="9454716" y="3273397"/>
            <a:ext cx="360040" cy="297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0D3E25-6C1C-4D58-B4F7-BBDDCC894C62}"/>
              </a:ext>
            </a:extLst>
          </p:cNvPr>
          <p:cNvSpPr/>
          <p:nvPr/>
        </p:nvSpPr>
        <p:spPr>
          <a:xfrm>
            <a:off x="9454716" y="3610542"/>
            <a:ext cx="360040" cy="297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EBB814-FFBC-4890-9613-531C1BBE37C2}"/>
              </a:ext>
            </a:extLst>
          </p:cNvPr>
          <p:cNvSpPr/>
          <p:nvPr/>
        </p:nvSpPr>
        <p:spPr>
          <a:xfrm>
            <a:off x="9454716" y="4002556"/>
            <a:ext cx="360040" cy="297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21215A-E593-4D11-8F31-515336501361}"/>
              </a:ext>
            </a:extLst>
          </p:cNvPr>
          <p:cNvSpPr/>
          <p:nvPr/>
        </p:nvSpPr>
        <p:spPr>
          <a:xfrm>
            <a:off x="9454716" y="4409831"/>
            <a:ext cx="360040" cy="297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F65D89-2227-4EF4-8BFC-B16EC418F6E0}"/>
              </a:ext>
            </a:extLst>
          </p:cNvPr>
          <p:cNvSpPr/>
          <p:nvPr/>
        </p:nvSpPr>
        <p:spPr>
          <a:xfrm>
            <a:off x="9453548" y="4761657"/>
            <a:ext cx="360040" cy="297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1D05B5-D1B2-4728-91DB-D100D3835D6D}"/>
              </a:ext>
            </a:extLst>
          </p:cNvPr>
          <p:cNvSpPr/>
          <p:nvPr/>
        </p:nvSpPr>
        <p:spPr>
          <a:xfrm>
            <a:off x="9336360" y="5141599"/>
            <a:ext cx="477228" cy="2648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95FF7A5-88B2-4655-A63E-3C5009BB83ED}"/>
              </a:ext>
            </a:extLst>
          </p:cNvPr>
          <p:cNvSpPr/>
          <p:nvPr/>
        </p:nvSpPr>
        <p:spPr>
          <a:xfrm>
            <a:off x="7464152" y="5877270"/>
            <a:ext cx="1440160" cy="3479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09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Construct your networks!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Identify the order of each activity.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Now determine which activities follow on from a previous activity (Boil kettle follows on after filling kettle with water)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093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2267029" y="3419382"/>
            <a:ext cx="576114" cy="534993"/>
          </a:xfrm>
          <a:prstGeom prst="ellipse">
            <a:avLst/>
          </a:prstGeom>
          <a:gradFill>
            <a:gsLst>
              <a:gs pos="0">
                <a:srgbClr val="FFFFCC"/>
              </a:gs>
              <a:gs pos="50000">
                <a:srgbClr val="FFFF99"/>
              </a:gs>
              <a:gs pos="100000">
                <a:srgbClr val="FFFF66"/>
              </a:gs>
            </a:gsLst>
            <a:lin ang="5400000" scaled="0"/>
          </a:gra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843143" y="3594544"/>
            <a:ext cx="1224086" cy="0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n-GB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067229" y="3327048"/>
            <a:ext cx="576114" cy="534993"/>
          </a:xfrm>
          <a:prstGeom prst="ellipse">
            <a:avLst/>
          </a:prstGeom>
          <a:gradFill>
            <a:gsLst>
              <a:gs pos="0">
                <a:srgbClr val="FFFFCC"/>
              </a:gs>
              <a:gs pos="50000">
                <a:srgbClr val="FFFF99"/>
              </a:gs>
              <a:gs pos="100000">
                <a:srgbClr val="FFFF66"/>
              </a:gs>
            </a:gsLst>
            <a:lin ang="5400000" scaled="0"/>
          </a:gra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643344" y="3594544"/>
            <a:ext cx="789323" cy="0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5416165" y="3360322"/>
            <a:ext cx="576114" cy="534993"/>
          </a:xfrm>
          <a:prstGeom prst="ellipse">
            <a:avLst/>
          </a:prstGeom>
          <a:gradFill>
            <a:gsLst>
              <a:gs pos="0">
                <a:srgbClr val="FFFFCC"/>
              </a:gs>
              <a:gs pos="50000">
                <a:srgbClr val="FFFF99"/>
              </a:gs>
              <a:gs pos="100000">
                <a:srgbClr val="FFFF66"/>
              </a:gs>
            </a:gsLst>
            <a:lin ang="5400000" scaled="0"/>
          </a:gra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8279571" y="5292010"/>
            <a:ext cx="576114" cy="534993"/>
          </a:xfrm>
          <a:prstGeom prst="ellipse">
            <a:avLst/>
          </a:prstGeom>
          <a:gradFill>
            <a:gsLst>
              <a:gs pos="0">
                <a:srgbClr val="FFFFCC"/>
              </a:gs>
              <a:gs pos="50000">
                <a:srgbClr val="FFFF99"/>
              </a:gs>
              <a:gs pos="100000">
                <a:srgbClr val="FFFF66"/>
              </a:gs>
            </a:gsLst>
            <a:lin ang="5400000" scaled="0"/>
          </a:gra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9755861" y="5287476"/>
            <a:ext cx="576114" cy="534993"/>
          </a:xfrm>
          <a:prstGeom prst="ellipse">
            <a:avLst/>
          </a:prstGeom>
          <a:gradFill>
            <a:gsLst>
              <a:gs pos="0">
                <a:srgbClr val="FFFFCC"/>
              </a:gs>
              <a:gs pos="50000">
                <a:srgbClr val="FFFF99"/>
              </a:gs>
              <a:gs pos="100000">
                <a:srgbClr val="FFFF66"/>
              </a:gs>
            </a:gsLst>
            <a:lin ang="5400000" scaled="0"/>
          </a:gra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7275149" y="3412301"/>
            <a:ext cx="576114" cy="534993"/>
          </a:xfrm>
          <a:prstGeom prst="ellipse">
            <a:avLst/>
          </a:prstGeom>
          <a:gradFill>
            <a:gsLst>
              <a:gs pos="0">
                <a:srgbClr val="FFFFCC"/>
              </a:gs>
              <a:gs pos="50000">
                <a:srgbClr val="FFFF99"/>
              </a:gs>
              <a:gs pos="100000">
                <a:srgbClr val="FFFF66"/>
              </a:gs>
            </a:gsLst>
            <a:lin ang="5400000" scaled="0"/>
          </a:gra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4323292" y="5138610"/>
            <a:ext cx="576114" cy="534993"/>
          </a:xfrm>
          <a:prstGeom prst="ellipse">
            <a:avLst/>
          </a:prstGeom>
          <a:gradFill>
            <a:gsLst>
              <a:gs pos="0">
                <a:srgbClr val="FFFFCC"/>
              </a:gs>
              <a:gs pos="50000">
                <a:srgbClr val="FFFF99"/>
              </a:gs>
              <a:gs pos="100000">
                <a:srgbClr val="FFFF66"/>
              </a:gs>
            </a:gsLst>
            <a:lin ang="5400000" scaled="0"/>
          </a:gra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n-GB" dirty="0">
              <a:solidFill>
                <a:schemeClr val="accent6"/>
              </a:solidFill>
            </a:endParaRPr>
          </a:p>
        </p:txBody>
      </p:sp>
      <p:grpSp>
        <p:nvGrpSpPr>
          <p:cNvPr id="16" name="Group 19"/>
          <p:cNvGrpSpPr>
            <a:grpSpLocks/>
          </p:cNvGrpSpPr>
          <p:nvPr/>
        </p:nvGrpSpPr>
        <p:grpSpPr bwMode="auto">
          <a:xfrm>
            <a:off x="2592064" y="3827874"/>
            <a:ext cx="3085976" cy="465090"/>
            <a:chOff x="1202" y="3339"/>
            <a:chExt cx="1451" cy="182"/>
          </a:xfrm>
        </p:grpSpPr>
        <p:sp>
          <p:nvSpPr>
            <p:cNvPr id="44" name="Line 14"/>
            <p:cNvSpPr>
              <a:spLocks noChangeShapeType="1"/>
            </p:cNvSpPr>
            <p:nvPr/>
          </p:nvSpPr>
          <p:spPr bwMode="auto">
            <a:xfrm>
              <a:off x="1429" y="3521"/>
              <a:ext cx="997" cy="0"/>
            </a:xfrm>
            <a:prstGeom prst="line">
              <a:avLst/>
            </a:prstGeom>
            <a:ln>
              <a:headEnd/>
              <a:tailEnd type="non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1202" y="3385"/>
              <a:ext cx="227" cy="136"/>
            </a:xfrm>
            <a:prstGeom prst="line">
              <a:avLst/>
            </a:prstGeom>
            <a:ln>
              <a:headEnd/>
              <a:tailEnd type="non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46" name="Line 16"/>
            <p:cNvSpPr>
              <a:spLocks noChangeShapeType="1"/>
            </p:cNvSpPr>
            <p:nvPr/>
          </p:nvSpPr>
          <p:spPr bwMode="auto">
            <a:xfrm flipV="1">
              <a:off x="2426" y="3339"/>
              <a:ext cx="227" cy="182"/>
            </a:xfrm>
            <a:prstGeom prst="line">
              <a:avLst/>
            </a:prstGeom>
            <a:ln>
              <a:headEnd/>
              <a:tailEnd type="triangl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/>
            </a:p>
          </p:txBody>
        </p:sp>
      </p:grp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5992279" y="3627817"/>
            <a:ext cx="1282870" cy="2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2592065" y="3954375"/>
            <a:ext cx="643965" cy="1415220"/>
          </a:xfrm>
          <a:prstGeom prst="line">
            <a:avLst/>
          </a:prstGeom>
          <a:ln>
            <a:headEnd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n-GB"/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3236028" y="5369594"/>
            <a:ext cx="1119258" cy="2"/>
          </a:xfrm>
          <a:prstGeom prst="line">
            <a:avLst/>
          </a:prstGeom>
          <a:ln>
            <a:headEnd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n-GB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8855686" y="5473547"/>
            <a:ext cx="900175" cy="0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/>
            <a:endParaRPr lang="en-GB"/>
          </a:p>
        </p:txBody>
      </p:sp>
      <p:grpSp>
        <p:nvGrpSpPr>
          <p:cNvPr id="29" name="Group 18"/>
          <p:cNvGrpSpPr>
            <a:grpSpLocks/>
          </p:cNvGrpSpPr>
          <p:nvPr/>
        </p:nvGrpSpPr>
        <p:grpSpPr bwMode="auto">
          <a:xfrm>
            <a:off x="4741498" y="4920253"/>
            <a:ext cx="3718219" cy="371757"/>
            <a:chOff x="1202" y="2703"/>
            <a:chExt cx="1497" cy="181"/>
          </a:xfrm>
        </p:grpSpPr>
        <p:sp>
          <p:nvSpPr>
            <p:cNvPr id="41" name="Line 11"/>
            <p:cNvSpPr>
              <a:spLocks noChangeShapeType="1"/>
            </p:cNvSpPr>
            <p:nvPr/>
          </p:nvSpPr>
          <p:spPr bwMode="auto">
            <a:xfrm>
              <a:off x="1429" y="2704"/>
              <a:ext cx="997" cy="0"/>
            </a:xfrm>
            <a:prstGeom prst="line">
              <a:avLst/>
            </a:prstGeom>
            <a:ln>
              <a:headEnd/>
              <a:tailEnd type="non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 flipH="1">
              <a:off x="1202" y="2703"/>
              <a:ext cx="226" cy="150"/>
            </a:xfrm>
            <a:prstGeom prst="line">
              <a:avLst/>
            </a:prstGeom>
            <a:ln>
              <a:headEnd/>
              <a:tailEnd type="non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>
              <a:off x="2426" y="2703"/>
              <a:ext cx="273" cy="181"/>
            </a:xfrm>
            <a:prstGeom prst="line">
              <a:avLst/>
            </a:prstGeom>
            <a:ln>
              <a:headEnd/>
              <a:tailEnd type="triangl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/>
            </a:p>
          </p:txBody>
        </p:sp>
      </p:grpSp>
      <p:grpSp>
        <p:nvGrpSpPr>
          <p:cNvPr id="30" name="Group 19"/>
          <p:cNvGrpSpPr>
            <a:grpSpLocks/>
          </p:cNvGrpSpPr>
          <p:nvPr/>
        </p:nvGrpSpPr>
        <p:grpSpPr bwMode="auto">
          <a:xfrm>
            <a:off x="4741499" y="5583048"/>
            <a:ext cx="3538073" cy="311397"/>
            <a:chOff x="1202" y="3339"/>
            <a:chExt cx="1451" cy="182"/>
          </a:xfrm>
        </p:grpSpPr>
        <p:sp>
          <p:nvSpPr>
            <p:cNvPr id="38" name="Line 14"/>
            <p:cNvSpPr>
              <a:spLocks noChangeShapeType="1"/>
            </p:cNvSpPr>
            <p:nvPr/>
          </p:nvSpPr>
          <p:spPr bwMode="auto">
            <a:xfrm>
              <a:off x="1429" y="3521"/>
              <a:ext cx="997" cy="0"/>
            </a:xfrm>
            <a:prstGeom prst="line">
              <a:avLst/>
            </a:prstGeom>
            <a:ln>
              <a:headEnd/>
              <a:tailEnd type="non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>
              <a:off x="1202" y="3385"/>
              <a:ext cx="227" cy="136"/>
            </a:xfrm>
            <a:prstGeom prst="line">
              <a:avLst/>
            </a:prstGeom>
            <a:ln>
              <a:headEnd/>
              <a:tailEnd type="non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 flipV="1">
              <a:off x="2426" y="3339"/>
              <a:ext cx="227" cy="182"/>
            </a:xfrm>
            <a:prstGeom prst="line">
              <a:avLst/>
            </a:prstGeom>
            <a:ln>
              <a:headEnd/>
              <a:tailEnd type="triangl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/>
            </a:p>
          </p:txBody>
        </p:sp>
      </p:grpSp>
      <p:sp>
        <p:nvSpPr>
          <p:cNvPr id="35" name="Line 7"/>
          <p:cNvSpPr>
            <a:spLocks noChangeShapeType="1"/>
          </p:cNvSpPr>
          <p:nvPr/>
        </p:nvSpPr>
        <p:spPr bwMode="auto">
          <a:xfrm>
            <a:off x="7726062" y="3958195"/>
            <a:ext cx="841566" cy="1333814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749" y="35609"/>
            <a:ext cx="5139331" cy="300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7713769" y="1959976"/>
            <a:ext cx="259228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/>
              <a:t>Label each activity correctly</a:t>
            </a:r>
          </a:p>
        </p:txBody>
      </p:sp>
    </p:spTree>
    <p:extLst>
      <p:ext uri="{BB962C8B-B14F-4D97-AF65-F5344CB8AC3E}">
        <p14:creationId xmlns:p14="http://schemas.microsoft.com/office/powerpoint/2010/main" val="422763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063552" y="2669923"/>
            <a:ext cx="8640960" cy="3300108"/>
            <a:chOff x="539552" y="2669923"/>
            <a:chExt cx="8064946" cy="3170844"/>
          </a:xfrm>
        </p:grpSpPr>
        <p:sp>
          <p:nvSpPr>
            <p:cNvPr id="2" name="Oval 5"/>
            <p:cNvSpPr>
              <a:spLocks noChangeArrowheads="1"/>
            </p:cNvSpPr>
            <p:nvPr/>
          </p:nvSpPr>
          <p:spPr bwMode="auto">
            <a:xfrm>
              <a:off x="539552" y="2965594"/>
              <a:ext cx="576114" cy="534993"/>
            </a:xfrm>
            <a:prstGeom prst="ellipse">
              <a:avLst/>
            </a:prstGeom>
            <a:gradFill>
              <a:gsLst>
                <a:gs pos="0">
                  <a:srgbClr val="FFFFCC"/>
                </a:gs>
                <a:gs pos="50000">
                  <a:srgbClr val="FFFF99"/>
                </a:gs>
                <a:gs pos="100000">
                  <a:srgbClr val="FFFF66"/>
                </a:gs>
              </a:gsLst>
              <a:lin ang="5400000" scaled="0"/>
            </a:gradFill>
            <a:ln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 dirty="0">
                <a:solidFill>
                  <a:schemeClr val="accent6"/>
                </a:solidFill>
              </a:endParaRPr>
            </a:p>
          </p:txBody>
        </p:sp>
        <p:sp>
          <p:nvSpPr>
            <p:cNvPr id="3" name="Line 7"/>
            <p:cNvSpPr>
              <a:spLocks noChangeShapeType="1"/>
            </p:cNvSpPr>
            <p:nvPr/>
          </p:nvSpPr>
          <p:spPr bwMode="auto">
            <a:xfrm>
              <a:off x="1115666" y="3140757"/>
              <a:ext cx="1224086" cy="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 type="triangl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56828" y="2669923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5" name="Text Box 21"/>
            <p:cNvSpPr txBox="1">
              <a:spLocks noChangeArrowheads="1"/>
            </p:cNvSpPr>
            <p:nvPr/>
          </p:nvSpPr>
          <p:spPr bwMode="auto">
            <a:xfrm>
              <a:off x="1439577" y="3174031"/>
              <a:ext cx="5762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339752" y="2873260"/>
              <a:ext cx="576114" cy="534993"/>
            </a:xfrm>
            <a:prstGeom prst="ellipse">
              <a:avLst/>
            </a:prstGeom>
            <a:gradFill>
              <a:gsLst>
                <a:gs pos="0">
                  <a:srgbClr val="FFFFCC"/>
                </a:gs>
                <a:gs pos="50000">
                  <a:srgbClr val="FFFF99"/>
                </a:gs>
                <a:gs pos="100000">
                  <a:srgbClr val="FFFF66"/>
                </a:gs>
              </a:gsLst>
              <a:lin ang="5400000" scaled="0"/>
            </a:gradFill>
            <a:ln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 dirty="0">
                <a:solidFill>
                  <a:schemeClr val="accent6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54025" y="2671718"/>
              <a:ext cx="3433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915866" y="3140757"/>
              <a:ext cx="789323" cy="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 type="triangl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2937575" y="3239363"/>
              <a:ext cx="5762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90</a:t>
              </a:r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3688688" y="2906534"/>
              <a:ext cx="576114" cy="534993"/>
            </a:xfrm>
            <a:prstGeom prst="ellipse">
              <a:avLst/>
            </a:prstGeom>
            <a:gradFill>
              <a:gsLst>
                <a:gs pos="0">
                  <a:srgbClr val="FFFFCC"/>
                </a:gs>
                <a:gs pos="50000">
                  <a:srgbClr val="FFFF99"/>
                </a:gs>
                <a:gs pos="100000">
                  <a:srgbClr val="FFFF66"/>
                </a:gs>
              </a:gsLst>
              <a:lin ang="5400000" scaled="0"/>
            </a:gradFill>
            <a:ln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 dirty="0">
                <a:solidFill>
                  <a:schemeClr val="accent6"/>
                </a:solidFill>
              </a:endParaRPr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6552094" y="4838222"/>
              <a:ext cx="576114" cy="534993"/>
            </a:xfrm>
            <a:prstGeom prst="ellipse">
              <a:avLst/>
            </a:prstGeom>
            <a:gradFill>
              <a:gsLst>
                <a:gs pos="0">
                  <a:srgbClr val="FFFFCC"/>
                </a:gs>
                <a:gs pos="50000">
                  <a:srgbClr val="FFFF99"/>
                </a:gs>
                <a:gs pos="100000">
                  <a:srgbClr val="FFFF66"/>
                </a:gs>
              </a:gsLst>
              <a:lin ang="5400000" scaled="0"/>
            </a:gradFill>
            <a:ln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 dirty="0">
                <a:solidFill>
                  <a:schemeClr val="accent6"/>
                </a:solidFill>
              </a:endParaRPr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8028384" y="4833688"/>
              <a:ext cx="576114" cy="534993"/>
            </a:xfrm>
            <a:prstGeom prst="ellipse">
              <a:avLst/>
            </a:prstGeom>
            <a:gradFill>
              <a:gsLst>
                <a:gs pos="0">
                  <a:srgbClr val="FFFFCC"/>
                </a:gs>
                <a:gs pos="50000">
                  <a:srgbClr val="FFFF99"/>
                </a:gs>
                <a:gs pos="100000">
                  <a:srgbClr val="FFFF66"/>
                </a:gs>
              </a:gsLst>
              <a:lin ang="5400000" scaled="0"/>
            </a:gradFill>
            <a:ln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 dirty="0">
                <a:solidFill>
                  <a:schemeClr val="accent6"/>
                </a:solidFill>
              </a:endParaRPr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5547672" y="2958513"/>
              <a:ext cx="576114" cy="534993"/>
            </a:xfrm>
            <a:prstGeom prst="ellipse">
              <a:avLst/>
            </a:prstGeom>
            <a:gradFill>
              <a:gsLst>
                <a:gs pos="0">
                  <a:srgbClr val="FFFFCC"/>
                </a:gs>
                <a:gs pos="50000">
                  <a:srgbClr val="FFFF99"/>
                </a:gs>
                <a:gs pos="100000">
                  <a:srgbClr val="FFFF66"/>
                </a:gs>
              </a:gsLst>
              <a:lin ang="5400000" scaled="0"/>
            </a:gradFill>
            <a:ln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 dirty="0">
                <a:solidFill>
                  <a:schemeClr val="accent6"/>
                </a:solidFill>
              </a:endParaRPr>
            </a:p>
          </p:txBody>
        </p:sp>
        <p:sp>
          <p:nvSpPr>
            <p:cNvPr id="14" name="Oval 5"/>
            <p:cNvSpPr>
              <a:spLocks noChangeArrowheads="1"/>
            </p:cNvSpPr>
            <p:nvPr/>
          </p:nvSpPr>
          <p:spPr bwMode="auto">
            <a:xfrm>
              <a:off x="2595815" y="4684822"/>
              <a:ext cx="576114" cy="534993"/>
            </a:xfrm>
            <a:prstGeom prst="ellipse">
              <a:avLst/>
            </a:prstGeom>
            <a:gradFill>
              <a:gsLst>
                <a:gs pos="0">
                  <a:srgbClr val="FFFFCC"/>
                </a:gs>
                <a:gs pos="50000">
                  <a:srgbClr val="FFFF99"/>
                </a:gs>
                <a:gs pos="100000">
                  <a:srgbClr val="FFFF66"/>
                </a:gs>
              </a:gsLst>
              <a:lin ang="5400000" scaled="0"/>
            </a:gradFill>
            <a:ln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 dirty="0">
                <a:solidFill>
                  <a:schemeClr val="accent6"/>
                </a:solidFill>
              </a:endParaRPr>
            </a:p>
          </p:txBody>
        </p:sp>
        <p:grpSp>
          <p:nvGrpSpPr>
            <p:cNvPr id="15" name="Group 19"/>
            <p:cNvGrpSpPr>
              <a:grpSpLocks/>
            </p:cNvGrpSpPr>
            <p:nvPr/>
          </p:nvGrpSpPr>
          <p:grpSpPr bwMode="auto">
            <a:xfrm>
              <a:off x="864587" y="3374087"/>
              <a:ext cx="3085976" cy="465090"/>
              <a:chOff x="1202" y="3339"/>
              <a:chExt cx="1451" cy="182"/>
            </a:xfrm>
          </p:grpSpPr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1429" y="3521"/>
                <a:ext cx="997" cy="0"/>
              </a:xfrm>
              <a:prstGeom prst="line">
                <a:avLst/>
              </a:prstGeom>
              <a:ln>
                <a:headEnd/>
                <a:tailEnd type="none" w="lg" len="lg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GB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1202" y="3385"/>
                <a:ext cx="227" cy="136"/>
              </a:xfrm>
              <a:prstGeom prst="line">
                <a:avLst/>
              </a:prstGeom>
              <a:ln>
                <a:headEnd/>
                <a:tailEnd type="none" w="lg" len="lg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GB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 flipV="1">
                <a:off x="2426" y="3339"/>
                <a:ext cx="227" cy="182"/>
              </a:xfrm>
              <a:prstGeom prst="line">
                <a:avLst/>
              </a:prstGeom>
              <a:ln>
                <a:headEnd/>
                <a:tailEnd type="triangle" w="lg" len="lg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GB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2118190" y="3493506"/>
              <a:ext cx="3465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2003269" y="3933056"/>
              <a:ext cx="5762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4264802" y="3174030"/>
              <a:ext cx="1282870" cy="2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 type="triangl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95545" y="2721868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4499992" y="3300532"/>
              <a:ext cx="7920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130</a:t>
              </a:r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864587" y="3500588"/>
              <a:ext cx="643965" cy="1415220"/>
            </a:xfrm>
            <a:prstGeom prst="line">
              <a:avLst/>
            </a:prstGeom>
            <a:ln>
              <a:headEnd/>
              <a:tailEnd type="non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1508551" y="4915807"/>
              <a:ext cx="1119258" cy="2"/>
            </a:xfrm>
            <a:prstGeom prst="line">
              <a:avLst/>
            </a:prstGeom>
            <a:ln>
              <a:headEnd/>
              <a:tailEnd type="triangl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898588" y="4495874"/>
              <a:ext cx="3417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1759478" y="5019760"/>
              <a:ext cx="5762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7128208" y="5019760"/>
              <a:ext cx="900175" cy="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 type="triangl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06895" y="4023532"/>
              <a:ext cx="3177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3877621" y="4584920"/>
              <a:ext cx="5762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10</a:t>
              </a:r>
            </a:p>
          </p:txBody>
        </p:sp>
        <p:grpSp>
          <p:nvGrpSpPr>
            <p:cNvPr id="34" name="Group 18"/>
            <p:cNvGrpSpPr>
              <a:grpSpLocks/>
            </p:cNvGrpSpPr>
            <p:nvPr/>
          </p:nvGrpSpPr>
          <p:grpSpPr bwMode="auto">
            <a:xfrm>
              <a:off x="3014020" y="4466465"/>
              <a:ext cx="3718219" cy="371757"/>
              <a:chOff x="1202" y="2703"/>
              <a:chExt cx="1497" cy="181"/>
            </a:xfrm>
          </p:grpSpPr>
          <p:sp>
            <p:nvSpPr>
              <p:cNvPr id="35" name="Line 11"/>
              <p:cNvSpPr>
                <a:spLocks noChangeShapeType="1"/>
              </p:cNvSpPr>
              <p:nvPr/>
            </p:nvSpPr>
            <p:spPr bwMode="auto">
              <a:xfrm>
                <a:off x="1429" y="2704"/>
                <a:ext cx="997" cy="0"/>
              </a:xfrm>
              <a:prstGeom prst="line">
                <a:avLst/>
              </a:prstGeom>
              <a:ln>
                <a:headEnd/>
                <a:tailEnd type="none" w="lg" len="lg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GB"/>
              </a:p>
            </p:txBody>
          </p:sp>
          <p:sp>
            <p:nvSpPr>
              <p:cNvPr id="36" name="Line 12"/>
              <p:cNvSpPr>
                <a:spLocks noChangeShapeType="1"/>
              </p:cNvSpPr>
              <p:nvPr/>
            </p:nvSpPr>
            <p:spPr bwMode="auto">
              <a:xfrm flipH="1">
                <a:off x="1202" y="2703"/>
                <a:ext cx="226" cy="150"/>
              </a:xfrm>
              <a:prstGeom prst="line">
                <a:avLst/>
              </a:prstGeom>
              <a:ln>
                <a:headEnd/>
                <a:tailEnd type="none" w="lg" len="lg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GB"/>
              </a:p>
            </p:txBody>
          </p:sp>
          <p:sp>
            <p:nvSpPr>
              <p:cNvPr id="37" name="Line 13"/>
              <p:cNvSpPr>
                <a:spLocks noChangeShapeType="1"/>
              </p:cNvSpPr>
              <p:nvPr/>
            </p:nvSpPr>
            <p:spPr bwMode="auto">
              <a:xfrm>
                <a:off x="2426" y="2703"/>
                <a:ext cx="273" cy="181"/>
              </a:xfrm>
              <a:prstGeom prst="line">
                <a:avLst/>
              </a:prstGeom>
              <a:ln>
                <a:headEnd/>
                <a:tailEnd type="triangle" w="lg" len="lg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GB"/>
              </a:p>
            </p:txBody>
          </p:sp>
        </p:grpSp>
        <p:grpSp>
          <p:nvGrpSpPr>
            <p:cNvPr id="38" name="Group 19"/>
            <p:cNvGrpSpPr>
              <a:grpSpLocks/>
            </p:cNvGrpSpPr>
            <p:nvPr/>
          </p:nvGrpSpPr>
          <p:grpSpPr bwMode="auto">
            <a:xfrm>
              <a:off x="3014021" y="5129260"/>
              <a:ext cx="3538073" cy="311397"/>
              <a:chOff x="1202" y="3339"/>
              <a:chExt cx="1451" cy="182"/>
            </a:xfrm>
          </p:grpSpPr>
          <p:sp>
            <p:nvSpPr>
              <p:cNvPr id="39" name="Line 14"/>
              <p:cNvSpPr>
                <a:spLocks noChangeShapeType="1"/>
              </p:cNvSpPr>
              <p:nvPr/>
            </p:nvSpPr>
            <p:spPr bwMode="auto">
              <a:xfrm>
                <a:off x="1429" y="3521"/>
                <a:ext cx="997" cy="0"/>
              </a:xfrm>
              <a:prstGeom prst="line">
                <a:avLst/>
              </a:prstGeom>
              <a:ln>
                <a:headEnd/>
                <a:tailEnd type="none" w="lg" len="lg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GB"/>
              </a:p>
            </p:txBody>
          </p:sp>
          <p:sp>
            <p:nvSpPr>
              <p:cNvPr id="40" name="Line 15"/>
              <p:cNvSpPr>
                <a:spLocks noChangeShapeType="1"/>
              </p:cNvSpPr>
              <p:nvPr/>
            </p:nvSpPr>
            <p:spPr bwMode="auto">
              <a:xfrm>
                <a:off x="1202" y="3385"/>
                <a:ext cx="227" cy="136"/>
              </a:xfrm>
              <a:prstGeom prst="line">
                <a:avLst/>
              </a:prstGeom>
              <a:ln>
                <a:headEnd/>
                <a:tailEnd type="none" w="lg" len="lg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GB"/>
              </a:p>
            </p:txBody>
          </p:sp>
          <p:sp>
            <p:nvSpPr>
              <p:cNvPr id="41" name="Line 16"/>
              <p:cNvSpPr>
                <a:spLocks noChangeShapeType="1"/>
              </p:cNvSpPr>
              <p:nvPr/>
            </p:nvSpPr>
            <p:spPr bwMode="auto">
              <a:xfrm flipV="1">
                <a:off x="2426" y="3339"/>
                <a:ext cx="227" cy="182"/>
              </a:xfrm>
              <a:prstGeom prst="line">
                <a:avLst/>
              </a:prstGeom>
              <a:ln>
                <a:headEnd/>
                <a:tailEnd type="triangle" w="lg" len="lg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0" hangingPunct="0">
                  <a:defRPr/>
                </a:pPr>
                <a:endParaRPr lang="en-GB"/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3953502" y="4985030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G</a:t>
              </a:r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3923729" y="5440657"/>
              <a:ext cx="5762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275116" y="4542920"/>
              <a:ext cx="2824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46" name="Text Box 21"/>
            <p:cNvSpPr txBox="1">
              <a:spLocks noChangeArrowheads="1"/>
            </p:cNvSpPr>
            <p:nvPr/>
          </p:nvSpPr>
          <p:spPr bwMode="auto">
            <a:xfrm>
              <a:off x="7128209" y="5173160"/>
              <a:ext cx="5762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47" name="Line 7"/>
            <p:cNvSpPr>
              <a:spLocks noChangeShapeType="1"/>
            </p:cNvSpPr>
            <p:nvPr/>
          </p:nvSpPr>
          <p:spPr bwMode="auto">
            <a:xfrm>
              <a:off x="5998585" y="3504408"/>
              <a:ext cx="841566" cy="1333814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 type="triangle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382464" y="3515976"/>
              <a:ext cx="3577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49" name="Text Box 21"/>
            <p:cNvSpPr txBox="1">
              <a:spLocks noChangeArrowheads="1"/>
            </p:cNvSpPr>
            <p:nvPr/>
          </p:nvSpPr>
          <p:spPr bwMode="auto">
            <a:xfrm>
              <a:off x="5684715" y="3821369"/>
              <a:ext cx="57626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itchFamily="82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 dirty="0">
                  <a:solidFill>
                    <a:schemeClr val="accent2"/>
                  </a:solidFill>
                  <a:latin typeface="Verdana" pitchFamily="34" charset="0"/>
                  <a:cs typeface="Times New Roman" pitchFamily="18" charset="0"/>
                </a:rPr>
                <a:t>10</a:t>
              </a:r>
            </a:p>
          </p:txBody>
        </p:sp>
      </p:grpSp>
      <p:sp>
        <p:nvSpPr>
          <p:cNvPr id="50" name="Title 49"/>
          <p:cNvSpPr>
            <a:spLocks noGrp="1"/>
          </p:cNvSpPr>
          <p:nvPr>
            <p:ph type="title"/>
          </p:nvPr>
        </p:nvSpPr>
        <p:spPr>
          <a:xfrm>
            <a:off x="4991781" y="23856"/>
            <a:ext cx="5378096" cy="1143000"/>
          </a:xfrm>
        </p:spPr>
        <p:txBody>
          <a:bodyPr/>
          <a:lstStyle/>
          <a:p>
            <a:r>
              <a:rPr lang="en-GB" dirty="0"/>
              <a:t>Critical Path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485405" y="986051"/>
            <a:ext cx="331236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How long will it take?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485405" y="1567877"/>
            <a:ext cx="4121268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Why have I highlighted A,B,D.H.I in red?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147616" y="6229103"/>
            <a:ext cx="798088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Which activities must be closely supervised?</a:t>
            </a:r>
          </a:p>
        </p:txBody>
      </p:sp>
      <p:pic>
        <p:nvPicPr>
          <p:cNvPr id="51" name="Picture 2">
            <a:extLst>
              <a:ext uri="{FF2B5EF4-FFF2-40B4-BE49-F238E27FC236}">
                <a16:creationId xmlns:a16="http://schemas.microsoft.com/office/drawing/2014/main" id="{0BA8E9C8-F9D4-47ED-B805-AA64ECE17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86" y="-49360"/>
            <a:ext cx="4577997" cy="268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1A2E33E8-D602-475B-9E0C-4F3268A3AA46}"/>
              </a:ext>
            </a:extLst>
          </p:cNvPr>
          <p:cNvSpPr/>
          <p:nvPr/>
        </p:nvSpPr>
        <p:spPr>
          <a:xfrm>
            <a:off x="3101759" y="2723986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0FDF1FF-5C9E-4AA6-B876-D2C42EDEE05B}"/>
              </a:ext>
            </a:extLst>
          </p:cNvPr>
          <p:cNvSpPr/>
          <p:nvPr/>
        </p:nvSpPr>
        <p:spPr>
          <a:xfrm>
            <a:off x="3072625" y="3273662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A9B64A2-F513-480B-BB3E-9200CAA8CAED}"/>
              </a:ext>
            </a:extLst>
          </p:cNvPr>
          <p:cNvSpPr/>
          <p:nvPr/>
        </p:nvSpPr>
        <p:spPr>
          <a:xfrm>
            <a:off x="4679854" y="2639284"/>
            <a:ext cx="623854" cy="3487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DCBF987-C081-44FE-8026-E71743B86A10}"/>
              </a:ext>
            </a:extLst>
          </p:cNvPr>
          <p:cNvSpPr/>
          <p:nvPr/>
        </p:nvSpPr>
        <p:spPr>
          <a:xfrm>
            <a:off x="4722598" y="3308826"/>
            <a:ext cx="428830" cy="3034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62E59E0-1A7C-477A-BEEC-D43BFA0A1D0D}"/>
              </a:ext>
            </a:extLst>
          </p:cNvPr>
          <p:cNvSpPr/>
          <p:nvPr/>
        </p:nvSpPr>
        <p:spPr>
          <a:xfrm>
            <a:off x="3100780" y="2724535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764E56A-5591-43E9-B047-DFA85F1D5369}"/>
              </a:ext>
            </a:extLst>
          </p:cNvPr>
          <p:cNvSpPr/>
          <p:nvPr/>
        </p:nvSpPr>
        <p:spPr>
          <a:xfrm>
            <a:off x="3071646" y="3274211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088CAB4-3879-469B-BAA5-9667A6A6314A}"/>
              </a:ext>
            </a:extLst>
          </p:cNvPr>
          <p:cNvSpPr/>
          <p:nvPr/>
        </p:nvSpPr>
        <p:spPr>
          <a:xfrm>
            <a:off x="3629296" y="3500543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6ED6772-7621-478D-ACD9-F4771CFABF8A}"/>
              </a:ext>
            </a:extLst>
          </p:cNvPr>
          <p:cNvSpPr/>
          <p:nvPr/>
        </p:nvSpPr>
        <p:spPr>
          <a:xfrm>
            <a:off x="3679317" y="4022002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3F96202-6288-43AA-B5E9-9F6B3CFDD47A}"/>
              </a:ext>
            </a:extLst>
          </p:cNvPr>
          <p:cNvSpPr/>
          <p:nvPr/>
        </p:nvSpPr>
        <p:spPr>
          <a:xfrm>
            <a:off x="6459422" y="2787886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64271EB-F034-4053-95B4-B3EBF5E3B15D}"/>
              </a:ext>
            </a:extLst>
          </p:cNvPr>
          <p:cNvSpPr/>
          <p:nvPr/>
        </p:nvSpPr>
        <p:spPr>
          <a:xfrm>
            <a:off x="6472002" y="3343564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B0AEEB5-ADD3-48F8-91CE-B70068D35EA9}"/>
              </a:ext>
            </a:extLst>
          </p:cNvPr>
          <p:cNvSpPr/>
          <p:nvPr/>
        </p:nvSpPr>
        <p:spPr>
          <a:xfrm>
            <a:off x="3312071" y="4554302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CDA2B3F-EF47-4545-A279-072E8D5323E4}"/>
              </a:ext>
            </a:extLst>
          </p:cNvPr>
          <p:cNvSpPr/>
          <p:nvPr/>
        </p:nvSpPr>
        <p:spPr>
          <a:xfrm>
            <a:off x="3407556" y="5192345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BCEA072-BA4D-4C9F-9E53-7B9724FA7D33}"/>
              </a:ext>
            </a:extLst>
          </p:cNvPr>
          <p:cNvSpPr/>
          <p:nvPr/>
        </p:nvSpPr>
        <p:spPr>
          <a:xfrm>
            <a:off x="5676143" y="4131614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44AC9C5-B06C-4D95-B6B8-C33C5E212239}"/>
              </a:ext>
            </a:extLst>
          </p:cNvPr>
          <p:cNvSpPr/>
          <p:nvPr/>
        </p:nvSpPr>
        <p:spPr>
          <a:xfrm>
            <a:off x="5722012" y="4721941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66444FC-F85E-435D-B8C1-6E0AA0E3F252}"/>
              </a:ext>
            </a:extLst>
          </p:cNvPr>
          <p:cNvSpPr/>
          <p:nvPr/>
        </p:nvSpPr>
        <p:spPr>
          <a:xfrm>
            <a:off x="5762757" y="5030141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303E7-7FE1-4020-9E03-0E3B44D1E113}"/>
              </a:ext>
            </a:extLst>
          </p:cNvPr>
          <p:cNvSpPr/>
          <p:nvPr/>
        </p:nvSpPr>
        <p:spPr>
          <a:xfrm>
            <a:off x="5783105" y="5660573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59B3055-A57D-4EA7-83D5-5CA5845596E7}"/>
              </a:ext>
            </a:extLst>
          </p:cNvPr>
          <p:cNvSpPr/>
          <p:nvPr/>
        </p:nvSpPr>
        <p:spPr>
          <a:xfrm>
            <a:off x="8368489" y="3538813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10285DB-7505-4D64-8DA3-13A43D0CBAE6}"/>
              </a:ext>
            </a:extLst>
          </p:cNvPr>
          <p:cNvSpPr/>
          <p:nvPr/>
        </p:nvSpPr>
        <p:spPr>
          <a:xfrm>
            <a:off x="7484818" y="3954105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5D80BCA-95BC-4E01-B296-E2713EE28BA5}"/>
              </a:ext>
            </a:extLst>
          </p:cNvPr>
          <p:cNvSpPr/>
          <p:nvPr/>
        </p:nvSpPr>
        <p:spPr>
          <a:xfrm>
            <a:off x="9311045" y="4620643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D91987-8862-4F31-B5C7-C4FB09E37187}"/>
              </a:ext>
            </a:extLst>
          </p:cNvPr>
          <p:cNvSpPr/>
          <p:nvPr/>
        </p:nvSpPr>
        <p:spPr>
          <a:xfrm>
            <a:off x="9271969" y="5342972"/>
            <a:ext cx="543521" cy="30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30CDC0E-2797-4355-9370-71E48AB77A73}"/>
              </a:ext>
            </a:extLst>
          </p:cNvPr>
          <p:cNvSpPr/>
          <p:nvPr/>
        </p:nvSpPr>
        <p:spPr>
          <a:xfrm>
            <a:off x="8912010" y="986051"/>
            <a:ext cx="2440574" cy="5000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250 seconds</a:t>
            </a:r>
          </a:p>
        </p:txBody>
      </p:sp>
    </p:spTree>
    <p:extLst>
      <p:ext uri="{BB962C8B-B14F-4D97-AF65-F5344CB8AC3E}">
        <p14:creationId xmlns:p14="http://schemas.microsoft.com/office/powerpoint/2010/main" val="3155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42" grpId="0" animBg="1"/>
      <p:bldP spid="57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32E4-6F42-4AA5-AC69-AC5C67D78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Boston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55D23-8723-43E8-B689-6C6B73ADB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3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4723A-0E12-4289-8FA6-AC1CE278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FAQ’s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A9EEE-3369-4E66-9D5B-67C92FFE1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you choose both Business and Economics?</a:t>
            </a:r>
          </a:p>
          <a:p>
            <a:r>
              <a:rPr lang="en-GB" dirty="0"/>
              <a:t>Do you need to have studied Business at GCSE?</a:t>
            </a:r>
          </a:p>
          <a:p>
            <a:r>
              <a:rPr lang="en-GB" dirty="0"/>
              <a:t>How is work divided between BGS and BHS?</a:t>
            </a:r>
          </a:p>
          <a:p>
            <a:r>
              <a:rPr lang="en-GB" dirty="0"/>
              <a:t>BHS (Theme 1 and 3) BGS (Theme 2 and 4)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5CCC0E-59A3-4E58-A322-DCB8D22781C0}"/>
              </a:ext>
            </a:extLst>
          </p:cNvPr>
          <p:cNvSpPr/>
          <p:nvPr/>
        </p:nvSpPr>
        <p:spPr>
          <a:xfrm>
            <a:off x="8976320" y="1681954"/>
            <a:ext cx="15121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86ACF6-CE5F-4235-A1D6-F6447A0BC56E}"/>
              </a:ext>
            </a:extLst>
          </p:cNvPr>
          <p:cNvSpPr/>
          <p:nvPr/>
        </p:nvSpPr>
        <p:spPr>
          <a:xfrm>
            <a:off x="8976320" y="2296565"/>
            <a:ext cx="15121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42842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2C37-A82E-42C4-8FFA-2CCDD5DF5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we study?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7995F-DAC1-436B-A9DE-772B5869E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Functional areas of a Business </a:t>
            </a:r>
          </a:p>
          <a:p>
            <a:pPr lvl="1"/>
            <a:r>
              <a:rPr lang="en-GB" dirty="0"/>
              <a:t>Accounting and finance</a:t>
            </a:r>
          </a:p>
          <a:p>
            <a:pPr lvl="1"/>
            <a:r>
              <a:rPr lang="en-GB" dirty="0"/>
              <a:t>Human resources</a:t>
            </a:r>
          </a:p>
          <a:p>
            <a:pPr lvl="1"/>
            <a:r>
              <a:rPr lang="en-GB" dirty="0"/>
              <a:t>Operations management</a:t>
            </a:r>
          </a:p>
          <a:p>
            <a:pPr lvl="1"/>
            <a:r>
              <a:rPr lang="en-GB" dirty="0"/>
              <a:t>Marketing</a:t>
            </a:r>
          </a:p>
          <a:p>
            <a:pPr lvl="1"/>
            <a:r>
              <a:rPr lang="en-GB" dirty="0"/>
              <a:t>External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1088283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BAC3D-A127-4DED-AEA1-4EADA523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BB1B7-9E16-4976-A892-A5B9CFB60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5BE20B-AF9B-459D-A8BE-7D459C670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158437"/>
            <a:ext cx="8496944" cy="654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43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decisions and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3600" dirty="0"/>
              <a:t>Detailed research and planning:</a:t>
            </a:r>
          </a:p>
          <a:p>
            <a:pPr lvl="2"/>
            <a:r>
              <a:rPr lang="en-GB" sz="3200" dirty="0"/>
              <a:t>Are important when undertaking an event</a:t>
            </a:r>
          </a:p>
          <a:p>
            <a:pPr lvl="2"/>
            <a:r>
              <a:rPr lang="en-GB" sz="3200" dirty="0"/>
              <a:t>Reduces the risk of things going wrong</a:t>
            </a:r>
          </a:p>
          <a:p>
            <a:pPr marL="457200" lvl="1" indent="0">
              <a:buNone/>
            </a:pPr>
            <a:endParaRPr lang="en-GB" sz="3600" dirty="0"/>
          </a:p>
          <a:p>
            <a:pPr lvl="1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0856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b="1" dirty="0"/>
              <a:t>Making strategic decisions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This topic covers the various techniques that may be used by the business to inform their strategic decision making. </a:t>
            </a:r>
          </a:p>
          <a:p>
            <a:r>
              <a:rPr lang="en-GB" sz="3600" dirty="0"/>
              <a:t>Students should consider non-financial information as well information generated by the techniques to aid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328430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E458A6-A84D-4D85-B8E3-68694787F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584" y="6370"/>
            <a:ext cx="7289424" cy="666299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flipH="1">
            <a:off x="8400256" y="5229200"/>
            <a:ext cx="1798962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97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Critical Path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552" y="3861048"/>
            <a:ext cx="8208912" cy="1777752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100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 a pencil and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down all of the steps involved in order to </a:t>
            </a:r>
            <a:r>
              <a:rPr lang="en-GB" b="1" dirty="0"/>
              <a:t>brew a pot of tea </a:t>
            </a:r>
            <a:r>
              <a:rPr lang="en-GB" dirty="0"/>
              <a:t>and </a:t>
            </a:r>
            <a:r>
              <a:rPr lang="en-GB" b="1" dirty="0"/>
              <a:t>serve one cup of tea</a:t>
            </a:r>
            <a:r>
              <a:rPr lang="en-GB" dirty="0"/>
              <a:t>!</a:t>
            </a:r>
          </a:p>
          <a:p>
            <a:r>
              <a:rPr lang="en-GB" dirty="0"/>
              <a:t>Estimate the duration of each task!</a:t>
            </a:r>
          </a:p>
          <a:p>
            <a:r>
              <a:rPr lang="en-GB" dirty="0"/>
              <a:t>How long will it take for you to make one cup of tea?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55840" y="4149080"/>
            <a:ext cx="583264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600" b="1" dirty="0"/>
              <a:t>Am I missing something?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8451" y="4934633"/>
            <a:ext cx="583264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600" b="1" dirty="0"/>
              <a:t>Does it really take this long?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F10DFC-74C8-4BFF-B0AE-DABE918105F2}"/>
              </a:ext>
            </a:extLst>
          </p:cNvPr>
          <p:cNvSpPr txBox="1"/>
          <p:nvPr/>
        </p:nvSpPr>
        <p:spPr>
          <a:xfrm>
            <a:off x="4678451" y="5720186"/>
            <a:ext cx="583264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600" b="1" dirty="0"/>
              <a:t>Open up record sheet</a:t>
            </a:r>
          </a:p>
        </p:txBody>
      </p:sp>
    </p:spTree>
    <p:extLst>
      <p:ext uri="{BB962C8B-B14F-4D97-AF65-F5344CB8AC3E}">
        <p14:creationId xmlns:p14="http://schemas.microsoft.com/office/powerpoint/2010/main" val="78263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408</Words>
  <Application>Microsoft Office PowerPoint</Application>
  <PresentationFormat>Widescreen</PresentationFormat>
  <Paragraphs>118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Office Theme</vt:lpstr>
      <vt:lpstr>Business </vt:lpstr>
      <vt:lpstr>FAQ’s</vt:lpstr>
      <vt:lpstr>What do we study?</vt:lpstr>
      <vt:lpstr>PowerPoint Presentation</vt:lpstr>
      <vt:lpstr>Business decisions and strategy</vt:lpstr>
      <vt:lpstr> Making strategic decisions </vt:lpstr>
      <vt:lpstr>PowerPoint Presentation</vt:lpstr>
      <vt:lpstr>Critical Path Analysis</vt:lpstr>
      <vt:lpstr>Get a pencil and paper</vt:lpstr>
      <vt:lpstr>PowerPoint Presentation</vt:lpstr>
      <vt:lpstr>Timings</vt:lpstr>
      <vt:lpstr>Construct your networks!</vt:lpstr>
      <vt:lpstr>PowerPoint Presentation</vt:lpstr>
      <vt:lpstr>Critical Path</vt:lpstr>
      <vt:lpstr>Boston Matrix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 Gouldthorpe</cp:lastModifiedBy>
  <cp:revision>80</cp:revision>
  <cp:lastPrinted>2013-07-02T07:30:22Z</cp:lastPrinted>
  <dcterms:created xsi:type="dcterms:W3CDTF">2013-06-30T22:10:25Z</dcterms:created>
  <dcterms:modified xsi:type="dcterms:W3CDTF">2021-07-01T05:51:40Z</dcterms:modified>
</cp:coreProperties>
</file>