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tags/tag15.xml" ContentType="application/vnd.openxmlformats-officedocument.presentationml.tags+xml"/>
  <Override PartName="/ppt/notesSlides/notesSlide13.xml" ContentType="application/vnd.openxmlformats-officedocument.presentationml.notesSlide+xml"/>
  <Override PartName="/ppt/tags/tag16.xml" ContentType="application/vnd.openxmlformats-officedocument.presentationml.tags+xml"/>
  <Override PartName="/ppt/notesSlides/notesSlide14.xml" ContentType="application/vnd.openxmlformats-officedocument.presentationml.notesSlide+xml"/>
  <Override PartName="/ppt/tags/tag17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553" r:id="rId2"/>
    <p:sldId id="556" r:id="rId3"/>
    <p:sldId id="584" r:id="rId4"/>
    <p:sldId id="585" r:id="rId5"/>
    <p:sldId id="586" r:id="rId6"/>
    <p:sldId id="587" r:id="rId7"/>
    <p:sldId id="588" r:id="rId8"/>
    <p:sldId id="589" r:id="rId9"/>
    <p:sldId id="590" r:id="rId10"/>
    <p:sldId id="591" r:id="rId11"/>
    <p:sldId id="592" r:id="rId12"/>
    <p:sldId id="593" r:id="rId13"/>
    <p:sldId id="594" r:id="rId14"/>
    <p:sldId id="595" r:id="rId15"/>
    <p:sldId id="596" r:id="rId16"/>
    <p:sldId id="597" r:id="rId17"/>
    <p:sldId id="598" r:id="rId18"/>
    <p:sldId id="599" r:id="rId19"/>
    <p:sldId id="600" r:id="rId20"/>
    <p:sldId id="601" r:id="rId21"/>
    <p:sldId id="602" r:id="rId22"/>
    <p:sldId id="603" r:id="rId23"/>
    <p:sldId id="555" r:id="rId24"/>
  </p:sldIdLst>
  <p:sldSz cx="9144000" cy="6858000" type="screen4x3"/>
  <p:notesSz cx="6797675" cy="9874250"/>
  <p:custDataLst>
    <p:tags r:id="rId27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7199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80" autoAdjust="0"/>
    <p:restoredTop sz="93739" autoAdjust="0"/>
  </p:normalViewPr>
  <p:slideViewPr>
    <p:cSldViewPr>
      <p:cViewPr>
        <p:scale>
          <a:sx n="90" d="100"/>
          <a:sy n="90" d="100"/>
        </p:scale>
        <p:origin x="1568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3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tags" Target="tags/tag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EE6E57-1006-174E-B09B-E216BA444CA2}" type="doc">
      <dgm:prSet loTypeId="urn:microsoft.com/office/officeart/2005/8/layout/radial4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0CA1EBD-121E-4F47-9752-FAF2C2407018}">
      <dgm:prSet phldrT="[Text]"/>
      <dgm:spPr/>
      <dgm:t>
        <a:bodyPr/>
        <a:lstStyle/>
        <a:p>
          <a:r>
            <a:rPr lang="en-US" b="1" dirty="0" smtClean="0"/>
            <a:t>Ansoff Matrix</a:t>
          </a:r>
          <a:endParaRPr lang="en-US" b="1" dirty="0"/>
        </a:p>
      </dgm:t>
    </dgm:pt>
    <dgm:pt modelId="{E9DE74AD-AA9E-514D-B648-697B18793616}" type="parTrans" cxnId="{771E7865-A952-AE40-90D2-2CC9CB4107BB}">
      <dgm:prSet/>
      <dgm:spPr/>
      <dgm:t>
        <a:bodyPr/>
        <a:lstStyle/>
        <a:p>
          <a:endParaRPr lang="en-US"/>
        </a:p>
      </dgm:t>
    </dgm:pt>
    <dgm:pt modelId="{04D07C83-7CCE-DE48-970E-D973D85CAD11}" type="sibTrans" cxnId="{771E7865-A952-AE40-90D2-2CC9CB4107BB}">
      <dgm:prSet/>
      <dgm:spPr/>
      <dgm:t>
        <a:bodyPr/>
        <a:lstStyle/>
        <a:p>
          <a:endParaRPr lang="en-US"/>
        </a:p>
      </dgm:t>
    </dgm:pt>
    <dgm:pt modelId="{C5D4FC18-855E-7247-8A2D-A691DAE38445}">
      <dgm:prSet phldrT="[Text]" custT="1"/>
      <dgm:spPr/>
      <dgm:t>
        <a:bodyPr/>
        <a:lstStyle/>
        <a:p>
          <a:r>
            <a:rPr lang="en-US" sz="2200" b="1" dirty="0" smtClean="0"/>
            <a:t>Organic growth</a:t>
          </a:r>
          <a:endParaRPr lang="en-US" sz="2200" b="1" dirty="0"/>
        </a:p>
      </dgm:t>
    </dgm:pt>
    <dgm:pt modelId="{9D89B03E-17BE-6B44-BD2B-71319B0AAF89}" type="parTrans" cxnId="{8E896277-DB33-4A40-8F82-1D8F6C1A0D96}">
      <dgm:prSet/>
      <dgm:spPr/>
      <dgm:t>
        <a:bodyPr/>
        <a:lstStyle/>
        <a:p>
          <a:endParaRPr lang="en-US"/>
        </a:p>
      </dgm:t>
    </dgm:pt>
    <dgm:pt modelId="{0256E54F-A79F-8F41-BAB7-941DBFBAC0C1}" type="sibTrans" cxnId="{8E896277-DB33-4A40-8F82-1D8F6C1A0D96}">
      <dgm:prSet/>
      <dgm:spPr/>
      <dgm:t>
        <a:bodyPr/>
        <a:lstStyle/>
        <a:p>
          <a:endParaRPr lang="en-US"/>
        </a:p>
      </dgm:t>
    </dgm:pt>
    <dgm:pt modelId="{9E80454C-7E8E-F145-BBEA-700EB5926CA9}">
      <dgm:prSet phldrT="[Text]" custT="1"/>
      <dgm:spPr/>
      <dgm:t>
        <a:bodyPr/>
        <a:lstStyle/>
        <a:p>
          <a:r>
            <a:rPr lang="en-US" sz="2200" b="1" dirty="0" smtClean="0"/>
            <a:t>External growth</a:t>
          </a:r>
          <a:endParaRPr lang="en-US" sz="2200" b="1" dirty="0"/>
        </a:p>
      </dgm:t>
    </dgm:pt>
    <dgm:pt modelId="{44C96C3F-CAC3-3B4D-A738-13DCBB8578E6}" type="parTrans" cxnId="{EB88FB9B-2417-AD44-90A1-EFFEF45A6F9C}">
      <dgm:prSet/>
      <dgm:spPr/>
      <dgm:t>
        <a:bodyPr/>
        <a:lstStyle/>
        <a:p>
          <a:endParaRPr lang="en-US"/>
        </a:p>
      </dgm:t>
    </dgm:pt>
    <dgm:pt modelId="{44E853BD-801C-3048-A728-51F93D325FE6}" type="sibTrans" cxnId="{EB88FB9B-2417-AD44-90A1-EFFEF45A6F9C}">
      <dgm:prSet/>
      <dgm:spPr/>
      <dgm:t>
        <a:bodyPr/>
        <a:lstStyle/>
        <a:p>
          <a:endParaRPr lang="en-US"/>
        </a:p>
      </dgm:t>
    </dgm:pt>
    <dgm:pt modelId="{1CAD61EE-9310-E245-BCE8-DD89437E2AB8}">
      <dgm:prSet phldrT="[Text]" custT="1"/>
      <dgm:spPr/>
      <dgm:t>
        <a:bodyPr/>
        <a:lstStyle/>
        <a:p>
          <a:r>
            <a:rPr lang="en-US" sz="2200" b="1" dirty="0" smtClean="0"/>
            <a:t>Diversification</a:t>
          </a:r>
          <a:endParaRPr lang="en-US" sz="2200" b="1" dirty="0"/>
        </a:p>
      </dgm:t>
    </dgm:pt>
    <dgm:pt modelId="{ABB78098-0D49-914D-876E-6CB98FB8FD0F}" type="parTrans" cxnId="{151A7E8E-220F-A249-BAC3-6C222795BE7B}">
      <dgm:prSet/>
      <dgm:spPr/>
      <dgm:t>
        <a:bodyPr/>
        <a:lstStyle/>
        <a:p>
          <a:endParaRPr lang="en-US"/>
        </a:p>
      </dgm:t>
    </dgm:pt>
    <dgm:pt modelId="{B8DB47BA-2448-B840-BCCC-69113569D717}" type="sibTrans" cxnId="{151A7E8E-220F-A249-BAC3-6C222795BE7B}">
      <dgm:prSet/>
      <dgm:spPr/>
      <dgm:t>
        <a:bodyPr/>
        <a:lstStyle/>
        <a:p>
          <a:endParaRPr lang="en-US"/>
        </a:p>
      </dgm:t>
    </dgm:pt>
    <dgm:pt modelId="{711EBAEB-B3EB-844A-95B0-314792433FCC}">
      <dgm:prSet phldrT="[Text]" custT="1"/>
      <dgm:spPr/>
      <dgm:t>
        <a:bodyPr/>
        <a:lstStyle/>
        <a:p>
          <a:r>
            <a:rPr lang="en-US" sz="2200" b="1" dirty="0" smtClean="0"/>
            <a:t>International expansion</a:t>
          </a:r>
          <a:endParaRPr lang="en-US" sz="2200" b="1" dirty="0"/>
        </a:p>
      </dgm:t>
    </dgm:pt>
    <dgm:pt modelId="{63B3C122-DCD5-B44C-9C60-C043628465E6}" type="parTrans" cxnId="{B333F38F-05A0-9C42-A13B-061EF9F77459}">
      <dgm:prSet/>
      <dgm:spPr/>
      <dgm:t>
        <a:bodyPr/>
        <a:lstStyle/>
        <a:p>
          <a:endParaRPr lang="en-US"/>
        </a:p>
      </dgm:t>
    </dgm:pt>
    <dgm:pt modelId="{8C331610-BAB7-C241-8AB8-ABFFCDC530E0}" type="sibTrans" cxnId="{B333F38F-05A0-9C42-A13B-061EF9F77459}">
      <dgm:prSet/>
      <dgm:spPr/>
      <dgm:t>
        <a:bodyPr/>
        <a:lstStyle/>
        <a:p>
          <a:endParaRPr lang="en-US"/>
        </a:p>
      </dgm:t>
    </dgm:pt>
    <dgm:pt modelId="{41C950D4-6123-554E-9E12-78A47C23CC4D}">
      <dgm:prSet phldrT="[Text]" custT="1"/>
      <dgm:spPr/>
      <dgm:t>
        <a:bodyPr/>
        <a:lstStyle/>
        <a:p>
          <a:r>
            <a:rPr lang="en-US" sz="2200" b="1" dirty="0" smtClean="0"/>
            <a:t>Corporate objectives</a:t>
          </a:r>
          <a:endParaRPr lang="en-US" sz="2200" b="1" dirty="0"/>
        </a:p>
      </dgm:t>
    </dgm:pt>
    <dgm:pt modelId="{62787FC2-C014-4646-839A-A588BC1C3C96}" type="parTrans" cxnId="{03CEF241-28BC-E749-9EE7-CD0F1194122F}">
      <dgm:prSet/>
      <dgm:spPr/>
      <dgm:t>
        <a:bodyPr/>
        <a:lstStyle/>
        <a:p>
          <a:endParaRPr lang="en-US"/>
        </a:p>
      </dgm:t>
    </dgm:pt>
    <dgm:pt modelId="{F92E3CD7-9905-994D-A7C2-501A108DEC79}" type="sibTrans" cxnId="{03CEF241-28BC-E749-9EE7-CD0F1194122F}">
      <dgm:prSet/>
      <dgm:spPr/>
      <dgm:t>
        <a:bodyPr/>
        <a:lstStyle/>
        <a:p>
          <a:endParaRPr lang="en-US"/>
        </a:p>
      </dgm:t>
    </dgm:pt>
    <dgm:pt modelId="{35C6E440-15C4-0542-99C0-86623B2AA70C}" type="pres">
      <dgm:prSet presAssocID="{A5EE6E57-1006-174E-B09B-E216BA444CA2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106B4ED-CAD4-3E49-875A-AFBB8F89CC51}" type="pres">
      <dgm:prSet presAssocID="{E0CA1EBD-121E-4F47-9752-FAF2C2407018}" presName="centerShape" presStyleLbl="node0" presStyleIdx="0" presStyleCnt="1"/>
      <dgm:spPr/>
      <dgm:t>
        <a:bodyPr/>
        <a:lstStyle/>
        <a:p>
          <a:endParaRPr lang="en-US"/>
        </a:p>
      </dgm:t>
    </dgm:pt>
    <dgm:pt modelId="{62D0578A-601A-3C4E-8EB5-F029BAB61C8F}" type="pres">
      <dgm:prSet presAssocID="{9D89B03E-17BE-6B44-BD2B-71319B0AAF89}" presName="parTrans" presStyleLbl="bgSibTrans2D1" presStyleIdx="0" presStyleCnt="5"/>
      <dgm:spPr/>
      <dgm:t>
        <a:bodyPr/>
        <a:lstStyle/>
        <a:p>
          <a:endParaRPr lang="en-US"/>
        </a:p>
      </dgm:t>
    </dgm:pt>
    <dgm:pt modelId="{F009C25B-217F-D345-B51C-4F8BBFB3AB2C}" type="pres">
      <dgm:prSet presAssocID="{C5D4FC18-855E-7247-8A2D-A691DAE38445}" presName="node" presStyleLbl="node1" presStyleIdx="0" presStyleCnt="5" custScaleX="12597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8329E7-C3B0-8144-A4A3-E0BE453C9D92}" type="pres">
      <dgm:prSet presAssocID="{44C96C3F-CAC3-3B4D-A738-13DCBB8578E6}" presName="parTrans" presStyleLbl="bgSibTrans2D1" presStyleIdx="1" presStyleCnt="5"/>
      <dgm:spPr/>
      <dgm:t>
        <a:bodyPr/>
        <a:lstStyle/>
        <a:p>
          <a:endParaRPr lang="en-US"/>
        </a:p>
      </dgm:t>
    </dgm:pt>
    <dgm:pt modelId="{5CE1AAD7-E856-C747-B066-CFDB1B6078B8}" type="pres">
      <dgm:prSet presAssocID="{9E80454C-7E8E-F145-BBEA-700EB5926CA9}" presName="node" presStyleLbl="node1" presStyleIdx="1" presStyleCnt="5" custScaleX="120548" custRadScaleRad="113560" custRadScaleInc="-171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070C76-452B-0341-B977-9A23DF6B16D0}" type="pres">
      <dgm:prSet presAssocID="{ABB78098-0D49-914D-876E-6CB98FB8FD0F}" presName="parTrans" presStyleLbl="bgSibTrans2D1" presStyleIdx="2" presStyleCnt="5"/>
      <dgm:spPr/>
      <dgm:t>
        <a:bodyPr/>
        <a:lstStyle/>
        <a:p>
          <a:endParaRPr lang="en-US"/>
        </a:p>
      </dgm:t>
    </dgm:pt>
    <dgm:pt modelId="{18462E17-30F1-8A40-BC86-B4A010C700A6}" type="pres">
      <dgm:prSet presAssocID="{1CAD61EE-9310-E245-BCE8-DD89437E2AB8}" presName="node" presStyleLbl="node1" presStyleIdx="2" presStyleCnt="5" custScaleX="1237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5A6F62-F05B-3949-ADBA-9C59F2B04D6A}" type="pres">
      <dgm:prSet presAssocID="{63B3C122-DCD5-B44C-9C60-C043628465E6}" presName="parTrans" presStyleLbl="bgSibTrans2D1" presStyleIdx="3" presStyleCnt="5"/>
      <dgm:spPr/>
      <dgm:t>
        <a:bodyPr/>
        <a:lstStyle/>
        <a:p>
          <a:endParaRPr lang="en-US"/>
        </a:p>
      </dgm:t>
    </dgm:pt>
    <dgm:pt modelId="{67F52093-1B91-AF4B-B564-7A279CF0647F}" type="pres">
      <dgm:prSet presAssocID="{711EBAEB-B3EB-844A-95B0-314792433FCC}" presName="node" presStyleLbl="node1" presStyleIdx="3" presStyleCnt="5" custRadScaleRad="115990" custRadScaleInc="2065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4D7D3C-B18C-D146-8FB9-13B7BD42395E}" type="pres">
      <dgm:prSet presAssocID="{62787FC2-C014-4646-839A-A588BC1C3C96}" presName="parTrans" presStyleLbl="bgSibTrans2D1" presStyleIdx="4" presStyleCnt="5"/>
      <dgm:spPr/>
      <dgm:t>
        <a:bodyPr/>
        <a:lstStyle/>
        <a:p>
          <a:endParaRPr lang="en-US"/>
        </a:p>
      </dgm:t>
    </dgm:pt>
    <dgm:pt modelId="{65B008E7-EDBF-444B-93A9-4A67298FE9B9}" type="pres">
      <dgm:prSet presAssocID="{41C950D4-6123-554E-9E12-78A47C23CC4D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FFEE1A1-58F9-AB41-8680-08AD64C8BDE8}" type="presOf" srcId="{9E80454C-7E8E-F145-BBEA-700EB5926CA9}" destId="{5CE1AAD7-E856-C747-B066-CFDB1B6078B8}" srcOrd="0" destOrd="0" presId="urn:microsoft.com/office/officeart/2005/8/layout/radial4"/>
    <dgm:cxn modelId="{87533327-427C-0549-AD72-5BE7CFAB551D}" type="presOf" srcId="{44C96C3F-CAC3-3B4D-A738-13DCBB8578E6}" destId="{288329E7-C3B0-8144-A4A3-E0BE453C9D92}" srcOrd="0" destOrd="0" presId="urn:microsoft.com/office/officeart/2005/8/layout/radial4"/>
    <dgm:cxn modelId="{518B2A35-2CB1-004B-9D7D-725E03E727D4}" type="presOf" srcId="{ABB78098-0D49-914D-876E-6CB98FB8FD0F}" destId="{21070C76-452B-0341-B977-9A23DF6B16D0}" srcOrd="0" destOrd="0" presId="urn:microsoft.com/office/officeart/2005/8/layout/radial4"/>
    <dgm:cxn modelId="{173E0B37-53B7-C74A-9AC9-22925672E2B1}" type="presOf" srcId="{E0CA1EBD-121E-4F47-9752-FAF2C2407018}" destId="{0106B4ED-CAD4-3E49-875A-AFBB8F89CC51}" srcOrd="0" destOrd="0" presId="urn:microsoft.com/office/officeart/2005/8/layout/radial4"/>
    <dgm:cxn modelId="{D4DE7ED7-7A2E-1743-8C18-DA3CC744288F}" type="presOf" srcId="{9D89B03E-17BE-6B44-BD2B-71319B0AAF89}" destId="{62D0578A-601A-3C4E-8EB5-F029BAB61C8F}" srcOrd="0" destOrd="0" presId="urn:microsoft.com/office/officeart/2005/8/layout/radial4"/>
    <dgm:cxn modelId="{B9FDC8C3-0130-3748-92B5-CB2A885C449E}" type="presOf" srcId="{41C950D4-6123-554E-9E12-78A47C23CC4D}" destId="{65B008E7-EDBF-444B-93A9-4A67298FE9B9}" srcOrd="0" destOrd="0" presId="urn:microsoft.com/office/officeart/2005/8/layout/radial4"/>
    <dgm:cxn modelId="{98892112-3362-8744-82BD-E0EFE0B99E8D}" type="presOf" srcId="{63B3C122-DCD5-B44C-9C60-C043628465E6}" destId="{D95A6F62-F05B-3949-ADBA-9C59F2B04D6A}" srcOrd="0" destOrd="0" presId="urn:microsoft.com/office/officeart/2005/8/layout/radial4"/>
    <dgm:cxn modelId="{771E7865-A952-AE40-90D2-2CC9CB4107BB}" srcId="{A5EE6E57-1006-174E-B09B-E216BA444CA2}" destId="{E0CA1EBD-121E-4F47-9752-FAF2C2407018}" srcOrd="0" destOrd="0" parTransId="{E9DE74AD-AA9E-514D-B648-697B18793616}" sibTransId="{04D07C83-7CCE-DE48-970E-D973D85CAD11}"/>
    <dgm:cxn modelId="{B333F38F-05A0-9C42-A13B-061EF9F77459}" srcId="{E0CA1EBD-121E-4F47-9752-FAF2C2407018}" destId="{711EBAEB-B3EB-844A-95B0-314792433FCC}" srcOrd="3" destOrd="0" parTransId="{63B3C122-DCD5-B44C-9C60-C043628465E6}" sibTransId="{8C331610-BAB7-C241-8AB8-ABFFCDC530E0}"/>
    <dgm:cxn modelId="{8E896277-DB33-4A40-8F82-1D8F6C1A0D96}" srcId="{E0CA1EBD-121E-4F47-9752-FAF2C2407018}" destId="{C5D4FC18-855E-7247-8A2D-A691DAE38445}" srcOrd="0" destOrd="0" parTransId="{9D89B03E-17BE-6B44-BD2B-71319B0AAF89}" sibTransId="{0256E54F-A79F-8F41-BAB7-941DBFBAC0C1}"/>
    <dgm:cxn modelId="{5F9BB7BA-03D0-AC46-BA88-CA2C984837D8}" type="presOf" srcId="{A5EE6E57-1006-174E-B09B-E216BA444CA2}" destId="{35C6E440-15C4-0542-99C0-86623B2AA70C}" srcOrd="0" destOrd="0" presId="urn:microsoft.com/office/officeart/2005/8/layout/radial4"/>
    <dgm:cxn modelId="{4199F379-C220-0543-830B-91957D7E5723}" type="presOf" srcId="{62787FC2-C014-4646-839A-A588BC1C3C96}" destId="{E74D7D3C-B18C-D146-8FB9-13B7BD42395E}" srcOrd="0" destOrd="0" presId="urn:microsoft.com/office/officeart/2005/8/layout/radial4"/>
    <dgm:cxn modelId="{0CAE04D7-E93E-C04D-A23E-372362B0AD9A}" type="presOf" srcId="{711EBAEB-B3EB-844A-95B0-314792433FCC}" destId="{67F52093-1B91-AF4B-B564-7A279CF0647F}" srcOrd="0" destOrd="0" presId="urn:microsoft.com/office/officeart/2005/8/layout/radial4"/>
    <dgm:cxn modelId="{03CEF241-28BC-E749-9EE7-CD0F1194122F}" srcId="{E0CA1EBD-121E-4F47-9752-FAF2C2407018}" destId="{41C950D4-6123-554E-9E12-78A47C23CC4D}" srcOrd="4" destOrd="0" parTransId="{62787FC2-C014-4646-839A-A588BC1C3C96}" sibTransId="{F92E3CD7-9905-994D-A7C2-501A108DEC79}"/>
    <dgm:cxn modelId="{DCE7535D-65F8-4246-BF6D-B6A623DE9C59}" type="presOf" srcId="{1CAD61EE-9310-E245-BCE8-DD89437E2AB8}" destId="{18462E17-30F1-8A40-BC86-B4A010C700A6}" srcOrd="0" destOrd="0" presId="urn:microsoft.com/office/officeart/2005/8/layout/radial4"/>
    <dgm:cxn modelId="{EB88FB9B-2417-AD44-90A1-EFFEF45A6F9C}" srcId="{E0CA1EBD-121E-4F47-9752-FAF2C2407018}" destId="{9E80454C-7E8E-F145-BBEA-700EB5926CA9}" srcOrd="1" destOrd="0" parTransId="{44C96C3F-CAC3-3B4D-A738-13DCBB8578E6}" sibTransId="{44E853BD-801C-3048-A728-51F93D325FE6}"/>
    <dgm:cxn modelId="{0B5D1DF3-1058-CC49-A1CF-BF90601CA1B8}" type="presOf" srcId="{C5D4FC18-855E-7247-8A2D-A691DAE38445}" destId="{F009C25B-217F-D345-B51C-4F8BBFB3AB2C}" srcOrd="0" destOrd="0" presId="urn:microsoft.com/office/officeart/2005/8/layout/radial4"/>
    <dgm:cxn modelId="{151A7E8E-220F-A249-BAC3-6C222795BE7B}" srcId="{E0CA1EBD-121E-4F47-9752-FAF2C2407018}" destId="{1CAD61EE-9310-E245-BCE8-DD89437E2AB8}" srcOrd="2" destOrd="0" parTransId="{ABB78098-0D49-914D-876E-6CB98FB8FD0F}" sibTransId="{B8DB47BA-2448-B840-BCCC-69113569D717}"/>
    <dgm:cxn modelId="{73A1FD91-4AF1-404D-9254-CF7BD1D86DA7}" type="presParOf" srcId="{35C6E440-15C4-0542-99C0-86623B2AA70C}" destId="{0106B4ED-CAD4-3E49-875A-AFBB8F89CC51}" srcOrd="0" destOrd="0" presId="urn:microsoft.com/office/officeart/2005/8/layout/radial4"/>
    <dgm:cxn modelId="{496D44F2-EC6C-CB4F-BB2D-FAE2C30F0187}" type="presParOf" srcId="{35C6E440-15C4-0542-99C0-86623B2AA70C}" destId="{62D0578A-601A-3C4E-8EB5-F029BAB61C8F}" srcOrd="1" destOrd="0" presId="urn:microsoft.com/office/officeart/2005/8/layout/radial4"/>
    <dgm:cxn modelId="{7309DDC1-934B-EE4A-8B39-7C390FD56D4D}" type="presParOf" srcId="{35C6E440-15C4-0542-99C0-86623B2AA70C}" destId="{F009C25B-217F-D345-B51C-4F8BBFB3AB2C}" srcOrd="2" destOrd="0" presId="urn:microsoft.com/office/officeart/2005/8/layout/radial4"/>
    <dgm:cxn modelId="{D2072735-EAB8-8B4F-B002-C6613D91F2AF}" type="presParOf" srcId="{35C6E440-15C4-0542-99C0-86623B2AA70C}" destId="{288329E7-C3B0-8144-A4A3-E0BE453C9D92}" srcOrd="3" destOrd="0" presId="urn:microsoft.com/office/officeart/2005/8/layout/radial4"/>
    <dgm:cxn modelId="{79D5A12A-4E8A-3E45-8885-636612344619}" type="presParOf" srcId="{35C6E440-15C4-0542-99C0-86623B2AA70C}" destId="{5CE1AAD7-E856-C747-B066-CFDB1B6078B8}" srcOrd="4" destOrd="0" presId="urn:microsoft.com/office/officeart/2005/8/layout/radial4"/>
    <dgm:cxn modelId="{7B9AC2BC-B8EA-454E-8780-5A1837E877F7}" type="presParOf" srcId="{35C6E440-15C4-0542-99C0-86623B2AA70C}" destId="{21070C76-452B-0341-B977-9A23DF6B16D0}" srcOrd="5" destOrd="0" presId="urn:microsoft.com/office/officeart/2005/8/layout/radial4"/>
    <dgm:cxn modelId="{574B4B16-F71E-3448-954C-0443E33BFD7E}" type="presParOf" srcId="{35C6E440-15C4-0542-99C0-86623B2AA70C}" destId="{18462E17-30F1-8A40-BC86-B4A010C700A6}" srcOrd="6" destOrd="0" presId="urn:microsoft.com/office/officeart/2005/8/layout/radial4"/>
    <dgm:cxn modelId="{FE43DCFB-4F3F-B04F-B5AA-A65CE93BCDC5}" type="presParOf" srcId="{35C6E440-15C4-0542-99C0-86623B2AA70C}" destId="{D95A6F62-F05B-3949-ADBA-9C59F2B04D6A}" srcOrd="7" destOrd="0" presId="urn:microsoft.com/office/officeart/2005/8/layout/radial4"/>
    <dgm:cxn modelId="{C844E19D-105D-E94F-BEF1-48356484177C}" type="presParOf" srcId="{35C6E440-15C4-0542-99C0-86623B2AA70C}" destId="{67F52093-1B91-AF4B-B564-7A279CF0647F}" srcOrd="8" destOrd="0" presId="urn:microsoft.com/office/officeart/2005/8/layout/radial4"/>
    <dgm:cxn modelId="{0560D01E-5249-6547-9423-E04A66518F23}" type="presParOf" srcId="{35C6E440-15C4-0542-99C0-86623B2AA70C}" destId="{E74D7D3C-B18C-D146-8FB9-13B7BD42395E}" srcOrd="9" destOrd="0" presId="urn:microsoft.com/office/officeart/2005/8/layout/radial4"/>
    <dgm:cxn modelId="{0C5E1DE9-9910-AB47-A8E1-BA15130ACB4A}" type="presParOf" srcId="{35C6E440-15C4-0542-99C0-86623B2AA70C}" destId="{65B008E7-EDBF-444B-93A9-4A67298FE9B9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06B4ED-CAD4-3E49-875A-AFBB8F89CC51}">
      <dsp:nvSpPr>
        <dsp:cNvPr id="0" name=""/>
        <dsp:cNvSpPr/>
      </dsp:nvSpPr>
      <dsp:spPr>
        <a:xfrm>
          <a:off x="3500614" y="2521581"/>
          <a:ext cx="1870548" cy="187054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/>
            <a:t>Ansoff Matrix</a:t>
          </a:r>
          <a:endParaRPr lang="en-US" sz="3600" b="1" kern="1200" dirty="0"/>
        </a:p>
      </dsp:txBody>
      <dsp:txXfrm>
        <a:off x="3774549" y="2795516"/>
        <a:ext cx="1322678" cy="1322678"/>
      </dsp:txXfrm>
    </dsp:sp>
    <dsp:sp modelId="{62D0578A-601A-3C4E-8EB5-F029BAB61C8F}">
      <dsp:nvSpPr>
        <dsp:cNvPr id="0" name=""/>
        <dsp:cNvSpPr/>
      </dsp:nvSpPr>
      <dsp:spPr>
        <a:xfrm rot="10800000">
          <a:off x="1690199" y="3190302"/>
          <a:ext cx="1710842" cy="53310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009C25B-217F-D345-B51C-4F8BBFB3AB2C}">
      <dsp:nvSpPr>
        <dsp:cNvPr id="0" name=""/>
        <dsp:cNvSpPr/>
      </dsp:nvSpPr>
      <dsp:spPr>
        <a:xfrm>
          <a:off x="570871" y="2746047"/>
          <a:ext cx="2238655" cy="14216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/>
            <a:t>Organic growth</a:t>
          </a:r>
          <a:endParaRPr lang="en-US" sz="2200" b="1" kern="1200" dirty="0"/>
        </a:p>
      </dsp:txBody>
      <dsp:txXfrm>
        <a:off x="612509" y="2787685"/>
        <a:ext cx="2155379" cy="1338340"/>
      </dsp:txXfrm>
    </dsp:sp>
    <dsp:sp modelId="{288329E7-C3B0-8144-A4A3-E0BE453C9D92}">
      <dsp:nvSpPr>
        <dsp:cNvPr id="0" name=""/>
        <dsp:cNvSpPr/>
      </dsp:nvSpPr>
      <dsp:spPr>
        <a:xfrm rot="13130208">
          <a:off x="1779171" y="1881746"/>
          <a:ext cx="2062680" cy="53310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CE1AAD7-E856-C747-B066-CFDB1B6078B8}">
      <dsp:nvSpPr>
        <dsp:cNvPr id="0" name=""/>
        <dsp:cNvSpPr/>
      </dsp:nvSpPr>
      <dsp:spPr>
        <a:xfrm>
          <a:off x="936082" y="790733"/>
          <a:ext cx="2142163" cy="14216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/>
            <a:t>External growth</a:t>
          </a:r>
          <a:endParaRPr lang="en-US" sz="2200" b="1" kern="1200" dirty="0"/>
        </a:p>
      </dsp:txBody>
      <dsp:txXfrm>
        <a:off x="977720" y="832371"/>
        <a:ext cx="2058887" cy="1338340"/>
      </dsp:txXfrm>
    </dsp:sp>
    <dsp:sp modelId="{21070C76-452B-0341-B977-9A23DF6B16D0}">
      <dsp:nvSpPr>
        <dsp:cNvPr id="0" name=""/>
        <dsp:cNvSpPr/>
      </dsp:nvSpPr>
      <dsp:spPr>
        <a:xfrm rot="16200000">
          <a:off x="3580467" y="1300034"/>
          <a:ext cx="1710842" cy="53310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462E17-30F1-8A40-BC86-B4A010C700A6}">
      <dsp:nvSpPr>
        <dsp:cNvPr id="0" name=""/>
        <dsp:cNvSpPr/>
      </dsp:nvSpPr>
      <dsp:spPr>
        <a:xfrm>
          <a:off x="3336472" y="357"/>
          <a:ext cx="2198832" cy="14216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/>
            <a:t>Diversification</a:t>
          </a:r>
          <a:endParaRPr lang="en-US" sz="2200" b="1" kern="1200" dirty="0"/>
        </a:p>
      </dsp:txBody>
      <dsp:txXfrm>
        <a:off x="3378110" y="41995"/>
        <a:ext cx="2115556" cy="1338340"/>
      </dsp:txXfrm>
    </dsp:sp>
    <dsp:sp modelId="{D95A6F62-F05B-3949-ADBA-9C59F2B04D6A}">
      <dsp:nvSpPr>
        <dsp:cNvPr id="0" name=""/>
        <dsp:cNvSpPr/>
      </dsp:nvSpPr>
      <dsp:spPr>
        <a:xfrm rot="19346234">
          <a:off x="5054991" y="1896753"/>
          <a:ext cx="2125731" cy="53310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7F52093-1B91-AF4B-B564-7A279CF0647F}">
      <dsp:nvSpPr>
        <dsp:cNvPr id="0" name=""/>
        <dsp:cNvSpPr/>
      </dsp:nvSpPr>
      <dsp:spPr>
        <a:xfrm>
          <a:off x="6071865" y="804543"/>
          <a:ext cx="1777021" cy="14216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/>
            <a:t>International expansion</a:t>
          </a:r>
          <a:endParaRPr lang="en-US" sz="2200" b="1" kern="1200" dirty="0"/>
        </a:p>
      </dsp:txBody>
      <dsp:txXfrm>
        <a:off x="6113503" y="846181"/>
        <a:ext cx="1693745" cy="1338340"/>
      </dsp:txXfrm>
    </dsp:sp>
    <dsp:sp modelId="{E74D7D3C-B18C-D146-8FB9-13B7BD42395E}">
      <dsp:nvSpPr>
        <dsp:cNvPr id="0" name=""/>
        <dsp:cNvSpPr/>
      </dsp:nvSpPr>
      <dsp:spPr>
        <a:xfrm>
          <a:off x="5470735" y="3190302"/>
          <a:ext cx="1710842" cy="53310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5B008E7-EDBF-444B-93A9-4A67298FE9B9}">
      <dsp:nvSpPr>
        <dsp:cNvPr id="0" name=""/>
        <dsp:cNvSpPr/>
      </dsp:nvSpPr>
      <dsp:spPr>
        <a:xfrm>
          <a:off x="6293067" y="2746047"/>
          <a:ext cx="1777021" cy="14216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/>
            <a:t>Corporate objectives</a:t>
          </a:r>
          <a:endParaRPr lang="en-US" sz="2200" b="1" kern="1200" dirty="0"/>
        </a:p>
      </dsp:txBody>
      <dsp:txXfrm>
        <a:off x="6334705" y="2787685"/>
        <a:ext cx="1693745" cy="13383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38F1D5-C101-2D4C-BB9A-CE82C796C978}" type="datetimeFigureOut">
              <a:rPr lang="en-US" smtClean="0"/>
              <a:t>8/16/16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59D524-0A77-2049-A7B4-DBD277AED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5364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D582654-6439-2F4A-B7E9-E9763D21E2BA}" type="datetimeFigureOut">
              <a:rPr lang="en-US"/>
              <a:pPr/>
              <a:t>8/16/16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691063"/>
            <a:ext cx="5438775" cy="4443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378950"/>
            <a:ext cx="2946400" cy="49371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7298A7B-A268-754B-8474-602FEABD64B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9127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35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Calibri" charset="0"/>
            </a:endParaRPr>
          </a:p>
        </p:txBody>
      </p:sp>
      <p:sp>
        <p:nvSpPr>
          <p:cNvPr id="193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55AA9D7-FD91-8C4A-A5E9-6D6602090D37}" type="slidenum">
              <a:rPr lang="en-GB"/>
              <a:pPr eaLnBrk="1" hangingPunct="1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62296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1C37AFD-0B3C-2B44-AF10-58A39275EE50}" type="slidenum">
              <a:rPr lang="en-GB" altLang="en-US"/>
              <a:pPr eaLnBrk="1" hangingPunct="1"/>
              <a:t>13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327481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BCA0AFA-8B0E-5F4E-9064-8180784C3DBA}" type="slidenum">
              <a:rPr lang="en-GB" altLang="en-US"/>
              <a:pPr eaLnBrk="1" hangingPunct="1"/>
              <a:t>14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659259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8F7D276-2761-B347-968D-37DE26309211}" type="slidenum">
              <a:rPr lang="en-GB" altLang="en-US"/>
              <a:pPr eaLnBrk="1" hangingPunct="1"/>
              <a:t>16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93608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A112983-FE1B-444D-90C3-8CA58DBB63E5}" type="slidenum">
              <a:rPr lang="en-GB" altLang="en-US"/>
              <a:pPr eaLnBrk="1" hangingPunct="1"/>
              <a:t>17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064060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F2F5E31-0A24-6D45-A3B1-F30E66E0361C}" type="slidenum">
              <a:rPr lang="en-GB" altLang="en-US"/>
              <a:pPr eaLnBrk="1" hangingPunct="1"/>
              <a:t>21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284364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DDBE728-FC5B-154A-93A8-B4BA85757B49}" type="slidenum">
              <a:rPr lang="en-GB" altLang="en-US"/>
              <a:pPr eaLnBrk="1" hangingPunct="1"/>
              <a:t>22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68135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3AB2E2C-850F-3C48-A7E9-C8BA0E66B36E}" type="slidenum">
              <a:rPr lang="en-GB"/>
              <a:pPr eaLnBrk="1" hangingPunct="1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35973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41CC6B4-35E8-B243-8837-8434B2DA53E8}" type="slidenum">
              <a:rPr lang="en-GB" altLang="en-US"/>
              <a:pPr eaLnBrk="1" hangingPunct="1"/>
              <a:t>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168185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DDBE728-FC5B-154A-93A8-B4BA85757B49}" type="slidenum">
              <a:rPr lang="en-GB" altLang="en-US"/>
              <a:pPr eaLnBrk="1" hangingPunct="1"/>
              <a:t>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414857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24556F6-30EB-D848-A1A8-2B068A24E78A}" type="slidenum">
              <a:rPr lang="en-GB" altLang="en-US"/>
              <a:pPr eaLnBrk="1" hangingPunct="1"/>
              <a:t>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880869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370C089-1F7A-EB49-B0BE-EE4D6EEA9807}" type="slidenum">
              <a:rPr lang="en-GB" altLang="en-US"/>
              <a:pPr eaLnBrk="1" hangingPunct="1"/>
              <a:t>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08447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3B7D1E2-F7AE-2641-91AC-D7EED67C6668}" type="slidenum">
              <a:rPr lang="en-GB" altLang="en-US"/>
              <a:pPr eaLnBrk="1" hangingPunct="1"/>
              <a:t>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507212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24556F6-30EB-D848-A1A8-2B068A24E78A}" type="slidenum">
              <a:rPr lang="en-GB" altLang="en-US"/>
              <a:pPr eaLnBrk="1" hangingPunct="1"/>
              <a:t>10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22458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26DA58D-A32B-AD44-AC28-EC3928D1A212}" type="slidenum">
              <a:rPr lang="en-GB" altLang="en-US"/>
              <a:pPr eaLnBrk="1" hangingPunct="1"/>
              <a:t>12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4586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tor2u.net/" TargetMode="External"/><Relationship Id="rId4" Type="http://schemas.openxmlformats.org/officeDocument/2006/relationships/image" Target="../media/image4.jpeg"/><Relationship Id="rId1" Type="http://schemas.openxmlformats.org/officeDocument/2006/relationships/tags" Target="../tags/tag2.xml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40" y="476672"/>
            <a:ext cx="9159139" cy="19442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620689"/>
            <a:ext cx="7772400" cy="936103"/>
          </a:xfrm>
        </p:spPr>
        <p:txBody>
          <a:bodyPr lIns="0" tIns="0" rIns="0" bIns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1772816"/>
            <a:ext cx="7776864" cy="622920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251520" y="2924944"/>
            <a:ext cx="2736304" cy="1728192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 smtClean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3203848" y="2924944"/>
            <a:ext cx="2736304" cy="1728192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 smtClean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6156176" y="2924944"/>
            <a:ext cx="2736304" cy="1728192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993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93978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4625989"/>
          </a:xfrm>
        </p:spPr>
        <p:txBody>
          <a:bodyPr/>
          <a:lstStyle>
            <a:lvl1pPr>
              <a:defRPr sz="4000"/>
            </a:lvl1pPr>
            <a:lvl2pPr>
              <a:defRPr sz="320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30365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41759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48879"/>
            <a:ext cx="4040188" cy="377728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741759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48879"/>
            <a:ext cx="4041775" cy="377728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1289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0" y="1212850"/>
            <a:ext cx="9144000" cy="1588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422"/>
            <a:ext cx="8229600" cy="1071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5624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1762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121443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6" name="Picture 7" descr="tutor2u-logo-w500px.jpg">
            <a:hlinkClick r:id="rId3"/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8" y="6215063"/>
            <a:ext cx="1500187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 userDrawn="1"/>
        </p:nvCxnSpPr>
        <p:spPr>
          <a:xfrm>
            <a:off x="0" y="1212850"/>
            <a:ext cx="9144000" cy="1588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71414"/>
            <a:ext cx="8229600" cy="107157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238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1.jpg"/><Relationship Id="rId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88640"/>
            <a:ext cx="8229600" cy="92211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4210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</a:t>
            </a:r>
            <a:r>
              <a:rPr lang="en-US" dirty="0" smtClean="0"/>
              <a:t>level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6309320"/>
            <a:ext cx="9144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Tutor2u Logo 2011.jp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636" y="6381328"/>
            <a:ext cx="1179860" cy="3588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1268760"/>
            <a:ext cx="9144000" cy="14401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34" r:id="rId2"/>
    <p:sldLayoutId id="2147483929" r:id="rId3"/>
    <p:sldLayoutId id="2147483936" r:id="rId4"/>
    <p:sldLayoutId id="2147483937" r:id="rId5"/>
    <p:sldLayoutId id="2147483938" r:id="rId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n-lt"/>
          <a:ea typeface="ＭＳ Ｐゴシック" charset="0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/>
          <a:ea typeface="ＭＳ Ｐゴシック" charset="0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/>
          <a:ea typeface="ＭＳ Ｐゴシック" charset="0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/>
          <a:ea typeface="ＭＳ Ｐゴシック" charset="0"/>
          <a:cs typeface="Arial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tags" Target="../tags/tag10.xml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tags" Target="../tags/tag11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tags" Target="../tags/tag12.xml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tags" Target="../tags/tag13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tags" Target="../tags/tag14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tags" Target="../tags/tag15.xml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tags" Target="../tags/tag4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tags" Target="../tags/tag16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tags" Target="../tags/tag17.xml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4.xml"/><Relationship Id="rId2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tags" Target="../tags/tag5.xml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tags" Target="../tags/tag6.xml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tags" Target="../tags/tag7.xml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tags" Target="../tags/tag8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tags" Target="../tags/tag9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251520" y="620689"/>
            <a:ext cx="8424936" cy="936103"/>
          </a:xfrm>
        </p:spPr>
        <p:txBody>
          <a:bodyPr anchor="ctr">
            <a:normAutofit/>
          </a:bodyPr>
          <a:lstStyle/>
          <a:p>
            <a:r>
              <a:rPr lang="en-US" sz="4400" b="1" dirty="0" smtClean="0"/>
              <a:t>Ansoff’s Matrix</a:t>
            </a:r>
            <a:endParaRPr lang="en-US" sz="4400" b="1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395536" y="1772816"/>
            <a:ext cx="8280920" cy="622920"/>
          </a:xfrm>
        </p:spPr>
        <p:txBody>
          <a:bodyPr anchor="ctr">
            <a:normAutofit/>
          </a:bodyPr>
          <a:lstStyle/>
          <a:p>
            <a:r>
              <a:rPr lang="en-US" sz="2400" dirty="0"/>
              <a:t> 3.1 Business objectives and strategy</a:t>
            </a:r>
            <a:endParaRPr lang="en-US" sz="2300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711" y="3136261"/>
            <a:ext cx="2499097" cy="13728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6336" y="3140968"/>
            <a:ext cx="2439800" cy="13681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2680" y="2996951"/>
            <a:ext cx="2151768" cy="15751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585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457200" y="71438"/>
            <a:ext cx="8229600" cy="1071562"/>
          </a:xfrm>
        </p:spPr>
        <p:txBody>
          <a:bodyPr/>
          <a:lstStyle/>
          <a:p>
            <a:r>
              <a:rPr lang="en-GB" altLang="en-US" sz="4200"/>
              <a:t>Product </a:t>
            </a:r>
            <a:r>
              <a:rPr lang="en-GB" altLang="en-US" sz="4200" smtClean="0"/>
              <a:t>Development</a:t>
            </a:r>
            <a:endParaRPr lang="en-GB" altLang="en-US" sz="4200"/>
          </a:p>
        </p:txBody>
      </p:sp>
      <p:sp>
        <p:nvSpPr>
          <p:cNvPr id="3" name="Rounded Rectangle 2"/>
          <p:cNvSpPr>
            <a:spLocks noChangeArrowheads="1"/>
          </p:cNvSpPr>
          <p:nvPr/>
        </p:nvSpPr>
        <p:spPr bwMode="auto">
          <a:xfrm>
            <a:off x="571500" y="1772817"/>
            <a:ext cx="8072438" cy="396044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385D8A"/>
            </a:solidFill>
            <a:round/>
            <a:headEnd/>
            <a:tailEnd/>
          </a:ln>
          <a:effectLst>
            <a:outerShdw blurRad="50800" dist="38100" dir="5400000" algn="t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GB" sz="5600" b="1" dirty="0">
                <a:latin typeface="+mn-lt"/>
                <a:ea typeface="+mn-ea"/>
                <a:cs typeface="+mn-cs"/>
              </a:rPr>
              <a:t>A growth strategy where a business aims to introduce </a:t>
            </a:r>
            <a:r>
              <a:rPr lang="en-GB" sz="56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new products </a:t>
            </a:r>
            <a:r>
              <a:rPr lang="en-GB" sz="5600" b="1" dirty="0">
                <a:latin typeface="+mn-lt"/>
                <a:ea typeface="+mn-ea"/>
                <a:cs typeface="+mn-cs"/>
              </a:rPr>
              <a:t>into </a:t>
            </a:r>
            <a:r>
              <a:rPr lang="en-GB" sz="56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existing markets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902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71422"/>
            <a:ext cx="8640960" cy="1071562"/>
          </a:xfrm>
        </p:spPr>
        <p:txBody>
          <a:bodyPr/>
          <a:lstStyle/>
          <a:p>
            <a:r>
              <a:rPr lang="en-US" dirty="0" smtClean="0"/>
              <a:t>Examples of </a:t>
            </a:r>
            <a:r>
              <a:rPr lang="en-US" smtClean="0"/>
              <a:t>Product Development </a:t>
            </a:r>
            <a:r>
              <a:rPr lang="en-US" dirty="0" smtClean="0"/>
              <a:t>Strategies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68560" y="4653136"/>
            <a:ext cx="31066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i="1" dirty="0" smtClean="0">
                <a:latin typeface="+mn-lt"/>
              </a:rPr>
              <a:t>Brand extensions are common examples of product development strategies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76056" y="4653136"/>
            <a:ext cx="31066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i="1" dirty="0" smtClean="0">
                <a:latin typeface="+mn-lt"/>
              </a:rPr>
              <a:t>Technological innovation provides significant opportunities for product development strategies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560" y="1700808"/>
            <a:ext cx="7468656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8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142875"/>
            <a:ext cx="8229600" cy="939800"/>
          </a:xfrm>
        </p:spPr>
        <p:txBody>
          <a:bodyPr/>
          <a:lstStyle/>
          <a:p>
            <a:r>
              <a:rPr lang="en-GB" altLang="en-US" dirty="0"/>
              <a:t>Evaluating </a:t>
            </a:r>
            <a:r>
              <a:rPr lang="en-GB" altLang="en-US" dirty="0" smtClean="0"/>
              <a:t>Product Development</a:t>
            </a:r>
            <a:endParaRPr lang="en-GB" altLang="en-US" dirty="0"/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457200" y="1500188"/>
            <a:ext cx="8363272" cy="4625975"/>
          </a:xfrm>
        </p:spPr>
        <p:txBody>
          <a:bodyPr>
            <a:normAutofit fontScale="92500" lnSpcReduction="10000"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GB" dirty="0" smtClean="0"/>
              <a:t>A strategy that often plays to the strengths of an established business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dirty="0" smtClean="0"/>
              <a:t>Strong emphasis on effective market research (insights into customer needs) and successful innovation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dirty="0" smtClean="0"/>
              <a:t>A great way of exploiting the existing customer base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dirty="0" smtClean="0"/>
              <a:t>Being first to market is usually important</a:t>
            </a:r>
          </a:p>
          <a:p>
            <a:pPr>
              <a:buFont typeface="Arial" pitchFamily="34" charset="0"/>
              <a:buChar char="•"/>
              <a:defRPr/>
            </a:pPr>
            <a:endParaRPr lang="en-GB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900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57200" y="71438"/>
            <a:ext cx="8229600" cy="1071562"/>
          </a:xfrm>
        </p:spPr>
        <p:txBody>
          <a:bodyPr/>
          <a:lstStyle/>
          <a:p>
            <a:r>
              <a:rPr lang="en-GB" altLang="en-US" sz="4200"/>
              <a:t>Market </a:t>
            </a:r>
            <a:r>
              <a:rPr lang="en-GB" altLang="en-US" sz="4200" smtClean="0"/>
              <a:t>Development</a:t>
            </a:r>
            <a:endParaRPr lang="en-GB" altLang="en-US" sz="4200"/>
          </a:p>
        </p:txBody>
      </p:sp>
      <p:sp>
        <p:nvSpPr>
          <p:cNvPr id="3" name="Rounded Rectangle 2"/>
          <p:cNvSpPr>
            <a:spLocks noChangeArrowheads="1"/>
          </p:cNvSpPr>
          <p:nvPr/>
        </p:nvSpPr>
        <p:spPr bwMode="auto">
          <a:xfrm>
            <a:off x="714375" y="1772816"/>
            <a:ext cx="7643813" cy="403244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385D8A"/>
            </a:solidFill>
            <a:round/>
            <a:headEnd/>
            <a:tailEnd/>
          </a:ln>
          <a:effectLst>
            <a:outerShdw blurRad="50800" dist="38100" dir="5400000" algn="t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GB" sz="5400" b="1" dirty="0">
                <a:latin typeface="+mn-lt"/>
                <a:ea typeface="+mn-ea"/>
                <a:cs typeface="+mn-cs"/>
              </a:rPr>
              <a:t>A growth strategy where the business seeks to sell its </a:t>
            </a:r>
            <a:r>
              <a:rPr lang="en-GB" sz="54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existing products </a:t>
            </a:r>
            <a:r>
              <a:rPr lang="en-GB" sz="5400" b="1" dirty="0">
                <a:latin typeface="+mn-lt"/>
                <a:ea typeface="+mn-ea"/>
                <a:cs typeface="+mn-cs"/>
              </a:rPr>
              <a:t>into</a:t>
            </a:r>
            <a:r>
              <a:rPr lang="en-GB" sz="54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new markets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957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457200" y="142875"/>
            <a:ext cx="8229600" cy="939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sz="3800" dirty="0" smtClean="0"/>
              <a:t>Approaches to </a:t>
            </a:r>
            <a:r>
              <a:rPr lang="en-GB" sz="3800" dirty="0"/>
              <a:t>M</a:t>
            </a:r>
            <a:r>
              <a:rPr lang="en-GB" sz="3800" dirty="0" smtClean="0"/>
              <a:t>arket </a:t>
            </a:r>
            <a:r>
              <a:rPr lang="en-GB" sz="3800" dirty="0"/>
              <a:t>D</a:t>
            </a:r>
            <a:r>
              <a:rPr lang="en-GB" sz="3800" dirty="0" smtClean="0"/>
              <a:t>evelopment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00188"/>
            <a:ext cx="8229600" cy="4625975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GB" dirty="0" smtClean="0"/>
              <a:t>New geographical markets; e.g. exporting to emerging markets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dirty="0" smtClean="0"/>
              <a:t>New distribution channels (e.g. using e-commerce and mail order)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dirty="0" smtClean="0"/>
              <a:t>Different pricing policies to attract new customers in different segments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498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71422"/>
            <a:ext cx="8640960" cy="1071562"/>
          </a:xfrm>
        </p:spPr>
        <p:txBody>
          <a:bodyPr/>
          <a:lstStyle/>
          <a:p>
            <a:r>
              <a:rPr lang="en-US" dirty="0" smtClean="0"/>
              <a:t>Examples of Market Development Strategies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68560" y="4653136"/>
            <a:ext cx="31066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i="1" dirty="0" smtClean="0">
                <a:latin typeface="+mn-lt"/>
              </a:rPr>
              <a:t>Starbucks expansion into China is a classic example of a successful market development strategy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16016" y="4653136"/>
            <a:ext cx="37444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i="1" dirty="0" smtClean="0">
                <a:latin typeface="+mn-lt"/>
              </a:rPr>
              <a:t>Tesco’s market development strategy to enter the US grocery supermarket sector was a disaster </a:t>
            </a:r>
            <a:r>
              <a:rPr lang="en-US" sz="2200" i="1" smtClean="0">
                <a:latin typeface="+mn-lt"/>
              </a:rPr>
              <a:t>for shareholders</a:t>
            </a:r>
            <a:endParaRPr lang="en-US" sz="2200" i="1" dirty="0" smtClean="0"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799" y="1628800"/>
            <a:ext cx="7340621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88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142875"/>
            <a:ext cx="8229600" cy="939800"/>
          </a:xfrm>
        </p:spPr>
        <p:txBody>
          <a:bodyPr/>
          <a:lstStyle/>
          <a:p>
            <a:r>
              <a:rPr lang="en-GB" altLang="en-US" sz="4200" dirty="0"/>
              <a:t>Evaluating </a:t>
            </a:r>
            <a:r>
              <a:rPr lang="en-GB" altLang="en-US" sz="4200" dirty="0" smtClean="0"/>
              <a:t>Market Development</a:t>
            </a:r>
            <a:endParaRPr lang="en-GB" altLang="en-US" sz="4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500188"/>
            <a:ext cx="8435280" cy="4625975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GB" dirty="0"/>
              <a:t>A logical strategy where existing markets are saturated or in decline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dirty="0" smtClean="0"/>
              <a:t>Often more risky than product development – particularly expansion into international markets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dirty="0" smtClean="0"/>
              <a:t>Existing products may not suite new markets: depends on customer needs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44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57200" y="71438"/>
            <a:ext cx="8229600" cy="1071562"/>
          </a:xfrm>
        </p:spPr>
        <p:txBody>
          <a:bodyPr/>
          <a:lstStyle/>
          <a:p>
            <a:r>
              <a:rPr lang="en-GB" altLang="en-US" sz="4200"/>
              <a:t>Diversification</a:t>
            </a:r>
          </a:p>
        </p:txBody>
      </p:sp>
      <p:sp>
        <p:nvSpPr>
          <p:cNvPr id="3" name="Rounded Rectangle 2"/>
          <p:cNvSpPr>
            <a:spLocks noChangeArrowheads="1"/>
          </p:cNvSpPr>
          <p:nvPr/>
        </p:nvSpPr>
        <p:spPr bwMode="auto">
          <a:xfrm>
            <a:off x="500063" y="1772816"/>
            <a:ext cx="8143875" cy="417646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385D8A"/>
            </a:solidFill>
            <a:round/>
            <a:headEnd/>
            <a:tailEnd/>
          </a:ln>
          <a:effectLst>
            <a:outerShdw blurRad="50800" dist="38100" dir="5400000" algn="t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GB" sz="5600" b="1" dirty="0">
                <a:latin typeface="+mn-lt"/>
                <a:ea typeface="+mn-ea"/>
                <a:cs typeface="+mn-cs"/>
              </a:rPr>
              <a:t>The growth strategy where a business markets </a:t>
            </a:r>
            <a:r>
              <a:rPr lang="en-GB" sz="56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new products </a:t>
            </a:r>
            <a:r>
              <a:rPr lang="en-GB" sz="5600" b="1" dirty="0">
                <a:latin typeface="+mn-lt"/>
                <a:ea typeface="+mn-ea"/>
                <a:cs typeface="+mn-cs"/>
              </a:rPr>
              <a:t>in </a:t>
            </a:r>
            <a:r>
              <a:rPr lang="en-GB" sz="56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new markets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6741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200" dirty="0" smtClean="0"/>
              <a:t>Examples of Diversification: Alphabet</a:t>
            </a:r>
            <a:endParaRPr lang="en-US" sz="4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1556792"/>
            <a:ext cx="5760640" cy="4645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59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200" dirty="0" smtClean="0"/>
              <a:t>Examples of Diversification: Samsung</a:t>
            </a:r>
            <a:endParaRPr lang="en-US" sz="4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419" y="1484784"/>
            <a:ext cx="6393925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36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Arial" charset="0"/>
              </a:rPr>
              <a:t>What you need to know</a:t>
            </a:r>
            <a:endParaRPr lang="en-GB" dirty="0">
              <a:latin typeface="Arial" charset="0"/>
            </a:endParaRP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251520" y="1556792"/>
            <a:ext cx="8640960" cy="4536504"/>
          </a:xfrm>
        </p:spPr>
        <p:txBody>
          <a:bodyPr>
            <a:normAutofit/>
          </a:bodyPr>
          <a:lstStyle/>
          <a:p>
            <a:r>
              <a:rPr lang="en-US" dirty="0" smtClean="0"/>
              <a:t>Theories of corporate strategy</a:t>
            </a:r>
          </a:p>
          <a:p>
            <a:r>
              <a:rPr lang="en-US" dirty="0"/>
              <a:t> a) Development of corporate strategy:</a:t>
            </a:r>
          </a:p>
          <a:p>
            <a:r>
              <a:rPr lang="en-US" dirty="0" smtClean="0"/>
              <a:t>Ansoff’s </a:t>
            </a:r>
            <a:r>
              <a:rPr lang="en-US" dirty="0"/>
              <a:t>Matrix</a:t>
            </a:r>
            <a:endParaRPr lang="en-US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126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200" dirty="0" smtClean="0"/>
              <a:t>Examples of </a:t>
            </a:r>
            <a:r>
              <a:rPr lang="en-US" sz="4200" smtClean="0"/>
              <a:t>Failed Diversification</a:t>
            </a:r>
            <a:endParaRPr lang="en-US" sz="42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491" y="1628800"/>
            <a:ext cx="3876477" cy="25265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504" y="4437112"/>
            <a:ext cx="40324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i="1" dirty="0" smtClean="0">
                <a:latin typeface="+mn-lt"/>
              </a:rPr>
              <a:t>Great example of a failed takeover and diversification: bought by ITV for £175m; sold fold £25m and then closed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776" y="1639041"/>
            <a:ext cx="3914222" cy="25100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99992" y="4430722"/>
            <a:ext cx="43924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i="1" dirty="0" smtClean="0">
                <a:latin typeface="+mn-lt"/>
              </a:rPr>
              <a:t>Retailer HMV diversified into the live entertainment market with the £40m purchase of several live music venues. Exited the market soon after</a:t>
            </a:r>
          </a:p>
        </p:txBody>
      </p:sp>
    </p:spTree>
    <p:extLst>
      <p:ext uri="{BB962C8B-B14F-4D97-AF65-F5344CB8AC3E}">
        <p14:creationId xmlns:p14="http://schemas.microsoft.com/office/powerpoint/2010/main" val="87440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57200" y="142875"/>
            <a:ext cx="8229600" cy="939800"/>
          </a:xfrm>
        </p:spPr>
        <p:txBody>
          <a:bodyPr/>
          <a:lstStyle/>
          <a:p>
            <a:r>
              <a:rPr lang="en-GB" altLang="en-US" sz="4200"/>
              <a:t>Evaluating </a:t>
            </a:r>
            <a:r>
              <a:rPr lang="en-GB" altLang="en-US" sz="4200" smtClean="0"/>
              <a:t>Diversification</a:t>
            </a:r>
            <a:endParaRPr lang="en-GB" altLang="en-US" sz="4200"/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>
          <a:xfrm>
            <a:off x="179512" y="1500188"/>
            <a:ext cx="8712968" cy="4625975"/>
          </a:xfrm>
        </p:spPr>
        <p:txBody>
          <a:bodyPr>
            <a:normAutofit fontScale="92500" lnSpcReduction="20000"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GB" dirty="0" smtClean="0"/>
              <a:t>Inherently risky strategy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GB" dirty="0" smtClean="0"/>
              <a:t>No direct experience of the product or market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GB" dirty="0" smtClean="0"/>
              <a:t>Few economies of scale (initially)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GB" dirty="0" smtClean="0"/>
              <a:t>However, if successful, overall risk of the business is spread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dirty="0" smtClean="0"/>
              <a:t>Approaches to diversification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GB" dirty="0" smtClean="0"/>
              <a:t>Innovation &amp; R&amp;D: develop new solutions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GB" dirty="0" smtClean="0"/>
              <a:t>Acquire an existing business in the market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GB" dirty="0" smtClean="0"/>
              <a:t>Extend an existing brand into the new market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339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3"/>
          <p:cNvSpPr>
            <a:spLocks noGrp="1"/>
          </p:cNvSpPr>
          <p:nvPr>
            <p:ph type="title"/>
          </p:nvPr>
        </p:nvSpPr>
        <p:spPr>
          <a:xfrm>
            <a:off x="457200" y="71438"/>
            <a:ext cx="8229600" cy="1071562"/>
          </a:xfrm>
        </p:spPr>
        <p:txBody>
          <a:bodyPr/>
          <a:lstStyle/>
          <a:p>
            <a:r>
              <a:rPr lang="en-GB" altLang="en-US" dirty="0"/>
              <a:t>Ansoff </a:t>
            </a:r>
            <a:r>
              <a:rPr lang="en-GB" altLang="en-US" dirty="0" smtClean="0"/>
              <a:t>Matrix</a:t>
            </a:r>
            <a:endParaRPr lang="en-GB" altLang="en-US" dirty="0"/>
          </a:p>
        </p:txBody>
      </p:sp>
      <p:sp>
        <p:nvSpPr>
          <p:cNvPr id="3" name="Rectangle 2"/>
          <p:cNvSpPr/>
          <p:nvPr/>
        </p:nvSpPr>
        <p:spPr>
          <a:xfrm>
            <a:off x="1643074" y="2443519"/>
            <a:ext cx="7043726" cy="3699154"/>
          </a:xfrm>
          <a:prstGeom prst="rect">
            <a:avLst/>
          </a:prstGeom>
          <a:solidFill>
            <a:schemeClr val="bg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 smtClean="0">
              <a:solidFill>
                <a:schemeClr val="tx1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2017740" y="2634855"/>
            <a:ext cx="3072263" cy="1466906"/>
          </a:xfrm>
          <a:prstGeom prst="ellipse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r>
              <a:rPr lang="en-US" sz="2700" b="1" dirty="0" smtClean="0">
                <a:solidFill>
                  <a:schemeClr val="tx1"/>
                </a:solidFill>
              </a:rPr>
              <a:t>Market Penetration</a:t>
            </a:r>
          </a:p>
        </p:txBody>
      </p:sp>
      <p:sp>
        <p:nvSpPr>
          <p:cNvPr id="5" name="Oval 4"/>
          <p:cNvSpPr/>
          <p:nvPr/>
        </p:nvSpPr>
        <p:spPr>
          <a:xfrm>
            <a:off x="5389737" y="2634855"/>
            <a:ext cx="3072263" cy="1466906"/>
          </a:xfrm>
          <a:prstGeom prst="ellipse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r>
              <a:rPr lang="en-US" sz="2700" b="1" dirty="0" smtClean="0">
                <a:solidFill>
                  <a:schemeClr val="tx1"/>
                </a:solidFill>
              </a:rPr>
              <a:t>Product Development</a:t>
            </a:r>
          </a:p>
        </p:txBody>
      </p:sp>
      <p:sp>
        <p:nvSpPr>
          <p:cNvPr id="6" name="Oval 5"/>
          <p:cNvSpPr/>
          <p:nvPr/>
        </p:nvSpPr>
        <p:spPr>
          <a:xfrm>
            <a:off x="2017740" y="4356875"/>
            <a:ext cx="3072263" cy="1466906"/>
          </a:xfrm>
          <a:prstGeom prst="ellipse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r>
              <a:rPr lang="en-US" sz="2700" b="1" dirty="0" smtClean="0">
                <a:solidFill>
                  <a:schemeClr val="tx1"/>
                </a:solidFill>
              </a:rPr>
              <a:t>Market Development</a:t>
            </a:r>
          </a:p>
        </p:txBody>
      </p:sp>
      <p:sp>
        <p:nvSpPr>
          <p:cNvPr id="7" name="Oval 6"/>
          <p:cNvSpPr/>
          <p:nvPr/>
        </p:nvSpPr>
        <p:spPr>
          <a:xfrm>
            <a:off x="5389737" y="4356875"/>
            <a:ext cx="3072263" cy="1466906"/>
          </a:xfrm>
          <a:prstGeom prst="ellipse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r>
              <a:rPr lang="en-US" sz="2700" b="1" dirty="0" smtClean="0">
                <a:solidFill>
                  <a:schemeClr val="tx1"/>
                </a:solidFill>
              </a:rPr>
              <a:t>Diversification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2540" y="2060848"/>
            <a:ext cx="2772530" cy="327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mtClean="0">
                <a:latin typeface="+mn-lt"/>
              </a:rPr>
              <a:t>EXISTING PRODUCTS</a:t>
            </a:r>
            <a:endParaRPr lang="en-US" b="1" dirty="0" smtClean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14537" y="2060848"/>
            <a:ext cx="2772530" cy="327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+mn-lt"/>
              </a:rPr>
              <a:t>NEW PRODUCTS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103585" y="3176140"/>
            <a:ext cx="2359805" cy="384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+mn-lt"/>
              </a:rPr>
              <a:t>EXISTING MARKETS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103437" y="5153274"/>
            <a:ext cx="2359805" cy="384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+mn-lt"/>
              </a:rPr>
              <a:t>NEW MARKETS</a:t>
            </a:r>
          </a:p>
        </p:txBody>
      </p:sp>
      <p:sp>
        <p:nvSpPr>
          <p:cNvPr id="14" name="Down Arrow 13"/>
          <p:cNvSpPr/>
          <p:nvPr/>
        </p:nvSpPr>
        <p:spPr>
          <a:xfrm>
            <a:off x="179512" y="2387970"/>
            <a:ext cx="792089" cy="3754703"/>
          </a:xfrm>
          <a:prstGeom prst="downArrow">
            <a:avLst/>
          </a:prstGeom>
          <a:solidFill>
            <a:srgbClr val="FFF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000" b="1" smtClean="0">
                <a:solidFill>
                  <a:schemeClr val="tx1"/>
                </a:solidFill>
              </a:rPr>
              <a:t>INCREAESINF RISK</a:t>
            </a:r>
            <a:endParaRPr lang="en-US" sz="2000" b="1" dirty="0" smtClean="0">
              <a:solidFill>
                <a:schemeClr val="tx1"/>
              </a:solidFill>
            </a:endParaRPr>
          </a:p>
        </p:txBody>
      </p:sp>
      <p:sp>
        <p:nvSpPr>
          <p:cNvPr id="18" name="Down Arrow 17"/>
          <p:cNvSpPr/>
          <p:nvPr/>
        </p:nvSpPr>
        <p:spPr>
          <a:xfrm rot="16200000">
            <a:off x="4905854" y="-1576085"/>
            <a:ext cx="792089" cy="6769806"/>
          </a:xfrm>
          <a:prstGeom prst="downArrow">
            <a:avLst/>
          </a:prstGeom>
          <a:solidFill>
            <a:srgbClr val="FFF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INCREASING RISK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781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utor2u 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647293"/>
            <a:ext cx="5400600" cy="164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73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71422"/>
            <a:ext cx="8964488" cy="1071562"/>
          </a:xfrm>
        </p:spPr>
        <p:txBody>
          <a:bodyPr/>
          <a:lstStyle/>
          <a:p>
            <a:r>
              <a:rPr lang="en-US" dirty="0" smtClean="0"/>
              <a:t>Concept links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048367724"/>
              </p:ext>
            </p:extLst>
          </p:nvPr>
        </p:nvGraphicFramePr>
        <p:xfrm>
          <a:off x="251520" y="1556792"/>
          <a:ext cx="8640960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42174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3"/>
          <p:cNvSpPr>
            <a:spLocks noGrp="1"/>
          </p:cNvSpPr>
          <p:nvPr>
            <p:ph type="title"/>
          </p:nvPr>
        </p:nvSpPr>
        <p:spPr>
          <a:xfrm>
            <a:off x="457200" y="71438"/>
            <a:ext cx="8229600" cy="1071562"/>
          </a:xfrm>
        </p:spPr>
        <p:txBody>
          <a:bodyPr/>
          <a:lstStyle/>
          <a:p>
            <a:r>
              <a:rPr lang="en-GB" altLang="en-US" dirty="0" smtClean="0"/>
              <a:t>What is the Ansoff Matrix?</a:t>
            </a:r>
            <a:endParaRPr lang="en-GB" altLang="en-US" dirty="0"/>
          </a:p>
        </p:txBody>
      </p:sp>
      <p:sp>
        <p:nvSpPr>
          <p:cNvPr id="3" name="Rounded Rectangle 2"/>
          <p:cNvSpPr>
            <a:spLocks noChangeArrowheads="1"/>
          </p:cNvSpPr>
          <p:nvPr/>
        </p:nvSpPr>
        <p:spPr bwMode="auto">
          <a:xfrm>
            <a:off x="571500" y="1500188"/>
            <a:ext cx="8001000" cy="4572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385D8A"/>
            </a:solidFill>
            <a:round/>
            <a:headEnd/>
            <a:tailEnd/>
          </a:ln>
          <a:effectLst>
            <a:outerShdw blurRad="50800" dist="38100" dir="5400000" algn="t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GB" sz="5200" b="1" dirty="0">
                <a:latin typeface="+mn-lt"/>
                <a:ea typeface="+mn-ea"/>
                <a:cs typeface="+mn-cs"/>
              </a:rPr>
              <a:t>A marketing planning model that helps a business determine its </a:t>
            </a:r>
            <a:r>
              <a:rPr lang="en-GB" sz="52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product</a:t>
            </a:r>
            <a:r>
              <a:rPr lang="en-GB" sz="5200" b="1" dirty="0">
                <a:latin typeface="+mn-lt"/>
                <a:ea typeface="+mn-ea"/>
                <a:cs typeface="+mn-cs"/>
              </a:rPr>
              <a:t> and </a:t>
            </a:r>
            <a:r>
              <a:rPr lang="en-GB" sz="52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market</a:t>
            </a:r>
            <a:r>
              <a:rPr lang="en-GB" sz="5200" b="1" dirty="0">
                <a:latin typeface="+mn-lt"/>
                <a:ea typeface="+mn-ea"/>
                <a:cs typeface="+mn-cs"/>
              </a:rPr>
              <a:t> strategy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006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3"/>
          <p:cNvSpPr>
            <a:spLocks noGrp="1"/>
          </p:cNvSpPr>
          <p:nvPr>
            <p:ph type="title"/>
          </p:nvPr>
        </p:nvSpPr>
        <p:spPr>
          <a:xfrm>
            <a:off x="457200" y="71438"/>
            <a:ext cx="8229600" cy="1071562"/>
          </a:xfrm>
        </p:spPr>
        <p:txBody>
          <a:bodyPr/>
          <a:lstStyle/>
          <a:p>
            <a:r>
              <a:rPr lang="en-GB" altLang="en-US"/>
              <a:t>Ansoff Matrix – the Grid</a:t>
            </a:r>
          </a:p>
        </p:txBody>
      </p:sp>
      <p:sp>
        <p:nvSpPr>
          <p:cNvPr id="3" name="Rectangle 2"/>
          <p:cNvSpPr/>
          <p:nvPr/>
        </p:nvSpPr>
        <p:spPr>
          <a:xfrm>
            <a:off x="1643074" y="2443519"/>
            <a:ext cx="7043726" cy="3699154"/>
          </a:xfrm>
          <a:prstGeom prst="rect">
            <a:avLst/>
          </a:prstGeom>
          <a:solidFill>
            <a:schemeClr val="bg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b="1" dirty="0" smtClean="0">
              <a:solidFill>
                <a:schemeClr val="tx1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2017740" y="2634855"/>
            <a:ext cx="3072263" cy="1466906"/>
          </a:xfrm>
          <a:prstGeom prst="ellipse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r>
              <a:rPr lang="en-US" sz="2700" b="1" dirty="0" smtClean="0">
                <a:solidFill>
                  <a:schemeClr val="tx1"/>
                </a:solidFill>
              </a:rPr>
              <a:t>Market Penetration</a:t>
            </a:r>
          </a:p>
        </p:txBody>
      </p:sp>
      <p:sp>
        <p:nvSpPr>
          <p:cNvPr id="5" name="Oval 4"/>
          <p:cNvSpPr/>
          <p:nvPr/>
        </p:nvSpPr>
        <p:spPr>
          <a:xfrm>
            <a:off x="5389737" y="2634855"/>
            <a:ext cx="3072263" cy="1466906"/>
          </a:xfrm>
          <a:prstGeom prst="ellipse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r>
              <a:rPr lang="en-US" sz="2700" b="1" dirty="0" smtClean="0">
                <a:solidFill>
                  <a:schemeClr val="tx1"/>
                </a:solidFill>
              </a:rPr>
              <a:t>Product Development</a:t>
            </a:r>
          </a:p>
        </p:txBody>
      </p:sp>
      <p:sp>
        <p:nvSpPr>
          <p:cNvPr id="6" name="Oval 5"/>
          <p:cNvSpPr/>
          <p:nvPr/>
        </p:nvSpPr>
        <p:spPr>
          <a:xfrm>
            <a:off x="2017740" y="4356875"/>
            <a:ext cx="3072263" cy="1466906"/>
          </a:xfrm>
          <a:prstGeom prst="ellipse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r>
              <a:rPr lang="en-US" sz="2700" b="1" dirty="0" smtClean="0">
                <a:solidFill>
                  <a:schemeClr val="tx1"/>
                </a:solidFill>
              </a:rPr>
              <a:t>Market Development</a:t>
            </a:r>
          </a:p>
        </p:txBody>
      </p:sp>
      <p:sp>
        <p:nvSpPr>
          <p:cNvPr id="7" name="Oval 6"/>
          <p:cNvSpPr/>
          <p:nvPr/>
        </p:nvSpPr>
        <p:spPr>
          <a:xfrm>
            <a:off x="5389737" y="4356875"/>
            <a:ext cx="3072263" cy="1466906"/>
          </a:xfrm>
          <a:prstGeom prst="ellipse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r>
              <a:rPr lang="en-US" sz="2700" b="1" dirty="0" smtClean="0">
                <a:solidFill>
                  <a:schemeClr val="tx1"/>
                </a:solidFill>
              </a:rPr>
              <a:t>Diversification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2540" y="2060848"/>
            <a:ext cx="2772530" cy="327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mtClean="0">
                <a:latin typeface="+mn-lt"/>
              </a:rPr>
              <a:t>EXISTING PRODUCTS</a:t>
            </a:r>
            <a:endParaRPr lang="en-US" b="1" dirty="0" smtClean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14537" y="2060848"/>
            <a:ext cx="2772530" cy="327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+mn-lt"/>
              </a:rPr>
              <a:t>NEW PRODUCTS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103585" y="3176140"/>
            <a:ext cx="2359805" cy="384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+mn-lt"/>
              </a:rPr>
              <a:t>EXISTING MARKETS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103437" y="5153274"/>
            <a:ext cx="2359805" cy="384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+mn-lt"/>
              </a:rPr>
              <a:t>NEW MARKETS</a:t>
            </a:r>
          </a:p>
        </p:txBody>
      </p:sp>
      <p:sp>
        <p:nvSpPr>
          <p:cNvPr id="14" name="Down Arrow 13"/>
          <p:cNvSpPr/>
          <p:nvPr/>
        </p:nvSpPr>
        <p:spPr>
          <a:xfrm>
            <a:off x="179512" y="2387970"/>
            <a:ext cx="792089" cy="3754703"/>
          </a:xfrm>
          <a:prstGeom prst="downArrow">
            <a:avLst/>
          </a:prstGeom>
          <a:solidFill>
            <a:srgbClr val="FFF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000" b="1" smtClean="0">
                <a:solidFill>
                  <a:schemeClr val="tx1"/>
                </a:solidFill>
              </a:rPr>
              <a:t>INCREAESINF RISK</a:t>
            </a:r>
            <a:endParaRPr lang="en-US" sz="2000" b="1" dirty="0" smtClean="0">
              <a:solidFill>
                <a:schemeClr val="tx1"/>
              </a:solidFill>
            </a:endParaRPr>
          </a:p>
        </p:txBody>
      </p:sp>
      <p:sp>
        <p:nvSpPr>
          <p:cNvPr id="18" name="Down Arrow 17"/>
          <p:cNvSpPr/>
          <p:nvPr/>
        </p:nvSpPr>
        <p:spPr>
          <a:xfrm rot="16200000">
            <a:off x="4905854" y="-1576085"/>
            <a:ext cx="792089" cy="6769806"/>
          </a:xfrm>
          <a:prstGeom prst="downArrow">
            <a:avLst/>
          </a:prstGeom>
          <a:solidFill>
            <a:srgbClr val="FFF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INCREASING RISK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248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457200" y="71438"/>
            <a:ext cx="8229600" cy="1071562"/>
          </a:xfrm>
        </p:spPr>
        <p:txBody>
          <a:bodyPr/>
          <a:lstStyle/>
          <a:p>
            <a:r>
              <a:rPr lang="en-GB" altLang="en-US" sz="4200" dirty="0" smtClean="0"/>
              <a:t>Market Penetration</a:t>
            </a:r>
            <a:endParaRPr lang="en-GB" altLang="en-US" sz="4200" dirty="0"/>
          </a:p>
        </p:txBody>
      </p:sp>
      <p:sp>
        <p:nvSpPr>
          <p:cNvPr id="3" name="Rounded Rectangle 2"/>
          <p:cNvSpPr>
            <a:spLocks noChangeArrowheads="1"/>
          </p:cNvSpPr>
          <p:nvPr/>
        </p:nvSpPr>
        <p:spPr bwMode="auto">
          <a:xfrm>
            <a:off x="571500" y="1772817"/>
            <a:ext cx="8072438" cy="396044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385D8A"/>
            </a:solidFill>
            <a:round/>
            <a:headEnd/>
            <a:tailEnd/>
          </a:ln>
          <a:effectLst>
            <a:outerShdw blurRad="50800" dist="38100" dir="5400000" algn="t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GB" sz="5600" b="1" dirty="0">
                <a:latin typeface="+mn-lt"/>
                <a:ea typeface="+mn-ea"/>
                <a:cs typeface="+mn-cs"/>
              </a:rPr>
              <a:t>A growth strategy where a business aims to </a:t>
            </a:r>
            <a:r>
              <a:rPr lang="en-GB" sz="5600" b="1" dirty="0" smtClean="0">
                <a:latin typeface="+mn-lt"/>
                <a:ea typeface="+mn-ea"/>
                <a:cs typeface="+mn-cs"/>
              </a:rPr>
              <a:t>sell </a:t>
            </a:r>
            <a:r>
              <a:rPr lang="en-GB" sz="5600" b="1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existing </a:t>
            </a:r>
            <a:r>
              <a:rPr lang="en-GB" sz="56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products </a:t>
            </a:r>
            <a:r>
              <a:rPr lang="en-GB" sz="5600" b="1" dirty="0">
                <a:latin typeface="+mn-lt"/>
                <a:ea typeface="+mn-ea"/>
                <a:cs typeface="+mn-cs"/>
              </a:rPr>
              <a:t>into </a:t>
            </a:r>
            <a:r>
              <a:rPr lang="en-GB" sz="56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existing markets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767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142875"/>
            <a:ext cx="8229600" cy="939800"/>
          </a:xfrm>
        </p:spPr>
        <p:txBody>
          <a:bodyPr/>
          <a:lstStyle/>
          <a:p>
            <a:r>
              <a:rPr lang="en-GB" altLang="en-US" sz="4200" dirty="0" smtClean="0"/>
              <a:t>Market Penetration</a:t>
            </a:r>
            <a:endParaRPr lang="en-GB" altLang="en-US" sz="4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88" y="1628800"/>
            <a:ext cx="8607300" cy="4536504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GB" dirty="0" smtClean="0"/>
              <a:t>Aim: to increase market share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dirty="0" smtClean="0"/>
              <a:t>By selling more existing products to the same target customers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dirty="0" smtClean="0"/>
              <a:t>Get existing customers to buy more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dirty="0" smtClean="0"/>
              <a:t>Widen the range of existing products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844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of Market Penetration Strategies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22920" y="4653136"/>
            <a:ext cx="31066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i="1" dirty="0" smtClean="0">
                <a:latin typeface="+mn-lt"/>
              </a:rPr>
              <a:t>Rapid organic growth in the UK  targeting the same customer base with new stores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21696" y="4653136"/>
            <a:ext cx="31066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i="1" dirty="0" smtClean="0">
                <a:latin typeface="+mn-lt"/>
              </a:rPr>
              <a:t>Effective use of e-commerce to encourage existing customers to buy more pizza!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920" y="1628800"/>
            <a:ext cx="6736780" cy="292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02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457200" y="142875"/>
            <a:ext cx="8229600" cy="939800"/>
          </a:xfrm>
        </p:spPr>
        <p:txBody>
          <a:bodyPr/>
          <a:lstStyle/>
          <a:p>
            <a:r>
              <a:rPr lang="en-GB" altLang="en-US" sz="4200" dirty="0"/>
              <a:t>Evaluating </a:t>
            </a:r>
            <a:r>
              <a:rPr lang="en-GB" altLang="en-US" sz="4200" dirty="0" smtClean="0"/>
              <a:t>Market Penetration</a:t>
            </a:r>
            <a:endParaRPr lang="en-GB" altLang="en-US" sz="4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500188"/>
            <a:ext cx="8435280" cy="4625975"/>
          </a:xfrm>
        </p:spPr>
        <p:txBody>
          <a:bodyPr>
            <a:normAutofit fontScale="92500" lnSpcReduction="10000"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GB" dirty="0" smtClean="0"/>
              <a:t>Business focuses on markets and products it knows well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dirty="0" smtClean="0"/>
              <a:t>Can exploit insights on what customers want (and competitors)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dirty="0" smtClean="0"/>
              <a:t>Unlikely to need significant new market research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dirty="0" smtClean="0"/>
              <a:t>But will the strategy allow the business to achieve its growth objectives?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700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MS_COMPLETION_TITLE" val="Change Process - Culture"/>
  <p:tag name="LMS_COMPLETION_ID" val="Change_Process_Culture"/>
  <p:tag name="LMS_COMPLETION_VERSION" val="1.0"/>
  <p:tag name="LMS_COMPLETION_DURATION" val="01:00:00"/>
  <p:tag name="LMS_COMPLETION_SCO_TITLE" val="Change Process - Culture"/>
  <p:tag name="LMS_COMPLETION_SCO_ID" val="Change_Process_Culture"/>
  <p:tag name="LMS_COMPLETION_EDITION" val="0"/>
  <p:tag name="LMS_COMPLETION_THRESHOLD" val="9"/>
  <p:tag name="LMS_COMPLETION_METHOD" val="VIEW"/>
  <p:tag name="LMS_REPORTING" val="2"/>
  <p:tag name="LMS_DATA_SCORM" val="Yes"/>
  <p:tag name="PRESENTATION_PLAYLIST_COUNT" val="0"/>
  <p:tag name="PRESENTATION_PRESENTER_SLIDE_LEVEL" val="0"/>
  <p:tag name="ARTICULATE_PRESENTER_VERSION" val="6"/>
  <p:tag name="PUBLISH_TITLE" val="Business Culture"/>
  <p:tag name="ARTICULATE_PUBLISH_PATH" val="C:\Users\tutor2u\Documents\Business Studies\AQA Business Unit 4\Teacher Presentations\Interactive Versions"/>
  <p:tag name="ARTICULATE_LOGO" val="(None selected)"/>
  <p:tag name="ARTICULATE_PRESENTER" val="(None selected)"/>
  <p:tag name="ARTICULATE_PRESENTER_GUID" val="9869030842"/>
  <p:tag name="ARTICULATE_LMS" val="0"/>
  <p:tag name="ARTICULATE_TEMPLATE" val="tutor2u Simple"/>
  <p:tag name="LMS_PUBLISH" val="Yes"/>
  <p:tag name="PRESENTER_PREVIEW_MODE" val="0"/>
  <p:tag name="PRESENTER_PREVIEW_START" val="1"/>
  <p:tag name="LMS_PROTOCOL_METHOD" val="SCORM"/>
  <p:tag name="LMS_PROTOCOL_VERSION" val="1.2"/>
  <p:tag name="LAUNCHINNEWWINDOW" val="0"/>
  <p:tag name="LASTPUBLISHED" val="C:\Users\tutor2u\Documents\Business Studies\AQA Business Unit 4\Teacher Presentations\Interactive Versions\Business Culture\player.html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PAUSE" val="1"/>
  <p:tag name="ARTICULATE_NAV_LEVEL" val="1"/>
  <p:tag name="ARTICULATE_PLAYLIST_ID" val="-1"/>
  <p:tag name="ARTICULATE_LOCK_SLIDE" val="0"/>
  <p:tag name="ARTICULATE_SLIDE_NAV" val="20"/>
  <p:tag name="ARTICULATE_SLIDE_GUID" val="2995ef50-9c6b-49f4-afbd-8b0466c5191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PAUSE" val="1"/>
  <p:tag name="ARTICULATE_NAV_LEVEL" val="1"/>
  <p:tag name="ARTICULATE_PLAYLIST_ID" val="-1"/>
  <p:tag name="ARTICULATE_LOCK_SLIDE" val="0"/>
  <p:tag name="ARTICULATE_SLIDE_NAV" val="21"/>
  <p:tag name="ARTICULATE_SLIDE_GUID" val="e14aa132-c277-4df2-8000-58c55b7dc12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PAUSE" val="1"/>
  <p:tag name="ARTICULATE_NAV_LEVEL" val="1"/>
  <p:tag name="ARTICULATE_PLAYLIST_ID" val="-1"/>
  <p:tag name="ARTICULATE_LOCK_SLIDE" val="0"/>
  <p:tag name="ARTICULATE_SLIDE_NAV" val="22"/>
  <p:tag name="ARTICULATE_SLIDE_GUID" val="9353f2b4-2944-4a90-bf71-09530121d0e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PAUSE" val="1"/>
  <p:tag name="ARTICULATE_NAV_LEVEL" val="1"/>
  <p:tag name="ARTICULATE_PLAYLIST_ID" val="-1"/>
  <p:tag name="ARTICULATE_LOCK_SLIDE" val="0"/>
  <p:tag name="ARTICULATE_SLIDE_NAV" val="23"/>
  <p:tag name="ARTICULATE_SLIDE_GUID" val="7840b3d0-6481-4f59-b611-90a33d95101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PAUSE" val="1"/>
  <p:tag name="ARTICULATE_NAV_LEVEL" val="1"/>
  <p:tag name="ARTICULATE_PLAYLIST_ID" val="-1"/>
  <p:tag name="ARTICULATE_LOCK_SLIDE" val="0"/>
  <p:tag name="ARTICULATE_SLIDE_NAV" val="24"/>
  <p:tag name="ARTICULATE_SLIDE_GUID" val="9e602ad3-6921-42fb-8cc0-d5587bd1bc5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PAUSE" val="1"/>
  <p:tag name="ARTICULATE_NAV_LEVEL" val="1"/>
  <p:tag name="ARTICULATE_PLAYLIST_ID" val="-1"/>
  <p:tag name="ARTICULATE_LOCK_SLIDE" val="0"/>
  <p:tag name="ARTICULATE_SLIDE_NAV" val="25"/>
  <p:tag name="ARTICULATE_SLIDE_GUID" val="955d3668-437b-418b-93b5-87303f27ae5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PAUSE" val="1"/>
  <p:tag name="ARTICULATE_NAV_LEVEL" val="1"/>
  <p:tag name="ARTICULATE_PLAYLIST_ID" val="-1"/>
  <p:tag name="ARTICULATE_LOCK_SLIDE" val="0"/>
  <p:tag name="ARTICULATE_SLIDE_NAV" val="26"/>
  <p:tag name="ARTICULATE_SLIDE_GUID" val="70794b87-c2d0-40d6-87c1-80ee4982813f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PAUSE" val="1"/>
  <p:tag name="ARTICULATE_NAV_LEVEL" val="1"/>
  <p:tag name="ARTICULATE_PLAYLIST_ID" val="-1"/>
  <p:tag name="ARTICULATE_LOCK_SLIDE" val="0"/>
  <p:tag name="ARTICULATE_SLIDE_NAV" val="16"/>
  <p:tag name="ARTICULATE_SLIDE_GUID" val="6a3039e6-204a-4d82-b5ab-0ae001a5347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tutor2u\AppData\Local\Temp\articulate\presenter\imgtemp\ymoZ9TJT_files\slide0001_image001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f67d0ae1-a725-4ace-9bcf-05064f5e904d"/>
  <p:tag name="ARTICULATE_SLIDE_PAUSE" val="1"/>
  <p:tag name="ARTICULATE_NAV_LEVEL" val="1"/>
  <p:tag name="ARTICULATE_PLAYLIST_ID" val="-1"/>
  <p:tag name="ARTICULATE_LOCK_SLIDE" val="0"/>
  <p:tag name="ARTICULATE_SLIDE_NAV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524bd87d-17a8-489f-b4a8-2cd2ef1fdc13"/>
  <p:tag name="ARTICULATE_SLIDE_PAUSE" val="1"/>
  <p:tag name="ARTICULATE_NAV_LEVEL" val="1"/>
  <p:tag name="ARTICULATE_PLAYLIST_ID" val="-1"/>
  <p:tag name="ARTICULATE_LOCK_SLIDE" val="0"/>
  <p:tag name="ARTICULATE_SLIDE_NAV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PAUSE" val="1"/>
  <p:tag name="ARTICULATE_NAV_LEVEL" val="1"/>
  <p:tag name="ARTICULATE_PLAYLIST_ID" val="-1"/>
  <p:tag name="ARTICULATE_LOCK_SLIDE" val="0"/>
  <p:tag name="ARTICULATE_SLIDE_NAV" val="15"/>
  <p:tag name="ARTICULATE_SLIDE_GUID" val="dc191708-5235-435c-84fd-ce92b6674bc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PAUSE" val="1"/>
  <p:tag name="ARTICULATE_NAV_LEVEL" val="1"/>
  <p:tag name="ARTICULATE_PLAYLIST_ID" val="-1"/>
  <p:tag name="ARTICULATE_LOCK_SLIDE" val="0"/>
  <p:tag name="ARTICULATE_SLIDE_NAV" val="16"/>
  <p:tag name="ARTICULATE_SLIDE_GUID" val="6a3039e6-204a-4d82-b5ab-0ae001a5347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PAUSE" val="1"/>
  <p:tag name="ARTICULATE_NAV_LEVEL" val="1"/>
  <p:tag name="ARTICULATE_PLAYLIST_ID" val="-1"/>
  <p:tag name="ARTICULATE_LOCK_SLIDE" val="0"/>
  <p:tag name="ARTICULATE_SLIDE_NAV" val="20"/>
  <p:tag name="ARTICULATE_SLIDE_GUID" val="2995ef50-9c6b-49f4-afbd-8b0466c5191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PAUSE" val="1"/>
  <p:tag name="ARTICULATE_NAV_LEVEL" val="1"/>
  <p:tag name="ARTICULATE_PLAYLIST_ID" val="-1"/>
  <p:tag name="ARTICULATE_LOCK_SLIDE" val="0"/>
  <p:tag name="ARTICULATE_SLIDE_NAV" val="18"/>
  <p:tag name="ARTICULATE_SLIDE_GUID" val="092251d9-850a-464c-a4ea-22e04992cb3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PAUSE" val="1"/>
  <p:tag name="ARTICULATE_NAV_LEVEL" val="1"/>
  <p:tag name="ARTICULATE_PLAYLIST_ID" val="-1"/>
  <p:tag name="ARTICULATE_LOCK_SLIDE" val="0"/>
  <p:tag name="ARTICULATE_SLIDE_NAV" val="19"/>
  <p:tag name="ARTICULATE_SLIDE_GUID" val="def272c8-433f-410e-9eaf-162f3996e80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effectLst>
          <a:outerShdw blurRad="50800" dist="38100" dir="5400000" algn="t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 sz="5000" b="1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57150" cmpd="sng">
          <a:headEnd type="none"/>
          <a:tailEnd type="triangl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i="1" dirty="0" smtClean="0">
            <a:latin typeface="+mn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69562</TotalTime>
  <Words>583</Words>
  <Application>Microsoft Macintosh PowerPoint</Application>
  <PresentationFormat>On-screen Show (4:3)</PresentationFormat>
  <Paragraphs>106</Paragraphs>
  <Slides>23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Calibri</vt:lpstr>
      <vt:lpstr>ＭＳ Ｐゴシック</vt:lpstr>
      <vt:lpstr>Arial</vt:lpstr>
      <vt:lpstr>Office Theme</vt:lpstr>
      <vt:lpstr>Ansoff’s Matrix</vt:lpstr>
      <vt:lpstr>What you need to know</vt:lpstr>
      <vt:lpstr>Concept links</vt:lpstr>
      <vt:lpstr>What is the Ansoff Matrix?</vt:lpstr>
      <vt:lpstr>Ansoff Matrix – the Grid</vt:lpstr>
      <vt:lpstr>Market Penetration</vt:lpstr>
      <vt:lpstr>Market Penetration</vt:lpstr>
      <vt:lpstr>Examples of Market Penetration Strategies</vt:lpstr>
      <vt:lpstr>Evaluating Market Penetration</vt:lpstr>
      <vt:lpstr>Product Development</vt:lpstr>
      <vt:lpstr>Examples of Product Development Strategies</vt:lpstr>
      <vt:lpstr>Evaluating Product Development</vt:lpstr>
      <vt:lpstr>Market Development</vt:lpstr>
      <vt:lpstr>Approaches to Market Development </vt:lpstr>
      <vt:lpstr>Examples of Market Development Strategies</vt:lpstr>
      <vt:lpstr>Evaluating Market Development</vt:lpstr>
      <vt:lpstr>Diversification</vt:lpstr>
      <vt:lpstr>Examples of Diversification: Alphabet</vt:lpstr>
      <vt:lpstr>Examples of Diversification: Samsung</vt:lpstr>
      <vt:lpstr>Examples of Failed Diversification</vt:lpstr>
      <vt:lpstr>Evaluating Diversification</vt:lpstr>
      <vt:lpstr>Ansoff Matrix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Section A Briefing Presentation Final</dc:title>
  <dc:creator>tutor2u</dc:creator>
  <cp:lastModifiedBy>Jim Riley</cp:lastModifiedBy>
  <cp:revision>630</cp:revision>
  <cp:lastPrinted>2013-02-20T11:29:22Z</cp:lastPrinted>
  <dcterms:created xsi:type="dcterms:W3CDTF">2009-04-09T12:56:25Z</dcterms:created>
  <dcterms:modified xsi:type="dcterms:W3CDTF">2016-08-16T08:43:04Z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UseProject">
    <vt:lpwstr>1</vt:lpwstr>
  </property>
  <property fmtid="{D5CDD505-2E9C-101B-9397-08002B2CF9AE}" pid="3" name="ArticulatePath">
    <vt:lpwstr>Invention &amp; Innovation</vt:lpwstr>
  </property>
  <property fmtid="{D5CDD505-2E9C-101B-9397-08002B2CF9AE}" pid="4" name="ArticulateGUID">
    <vt:lpwstr>998E6639-5FC0-416C-9117-725EFDCCBD75</vt:lpwstr>
  </property>
  <property fmtid="{D5CDD505-2E9C-101B-9397-08002B2CF9AE}" pid="5" name="ArticulateProjectFull">
    <vt:lpwstr>C:\Users\jim-samsung\Dropbox\Business Studies\AQA GCE\AQA Business Unit 4\2013 Organisational Culture\Section A Briefing Presentation Final.ppta</vt:lpwstr>
  </property>
</Properties>
</file>