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5" r:id="rId7"/>
    <p:sldId id="268" r:id="rId8"/>
    <p:sldId id="266"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58" autoAdjust="0"/>
    <p:restoredTop sz="94660"/>
  </p:normalViewPr>
  <p:slideViewPr>
    <p:cSldViewPr>
      <p:cViewPr varScale="1">
        <p:scale>
          <a:sx n="87" d="100"/>
          <a:sy n="87" d="100"/>
        </p:scale>
        <p:origin x="-147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EB60D4-A07E-48DD-96DC-DAF61AA84B4C}" type="datetimeFigureOut">
              <a:rPr lang="en-GB" smtClean="0"/>
              <a:t>13/01/2013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6B70B6-266C-49ED-9DB7-F09E2BE064BC}" type="slidenum">
              <a:rPr lang="en-GB" smtClean="0"/>
              <a:t>‹#›</a:t>
            </a:fld>
            <a:endParaRPr lang="en-GB"/>
          </a:p>
        </p:txBody>
      </p:sp>
    </p:spTree>
    <p:extLst>
      <p:ext uri="{BB962C8B-B14F-4D97-AF65-F5344CB8AC3E}">
        <p14:creationId xmlns:p14="http://schemas.microsoft.com/office/powerpoint/2010/main" val="3099965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16B70B6-266C-49ED-9DB7-F09E2BE064BC}" type="slidenum">
              <a:rPr lang="en-GB" smtClean="0"/>
              <a:t>4</a:t>
            </a:fld>
            <a:endParaRPr lang="en-GB"/>
          </a:p>
        </p:txBody>
      </p:sp>
    </p:spTree>
    <p:extLst>
      <p:ext uri="{BB962C8B-B14F-4D97-AF65-F5344CB8AC3E}">
        <p14:creationId xmlns:p14="http://schemas.microsoft.com/office/powerpoint/2010/main" val="1553137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16B70B6-266C-49ED-9DB7-F09E2BE064BC}" type="slidenum">
              <a:rPr lang="en-GB" smtClean="0"/>
              <a:t>5</a:t>
            </a:fld>
            <a:endParaRPr lang="en-GB"/>
          </a:p>
        </p:txBody>
      </p:sp>
    </p:spTree>
    <p:extLst>
      <p:ext uri="{BB962C8B-B14F-4D97-AF65-F5344CB8AC3E}">
        <p14:creationId xmlns:p14="http://schemas.microsoft.com/office/powerpoint/2010/main" val="1553137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F41E873-2AA1-4E56-9613-AEE5B52EE47E}"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3487673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41E873-2AA1-4E56-9613-AEE5B52EE47E}"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3675955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41E873-2AA1-4E56-9613-AEE5B52EE47E}"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1472991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41E873-2AA1-4E56-9613-AEE5B52EE47E}"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584426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41E873-2AA1-4E56-9613-AEE5B52EE47E}"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14614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F41E873-2AA1-4E56-9613-AEE5B52EE47E}" type="datetimeFigureOut">
              <a:rPr lang="en-GB" smtClean="0"/>
              <a:t>13/01/2013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4070300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F41E873-2AA1-4E56-9613-AEE5B52EE47E}" type="datetimeFigureOut">
              <a:rPr lang="en-GB" smtClean="0"/>
              <a:t>13/01/2013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2842102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F41E873-2AA1-4E56-9613-AEE5B52EE47E}" type="datetimeFigureOut">
              <a:rPr lang="en-GB" smtClean="0"/>
              <a:t>13/01/2013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3068930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41E873-2AA1-4E56-9613-AEE5B52EE47E}" type="datetimeFigureOut">
              <a:rPr lang="en-GB" smtClean="0"/>
              <a:t>13/01/2013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787784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41E873-2AA1-4E56-9613-AEE5B52EE47E}" type="datetimeFigureOut">
              <a:rPr lang="en-GB" smtClean="0"/>
              <a:t>13/01/2013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3869978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41E873-2AA1-4E56-9613-AEE5B52EE47E}" type="datetimeFigureOut">
              <a:rPr lang="en-GB" smtClean="0"/>
              <a:t>13/01/2013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3933942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41E873-2AA1-4E56-9613-AEE5B52EE47E}" type="datetimeFigureOut">
              <a:rPr lang="en-GB" smtClean="0"/>
              <a:t>13/01/2013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490875-C50E-4644-B512-2BC5C0D09F7A}" type="slidenum">
              <a:rPr lang="en-GB" smtClean="0"/>
              <a:t>‹#›</a:t>
            </a:fld>
            <a:endParaRPr lang="en-GB"/>
          </a:p>
        </p:txBody>
      </p:sp>
    </p:spTree>
    <p:extLst>
      <p:ext uri="{BB962C8B-B14F-4D97-AF65-F5344CB8AC3E}">
        <p14:creationId xmlns:p14="http://schemas.microsoft.com/office/powerpoint/2010/main" val="1085475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052736"/>
            <a:ext cx="7772400" cy="1470025"/>
          </a:xfrm>
        </p:spPr>
        <p:txBody>
          <a:bodyPr/>
          <a:lstStyle/>
          <a:p>
            <a:r>
              <a:rPr lang="en-GB" sz="6000" dirty="0" smtClean="0">
                <a:latin typeface="Aharoni" pitchFamily="2" charset="-79"/>
                <a:cs typeface="Aharoni" pitchFamily="2" charset="-79"/>
              </a:rPr>
              <a:t>Blood Brothers</a:t>
            </a:r>
            <a:r>
              <a:rPr lang="en-GB" dirty="0" smtClean="0"/>
              <a:t>.</a:t>
            </a:r>
            <a:endParaRPr lang="en-GB" dirty="0"/>
          </a:p>
        </p:txBody>
      </p:sp>
      <p:sp>
        <p:nvSpPr>
          <p:cNvPr id="3" name="Subtitle 2"/>
          <p:cNvSpPr>
            <a:spLocks noGrp="1"/>
          </p:cNvSpPr>
          <p:nvPr>
            <p:ph type="subTitle" idx="1"/>
          </p:nvPr>
        </p:nvSpPr>
        <p:spPr/>
        <p:txBody>
          <a:bodyPr/>
          <a:lstStyle/>
          <a:p>
            <a:r>
              <a:rPr lang="en-GB" dirty="0" smtClean="0">
                <a:solidFill>
                  <a:schemeClr val="tx1"/>
                </a:solidFill>
                <a:latin typeface="Aharoni" pitchFamily="2" charset="-79"/>
                <a:cs typeface="Aharoni" pitchFamily="2" charset="-79"/>
              </a:rPr>
              <a:t>LO: To explore the purpose of the narrator and the use of space in a section of Act 1.</a:t>
            </a:r>
            <a:endParaRPr lang="en-GB" dirty="0">
              <a:solidFill>
                <a:schemeClr val="tx1"/>
              </a:solidFill>
              <a:latin typeface="Aharoni" pitchFamily="2" charset="-79"/>
              <a:cs typeface="Aharoni" pitchFamily="2" charset="-79"/>
            </a:endParaRPr>
          </a:p>
        </p:txBody>
      </p:sp>
    </p:spTree>
    <p:extLst>
      <p:ext uri="{BB962C8B-B14F-4D97-AF65-F5344CB8AC3E}">
        <p14:creationId xmlns:p14="http://schemas.microsoft.com/office/powerpoint/2010/main" val="2045846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Learning Outcomes</a:t>
            </a:r>
            <a:r>
              <a:rPr lang="en-GB" dirty="0" smtClean="0"/>
              <a:t>.</a:t>
            </a:r>
            <a:endParaRPr lang="en-GB" dirty="0"/>
          </a:p>
        </p:txBody>
      </p:sp>
      <p:sp>
        <p:nvSpPr>
          <p:cNvPr id="3" name="Content Placeholder 2"/>
          <p:cNvSpPr>
            <a:spLocks noGrp="1"/>
          </p:cNvSpPr>
          <p:nvPr>
            <p:ph idx="1"/>
          </p:nvPr>
        </p:nvSpPr>
        <p:spPr>
          <a:xfrm>
            <a:off x="457200" y="1600200"/>
            <a:ext cx="8435280" cy="4525963"/>
          </a:xfrm>
        </p:spPr>
        <p:txBody>
          <a:bodyPr>
            <a:normAutofit/>
          </a:bodyPr>
          <a:lstStyle/>
          <a:p>
            <a:pPr marL="0" indent="0">
              <a:buNone/>
            </a:pPr>
            <a:r>
              <a:rPr lang="en-GB" sz="2800" dirty="0" smtClean="0">
                <a:latin typeface="Aharoni" pitchFamily="2" charset="-79"/>
                <a:cs typeface="Aharoni" pitchFamily="2" charset="-79"/>
              </a:rPr>
              <a:t>By the end of the lesson you should be able to…</a:t>
            </a:r>
          </a:p>
          <a:p>
            <a:pPr marL="0" indent="0">
              <a:buNone/>
            </a:pPr>
            <a:endParaRPr lang="en-GB" sz="2800" dirty="0">
              <a:latin typeface="Aharoni" pitchFamily="2" charset="-79"/>
              <a:cs typeface="Aharoni" pitchFamily="2" charset="-79"/>
            </a:endParaRPr>
          </a:p>
          <a:p>
            <a:pPr marL="0" indent="0">
              <a:buNone/>
            </a:pPr>
            <a:r>
              <a:rPr lang="en-GB" sz="2800" dirty="0" smtClean="0">
                <a:latin typeface="Aharoni" pitchFamily="2" charset="-79"/>
                <a:cs typeface="Aharoni" pitchFamily="2" charset="-79"/>
              </a:rPr>
              <a:t>Recall what the purpose of the narrator is.</a:t>
            </a:r>
            <a:endParaRPr lang="en-GB" sz="2800" dirty="0">
              <a:latin typeface="Aharoni" pitchFamily="2" charset="-79"/>
              <a:cs typeface="Aharoni" pitchFamily="2" charset="-79"/>
            </a:endParaRPr>
          </a:p>
          <a:p>
            <a:pPr marL="0" indent="0">
              <a:buNone/>
            </a:pPr>
            <a:endParaRPr lang="en-GB" sz="2800" dirty="0" smtClean="0">
              <a:latin typeface="Aharoni" pitchFamily="2" charset="-79"/>
              <a:cs typeface="Aharoni" pitchFamily="2" charset="-79"/>
            </a:endParaRPr>
          </a:p>
          <a:p>
            <a:pPr marL="0" indent="0">
              <a:buNone/>
            </a:pPr>
            <a:r>
              <a:rPr lang="en-GB" sz="2800" dirty="0" smtClean="0">
                <a:latin typeface="Aharoni" pitchFamily="2" charset="-79"/>
                <a:cs typeface="Aharoni" pitchFamily="2" charset="-79"/>
              </a:rPr>
              <a:t>Describe how you portrayed the narrator is your performances.</a:t>
            </a:r>
          </a:p>
          <a:p>
            <a:pPr marL="0" indent="0">
              <a:buNone/>
            </a:pPr>
            <a:endParaRPr lang="en-GB" sz="2800" dirty="0">
              <a:latin typeface="Aharoni" pitchFamily="2" charset="-79"/>
              <a:cs typeface="Aharoni" pitchFamily="2" charset="-79"/>
            </a:endParaRPr>
          </a:p>
          <a:p>
            <a:pPr marL="0" indent="0">
              <a:buNone/>
            </a:pPr>
            <a:r>
              <a:rPr lang="en-GB" sz="2800" dirty="0" smtClean="0">
                <a:latin typeface="Aharoni" pitchFamily="2" charset="-79"/>
                <a:cs typeface="Aharoni" pitchFamily="2" charset="-79"/>
              </a:rPr>
              <a:t>Explain Russell’s intentions for </a:t>
            </a:r>
            <a:r>
              <a:rPr lang="en-GB" sz="2800" smtClean="0">
                <a:latin typeface="Aharoni" pitchFamily="2" charset="-79"/>
                <a:cs typeface="Aharoni" pitchFamily="2" charset="-79"/>
              </a:rPr>
              <a:t>the narrator </a:t>
            </a:r>
            <a:r>
              <a:rPr lang="en-GB" sz="2800" dirty="0" smtClean="0">
                <a:latin typeface="Aharoni" pitchFamily="2" charset="-79"/>
                <a:cs typeface="Aharoni" pitchFamily="2" charset="-79"/>
              </a:rPr>
              <a:t>and why you think he chose to do it like this. </a:t>
            </a:r>
            <a:endParaRPr lang="en-GB" sz="2800" dirty="0">
              <a:latin typeface="Aharoni" pitchFamily="2" charset="-79"/>
              <a:cs typeface="Aharoni" pitchFamily="2" charset="-79"/>
            </a:endParaRPr>
          </a:p>
        </p:txBody>
      </p:sp>
    </p:spTree>
    <p:extLst>
      <p:ext uri="{BB962C8B-B14F-4D97-AF65-F5344CB8AC3E}">
        <p14:creationId xmlns:p14="http://schemas.microsoft.com/office/powerpoint/2010/main" val="239376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r>
              <a:rPr lang="en-GB" dirty="0" smtClean="0">
                <a:latin typeface="Aharoni" pitchFamily="2" charset="-79"/>
                <a:cs typeface="Aharoni" pitchFamily="2" charset="-79"/>
              </a:rPr>
              <a:t>The Narrator</a:t>
            </a:r>
            <a:endParaRPr lang="en-GB" dirty="0">
              <a:latin typeface="Aharoni" pitchFamily="2" charset="-79"/>
              <a:cs typeface="Aharoni" pitchFamily="2" charset="-79"/>
            </a:endParaRPr>
          </a:p>
        </p:txBody>
      </p:sp>
      <p:sp>
        <p:nvSpPr>
          <p:cNvPr id="3" name="Content Placeholder 2"/>
          <p:cNvSpPr>
            <a:spLocks noGrp="1"/>
          </p:cNvSpPr>
          <p:nvPr>
            <p:ph idx="1"/>
          </p:nvPr>
        </p:nvSpPr>
        <p:spPr>
          <a:xfrm>
            <a:off x="323528" y="1124744"/>
            <a:ext cx="8435280" cy="5141168"/>
          </a:xfrm>
        </p:spPr>
        <p:txBody>
          <a:bodyPr>
            <a:noAutofit/>
          </a:bodyPr>
          <a:lstStyle/>
          <a:p>
            <a:pPr marL="0" indent="0">
              <a:buNone/>
            </a:pPr>
            <a:r>
              <a:rPr lang="en-GB" sz="2400" dirty="0" smtClean="0">
                <a:latin typeface="Aharoni" pitchFamily="2" charset="-79"/>
                <a:cs typeface="Aharoni" pitchFamily="2" charset="-79"/>
              </a:rPr>
              <a:t>Russell creates a ‘character’ of the narrator, who acts a little like the Greek ‘Chorus’ from ancient tragedy whose role is to explain some of the key action on stage. The narrator also involves the audience by asking them directly to judge what they see. He helps to make sure that the audience stay a little ‘detached’ from the events of the play. He also helps them remember that this is a ‘story’.</a:t>
            </a:r>
          </a:p>
          <a:p>
            <a:pPr marL="0" indent="0">
              <a:buNone/>
            </a:pPr>
            <a:endParaRPr lang="en-GB" sz="2400" dirty="0" smtClean="0">
              <a:latin typeface="Aharoni" pitchFamily="2" charset="-79"/>
              <a:cs typeface="Aharoni" pitchFamily="2" charset="-79"/>
            </a:endParaRPr>
          </a:p>
          <a:p>
            <a:pPr marL="0" indent="0">
              <a:buNone/>
            </a:pPr>
            <a:r>
              <a:rPr lang="en-GB" sz="2400" dirty="0" smtClean="0">
                <a:latin typeface="Aharoni" pitchFamily="2" charset="-79"/>
                <a:cs typeface="Aharoni" pitchFamily="2" charset="-79"/>
              </a:rPr>
              <a:t>He reveals that the brothers die at the very start of the play and from then on constantly reminds the audience of the twins’ fate. He presents the themes of fate, destiny and superstition throughout the play, but at the end he asks the audience to consider if it was social forces rather than 'fate' that caused the tragedy.</a:t>
            </a:r>
          </a:p>
          <a:p>
            <a:pPr marL="0" indent="0">
              <a:buNone/>
            </a:pPr>
            <a:r>
              <a:rPr lang="en-GB" sz="2400" dirty="0" smtClean="0">
                <a:latin typeface="Aharoni" pitchFamily="2" charset="-79"/>
                <a:cs typeface="Aharoni" pitchFamily="2" charset="-79"/>
              </a:rPr>
              <a:t> </a:t>
            </a:r>
          </a:p>
          <a:p>
            <a:pPr marL="0" indent="0">
              <a:buNone/>
            </a:pPr>
            <a:endParaRPr lang="en-GB" sz="2400" dirty="0">
              <a:latin typeface="Aharoni" pitchFamily="2" charset="-79"/>
              <a:cs typeface="Aharoni" pitchFamily="2" charset="-79"/>
            </a:endParaRPr>
          </a:p>
        </p:txBody>
      </p:sp>
    </p:spTree>
    <p:extLst>
      <p:ext uri="{BB962C8B-B14F-4D97-AF65-F5344CB8AC3E}">
        <p14:creationId xmlns:p14="http://schemas.microsoft.com/office/powerpoint/2010/main" val="1202886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Together </a:t>
            </a:r>
            <a:endParaRPr lang="en-GB" dirty="0">
              <a:latin typeface="Aharoni" pitchFamily="2" charset="-79"/>
              <a:cs typeface="Aharoni" pitchFamily="2" charset="-79"/>
            </a:endParaRPr>
          </a:p>
        </p:txBody>
      </p:sp>
      <p:sp>
        <p:nvSpPr>
          <p:cNvPr id="3" name="Content Placeholder 2"/>
          <p:cNvSpPr>
            <a:spLocks noGrp="1"/>
          </p:cNvSpPr>
          <p:nvPr>
            <p:ph idx="1"/>
          </p:nvPr>
        </p:nvSpPr>
        <p:spPr>
          <a:xfrm>
            <a:off x="457200" y="1600200"/>
            <a:ext cx="8435280" cy="4493095"/>
          </a:xfrm>
        </p:spPr>
        <p:txBody>
          <a:bodyPr>
            <a:normAutofit/>
          </a:bodyPr>
          <a:lstStyle/>
          <a:p>
            <a:pPr marL="0" indent="0">
              <a:buNone/>
            </a:pPr>
            <a:r>
              <a:rPr lang="en-GB" sz="2800" dirty="0" smtClean="0">
                <a:latin typeface="Aharoni" pitchFamily="2" charset="-79"/>
                <a:cs typeface="Aharoni" pitchFamily="2" charset="-79"/>
              </a:rPr>
              <a:t>Let us read the extract that begins with …</a:t>
            </a:r>
          </a:p>
          <a:p>
            <a:pPr marL="0" indent="0">
              <a:buNone/>
            </a:pPr>
            <a:endParaRPr lang="en-GB" sz="2800" dirty="0">
              <a:latin typeface="Aharoni" pitchFamily="2" charset="-79"/>
              <a:cs typeface="Aharoni" pitchFamily="2" charset="-79"/>
            </a:endParaRPr>
          </a:p>
          <a:p>
            <a:pPr marL="0" indent="0" algn="ctr">
              <a:buNone/>
            </a:pPr>
            <a:r>
              <a:rPr lang="en-GB" sz="2800" dirty="0" smtClean="0">
                <a:latin typeface="Aharoni" pitchFamily="2" charset="-79"/>
                <a:cs typeface="Aharoni" pitchFamily="2" charset="-79"/>
              </a:rPr>
              <a:t>“Mrs Lyons considers what she is about to do”</a:t>
            </a:r>
          </a:p>
          <a:p>
            <a:pPr marL="0" indent="0">
              <a:buNone/>
            </a:pPr>
            <a:endParaRPr lang="en-GB" sz="2800" dirty="0">
              <a:latin typeface="Aharoni" pitchFamily="2" charset="-79"/>
              <a:cs typeface="Aharoni" pitchFamily="2" charset="-79"/>
            </a:endParaRPr>
          </a:p>
          <a:p>
            <a:pPr marL="0" indent="0">
              <a:buNone/>
            </a:pPr>
            <a:r>
              <a:rPr lang="en-GB" sz="2800" dirty="0" smtClean="0">
                <a:latin typeface="Aharoni" pitchFamily="2" charset="-79"/>
                <a:cs typeface="Aharoni" pitchFamily="2" charset="-79"/>
              </a:rPr>
              <a:t>Ending with…</a:t>
            </a:r>
          </a:p>
          <a:p>
            <a:pPr marL="0" indent="0">
              <a:buNone/>
            </a:pPr>
            <a:endParaRPr lang="en-GB" sz="2800" dirty="0">
              <a:latin typeface="Aharoni" pitchFamily="2" charset="-79"/>
              <a:cs typeface="Aharoni" pitchFamily="2" charset="-79"/>
            </a:endParaRPr>
          </a:p>
          <a:p>
            <a:pPr marL="0" indent="0" algn="ctr">
              <a:buNone/>
            </a:pPr>
            <a:r>
              <a:rPr lang="en-GB" sz="2800" dirty="0" smtClean="0">
                <a:latin typeface="Aharoni" pitchFamily="2" charset="-79"/>
                <a:cs typeface="Aharoni" pitchFamily="2" charset="-79"/>
              </a:rPr>
              <a:t>“The narrator exits”</a:t>
            </a:r>
            <a:endParaRPr lang="en-GB" sz="2800" dirty="0">
              <a:latin typeface="Aharoni" pitchFamily="2" charset="-79"/>
              <a:cs typeface="Aharoni" pitchFamily="2" charset="-79"/>
            </a:endParaRPr>
          </a:p>
        </p:txBody>
      </p:sp>
    </p:spTree>
    <p:extLst>
      <p:ext uri="{BB962C8B-B14F-4D97-AF65-F5344CB8AC3E}">
        <p14:creationId xmlns:p14="http://schemas.microsoft.com/office/powerpoint/2010/main" val="1319031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In Groups of 3. </a:t>
            </a:r>
            <a:endParaRPr lang="en-GB" dirty="0">
              <a:latin typeface="Aharoni" pitchFamily="2" charset="-79"/>
              <a:cs typeface="Aharoni" pitchFamily="2" charset="-79"/>
            </a:endParaRPr>
          </a:p>
        </p:txBody>
      </p:sp>
      <p:sp>
        <p:nvSpPr>
          <p:cNvPr id="3" name="Content Placeholder 2"/>
          <p:cNvSpPr>
            <a:spLocks noGrp="1"/>
          </p:cNvSpPr>
          <p:nvPr>
            <p:ph idx="1"/>
          </p:nvPr>
        </p:nvSpPr>
        <p:spPr>
          <a:xfrm>
            <a:off x="457200" y="1600200"/>
            <a:ext cx="8435280" cy="4493095"/>
          </a:xfrm>
        </p:spPr>
        <p:txBody>
          <a:bodyPr>
            <a:normAutofit/>
          </a:bodyPr>
          <a:lstStyle/>
          <a:p>
            <a:pPr marL="0" indent="0">
              <a:buNone/>
            </a:pPr>
            <a:r>
              <a:rPr lang="en-GB" sz="2800" dirty="0" smtClean="0">
                <a:latin typeface="Aharoni" pitchFamily="2" charset="-79"/>
                <a:cs typeface="Aharoni" pitchFamily="2" charset="-79"/>
              </a:rPr>
              <a:t>Prepare this scene paying attention to the role of the narrator and to your use of space and levels.</a:t>
            </a:r>
          </a:p>
          <a:p>
            <a:pPr marL="0" indent="0">
              <a:buNone/>
            </a:pPr>
            <a:endParaRPr lang="en-GB" sz="2800" dirty="0">
              <a:latin typeface="Aharoni" pitchFamily="2" charset="-79"/>
              <a:cs typeface="Aharoni" pitchFamily="2" charset="-79"/>
            </a:endParaRPr>
          </a:p>
          <a:p>
            <a:pPr marL="0" indent="0">
              <a:buNone/>
            </a:pPr>
            <a:r>
              <a:rPr lang="en-GB" sz="2800" dirty="0" smtClean="0">
                <a:latin typeface="Aharoni" pitchFamily="2" charset="-79"/>
                <a:cs typeface="Aharoni" pitchFamily="2" charset="-79"/>
              </a:rPr>
              <a:t>How will you use the space?</a:t>
            </a:r>
          </a:p>
          <a:p>
            <a:pPr marL="0" indent="0">
              <a:buNone/>
            </a:pPr>
            <a:r>
              <a:rPr lang="en-GB" sz="2800" dirty="0" smtClean="0">
                <a:latin typeface="Aharoni" pitchFamily="2" charset="-79"/>
                <a:cs typeface="Aharoni" pitchFamily="2" charset="-79"/>
              </a:rPr>
              <a:t>How will you portray the narrator?</a:t>
            </a:r>
          </a:p>
          <a:p>
            <a:pPr marL="0" indent="0">
              <a:buNone/>
            </a:pPr>
            <a:r>
              <a:rPr lang="en-GB" sz="2800" dirty="0" smtClean="0">
                <a:latin typeface="Aharoni" pitchFamily="2" charset="-79"/>
                <a:cs typeface="Aharoni" pitchFamily="2" charset="-79"/>
              </a:rPr>
              <a:t>Will he be mysterious?</a:t>
            </a:r>
          </a:p>
          <a:p>
            <a:pPr marL="0" indent="0">
              <a:buNone/>
            </a:pPr>
            <a:r>
              <a:rPr lang="en-GB" sz="2800" dirty="0" smtClean="0">
                <a:latin typeface="Aharoni" pitchFamily="2" charset="-79"/>
                <a:cs typeface="Aharoni" pitchFamily="2" charset="-79"/>
              </a:rPr>
              <a:t>Will he be a devil like figure?</a:t>
            </a:r>
          </a:p>
          <a:p>
            <a:pPr marL="0" indent="0">
              <a:buNone/>
            </a:pPr>
            <a:r>
              <a:rPr lang="en-GB" sz="2800" dirty="0" smtClean="0">
                <a:latin typeface="Aharoni" pitchFamily="2" charset="-79"/>
                <a:cs typeface="Aharoni" pitchFamily="2" charset="-79"/>
              </a:rPr>
              <a:t>Will he be a friendly onlooker?</a:t>
            </a:r>
          </a:p>
        </p:txBody>
      </p:sp>
    </p:spTree>
    <p:extLst>
      <p:ext uri="{BB962C8B-B14F-4D97-AF65-F5344CB8AC3E}">
        <p14:creationId xmlns:p14="http://schemas.microsoft.com/office/powerpoint/2010/main" val="2920326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Perform and Evaluate</a:t>
            </a:r>
            <a:endParaRPr lang="en-GB" dirty="0">
              <a:latin typeface="Aharoni" pitchFamily="2" charset="-79"/>
              <a:cs typeface="Aharoni" pitchFamily="2" charset="-79"/>
            </a:endParaRP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17825" y="2636912"/>
            <a:ext cx="2742937"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1340768"/>
            <a:ext cx="2847644"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3717032"/>
            <a:ext cx="2088232" cy="2762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0748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Monologues</a:t>
            </a:r>
            <a:endParaRPr lang="en-GB" dirty="0">
              <a:latin typeface="Aharoni" pitchFamily="2" charset="-79"/>
              <a:cs typeface="Aharoni" pitchFamily="2" charset="-79"/>
            </a:endParaRPr>
          </a:p>
        </p:txBody>
      </p:sp>
      <p:sp>
        <p:nvSpPr>
          <p:cNvPr id="3" name="Content Placeholder 2"/>
          <p:cNvSpPr>
            <a:spLocks noGrp="1"/>
          </p:cNvSpPr>
          <p:nvPr>
            <p:ph idx="1"/>
          </p:nvPr>
        </p:nvSpPr>
        <p:spPr/>
        <p:txBody>
          <a:bodyPr/>
          <a:lstStyle/>
          <a:p>
            <a:pPr marL="0" indent="0">
              <a:buNone/>
            </a:pPr>
            <a:r>
              <a:rPr lang="en-GB" dirty="0" smtClean="0"/>
              <a:t>A monologue is a speech that a character delivers to the audience that shows their thoughts and feelings.</a:t>
            </a:r>
          </a:p>
          <a:p>
            <a:pPr marL="0" indent="0">
              <a:buNone/>
            </a:pPr>
            <a:endParaRPr lang="en-GB" dirty="0"/>
          </a:p>
          <a:p>
            <a:pPr marL="0" indent="0">
              <a:buNone/>
            </a:pPr>
            <a:endParaRPr lang="en-GB" dirty="0" smtClean="0"/>
          </a:p>
          <a:p>
            <a:pPr marL="0" indent="0">
              <a:buNone/>
            </a:pPr>
            <a:r>
              <a:rPr lang="en-GB" dirty="0" smtClean="0"/>
              <a:t>Begin to write a monologue for one of the characters in the scene today. It does not have to be the character that you played. </a:t>
            </a:r>
            <a:endParaRPr lang="en-GB" dirty="0"/>
          </a:p>
        </p:txBody>
      </p:sp>
    </p:spTree>
    <p:extLst>
      <p:ext uri="{BB962C8B-B14F-4D97-AF65-F5344CB8AC3E}">
        <p14:creationId xmlns:p14="http://schemas.microsoft.com/office/powerpoint/2010/main" val="1499495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Theory Stuff…</a:t>
            </a:r>
            <a:endParaRPr lang="en-GB" dirty="0">
              <a:latin typeface="Aharoni" pitchFamily="2" charset="-79"/>
              <a:cs typeface="Aharoni" pitchFamily="2" charset="-79"/>
            </a:endParaRPr>
          </a:p>
        </p:txBody>
      </p:sp>
      <p:sp>
        <p:nvSpPr>
          <p:cNvPr id="3" name="Content Placeholder 2"/>
          <p:cNvSpPr>
            <a:spLocks noGrp="1"/>
          </p:cNvSpPr>
          <p:nvPr>
            <p:ph idx="1"/>
          </p:nvPr>
        </p:nvSpPr>
        <p:spPr/>
        <p:txBody>
          <a:bodyPr>
            <a:normAutofit fontScale="85000" lnSpcReduction="20000"/>
          </a:bodyPr>
          <a:lstStyle/>
          <a:p>
            <a:pPr marL="0" indent="0">
              <a:buNone/>
            </a:pPr>
            <a:r>
              <a:rPr lang="en-GB" b="1" u="sng" dirty="0" smtClean="0"/>
              <a:t>Explorative Strategies.</a:t>
            </a:r>
          </a:p>
          <a:p>
            <a:r>
              <a:rPr lang="en-GB" dirty="0" smtClean="0"/>
              <a:t>Role Play</a:t>
            </a:r>
          </a:p>
          <a:p>
            <a:r>
              <a:rPr lang="en-GB" dirty="0" smtClean="0"/>
              <a:t>Narration</a:t>
            </a:r>
            <a:endParaRPr lang="en-GB" dirty="0"/>
          </a:p>
          <a:p>
            <a:pPr marL="0" indent="0">
              <a:buNone/>
            </a:pPr>
            <a:endParaRPr lang="en-GB" b="1" u="sng" dirty="0" smtClean="0"/>
          </a:p>
          <a:p>
            <a:pPr marL="0" indent="0">
              <a:buNone/>
            </a:pPr>
            <a:r>
              <a:rPr lang="en-GB" b="1" u="sng" dirty="0" smtClean="0"/>
              <a:t>Drama Medium.</a:t>
            </a:r>
          </a:p>
          <a:p>
            <a:r>
              <a:rPr lang="en-GB" dirty="0" smtClean="0"/>
              <a:t>Use of space and levels.</a:t>
            </a:r>
          </a:p>
          <a:p>
            <a:r>
              <a:rPr lang="en-GB" dirty="0" smtClean="0"/>
              <a:t>Use of spoken language</a:t>
            </a:r>
          </a:p>
          <a:p>
            <a:endParaRPr lang="en-GB" b="1" u="sng" dirty="0" smtClean="0"/>
          </a:p>
          <a:p>
            <a:pPr marL="0" indent="0">
              <a:buNone/>
            </a:pPr>
            <a:r>
              <a:rPr lang="en-GB" b="1" u="sng" dirty="0" smtClean="0"/>
              <a:t>Elements of Drama. </a:t>
            </a:r>
          </a:p>
          <a:p>
            <a:r>
              <a:rPr lang="en-GB" dirty="0" smtClean="0"/>
              <a:t>Action/plot/content</a:t>
            </a: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295400"/>
            <a:ext cx="4248471" cy="4797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26240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Independent Learning</a:t>
            </a:r>
            <a:endParaRPr lang="en-GB" dirty="0">
              <a:latin typeface="Aharoni" pitchFamily="2" charset="-79"/>
              <a:cs typeface="Aharoni" pitchFamily="2" charset="-79"/>
            </a:endParaRPr>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latin typeface="Aharoni" pitchFamily="2" charset="-79"/>
                <a:cs typeface="Aharoni" pitchFamily="2" charset="-79"/>
              </a:rPr>
              <a:t>Drama diaries up to date.</a:t>
            </a:r>
          </a:p>
          <a:p>
            <a:pPr marL="514350" indent="-514350">
              <a:buFont typeface="+mj-lt"/>
              <a:buAutoNum type="arabicPeriod"/>
            </a:pPr>
            <a:endParaRPr lang="en-GB" dirty="0" smtClean="0">
              <a:latin typeface="Aharoni" pitchFamily="2" charset="-79"/>
              <a:cs typeface="Aharoni" pitchFamily="2" charset="-79"/>
            </a:endParaRPr>
          </a:p>
          <a:p>
            <a:pPr marL="514350" indent="-514350">
              <a:buFont typeface="+mj-lt"/>
              <a:buAutoNum type="arabicPeriod"/>
            </a:pPr>
            <a:r>
              <a:rPr lang="en-GB" dirty="0" smtClean="0">
                <a:latin typeface="Aharoni" pitchFamily="2" charset="-79"/>
                <a:cs typeface="Aharoni" pitchFamily="2" charset="-79"/>
              </a:rPr>
              <a:t>Finish your monologues and learn it for next lesson. </a:t>
            </a:r>
            <a:endParaRPr lang="en-GB" dirty="0">
              <a:latin typeface="Aharoni" pitchFamily="2" charset="-79"/>
              <a:cs typeface="Aharoni" pitchFamily="2" charset="-79"/>
            </a:endParaRPr>
          </a:p>
        </p:txBody>
      </p:sp>
    </p:spTree>
    <p:extLst>
      <p:ext uri="{BB962C8B-B14F-4D97-AF65-F5344CB8AC3E}">
        <p14:creationId xmlns:p14="http://schemas.microsoft.com/office/powerpoint/2010/main" val="1407862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414</Words>
  <Application>Microsoft Office PowerPoint</Application>
  <PresentationFormat>On-screen Show (4:3)</PresentationFormat>
  <Paragraphs>54</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Blood Brothers.</vt:lpstr>
      <vt:lpstr>Learning Outcomes.</vt:lpstr>
      <vt:lpstr>The Narrator</vt:lpstr>
      <vt:lpstr>Together </vt:lpstr>
      <vt:lpstr>In Groups of 3. </vt:lpstr>
      <vt:lpstr>Perform and Evaluate</vt:lpstr>
      <vt:lpstr>Monologues</vt:lpstr>
      <vt:lpstr>Theory Stuff…</vt:lpstr>
      <vt:lpstr>Independent Learning</vt:lpstr>
    </vt:vector>
  </TitlesOfParts>
  <Company>Beverley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Brothers.</dc:title>
  <dc:creator>BAsquith</dc:creator>
  <cp:lastModifiedBy>BAsquith</cp:lastModifiedBy>
  <cp:revision>7</cp:revision>
  <dcterms:created xsi:type="dcterms:W3CDTF">2013-01-13T15:28:57Z</dcterms:created>
  <dcterms:modified xsi:type="dcterms:W3CDTF">2013-01-13T16:28:24Z</dcterms:modified>
</cp:coreProperties>
</file>