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3" r:id="rId2"/>
    <p:sldId id="309" r:id="rId3"/>
    <p:sldId id="310" r:id="rId4"/>
    <p:sldId id="311" r:id="rId5"/>
    <p:sldId id="312" r:id="rId6"/>
    <p:sldId id="313" r:id="rId7"/>
    <p:sldId id="315" r:id="rId8"/>
    <p:sldId id="316" r:id="rId9"/>
    <p:sldId id="297" r:id="rId10"/>
    <p:sldId id="304" r:id="rId11"/>
    <p:sldId id="317" r:id="rId12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2975" autoAdjust="0"/>
  </p:normalViewPr>
  <p:slideViewPr>
    <p:cSldViewPr>
      <p:cViewPr>
        <p:scale>
          <a:sx n="70" d="100"/>
          <a:sy n="70" d="100"/>
        </p:scale>
        <p:origin x="-131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FE6E971E-93EE-4D61-BECB-2663537906A5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9514945-9F32-4AA8-9B47-BE061058BA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2527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GB" dirty="0" smtClean="0"/>
              <a:t>Flattish</a:t>
            </a:r>
            <a:r>
              <a:rPr lang="en-GB" baseline="0" dirty="0" smtClean="0"/>
              <a:t> </a:t>
            </a:r>
            <a:r>
              <a:rPr lang="en-GB" dirty="0" smtClean="0"/>
              <a:t>gradient. Price changes by small</a:t>
            </a:r>
            <a:r>
              <a:rPr lang="en-GB" baseline="0" dirty="0" smtClean="0"/>
              <a:t> amount q </a:t>
            </a:r>
            <a:r>
              <a:rPr lang="en-GB" baseline="0" dirty="0" err="1" smtClean="0"/>
              <a:t>dd</a:t>
            </a:r>
            <a:r>
              <a:rPr lang="en-GB" baseline="0" dirty="0" smtClean="0"/>
              <a:t> changes </a:t>
            </a:r>
            <a:r>
              <a:rPr lang="en-GB" baseline="0" smtClean="0"/>
              <a:t>by loads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 use the word elastic? Used to signify responsiveness- a key phrase in any elasticity question in economics. More stretchy = more elastic = more responsive</a:t>
            </a:r>
            <a:r>
              <a:rPr lang="en-GB" baseline="0" dirty="0" smtClean="0"/>
              <a:t> to the forces acting on it. </a:t>
            </a:r>
            <a:r>
              <a:rPr lang="en-GB" dirty="0" smtClean="0"/>
              <a:t>Less stretchy = less elastic = less responsive</a:t>
            </a:r>
            <a:r>
              <a:rPr lang="en-GB" baseline="0" dirty="0" smtClean="0"/>
              <a:t> to the forces acting on it.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know already</a:t>
            </a:r>
            <a:r>
              <a:rPr lang="en-GB" baseline="0" dirty="0" smtClean="0"/>
              <a:t> from the ‘Law of demand’ there is an inverse relationship between price and the quantity demanded.</a:t>
            </a:r>
          </a:p>
          <a:p>
            <a:r>
              <a:rPr lang="en-GB" baseline="0" dirty="0" smtClean="0"/>
              <a:t>Sometimes price changes loads and q </a:t>
            </a:r>
            <a:r>
              <a:rPr lang="en-GB" baseline="0" dirty="0" err="1" smtClean="0"/>
              <a:t>dd</a:t>
            </a:r>
            <a:r>
              <a:rPr lang="en-GB" baseline="0" dirty="0" smtClean="0"/>
              <a:t> hardly changes e.g. Water may get a large increase in water prices and hardly any change in q dd. May get a small reduction as people are more careful with their sprinkling or have 30 </a:t>
            </a:r>
            <a:r>
              <a:rPr lang="en-GB" baseline="0" dirty="0" err="1" smtClean="0"/>
              <a:t>secs</a:t>
            </a:r>
            <a:r>
              <a:rPr lang="en-GB" baseline="0" dirty="0" smtClean="0"/>
              <a:t> less in the shower every day. PRICE INELASTIC On other hand, own brand 4 pints of milk, small rise in price may lead to a large fall in the number of bottles sold as people switch to a cheaper supermarket. PRICE ELASTIC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Consider</a:t>
            </a:r>
            <a:r>
              <a:rPr lang="en-GB" baseline="0" dirty="0" smtClean="0"/>
              <a:t> if a firm increases the price of its good and demand hardly responds, then that firm’s ability to increase revenue by increasing its price (other things being equal) will be strong . Vice versa.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10000 - 9000 divided by 10000 x 100 = -10%</a:t>
            </a:r>
          </a:p>
          <a:p>
            <a:r>
              <a:rPr lang="en-GB" baseline="0" dirty="0" smtClean="0"/>
              <a:t>Over </a:t>
            </a:r>
          </a:p>
          <a:p>
            <a:r>
              <a:rPr lang="en-GB" baseline="0" dirty="0" smtClean="0"/>
              <a:t>5 – 4 divided by 4 x 100 = 25%</a:t>
            </a:r>
          </a:p>
          <a:p>
            <a:r>
              <a:rPr lang="en-GB" baseline="0" dirty="0" smtClean="0"/>
              <a:t>PED = -0.4</a:t>
            </a:r>
          </a:p>
          <a:p>
            <a:r>
              <a:rPr lang="en-GB" baseline="0" dirty="0" smtClean="0"/>
              <a:t>So 25% change in price has led to only a 10% change in q </a:t>
            </a:r>
            <a:r>
              <a:rPr lang="en-GB" baseline="0" dirty="0" err="1" smtClean="0"/>
              <a:t>dd</a:t>
            </a:r>
            <a:r>
              <a:rPr lang="en-GB" baseline="0" dirty="0" smtClean="0"/>
              <a:t>- not elastic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% fall in q </a:t>
            </a:r>
            <a:r>
              <a:rPr lang="en-GB" dirty="0" err="1" smtClean="0"/>
              <a:t>dd</a:t>
            </a:r>
            <a:r>
              <a:rPr lang="en-GB" dirty="0" smtClean="0"/>
              <a:t> -40</a:t>
            </a:r>
            <a:r>
              <a:rPr lang="en-GB" baseline="0" dirty="0" smtClean="0"/>
              <a:t> over price increase of 20% Therefore PED = -2</a:t>
            </a:r>
          </a:p>
          <a:p>
            <a:r>
              <a:rPr lang="en-GB" baseline="0" dirty="0" smtClean="0"/>
              <a:t>Or 10% change in price leads to a 20% change in q </a:t>
            </a:r>
            <a:r>
              <a:rPr lang="en-GB" baseline="0" dirty="0" err="1" smtClean="0"/>
              <a:t>dd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Top 2 only realistic values ignore negative</a:t>
            </a:r>
            <a:r>
              <a:rPr lang="en-GB" baseline="0" dirty="0" smtClean="0"/>
              <a:t> </a:t>
            </a:r>
            <a:r>
              <a:rPr lang="en-GB" dirty="0" smtClean="0"/>
              <a:t>sign. </a:t>
            </a:r>
          </a:p>
          <a:p>
            <a:endParaRPr lang="en-GB" dirty="0" smtClean="0"/>
          </a:p>
          <a:p>
            <a:r>
              <a:rPr lang="en-GB" dirty="0" smtClean="0"/>
              <a:t>Unitary</a:t>
            </a:r>
            <a:r>
              <a:rPr lang="en-GB" baseline="0" dirty="0" smtClean="0"/>
              <a:t> elasticity. 5% change in p leads to a 5% change in q </a:t>
            </a:r>
            <a:r>
              <a:rPr lang="en-GB" baseline="0" dirty="0" err="1" smtClean="0"/>
              <a:t>dd</a:t>
            </a:r>
            <a:endParaRPr lang="en-GB" dirty="0" smtClean="0"/>
          </a:p>
          <a:p>
            <a:r>
              <a:rPr lang="en-GB" dirty="0" smtClean="0"/>
              <a:t>Perfectly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inelasatic</a:t>
            </a:r>
            <a:r>
              <a:rPr lang="en-GB" baseline="0" dirty="0" smtClean="0"/>
              <a:t> means that any change in price leads to no change in q </a:t>
            </a:r>
            <a:r>
              <a:rPr lang="en-GB" baseline="0" dirty="0" err="1" smtClean="0"/>
              <a:t>dd</a:t>
            </a:r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Perfectly</a:t>
            </a:r>
            <a:r>
              <a:rPr lang="en-GB" baseline="0" dirty="0" smtClean="0"/>
              <a:t> elastic means that any change in price leads to an infinite change in q </a:t>
            </a:r>
            <a:r>
              <a:rPr lang="en-GB" baseline="0" dirty="0" err="1" smtClean="0"/>
              <a:t>dd</a:t>
            </a: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GB" dirty="0" smtClean="0"/>
              <a:t>Steep gradient. Price changes by large</a:t>
            </a:r>
            <a:r>
              <a:rPr lang="en-GB" baseline="0" dirty="0" smtClean="0"/>
              <a:t> amount q </a:t>
            </a:r>
            <a:r>
              <a:rPr lang="en-GB" baseline="0" dirty="0" err="1" smtClean="0"/>
              <a:t>dd</a:t>
            </a:r>
            <a:r>
              <a:rPr lang="en-GB" baseline="0" dirty="0" smtClean="0"/>
              <a:t> changes by little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99AC-CACD-4DF7-984A-5C891B52FA65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000" dirty="0" smtClean="0"/>
              <a:t>Learning objectives:</a:t>
            </a:r>
          </a:p>
          <a:p>
            <a:r>
              <a:rPr lang="en-GB" sz="4000" dirty="0" smtClean="0"/>
              <a:t>What is </a:t>
            </a:r>
            <a:r>
              <a:rPr lang="en-GB" sz="4000" dirty="0" smtClean="0"/>
              <a:t>meant by </a:t>
            </a:r>
            <a:r>
              <a:rPr lang="en-GB" sz="4000" dirty="0" smtClean="0"/>
              <a:t>PED- a definition </a:t>
            </a:r>
          </a:p>
          <a:p>
            <a:r>
              <a:rPr lang="en-GB" sz="4000" dirty="0" smtClean="0"/>
              <a:t>What PED doesn’t tell us</a:t>
            </a:r>
            <a:endParaRPr lang="en-GB" sz="4000" dirty="0" smtClean="0"/>
          </a:p>
          <a:p>
            <a:r>
              <a:rPr lang="en-GB" sz="4000" dirty="0" smtClean="0"/>
              <a:t>Why PED is so important</a:t>
            </a:r>
            <a:endParaRPr lang="en-GB" sz="4000" dirty="0" smtClean="0"/>
          </a:p>
          <a:p>
            <a:r>
              <a:rPr lang="en-GB" sz="4000" dirty="0" smtClean="0"/>
              <a:t>How to calculate PED- some examples</a:t>
            </a:r>
            <a:endParaRPr lang="en-GB" sz="4000" dirty="0" smtClean="0"/>
          </a:p>
          <a:p>
            <a:r>
              <a:rPr lang="en-GB" sz="4000" dirty="0" smtClean="0"/>
              <a:t>What different values of PED mean</a:t>
            </a:r>
          </a:p>
          <a:p>
            <a:r>
              <a:rPr lang="en-GB" sz="4000" dirty="0" smtClean="0"/>
              <a:t>How PED affects the gradient of the demand curve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</a:t>
            </a:r>
            <a:r>
              <a:rPr lang="en-GB" dirty="0" smtClean="0"/>
              <a:t>lastic </a:t>
            </a:r>
            <a:r>
              <a:rPr lang="en-GB" dirty="0" smtClean="0"/>
              <a:t>demand curve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October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75656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Price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000" dirty="0" smtClean="0"/>
              <a:t>Learning objectives:</a:t>
            </a:r>
          </a:p>
          <a:p>
            <a:r>
              <a:rPr lang="en-GB" sz="4000" dirty="0" smtClean="0"/>
              <a:t>What is </a:t>
            </a:r>
            <a:r>
              <a:rPr lang="en-GB" sz="4000" dirty="0" smtClean="0"/>
              <a:t>meant by </a:t>
            </a:r>
            <a:r>
              <a:rPr lang="en-GB" sz="4000" dirty="0" smtClean="0"/>
              <a:t>PED- a definition </a:t>
            </a:r>
          </a:p>
          <a:p>
            <a:r>
              <a:rPr lang="en-GB" sz="4000" dirty="0" smtClean="0"/>
              <a:t>What PED doesn’t tell us</a:t>
            </a:r>
            <a:endParaRPr lang="en-GB" sz="4000" dirty="0" smtClean="0"/>
          </a:p>
          <a:p>
            <a:r>
              <a:rPr lang="en-GB" sz="4000" dirty="0" smtClean="0"/>
              <a:t>Why PED is so important</a:t>
            </a:r>
            <a:endParaRPr lang="en-GB" sz="4000" dirty="0" smtClean="0"/>
          </a:p>
          <a:p>
            <a:r>
              <a:rPr lang="en-GB" sz="4000" dirty="0" smtClean="0"/>
              <a:t>How to calculate PED- some examples</a:t>
            </a:r>
            <a:endParaRPr lang="en-GB" sz="4000" dirty="0" smtClean="0"/>
          </a:p>
          <a:p>
            <a:r>
              <a:rPr lang="en-GB" sz="4000" dirty="0" smtClean="0"/>
              <a:t>What different values of PED mean</a:t>
            </a:r>
          </a:p>
          <a:p>
            <a:r>
              <a:rPr lang="en-GB" sz="4000" dirty="0" smtClean="0"/>
              <a:t>How PED affects the gradient of the demand curve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Definition</a:t>
            </a:r>
            <a:r>
              <a:rPr lang="en-GB" sz="4000" dirty="0" smtClean="0"/>
              <a:t>:</a:t>
            </a:r>
            <a:endParaRPr lang="en-GB" sz="4000" dirty="0" smtClean="0"/>
          </a:p>
          <a:p>
            <a:pPr>
              <a:buNone/>
            </a:pPr>
            <a:r>
              <a:rPr lang="en-GB" sz="4000" dirty="0" smtClean="0"/>
              <a:t>The </a:t>
            </a:r>
            <a:r>
              <a:rPr lang="en-GB" sz="4000" b="1" u="sng" dirty="0" smtClean="0"/>
              <a:t>responsiveness</a:t>
            </a:r>
            <a:r>
              <a:rPr lang="en-GB" sz="4000" dirty="0" smtClean="0"/>
              <a:t> of quantity demanded for a good given a change in price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4000" u="sng" dirty="0" smtClean="0"/>
              <a:t>What it isn’t</a:t>
            </a:r>
          </a:p>
          <a:p>
            <a:pPr>
              <a:buNone/>
            </a:pPr>
            <a:r>
              <a:rPr lang="en-GB" sz="4000" dirty="0" smtClean="0"/>
              <a:t>PED does NOT say WHETHER quantity demanded rose or fell in response to a change in price.</a:t>
            </a:r>
          </a:p>
          <a:p>
            <a:pPr>
              <a:buNone/>
            </a:pPr>
            <a:r>
              <a:rPr lang="en-GB" sz="4000" u="sng" dirty="0" smtClean="0"/>
              <a:t>What it is</a:t>
            </a:r>
          </a:p>
          <a:p>
            <a:pPr>
              <a:buNone/>
            </a:pPr>
            <a:r>
              <a:rPr lang="en-GB" sz="4000" dirty="0" smtClean="0"/>
              <a:t>PED tells us HOW MUCH quantity demanded CHANGES in response to a change in price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Why PED is important</a:t>
            </a:r>
          </a:p>
          <a:p>
            <a:pPr>
              <a:buNone/>
            </a:pPr>
            <a:r>
              <a:rPr lang="en-GB" sz="4000" dirty="0" smtClean="0"/>
              <a:t>PED for a good will have a significant effect on a firm’s pricing strategy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Calculating values of PED</a:t>
            </a:r>
          </a:p>
          <a:p>
            <a:pPr>
              <a:buNone/>
            </a:pPr>
            <a:r>
              <a:rPr lang="en-GB" sz="4000" dirty="0" smtClean="0"/>
              <a:t>Can use a formula to put a numerical value of PED on a good.</a:t>
            </a:r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55576" y="3343632"/>
            <a:ext cx="7813376" cy="2677656"/>
            <a:chOff x="755576" y="3343632"/>
            <a:chExt cx="7813376" cy="2677656"/>
          </a:xfrm>
        </p:grpSpPr>
        <p:sp>
          <p:nvSpPr>
            <p:cNvPr id="6" name="TextBox 5"/>
            <p:cNvSpPr txBox="1"/>
            <p:nvPr/>
          </p:nvSpPr>
          <p:spPr>
            <a:xfrm>
              <a:off x="755576" y="3343632"/>
              <a:ext cx="7813376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GB" sz="3200" dirty="0" smtClean="0"/>
                <a:t>PED </a:t>
              </a:r>
              <a:r>
                <a:rPr lang="en-GB" sz="3200" dirty="0" smtClean="0"/>
                <a:t> =	 </a:t>
              </a:r>
              <a:r>
                <a:rPr lang="en-GB" sz="3200" dirty="0" smtClean="0"/>
                <a:t>% change in quantity </a:t>
              </a:r>
              <a:r>
                <a:rPr lang="en-GB" sz="3200" dirty="0" smtClean="0"/>
                <a:t>demanded</a:t>
              </a:r>
            </a:p>
            <a:p>
              <a:pPr>
                <a:buNone/>
              </a:pPr>
              <a:endParaRPr lang="en-GB" sz="3200" dirty="0" smtClean="0"/>
            </a:p>
            <a:p>
              <a:pPr>
                <a:buNone/>
              </a:pPr>
              <a:r>
                <a:rPr lang="en-GB" sz="3200" dirty="0" smtClean="0"/>
                <a:t>			     % </a:t>
              </a:r>
              <a:r>
                <a:rPr lang="en-GB" sz="3200" dirty="0" smtClean="0"/>
                <a:t>change </a:t>
              </a:r>
              <a:r>
                <a:rPr lang="en-GB" sz="3200" dirty="0" smtClean="0"/>
                <a:t>in price</a:t>
              </a:r>
            </a:p>
            <a:p>
              <a:pPr>
                <a:buNone/>
              </a:pPr>
              <a:endParaRPr lang="en-GB" dirty="0" smtClean="0"/>
            </a:p>
            <a:p>
              <a:pPr>
                <a:buNone/>
              </a:pPr>
              <a:endParaRPr lang="en-GB" dirty="0" smtClean="0"/>
            </a:p>
            <a:p>
              <a:pPr>
                <a:buNone/>
              </a:pPr>
              <a:endParaRPr lang="en-GB" dirty="0" smtClean="0"/>
            </a:p>
            <a:p>
              <a:pPr>
                <a:buNone/>
              </a:pPr>
              <a:endParaRPr lang="en-GB" dirty="0" smtClean="0"/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2843808" y="4149080"/>
              <a:ext cx="5328592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Calculating values of PED</a:t>
            </a:r>
          </a:p>
          <a:p>
            <a:pPr>
              <a:buNone/>
            </a:pPr>
            <a:r>
              <a:rPr lang="en-GB" sz="4000" dirty="0" smtClean="0"/>
              <a:t>An example. </a:t>
            </a:r>
          </a:p>
          <a:p>
            <a:pPr>
              <a:buNone/>
            </a:pPr>
            <a:r>
              <a:rPr lang="en-GB" sz="4000" dirty="0" smtClean="0"/>
              <a:t>Calculate the PED for </a:t>
            </a:r>
            <a:r>
              <a:rPr lang="en-GB" sz="4000" dirty="0" err="1" smtClean="0"/>
              <a:t>Bendicks</a:t>
            </a:r>
            <a:r>
              <a:rPr lang="en-GB" sz="4000" dirty="0" smtClean="0"/>
              <a:t> Mints if: </a:t>
            </a:r>
          </a:p>
          <a:p>
            <a:pPr>
              <a:buNone/>
            </a:pPr>
            <a:r>
              <a:rPr lang="en-GB" sz="4000" dirty="0" smtClean="0"/>
              <a:t>The price rises from £4 to £5 the quantity demanded falls from 10000 boxes to 9000 boxes</a:t>
            </a:r>
          </a:p>
          <a:p>
            <a:pPr>
              <a:buNone/>
            </a:pPr>
            <a:endParaRPr lang="en-GB" sz="4000" dirty="0" smtClean="0"/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Calculating values of PED</a:t>
            </a:r>
          </a:p>
          <a:p>
            <a:pPr>
              <a:buNone/>
            </a:pPr>
            <a:r>
              <a:rPr lang="en-GB" sz="4000" dirty="0" smtClean="0"/>
              <a:t>An example. </a:t>
            </a:r>
          </a:p>
          <a:p>
            <a:pPr>
              <a:buNone/>
            </a:pPr>
            <a:r>
              <a:rPr lang="en-GB" sz="4000" dirty="0" smtClean="0"/>
              <a:t>Calculate the PED for eye brow threading if: </a:t>
            </a:r>
          </a:p>
          <a:p>
            <a:pPr>
              <a:buNone/>
            </a:pPr>
            <a:r>
              <a:rPr lang="en-GB" sz="4000" dirty="0" smtClean="0"/>
              <a:t>The price rises from £5 to £6 the quantity demanded falls from 100 faces to 60 faces.</a:t>
            </a:r>
          </a:p>
          <a:p>
            <a:pPr>
              <a:buNone/>
            </a:pPr>
            <a:endParaRPr lang="en-GB" sz="4000" dirty="0" smtClean="0"/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Different values for PED</a:t>
            </a:r>
          </a:p>
          <a:p>
            <a:r>
              <a:rPr lang="en-GB" sz="4000" dirty="0" smtClean="0"/>
              <a:t>&gt; (-) 1 elastic</a:t>
            </a:r>
          </a:p>
          <a:p>
            <a:r>
              <a:rPr lang="en-GB" sz="4000" dirty="0" smtClean="0"/>
              <a:t>&lt; (-) 1 inelastic</a:t>
            </a:r>
          </a:p>
          <a:p>
            <a:r>
              <a:rPr lang="en-GB" sz="4000" dirty="0" smtClean="0"/>
              <a:t>= 1 unitary elasticity</a:t>
            </a:r>
          </a:p>
          <a:p>
            <a:r>
              <a:rPr lang="en-GB" sz="4000" dirty="0" smtClean="0"/>
              <a:t>= 0 perfectly inelastic</a:t>
            </a:r>
          </a:p>
          <a:p>
            <a:r>
              <a:rPr lang="en-GB" sz="4000" dirty="0" smtClean="0"/>
              <a:t>= ∞ perfectly elastic</a:t>
            </a:r>
          </a:p>
          <a:p>
            <a:pPr>
              <a:buNone/>
            </a:pPr>
            <a:endParaRPr lang="en-GB" sz="4000" dirty="0" smtClean="0"/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Inelastic demand curve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October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75656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Price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746</Words>
  <Application>Microsoft Office PowerPoint</Application>
  <PresentationFormat>On-screen Show (4:3)</PresentationFormat>
  <Paragraphs>109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Price Elasticity of Demand</vt:lpstr>
      <vt:lpstr>Price Elasticity of Demand</vt:lpstr>
      <vt:lpstr>Price Elasticity of Demand</vt:lpstr>
      <vt:lpstr>Price Elasticity of Demand</vt:lpstr>
      <vt:lpstr>Price Elasticity of Demand</vt:lpstr>
      <vt:lpstr>Price Elasticity of Demand</vt:lpstr>
      <vt:lpstr>Price Elasticity of Demand</vt:lpstr>
      <vt:lpstr>Price Elasticity of Demand</vt:lpstr>
      <vt:lpstr>Inelastic demand curve</vt:lpstr>
      <vt:lpstr>Elastic demand curve</vt:lpstr>
      <vt:lpstr>Price Elasticity of Demand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quiz</dc:title>
  <dc:creator>Chris</dc:creator>
  <cp:lastModifiedBy>Chris</cp:lastModifiedBy>
  <cp:revision>96</cp:revision>
  <dcterms:created xsi:type="dcterms:W3CDTF">2014-06-22T18:50:03Z</dcterms:created>
  <dcterms:modified xsi:type="dcterms:W3CDTF">2014-10-16T22:08:26Z</dcterms:modified>
</cp:coreProperties>
</file>