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4"/>
  </p:notesMasterIdLst>
  <p:sldIdLst>
    <p:sldId id="256" r:id="rId4"/>
    <p:sldId id="267" r:id="rId5"/>
    <p:sldId id="258" r:id="rId6"/>
    <p:sldId id="259" r:id="rId7"/>
    <p:sldId id="260" r:id="rId8"/>
    <p:sldId id="265" r:id="rId9"/>
    <p:sldId id="388" r:id="rId10"/>
    <p:sldId id="389" r:id="rId11"/>
    <p:sldId id="390" r:id="rId12"/>
    <p:sldId id="391" r:id="rId13"/>
    <p:sldId id="392" r:id="rId14"/>
    <p:sldId id="383" r:id="rId15"/>
    <p:sldId id="384" r:id="rId16"/>
    <p:sldId id="385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91" r:id="rId25"/>
    <p:sldId id="280" r:id="rId26"/>
    <p:sldId id="281" r:id="rId27"/>
    <p:sldId id="282" r:id="rId28"/>
    <p:sldId id="285" r:id="rId29"/>
    <p:sldId id="288" r:id="rId30"/>
    <p:sldId id="286" r:id="rId31"/>
    <p:sldId id="263" r:id="rId32"/>
    <p:sldId id="27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064" autoAdjust="0"/>
  </p:normalViewPr>
  <p:slideViewPr>
    <p:cSldViewPr snapToGrid="0">
      <p:cViewPr varScale="1">
        <p:scale>
          <a:sx n="96" d="100"/>
          <a:sy n="96" d="100"/>
        </p:scale>
        <p:origin x="11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D34BAB-37A2-4C54-A9E2-D694E4BC33CF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32BA23D-F4DB-4BFA-BE9A-4FB93297A3BF}">
      <dgm:prSet phldrT="[Text]"/>
      <dgm:spPr/>
      <dgm:t>
        <a:bodyPr/>
        <a:lstStyle/>
        <a:p>
          <a:r>
            <a:rPr lang="en-US" dirty="0"/>
            <a:t>Competition</a:t>
          </a:r>
        </a:p>
      </dgm:t>
    </dgm:pt>
    <dgm:pt modelId="{F98CC7F7-A72E-4F65-AA21-2CAC2B70DBDE}" type="parTrans" cxnId="{2B6319B5-4CD9-4653-945D-71E74C09B5C2}">
      <dgm:prSet/>
      <dgm:spPr/>
      <dgm:t>
        <a:bodyPr/>
        <a:lstStyle/>
        <a:p>
          <a:endParaRPr lang="en-US"/>
        </a:p>
      </dgm:t>
    </dgm:pt>
    <dgm:pt modelId="{967C009D-53D4-4C93-8A6A-1A5D371B38AE}" type="sibTrans" cxnId="{2B6319B5-4CD9-4653-945D-71E74C09B5C2}">
      <dgm:prSet/>
      <dgm:spPr/>
      <dgm:t>
        <a:bodyPr/>
        <a:lstStyle/>
        <a:p>
          <a:endParaRPr lang="en-US"/>
        </a:p>
      </dgm:t>
    </dgm:pt>
    <dgm:pt modelId="{466E79CA-9BFE-4425-AA50-33F6A79CAF3B}">
      <dgm:prSet phldrT="[Text]"/>
      <dgm:spPr/>
      <dgm:t>
        <a:bodyPr/>
        <a:lstStyle/>
        <a:p>
          <a:r>
            <a:rPr lang="en-GB" dirty="0"/>
            <a:t>Nature of business ownership</a:t>
          </a:r>
          <a:endParaRPr lang="en-US" dirty="0"/>
        </a:p>
      </dgm:t>
    </dgm:pt>
    <dgm:pt modelId="{131639EB-7B3B-46A2-8C60-4909A7CA01FA}" type="parTrans" cxnId="{75D83428-8759-4338-AC63-1B5750187F86}">
      <dgm:prSet/>
      <dgm:spPr/>
      <dgm:t>
        <a:bodyPr/>
        <a:lstStyle/>
        <a:p>
          <a:endParaRPr lang="en-US"/>
        </a:p>
      </dgm:t>
    </dgm:pt>
    <dgm:pt modelId="{92AFEA53-F3E0-4AE3-BE25-016D5F4F541B}" type="sibTrans" cxnId="{75D83428-8759-4338-AC63-1B5750187F86}">
      <dgm:prSet/>
      <dgm:spPr/>
      <dgm:t>
        <a:bodyPr/>
        <a:lstStyle/>
        <a:p>
          <a:endParaRPr lang="en-US"/>
        </a:p>
      </dgm:t>
    </dgm:pt>
    <dgm:pt modelId="{188A0857-5F29-4165-B6C1-EE224F90DCB4}">
      <dgm:prSet phldrT="[Text]"/>
      <dgm:spPr/>
      <dgm:t>
        <a:bodyPr/>
        <a:lstStyle/>
        <a:p>
          <a:r>
            <a:rPr lang="en-GB" dirty="0"/>
            <a:t>Nature of product or services produced</a:t>
          </a:r>
          <a:endParaRPr lang="en-US" dirty="0"/>
        </a:p>
      </dgm:t>
    </dgm:pt>
    <dgm:pt modelId="{63C507D4-68B2-4AE8-8C9C-655DD209EE26}" type="parTrans" cxnId="{E184A005-3614-4EA2-B28E-82B85FC2F28B}">
      <dgm:prSet/>
      <dgm:spPr/>
      <dgm:t>
        <a:bodyPr/>
        <a:lstStyle/>
        <a:p>
          <a:endParaRPr lang="en-US"/>
        </a:p>
      </dgm:t>
    </dgm:pt>
    <dgm:pt modelId="{FA33DEEA-B360-439C-9A33-6CD54CE49340}" type="sibTrans" cxnId="{E184A005-3614-4EA2-B28E-82B85FC2F28B}">
      <dgm:prSet/>
      <dgm:spPr/>
      <dgm:t>
        <a:bodyPr/>
        <a:lstStyle/>
        <a:p>
          <a:endParaRPr lang="en-US"/>
        </a:p>
      </dgm:t>
    </dgm:pt>
    <dgm:pt modelId="{E8452C83-E2A7-41DF-9236-8206598C2363}">
      <dgm:prSet phldrT="[Text]"/>
      <dgm:spPr/>
      <dgm:t>
        <a:bodyPr/>
        <a:lstStyle/>
        <a:p>
          <a:r>
            <a:rPr lang="en-GB" dirty="0"/>
            <a:t>Nature of the product range </a:t>
          </a:r>
          <a:endParaRPr lang="en-US" dirty="0"/>
        </a:p>
      </dgm:t>
    </dgm:pt>
    <dgm:pt modelId="{C89116CB-ED0E-4615-857E-33B3B1DEC535}" type="parTrans" cxnId="{E21A8AC9-21F1-4A16-B97B-779BFBD4DCD3}">
      <dgm:prSet/>
      <dgm:spPr/>
      <dgm:t>
        <a:bodyPr/>
        <a:lstStyle/>
        <a:p>
          <a:endParaRPr lang="en-US"/>
        </a:p>
      </dgm:t>
    </dgm:pt>
    <dgm:pt modelId="{FE2FA352-A050-4FBF-A6A1-D2889ACB6222}" type="sibTrans" cxnId="{E21A8AC9-21F1-4A16-B97B-779BFBD4DCD3}">
      <dgm:prSet/>
      <dgm:spPr/>
      <dgm:t>
        <a:bodyPr/>
        <a:lstStyle/>
        <a:p>
          <a:endParaRPr lang="en-US"/>
        </a:p>
      </dgm:t>
    </dgm:pt>
    <dgm:pt modelId="{F60F0BF8-3E8B-4910-BB7E-BB9B47C0F93B}">
      <dgm:prSet phldrT="[Text]"/>
      <dgm:spPr/>
      <dgm:t>
        <a:bodyPr/>
        <a:lstStyle/>
        <a:p>
          <a:r>
            <a:rPr lang="en-GB" dirty="0"/>
            <a:t>Marketing methods used</a:t>
          </a:r>
          <a:endParaRPr lang="en-US" dirty="0"/>
        </a:p>
      </dgm:t>
    </dgm:pt>
    <dgm:pt modelId="{1A031609-64AA-4D70-9E82-6C89764E16CE}" type="parTrans" cxnId="{FDF83149-718C-4407-A436-6CC865EED022}">
      <dgm:prSet/>
      <dgm:spPr/>
      <dgm:t>
        <a:bodyPr/>
        <a:lstStyle/>
        <a:p>
          <a:endParaRPr lang="en-US"/>
        </a:p>
      </dgm:t>
    </dgm:pt>
    <dgm:pt modelId="{855E1BD2-0E52-4326-B594-BBFFFBCD1157}" type="sibTrans" cxnId="{FDF83149-718C-4407-A436-6CC865EED022}">
      <dgm:prSet/>
      <dgm:spPr/>
      <dgm:t>
        <a:bodyPr/>
        <a:lstStyle/>
        <a:p>
          <a:endParaRPr lang="en-US"/>
        </a:p>
      </dgm:t>
    </dgm:pt>
    <dgm:pt modelId="{9D0FDB81-3F81-4949-BDF3-5C0155009325}">
      <dgm:prSet phldrT="[Text]"/>
      <dgm:spPr/>
      <dgm:t>
        <a:bodyPr/>
        <a:lstStyle/>
        <a:p>
          <a:r>
            <a:rPr lang="en-GB" dirty="0"/>
            <a:t>Pricing strategies used</a:t>
          </a:r>
          <a:endParaRPr lang="en-US" dirty="0"/>
        </a:p>
      </dgm:t>
    </dgm:pt>
    <dgm:pt modelId="{B4B8A4A0-69EA-4843-A7B8-3091F0E6503B}" type="parTrans" cxnId="{B40DCBBF-AEFA-4034-8B54-7B39C19F1CA6}">
      <dgm:prSet/>
      <dgm:spPr/>
      <dgm:t>
        <a:bodyPr/>
        <a:lstStyle/>
        <a:p>
          <a:endParaRPr lang="en-US"/>
        </a:p>
      </dgm:t>
    </dgm:pt>
    <dgm:pt modelId="{6B992705-AF5E-4B2E-8B3B-9DA30C82286A}" type="sibTrans" cxnId="{B40DCBBF-AEFA-4034-8B54-7B39C19F1CA6}">
      <dgm:prSet/>
      <dgm:spPr/>
      <dgm:t>
        <a:bodyPr/>
        <a:lstStyle/>
        <a:p>
          <a:endParaRPr lang="en-US"/>
        </a:p>
      </dgm:t>
    </dgm:pt>
    <dgm:pt modelId="{FEB981F0-2358-4914-8546-7EA923AD97F0}" type="pres">
      <dgm:prSet presAssocID="{FCD34BAB-37A2-4C54-A9E2-D694E4BC33C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4EA5704-D726-4DEE-BBDE-3FC347FAED97}" type="pres">
      <dgm:prSet presAssocID="{432BA23D-F4DB-4BFA-BE9A-4FB93297A3BF}" presName="centerShape" presStyleLbl="node0" presStyleIdx="0" presStyleCnt="1"/>
      <dgm:spPr/>
    </dgm:pt>
    <dgm:pt modelId="{19BE5684-88FE-45B8-9CAD-57F700549934}" type="pres">
      <dgm:prSet presAssocID="{131639EB-7B3B-46A2-8C60-4909A7CA01FA}" presName="parTrans" presStyleLbl="bgSibTrans2D1" presStyleIdx="0" presStyleCnt="5"/>
      <dgm:spPr/>
    </dgm:pt>
    <dgm:pt modelId="{2FBBBE20-4214-4135-BF62-00FA386C24F7}" type="pres">
      <dgm:prSet presAssocID="{466E79CA-9BFE-4425-AA50-33F6A79CAF3B}" presName="node" presStyleLbl="node1" presStyleIdx="0" presStyleCnt="5">
        <dgm:presLayoutVars>
          <dgm:bulletEnabled val="1"/>
        </dgm:presLayoutVars>
      </dgm:prSet>
      <dgm:spPr/>
    </dgm:pt>
    <dgm:pt modelId="{F93D8A98-DE9A-47ED-A170-9C811B1643E0}" type="pres">
      <dgm:prSet presAssocID="{63C507D4-68B2-4AE8-8C9C-655DD209EE26}" presName="parTrans" presStyleLbl="bgSibTrans2D1" presStyleIdx="1" presStyleCnt="5"/>
      <dgm:spPr/>
    </dgm:pt>
    <dgm:pt modelId="{F3DFBA0F-B7D8-4F91-BEF3-668B2F902918}" type="pres">
      <dgm:prSet presAssocID="{188A0857-5F29-4165-B6C1-EE224F90DCB4}" presName="node" presStyleLbl="node1" presStyleIdx="1" presStyleCnt="5">
        <dgm:presLayoutVars>
          <dgm:bulletEnabled val="1"/>
        </dgm:presLayoutVars>
      </dgm:prSet>
      <dgm:spPr/>
    </dgm:pt>
    <dgm:pt modelId="{1AE8355C-D9FE-48B2-A2D5-C828395D8A23}" type="pres">
      <dgm:prSet presAssocID="{C89116CB-ED0E-4615-857E-33B3B1DEC535}" presName="parTrans" presStyleLbl="bgSibTrans2D1" presStyleIdx="2" presStyleCnt="5"/>
      <dgm:spPr/>
    </dgm:pt>
    <dgm:pt modelId="{5D3D0F08-FCFC-4F9C-9D46-4FBA6454D6D6}" type="pres">
      <dgm:prSet presAssocID="{E8452C83-E2A7-41DF-9236-8206598C2363}" presName="node" presStyleLbl="node1" presStyleIdx="2" presStyleCnt="5">
        <dgm:presLayoutVars>
          <dgm:bulletEnabled val="1"/>
        </dgm:presLayoutVars>
      </dgm:prSet>
      <dgm:spPr/>
    </dgm:pt>
    <dgm:pt modelId="{EC203B39-D817-491E-A790-27239D97650A}" type="pres">
      <dgm:prSet presAssocID="{B4B8A4A0-69EA-4843-A7B8-3091F0E6503B}" presName="parTrans" presStyleLbl="bgSibTrans2D1" presStyleIdx="3" presStyleCnt="5"/>
      <dgm:spPr/>
    </dgm:pt>
    <dgm:pt modelId="{F2A83FFE-7113-431F-9343-27DCD501D6F9}" type="pres">
      <dgm:prSet presAssocID="{9D0FDB81-3F81-4949-BDF3-5C0155009325}" presName="node" presStyleLbl="node1" presStyleIdx="3" presStyleCnt="5">
        <dgm:presLayoutVars>
          <dgm:bulletEnabled val="1"/>
        </dgm:presLayoutVars>
      </dgm:prSet>
      <dgm:spPr/>
    </dgm:pt>
    <dgm:pt modelId="{B8054CAC-D0A8-4D7E-BBEE-109C39715033}" type="pres">
      <dgm:prSet presAssocID="{1A031609-64AA-4D70-9E82-6C89764E16CE}" presName="parTrans" presStyleLbl="bgSibTrans2D1" presStyleIdx="4" presStyleCnt="5"/>
      <dgm:spPr/>
    </dgm:pt>
    <dgm:pt modelId="{9173EFBA-8457-4D5C-96B3-09E6439EF5F5}" type="pres">
      <dgm:prSet presAssocID="{F60F0BF8-3E8B-4910-BB7E-BB9B47C0F93B}" presName="node" presStyleLbl="node1" presStyleIdx="4" presStyleCnt="5">
        <dgm:presLayoutVars>
          <dgm:bulletEnabled val="1"/>
        </dgm:presLayoutVars>
      </dgm:prSet>
      <dgm:spPr/>
    </dgm:pt>
  </dgm:ptLst>
  <dgm:cxnLst>
    <dgm:cxn modelId="{E184A005-3614-4EA2-B28E-82B85FC2F28B}" srcId="{432BA23D-F4DB-4BFA-BE9A-4FB93297A3BF}" destId="{188A0857-5F29-4165-B6C1-EE224F90DCB4}" srcOrd="1" destOrd="0" parTransId="{63C507D4-68B2-4AE8-8C9C-655DD209EE26}" sibTransId="{FA33DEEA-B360-439C-9A33-6CD54CE49340}"/>
    <dgm:cxn modelId="{36AEB217-E11B-4CF8-93C1-188FB289F6FB}" type="presOf" srcId="{1A031609-64AA-4D70-9E82-6C89764E16CE}" destId="{B8054CAC-D0A8-4D7E-BBEE-109C39715033}" srcOrd="0" destOrd="0" presId="urn:microsoft.com/office/officeart/2005/8/layout/radial4"/>
    <dgm:cxn modelId="{9EAA7F1D-027C-4027-AFD5-96B3E6F513D4}" type="presOf" srcId="{F60F0BF8-3E8B-4910-BB7E-BB9B47C0F93B}" destId="{9173EFBA-8457-4D5C-96B3-09E6439EF5F5}" srcOrd="0" destOrd="0" presId="urn:microsoft.com/office/officeart/2005/8/layout/radial4"/>
    <dgm:cxn modelId="{75D83428-8759-4338-AC63-1B5750187F86}" srcId="{432BA23D-F4DB-4BFA-BE9A-4FB93297A3BF}" destId="{466E79CA-9BFE-4425-AA50-33F6A79CAF3B}" srcOrd="0" destOrd="0" parTransId="{131639EB-7B3B-46A2-8C60-4909A7CA01FA}" sibTransId="{92AFEA53-F3E0-4AE3-BE25-016D5F4F541B}"/>
    <dgm:cxn modelId="{79A3835D-61EE-4CEC-AA94-38CD5F3D75B9}" type="presOf" srcId="{131639EB-7B3B-46A2-8C60-4909A7CA01FA}" destId="{19BE5684-88FE-45B8-9CAD-57F700549934}" srcOrd="0" destOrd="0" presId="urn:microsoft.com/office/officeart/2005/8/layout/radial4"/>
    <dgm:cxn modelId="{FDF83149-718C-4407-A436-6CC865EED022}" srcId="{432BA23D-F4DB-4BFA-BE9A-4FB93297A3BF}" destId="{F60F0BF8-3E8B-4910-BB7E-BB9B47C0F93B}" srcOrd="4" destOrd="0" parTransId="{1A031609-64AA-4D70-9E82-6C89764E16CE}" sibTransId="{855E1BD2-0E52-4326-B594-BBFFFBCD1157}"/>
    <dgm:cxn modelId="{4145F97B-B3CB-4925-A1B1-344F79E6C47C}" type="presOf" srcId="{C89116CB-ED0E-4615-857E-33B3B1DEC535}" destId="{1AE8355C-D9FE-48B2-A2D5-C828395D8A23}" srcOrd="0" destOrd="0" presId="urn:microsoft.com/office/officeart/2005/8/layout/radial4"/>
    <dgm:cxn modelId="{2BE4CA8A-5DB7-4BDC-8DD7-5D4151314219}" type="presOf" srcId="{188A0857-5F29-4165-B6C1-EE224F90DCB4}" destId="{F3DFBA0F-B7D8-4F91-BEF3-668B2F902918}" srcOrd="0" destOrd="0" presId="urn:microsoft.com/office/officeart/2005/8/layout/radial4"/>
    <dgm:cxn modelId="{8D617690-87D7-4C8F-9DCD-23874D410E48}" type="presOf" srcId="{9D0FDB81-3F81-4949-BDF3-5C0155009325}" destId="{F2A83FFE-7113-431F-9343-27DCD501D6F9}" srcOrd="0" destOrd="0" presId="urn:microsoft.com/office/officeart/2005/8/layout/radial4"/>
    <dgm:cxn modelId="{62C4909A-1008-4C5F-9A8F-4297D8763EDE}" type="presOf" srcId="{FCD34BAB-37A2-4C54-A9E2-D694E4BC33CF}" destId="{FEB981F0-2358-4914-8546-7EA923AD97F0}" srcOrd="0" destOrd="0" presId="urn:microsoft.com/office/officeart/2005/8/layout/radial4"/>
    <dgm:cxn modelId="{2B6319B5-4CD9-4653-945D-71E74C09B5C2}" srcId="{FCD34BAB-37A2-4C54-A9E2-D694E4BC33CF}" destId="{432BA23D-F4DB-4BFA-BE9A-4FB93297A3BF}" srcOrd="0" destOrd="0" parTransId="{F98CC7F7-A72E-4F65-AA21-2CAC2B70DBDE}" sibTransId="{967C009D-53D4-4C93-8A6A-1A5D371B38AE}"/>
    <dgm:cxn modelId="{B40DCBBF-AEFA-4034-8B54-7B39C19F1CA6}" srcId="{432BA23D-F4DB-4BFA-BE9A-4FB93297A3BF}" destId="{9D0FDB81-3F81-4949-BDF3-5C0155009325}" srcOrd="3" destOrd="0" parTransId="{B4B8A4A0-69EA-4843-A7B8-3091F0E6503B}" sibTransId="{6B992705-AF5E-4B2E-8B3B-9DA30C82286A}"/>
    <dgm:cxn modelId="{E21A8AC9-21F1-4A16-B97B-779BFBD4DCD3}" srcId="{432BA23D-F4DB-4BFA-BE9A-4FB93297A3BF}" destId="{E8452C83-E2A7-41DF-9236-8206598C2363}" srcOrd="2" destOrd="0" parTransId="{C89116CB-ED0E-4615-857E-33B3B1DEC535}" sibTransId="{FE2FA352-A050-4FBF-A6A1-D2889ACB6222}"/>
    <dgm:cxn modelId="{F35CDFC9-FE3B-4CED-B7D0-6EA0C6AC5914}" type="presOf" srcId="{E8452C83-E2A7-41DF-9236-8206598C2363}" destId="{5D3D0F08-FCFC-4F9C-9D46-4FBA6454D6D6}" srcOrd="0" destOrd="0" presId="urn:microsoft.com/office/officeart/2005/8/layout/radial4"/>
    <dgm:cxn modelId="{C36657E1-B948-4258-92C4-37AC2DE0B4C8}" type="presOf" srcId="{466E79CA-9BFE-4425-AA50-33F6A79CAF3B}" destId="{2FBBBE20-4214-4135-BF62-00FA386C24F7}" srcOrd="0" destOrd="0" presId="urn:microsoft.com/office/officeart/2005/8/layout/radial4"/>
    <dgm:cxn modelId="{BAD041F0-C84C-48AD-BC8A-E3511934B53A}" type="presOf" srcId="{B4B8A4A0-69EA-4843-A7B8-3091F0E6503B}" destId="{EC203B39-D817-491E-A790-27239D97650A}" srcOrd="0" destOrd="0" presId="urn:microsoft.com/office/officeart/2005/8/layout/radial4"/>
    <dgm:cxn modelId="{6AD0AFF9-62BD-423F-87B0-E820ED2BF9DC}" type="presOf" srcId="{63C507D4-68B2-4AE8-8C9C-655DD209EE26}" destId="{F93D8A98-DE9A-47ED-A170-9C811B1643E0}" srcOrd="0" destOrd="0" presId="urn:microsoft.com/office/officeart/2005/8/layout/radial4"/>
    <dgm:cxn modelId="{A922C8FA-A368-423B-90F5-E8106B27B9C8}" type="presOf" srcId="{432BA23D-F4DB-4BFA-BE9A-4FB93297A3BF}" destId="{D4EA5704-D726-4DEE-BBDE-3FC347FAED97}" srcOrd="0" destOrd="0" presId="urn:microsoft.com/office/officeart/2005/8/layout/radial4"/>
    <dgm:cxn modelId="{6DC1F73C-17A5-470C-BE6F-845DEF15A324}" type="presParOf" srcId="{FEB981F0-2358-4914-8546-7EA923AD97F0}" destId="{D4EA5704-D726-4DEE-BBDE-3FC347FAED97}" srcOrd="0" destOrd="0" presId="urn:microsoft.com/office/officeart/2005/8/layout/radial4"/>
    <dgm:cxn modelId="{B7AD0449-371F-4E0B-A166-C993A6C0FE0D}" type="presParOf" srcId="{FEB981F0-2358-4914-8546-7EA923AD97F0}" destId="{19BE5684-88FE-45B8-9CAD-57F700549934}" srcOrd="1" destOrd="0" presId="urn:microsoft.com/office/officeart/2005/8/layout/radial4"/>
    <dgm:cxn modelId="{DF60543B-0723-4753-AB4B-6C40EF0FB0F4}" type="presParOf" srcId="{FEB981F0-2358-4914-8546-7EA923AD97F0}" destId="{2FBBBE20-4214-4135-BF62-00FA386C24F7}" srcOrd="2" destOrd="0" presId="urn:microsoft.com/office/officeart/2005/8/layout/radial4"/>
    <dgm:cxn modelId="{1450BA76-4F7A-4127-B755-E4DC773E98B5}" type="presParOf" srcId="{FEB981F0-2358-4914-8546-7EA923AD97F0}" destId="{F93D8A98-DE9A-47ED-A170-9C811B1643E0}" srcOrd="3" destOrd="0" presId="urn:microsoft.com/office/officeart/2005/8/layout/radial4"/>
    <dgm:cxn modelId="{0E6B6F15-159F-46DF-8736-AD89F49EF52B}" type="presParOf" srcId="{FEB981F0-2358-4914-8546-7EA923AD97F0}" destId="{F3DFBA0F-B7D8-4F91-BEF3-668B2F902918}" srcOrd="4" destOrd="0" presId="urn:microsoft.com/office/officeart/2005/8/layout/radial4"/>
    <dgm:cxn modelId="{D2049750-064A-4109-B778-F4EE7F8E4F75}" type="presParOf" srcId="{FEB981F0-2358-4914-8546-7EA923AD97F0}" destId="{1AE8355C-D9FE-48B2-A2D5-C828395D8A23}" srcOrd="5" destOrd="0" presId="urn:microsoft.com/office/officeart/2005/8/layout/radial4"/>
    <dgm:cxn modelId="{F267232E-A16F-432A-AF99-F0B083C28D0E}" type="presParOf" srcId="{FEB981F0-2358-4914-8546-7EA923AD97F0}" destId="{5D3D0F08-FCFC-4F9C-9D46-4FBA6454D6D6}" srcOrd="6" destOrd="0" presId="urn:microsoft.com/office/officeart/2005/8/layout/radial4"/>
    <dgm:cxn modelId="{9CEB3338-B927-474B-B271-9A619D69A8F3}" type="presParOf" srcId="{FEB981F0-2358-4914-8546-7EA923AD97F0}" destId="{EC203B39-D817-491E-A790-27239D97650A}" srcOrd="7" destOrd="0" presId="urn:microsoft.com/office/officeart/2005/8/layout/radial4"/>
    <dgm:cxn modelId="{59FB0DD3-458C-4567-85DE-EF83D51F7039}" type="presParOf" srcId="{FEB981F0-2358-4914-8546-7EA923AD97F0}" destId="{F2A83FFE-7113-431F-9343-27DCD501D6F9}" srcOrd="8" destOrd="0" presId="urn:microsoft.com/office/officeart/2005/8/layout/radial4"/>
    <dgm:cxn modelId="{5C6607E9-776E-41AF-8691-0040819FE930}" type="presParOf" srcId="{FEB981F0-2358-4914-8546-7EA923AD97F0}" destId="{B8054CAC-D0A8-4D7E-BBEE-109C39715033}" srcOrd="9" destOrd="0" presId="urn:microsoft.com/office/officeart/2005/8/layout/radial4"/>
    <dgm:cxn modelId="{D237E719-53C6-4CD6-81F5-3DF9E81709D6}" type="presParOf" srcId="{FEB981F0-2358-4914-8546-7EA923AD97F0}" destId="{9173EFBA-8457-4D5C-96B3-09E6439EF5F5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A5704-D726-4DEE-BBDE-3FC347FAED97}">
      <dsp:nvSpPr>
        <dsp:cNvPr id="0" name=""/>
        <dsp:cNvSpPr/>
      </dsp:nvSpPr>
      <dsp:spPr>
        <a:xfrm>
          <a:off x="1363037" y="1480757"/>
          <a:ext cx="944634" cy="9446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Competition</a:t>
          </a:r>
        </a:p>
      </dsp:txBody>
      <dsp:txXfrm>
        <a:off x="1501375" y="1619095"/>
        <a:ext cx="667958" cy="667958"/>
      </dsp:txXfrm>
    </dsp:sp>
    <dsp:sp modelId="{19BE5684-88FE-45B8-9CAD-57F700549934}">
      <dsp:nvSpPr>
        <dsp:cNvPr id="0" name=""/>
        <dsp:cNvSpPr/>
      </dsp:nvSpPr>
      <dsp:spPr>
        <a:xfrm rot="10800000">
          <a:off x="448982" y="1818464"/>
          <a:ext cx="863782" cy="26922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BBE20-4214-4135-BF62-00FA386C24F7}">
      <dsp:nvSpPr>
        <dsp:cNvPr id="0" name=""/>
        <dsp:cNvSpPr/>
      </dsp:nvSpPr>
      <dsp:spPr>
        <a:xfrm>
          <a:off x="281" y="1594113"/>
          <a:ext cx="897402" cy="7179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Nature of business ownership</a:t>
          </a:r>
          <a:endParaRPr lang="en-US" sz="1100" kern="1200" dirty="0"/>
        </a:p>
      </dsp:txBody>
      <dsp:txXfrm>
        <a:off x="21308" y="1615140"/>
        <a:ext cx="855348" cy="675868"/>
      </dsp:txXfrm>
    </dsp:sp>
    <dsp:sp modelId="{F93D8A98-DE9A-47ED-A170-9C811B1643E0}">
      <dsp:nvSpPr>
        <dsp:cNvPr id="0" name=""/>
        <dsp:cNvSpPr/>
      </dsp:nvSpPr>
      <dsp:spPr>
        <a:xfrm rot="13500000">
          <a:off x="728543" y="1143544"/>
          <a:ext cx="863782" cy="26922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FBA0F-B7D8-4F91-BEF3-668B2F902918}">
      <dsp:nvSpPr>
        <dsp:cNvPr id="0" name=""/>
        <dsp:cNvSpPr/>
      </dsp:nvSpPr>
      <dsp:spPr>
        <a:xfrm>
          <a:off x="406340" y="613800"/>
          <a:ext cx="897402" cy="7179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Nature of product or services produced</a:t>
          </a:r>
          <a:endParaRPr lang="en-US" sz="1100" kern="1200" dirty="0"/>
        </a:p>
      </dsp:txBody>
      <dsp:txXfrm>
        <a:off x="427367" y="634827"/>
        <a:ext cx="855348" cy="675868"/>
      </dsp:txXfrm>
    </dsp:sp>
    <dsp:sp modelId="{1AE8355C-D9FE-48B2-A2D5-C828395D8A23}">
      <dsp:nvSpPr>
        <dsp:cNvPr id="0" name=""/>
        <dsp:cNvSpPr/>
      </dsp:nvSpPr>
      <dsp:spPr>
        <a:xfrm rot="16200000">
          <a:off x="1403463" y="863982"/>
          <a:ext cx="863782" cy="26922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D0F08-FCFC-4F9C-9D46-4FBA6454D6D6}">
      <dsp:nvSpPr>
        <dsp:cNvPr id="0" name=""/>
        <dsp:cNvSpPr/>
      </dsp:nvSpPr>
      <dsp:spPr>
        <a:xfrm>
          <a:off x="1386653" y="207741"/>
          <a:ext cx="897402" cy="7179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Nature of the product range </a:t>
          </a:r>
          <a:endParaRPr lang="en-US" sz="1100" kern="1200" dirty="0"/>
        </a:p>
      </dsp:txBody>
      <dsp:txXfrm>
        <a:off x="1407680" y="228768"/>
        <a:ext cx="855348" cy="675868"/>
      </dsp:txXfrm>
    </dsp:sp>
    <dsp:sp modelId="{EC203B39-D817-491E-A790-27239D97650A}">
      <dsp:nvSpPr>
        <dsp:cNvPr id="0" name=""/>
        <dsp:cNvSpPr/>
      </dsp:nvSpPr>
      <dsp:spPr>
        <a:xfrm rot="18900000">
          <a:off x="2078384" y="1143544"/>
          <a:ext cx="863782" cy="26922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83FFE-7113-431F-9343-27DCD501D6F9}">
      <dsp:nvSpPr>
        <dsp:cNvPr id="0" name=""/>
        <dsp:cNvSpPr/>
      </dsp:nvSpPr>
      <dsp:spPr>
        <a:xfrm>
          <a:off x="2366967" y="613800"/>
          <a:ext cx="897402" cy="7179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Pricing strategies used</a:t>
          </a:r>
          <a:endParaRPr lang="en-US" sz="1100" kern="1200" dirty="0"/>
        </a:p>
      </dsp:txBody>
      <dsp:txXfrm>
        <a:off x="2387994" y="634827"/>
        <a:ext cx="855348" cy="675868"/>
      </dsp:txXfrm>
    </dsp:sp>
    <dsp:sp modelId="{B8054CAC-D0A8-4D7E-BBEE-109C39715033}">
      <dsp:nvSpPr>
        <dsp:cNvPr id="0" name=""/>
        <dsp:cNvSpPr/>
      </dsp:nvSpPr>
      <dsp:spPr>
        <a:xfrm>
          <a:off x="2357945" y="1818464"/>
          <a:ext cx="863782" cy="26922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3EFBA-8457-4D5C-96B3-09E6439EF5F5}">
      <dsp:nvSpPr>
        <dsp:cNvPr id="0" name=""/>
        <dsp:cNvSpPr/>
      </dsp:nvSpPr>
      <dsp:spPr>
        <a:xfrm>
          <a:off x="2773026" y="1594113"/>
          <a:ext cx="897402" cy="71792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Marketing methods used</a:t>
          </a:r>
          <a:endParaRPr lang="en-US" sz="1100" kern="1200" dirty="0"/>
        </a:p>
      </dsp:txBody>
      <dsp:txXfrm>
        <a:off x="2794053" y="1615140"/>
        <a:ext cx="855348" cy="675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DDF2D-05C4-4A88-9551-1014C7760738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3E492-2BE1-47F6-A827-2A173C8BE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2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64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Admiral multicar</a:t>
            </a:r>
            <a:r>
              <a:rPr lang="en-GB" baseline="0" dirty="0"/>
              <a:t> </a:t>
            </a:r>
            <a:r>
              <a:rPr lang="en-GB" baseline="0" dirty="0" err="1"/>
              <a:t>etc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697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56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3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40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360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306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473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857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872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904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694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98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18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436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520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585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528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040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68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391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927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882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8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63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346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17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951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6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4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5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8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9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5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EECA-D644-4F04-882C-CE601AE152B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50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24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ndonstockexchange.com/exchange/prices-and-markets/stocks/risers-and-fallers/risers-fallers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tT4LPOY1DFs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UyuackvqP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CzJDk4ff6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102780"/>
            <a:ext cx="9144000" cy="2536559"/>
          </a:xfrm>
        </p:spPr>
        <p:txBody>
          <a:bodyPr>
            <a:normAutofit fontScale="25000" lnSpcReduction="20000"/>
          </a:bodyPr>
          <a:lstStyle/>
          <a:p>
            <a:r>
              <a:rPr lang="en-GB" sz="11000" b="1" dirty="0">
                <a:solidFill>
                  <a:srgbClr val="0070C0"/>
                </a:solidFill>
              </a:rPr>
              <a:t>Edexcel A2 Business</a:t>
            </a:r>
          </a:p>
          <a:p>
            <a:endParaRPr lang="en-GB" sz="4000" dirty="0"/>
          </a:p>
          <a:p>
            <a:endParaRPr lang="en-GB" sz="4000" dirty="0"/>
          </a:p>
          <a:p>
            <a:r>
              <a:rPr lang="en-GB" sz="9800" dirty="0"/>
              <a:t>2.5.3 The Competitive Environment</a:t>
            </a:r>
          </a:p>
          <a:p>
            <a:endParaRPr lang="en-GB" sz="4000" dirty="0"/>
          </a:p>
          <a:p>
            <a:endParaRPr lang="en-GB" sz="4000" dirty="0"/>
          </a:p>
          <a:p>
            <a:r>
              <a:rPr lang="en-GB" sz="11200" dirty="0"/>
              <a:t>Revisionstation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822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117496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26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8465D-CB55-43B6-B0FD-612456E393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924718"/>
            <a:ext cx="10515600" cy="5008563"/>
          </a:xfrm>
        </p:spPr>
        <p:txBody>
          <a:bodyPr/>
          <a:lstStyle/>
          <a:p>
            <a:r>
              <a:rPr lang="en-GB" dirty="0"/>
              <a:t>A monopoly in its purest form is when one business dominates the whole market – it has 100% concentration. In reality, the CMA describe a monopoly as any firm with more than 25% of the industry's sales.</a:t>
            </a:r>
          </a:p>
          <a:p>
            <a:endParaRPr lang="en-GB" dirty="0"/>
          </a:p>
          <a:p>
            <a:r>
              <a:rPr lang="en-GB" dirty="0"/>
              <a:t>Oligopoly collusion - When a few large firms dominate a market there is always the potential for businesses to </a:t>
            </a:r>
            <a:r>
              <a:rPr lang="en-GB" b="1" dirty="0"/>
              <a:t>seek to reduce uncertainty</a:t>
            </a:r>
            <a:r>
              <a:rPr lang="en-GB" dirty="0"/>
              <a:t> and engage in some form of collusive behaviour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179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9D0CF-8A74-43BF-AC8B-39F7B8246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7" y="27550"/>
            <a:ext cx="10475843" cy="914400"/>
          </a:xfrm>
        </p:spPr>
        <p:txBody>
          <a:bodyPr>
            <a:normAutofit fontScale="90000"/>
          </a:bodyPr>
          <a:lstStyle/>
          <a:p>
            <a:r>
              <a:rPr lang="en-GB" dirty="0"/>
              <a:t>Responses of businesses to a changing competitive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46E9E-80FE-404D-B4A3-477A7A390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7" y="1268413"/>
            <a:ext cx="10475843" cy="5287132"/>
          </a:xfrm>
        </p:spPr>
        <p:txBody>
          <a:bodyPr/>
          <a:lstStyle/>
          <a:p>
            <a:r>
              <a:rPr lang="en-GB" b="1" dirty="0"/>
              <a:t>Price cutting</a:t>
            </a:r>
            <a:r>
              <a:rPr lang="en-GB" dirty="0"/>
              <a:t> - may help to maintain market share but at potentially lower profit margins.  Refer to PED as well.</a:t>
            </a:r>
          </a:p>
          <a:p>
            <a:r>
              <a:rPr lang="en-GB" b="1" dirty="0"/>
              <a:t>Increase product differentiation </a:t>
            </a:r>
            <a:r>
              <a:rPr lang="en-GB" dirty="0"/>
              <a:t>– Increase the extent to which customers perceive your product to be different and insulate the business from having to compete head on with its rivals</a:t>
            </a:r>
          </a:p>
          <a:p>
            <a:pPr lvl="1"/>
            <a:r>
              <a:rPr lang="en-GB" dirty="0"/>
              <a:t>Design – eye catching design can add value to a product</a:t>
            </a:r>
          </a:p>
          <a:p>
            <a:pPr lvl="1"/>
            <a:r>
              <a:rPr lang="en-GB" dirty="0"/>
              <a:t>Unique product features – MPG, distance travelled on one charge</a:t>
            </a:r>
          </a:p>
          <a:p>
            <a:pPr lvl="1"/>
            <a:r>
              <a:rPr lang="en-GB" b="1" dirty="0"/>
              <a:t>Collusion</a:t>
            </a:r>
            <a:r>
              <a:rPr lang="en-GB" dirty="0"/>
              <a:t> – work together in order to avoid damaging consequences of fierce competition.  This is common, but can lead to significant legal penalties.</a:t>
            </a:r>
          </a:p>
        </p:txBody>
      </p:sp>
    </p:spTree>
    <p:extLst>
      <p:ext uri="{BB962C8B-B14F-4D97-AF65-F5344CB8AC3E}">
        <p14:creationId xmlns:p14="http://schemas.microsoft.com/office/powerpoint/2010/main" val="2188512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8DD9-C7A3-4B41-A9CD-6E44F402C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What is Competitiveness?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A0046-5AF4-467D-B415-4964EF84F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6" y="1268413"/>
            <a:ext cx="10409583" cy="516052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Competitiveness is the ability of a business to deliver better value to customers than competitors.</a:t>
            </a:r>
          </a:p>
          <a:p>
            <a:r>
              <a:rPr lang="en-GB" dirty="0"/>
              <a:t>If a business is able to be more competitive than the rest of the market or industry over a sustained period, it is said to have competitive advantage:</a:t>
            </a:r>
          </a:p>
          <a:p>
            <a:r>
              <a:rPr lang="en-GB" dirty="0"/>
              <a:t>The ability of a business to add more value for its customers than its rivals and attain a position of relative  advantage</a:t>
            </a:r>
          </a:p>
          <a:p>
            <a:r>
              <a:rPr lang="en-GB" dirty="0"/>
              <a:t>A situation where a business has an advantage over its competitors by being able to offer better value, quality and/or service</a:t>
            </a:r>
          </a:p>
        </p:txBody>
      </p:sp>
    </p:spTree>
    <p:extLst>
      <p:ext uri="{BB962C8B-B14F-4D97-AF65-F5344CB8AC3E}">
        <p14:creationId xmlns:p14="http://schemas.microsoft.com/office/powerpoint/2010/main" val="1082155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69BA9-5424-4886-A89B-004DB942C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Competition and Market Structure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C9FA1-D51A-4C57-AB62-D800DAA38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68414"/>
            <a:ext cx="10830339" cy="4522787"/>
          </a:xfrm>
        </p:spPr>
        <p:txBody>
          <a:bodyPr/>
          <a:lstStyle/>
          <a:p>
            <a:r>
              <a:rPr lang="en-GB" dirty="0"/>
              <a:t>The nature of competition in a market is determined by a variety of factors, including:</a:t>
            </a:r>
          </a:p>
          <a:p>
            <a:pPr marL="0" indent="0">
              <a:buNone/>
            </a:pPr>
            <a:r>
              <a:rPr lang="en-GB" dirty="0"/>
              <a:t>	• The extent of current competition</a:t>
            </a:r>
          </a:p>
          <a:p>
            <a:pPr marL="0" indent="0">
              <a:buNone/>
            </a:pPr>
            <a:r>
              <a:rPr lang="en-GB" dirty="0"/>
              <a:t>	• The potential for new businesses to enter the market</a:t>
            </a:r>
          </a:p>
          <a:p>
            <a:pPr marL="0" indent="0">
              <a:buNone/>
            </a:pPr>
            <a:r>
              <a:rPr lang="en-GB" dirty="0"/>
              <a:t>	• The extent to which a business produces a similar product (indistinct from rivals) or a differentiated product (distinct from rivals)</a:t>
            </a:r>
          </a:p>
        </p:txBody>
      </p:sp>
    </p:spTree>
    <p:extLst>
      <p:ext uri="{BB962C8B-B14F-4D97-AF65-F5344CB8AC3E}">
        <p14:creationId xmlns:p14="http://schemas.microsoft.com/office/powerpoint/2010/main" val="3310724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25A82-3BBD-4742-9FA1-059611A7C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Threat of new entrants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A124C-23A2-49D4-A7CD-9A2F31D6C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035" y="1268414"/>
            <a:ext cx="10634869" cy="4522787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threat of new businesses entering a market is a particularly important factor influencing the extent of competitive rivalry:</a:t>
            </a:r>
          </a:p>
          <a:p>
            <a:r>
              <a:rPr lang="en-GB" dirty="0"/>
              <a:t>High profits will tempt newcomers to enter a market and this will drive down prices and profits</a:t>
            </a:r>
          </a:p>
          <a:p>
            <a:r>
              <a:rPr lang="en-GB" dirty="0"/>
              <a:t>Therefore the maintenance of market power depends upon erecting and maintaining barriers to market entry</a:t>
            </a:r>
          </a:p>
        </p:txBody>
      </p:sp>
    </p:spTree>
    <p:extLst>
      <p:ext uri="{BB962C8B-B14F-4D97-AF65-F5344CB8AC3E}">
        <p14:creationId xmlns:p14="http://schemas.microsoft.com/office/powerpoint/2010/main" val="2646238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Competition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Competition from other businesses will impact on business decisions, your exam board would like you to know about these in particular:</a:t>
            </a:r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Nature of business ownership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Nature of product or services produced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Nature of the product range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Pricing strategies used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Marketing methods used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31909958"/>
              </p:ext>
            </p:extLst>
          </p:nvPr>
        </p:nvGraphicFramePr>
        <p:xfrm>
          <a:off x="7213601" y="3089241"/>
          <a:ext cx="3670710" cy="2633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2740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#1 nature of business ownership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/>
              <a:t>Competition from other businesses will have an impact on the decision to become a Private Limited Company (Ltd) or a Public Limited Company (PLC)</a:t>
            </a:r>
          </a:p>
          <a:p>
            <a:r>
              <a:rPr lang="en-GB" dirty="0"/>
              <a:t>A business may wish to grow and to expand and to do this it will need a significant injection of finance and may need to become a Ltd or PLC to sell shares to raise to fund the expansion cash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907039"/>
            <a:ext cx="5181600" cy="2202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72200" y="4399233"/>
            <a:ext cx="5272872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Have a look at the PLCs, listed to sell shares on the London stock exchange, that are today’s risers and fallers.  How many have you heard of? </a:t>
            </a:r>
            <a:r>
              <a:rPr lang="en-GB" dirty="0">
                <a:hlinkClick r:id="rId3"/>
              </a:rPr>
              <a:t>LINK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430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#2 nature of product or services provided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Competition from other businesses may change the nature of the product or the services provided</a:t>
            </a:r>
          </a:p>
          <a:p>
            <a:r>
              <a:rPr lang="en-GB" dirty="0"/>
              <a:t>Competition from Starbucks and Costa has meant that many smaller cafes and coffee shops now serve lattes and cappuccinos rather than just basic tea and coffee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95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#3 nature of the product range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/>
              <a:t>Competition from other businesses means that in some industries that whole nature of the product range has had to change</a:t>
            </a:r>
          </a:p>
          <a:p>
            <a:r>
              <a:rPr lang="en-GB" dirty="0"/>
              <a:t>In response to consumer demand and competition from independent bakeries, the larger bread manufacturers have had to produce a whole “free from” range of new types of bread e.g. sourdough</a:t>
            </a:r>
          </a:p>
        </p:txBody>
      </p:sp>
      <p:pic>
        <p:nvPicPr>
          <p:cNvPr id="2050" name="Picture 2" descr="Image result for new bread rang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1825625"/>
            <a:ext cx="5181600" cy="237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640" y="4339327"/>
            <a:ext cx="3300069" cy="219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90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#4 pricing strategies used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GB" dirty="0"/>
              <a:t>Competition from other businesses means that different pricing strategies have to be used to attract customers and remain competitive</a:t>
            </a:r>
          </a:p>
          <a:p>
            <a:r>
              <a:rPr lang="en-GB" dirty="0"/>
              <a:t>Instead of skimming a business in a very competitive market would use competitive pricing to make sure that customers have to differentiate on non-price factors e.g. Airlines, differentiate on routes and customer service rather than enter a price war</a:t>
            </a:r>
          </a:p>
          <a:p>
            <a:r>
              <a:rPr lang="en-GB" dirty="0">
                <a:solidFill>
                  <a:srgbClr val="FF0000"/>
                </a:solidFill>
              </a:rPr>
              <a:t>Watch the video – how many “real” non-price factors was it showing?</a:t>
            </a:r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240082"/>
            <a:ext cx="5181600" cy="3522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864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Worksheet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54139"/>
            <a:ext cx="10515600" cy="2694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9285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#5 marketing methods used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GB" dirty="0"/>
              <a:t>Competition from other businesses means that marketing campaigns need to be exciting, up to date and eye catching</a:t>
            </a:r>
          </a:p>
          <a:p>
            <a:r>
              <a:rPr lang="en-GB" dirty="0"/>
              <a:t>This is going to have a cost implication, but important where there are many sellers with the same product e.g. car insurance</a:t>
            </a:r>
          </a:p>
          <a:p>
            <a:r>
              <a:rPr lang="en-GB" dirty="0">
                <a:solidFill>
                  <a:srgbClr val="FF0000"/>
                </a:solidFill>
              </a:rPr>
              <a:t>Can you name 5 car insurance companies and their adverts?</a:t>
            </a:r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67951"/>
            <a:ext cx="5181600" cy="3788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6520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Independent vs Chain store: Tony and Guy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dirty="0"/>
              <a:t>TONI &amp; GUY has over 420 salons in 42 countries worldwide, employing over 5000 people in the UK and a further 2000+ employees across the world!</a:t>
            </a:r>
          </a:p>
          <a:p>
            <a:r>
              <a:rPr lang="en-GB" dirty="0"/>
              <a:t>2013 marked fifty years of this iconic British hairdressing </a:t>
            </a:r>
            <a:r>
              <a:rPr lang="en-GB" dirty="0" err="1"/>
              <a:t>Superbrand</a:t>
            </a:r>
            <a:r>
              <a:rPr lang="en-GB" dirty="0"/>
              <a:t>, which is now the largest independent salon chain worldwide</a:t>
            </a:r>
          </a:p>
          <a:p>
            <a:r>
              <a:rPr lang="en-GB" dirty="0">
                <a:solidFill>
                  <a:srgbClr val="FF0000"/>
                </a:solidFill>
              </a:rPr>
              <a:t>Can independents survive along side this huge chain? How do independent hairdressers compete?</a:t>
            </a: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659" y="1825625"/>
            <a:ext cx="2654681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447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The impact on business of being in a competitive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Competition forces prices down resulting in falling profit margins</a:t>
            </a:r>
          </a:p>
          <a:p>
            <a:r>
              <a:rPr lang="en-GB" dirty="0"/>
              <a:t>In a highly competitive market businesses may needs to design new products to match what rivals are doing</a:t>
            </a:r>
          </a:p>
          <a:p>
            <a:r>
              <a:rPr lang="en-GB" dirty="0"/>
              <a:t>The business may need to increase spending on advertising an branding to retain their competitive advantage</a:t>
            </a:r>
          </a:p>
          <a:p>
            <a:endParaRPr lang="en-GB" dirty="0"/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906395"/>
            <a:ext cx="5181600" cy="3009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02477" y="5279923"/>
            <a:ext cx="4964179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Competitive markets encourage innovation</a:t>
            </a:r>
          </a:p>
        </p:txBody>
      </p:sp>
    </p:spTree>
    <p:extLst>
      <p:ext uri="{BB962C8B-B14F-4D97-AF65-F5344CB8AC3E}">
        <p14:creationId xmlns:p14="http://schemas.microsoft.com/office/powerpoint/2010/main" val="3913475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Sample Edexcel A2 questions</a:t>
            </a:r>
          </a:p>
        </p:txBody>
      </p:sp>
      <p:pic>
        <p:nvPicPr>
          <p:cNvPr id="1032" name="Picture 8" descr="https://static.pexels.com/photos/8769/pen-writing-notes-study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1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533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0"/>
            <a:ext cx="10972800" cy="1143000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GB" dirty="0"/>
              <a:t>Case study for question 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47" y="1360714"/>
            <a:ext cx="10655106" cy="4865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4726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GB" dirty="0"/>
              <a:t>Sample question 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08065"/>
            <a:ext cx="10515600" cy="1370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Knowledge 2</a:t>
            </a: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049640" y="4785087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8977897" y="4785086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208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0"/>
            <a:ext cx="10972800" cy="1143000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GB" dirty="0"/>
              <a:t>Case study for question 2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930" y="1560871"/>
            <a:ext cx="9369803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7043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0"/>
            <a:ext cx="10972800" cy="1143000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GB" dirty="0"/>
              <a:t>Case study for question 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955" y="1256071"/>
            <a:ext cx="9351038" cy="5184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8217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GB" dirty="0"/>
              <a:t>Sample question 2</a:t>
            </a:r>
          </a:p>
        </p:txBody>
      </p:sp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Knowledge 2</a:t>
            </a: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049640" y="4785087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8977897" y="4785086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240" y="2175191"/>
            <a:ext cx="10972800" cy="1527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823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Glossary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/>
              <a:t>Competitive market</a:t>
            </a:r>
            <a:r>
              <a:rPr lang="en-GB" dirty="0"/>
              <a:t>; A competitive market is one where there are lots of rival retailers selling similar products</a:t>
            </a:r>
          </a:p>
          <a:p>
            <a:r>
              <a:rPr lang="en-GB" b="1" dirty="0"/>
              <a:t>Independent trader</a:t>
            </a:r>
            <a:r>
              <a:rPr lang="en-GB" dirty="0"/>
              <a:t>; An independent trader is not part of a national chain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9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From Edexcel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dirty="0"/>
              <a:t>a) Competition and market size</a:t>
            </a:r>
          </a:p>
        </p:txBody>
      </p:sp>
    </p:spTree>
    <p:extLst>
      <p:ext uri="{BB962C8B-B14F-4D97-AF65-F5344CB8AC3E}">
        <p14:creationId xmlns:p14="http://schemas.microsoft.com/office/powerpoint/2010/main" val="1899270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057" y="3353713"/>
            <a:ext cx="4848216" cy="32321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72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Starter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How often do you shop at independent shops?  Do you stick to chain stores?  Can you recommend a good independent shop?  What do the independents offer the shopper?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309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Definition: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Competition in business is where more than one seller seeks to sell goods or services to a customer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In other words “competition” is rivalry amongst sellers</a:t>
            </a:r>
          </a:p>
          <a:p>
            <a:r>
              <a:rPr lang="en-GB" dirty="0"/>
              <a:t>A highly competitive market has lots of rivalry and many sellers </a:t>
            </a:r>
          </a:p>
        </p:txBody>
      </p:sp>
    </p:spTree>
    <p:extLst>
      <p:ext uri="{BB962C8B-B14F-4D97-AF65-F5344CB8AC3E}">
        <p14:creationId xmlns:p14="http://schemas.microsoft.com/office/powerpoint/2010/main" val="212933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>
                <a:solidFill>
                  <a:srgbClr val="0070C0"/>
                </a:solidFill>
              </a:rPr>
              <a:t>Competition and market size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48E6D-4103-448A-9B68-9894D8CBD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competitive market?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58CC0-1C97-44A0-91D2-102C07580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3490" y="1181101"/>
            <a:ext cx="8271803" cy="4610100"/>
          </a:xfrm>
        </p:spPr>
        <p:txBody>
          <a:bodyPr/>
          <a:lstStyle/>
          <a:p>
            <a:r>
              <a:rPr lang="en-GB" dirty="0"/>
              <a:t>There is a presumption that a competitive market:</a:t>
            </a:r>
          </a:p>
          <a:p>
            <a:pPr marL="0" indent="0">
              <a:buNone/>
            </a:pPr>
            <a:r>
              <a:rPr lang="en-GB" dirty="0"/>
              <a:t>- is good for consumers, innovation and the economy</a:t>
            </a:r>
          </a:p>
          <a:p>
            <a:pPr>
              <a:buFontTx/>
              <a:buChar char="-"/>
            </a:pPr>
            <a:r>
              <a:rPr lang="en-GB" dirty="0"/>
              <a:t>will be more intense with more competitors</a:t>
            </a:r>
          </a:p>
          <a:p>
            <a:pPr>
              <a:buFontTx/>
              <a:buChar char="-"/>
            </a:pPr>
            <a:r>
              <a:rPr lang="en-GB" dirty="0"/>
              <a:t>However, a market with 50 businesses may not be very competitive if one of them has 60% market share</a:t>
            </a:r>
          </a:p>
          <a:p>
            <a:endParaRPr lang="en-GB" dirty="0"/>
          </a:p>
          <a:p>
            <a:r>
              <a:rPr lang="en-GB" dirty="0"/>
              <a:t>Businesses do not like fierce competition and may use </a:t>
            </a:r>
            <a:r>
              <a:rPr lang="en-GB" b="1" dirty="0"/>
              <a:t>predatory pricing</a:t>
            </a:r>
            <a:r>
              <a:rPr lang="en-GB" dirty="0"/>
              <a:t>, </a:t>
            </a:r>
            <a:r>
              <a:rPr lang="en-GB" b="1" dirty="0"/>
              <a:t>USP</a:t>
            </a:r>
            <a:r>
              <a:rPr lang="en-GB" dirty="0"/>
              <a:t> and entry </a:t>
            </a:r>
            <a:r>
              <a:rPr lang="en-GB" b="1" dirty="0"/>
              <a:t>barriers to entry </a:t>
            </a:r>
            <a:r>
              <a:rPr lang="en-GB" dirty="0"/>
              <a:t>keep competition to a minimum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442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13015-2796-47DA-A96F-6828608E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/>
              <a:t>The degree of competition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90AB1-40C6-4B83-90AF-5BA8311DF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4" y="1181101"/>
            <a:ext cx="9733263" cy="4610100"/>
          </a:xfrm>
        </p:spPr>
        <p:txBody>
          <a:bodyPr/>
          <a:lstStyle/>
          <a:p>
            <a:r>
              <a:rPr lang="en-GB" dirty="0"/>
              <a:t>Very few, if any, businesses operate without facing competition. It is not enough to understand what customers value. A business has to be able to deliver customer value better than the competition.</a:t>
            </a:r>
          </a:p>
          <a:p>
            <a:r>
              <a:rPr lang="en-GB" dirty="0"/>
              <a:t>The ability to do this is heavily influenced by the structure of the market in which a business operates. The more competitive a market is – the harder the task becomes.</a:t>
            </a:r>
          </a:p>
          <a:p>
            <a:r>
              <a:rPr lang="en-GB" dirty="0"/>
              <a:t>In economics, there are four main categories of market structure: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27AC63-A788-49C0-B865-A35C23DE4E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" t="6025" r="1410" b="1667"/>
          <a:stretch/>
        </p:blipFill>
        <p:spPr>
          <a:xfrm>
            <a:off x="3933308" y="4571999"/>
            <a:ext cx="4043788" cy="206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1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7519-2D17-4A7D-9399-14D273884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82BDE-8F0E-4FBA-BC4F-8591E53A2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2D5A1C-CE59-4B12-89F8-ED015E044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51028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0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1300</Words>
  <Application>Microsoft Office PowerPoint</Application>
  <PresentationFormat>Widescreen</PresentationFormat>
  <Paragraphs>120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 Black</vt:lpstr>
      <vt:lpstr>Arial Rounded MT Bold</vt:lpstr>
      <vt:lpstr>Calibri</vt:lpstr>
      <vt:lpstr>Calibri Light</vt:lpstr>
      <vt:lpstr>Office Theme</vt:lpstr>
      <vt:lpstr>3_Office Theme</vt:lpstr>
      <vt:lpstr>1_Office Theme</vt:lpstr>
      <vt:lpstr>PowerPoint Presentation</vt:lpstr>
      <vt:lpstr>Worksheet</vt:lpstr>
      <vt:lpstr>From Edexcel</vt:lpstr>
      <vt:lpstr>Starter</vt:lpstr>
      <vt:lpstr>Definition: Competition</vt:lpstr>
      <vt:lpstr>PowerPoint Presentation</vt:lpstr>
      <vt:lpstr>What is a competitive market?</vt:lpstr>
      <vt:lpstr>The degree of competition </vt:lpstr>
      <vt:lpstr>PowerPoint Presentation</vt:lpstr>
      <vt:lpstr>PowerPoint Presentation</vt:lpstr>
      <vt:lpstr>Responses of businesses to a changing competitive environment</vt:lpstr>
      <vt:lpstr> What is Competitiveness? </vt:lpstr>
      <vt:lpstr> Competition and Market Structure </vt:lpstr>
      <vt:lpstr>Threat of new entrants</vt:lpstr>
      <vt:lpstr>Competition</vt:lpstr>
      <vt:lpstr>#1 nature of business ownership</vt:lpstr>
      <vt:lpstr>#2 nature of product or services provided</vt:lpstr>
      <vt:lpstr>#3 nature of the product range</vt:lpstr>
      <vt:lpstr>#4 pricing strategies used</vt:lpstr>
      <vt:lpstr>#5 marketing methods used</vt:lpstr>
      <vt:lpstr>Independent vs Chain store: Tony and Guy</vt:lpstr>
      <vt:lpstr>The impact on business of being in a competitive market</vt:lpstr>
      <vt:lpstr>Sample Edexcel A2 questions</vt:lpstr>
      <vt:lpstr>Case study for question 1</vt:lpstr>
      <vt:lpstr>Sample question 1</vt:lpstr>
      <vt:lpstr>Case study for question 2</vt:lpstr>
      <vt:lpstr>Case study for question 2</vt:lpstr>
      <vt:lpstr>Sample question 2</vt:lpstr>
      <vt:lpstr>Glossary</vt:lpstr>
      <vt:lpstr>PowerPoint Presentation</vt:lpstr>
    </vt:vector>
  </TitlesOfParts>
  <Company>Derby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Hilton</dc:creator>
  <cp:lastModifiedBy>S Gouldthorpe</cp:lastModifiedBy>
  <cp:revision>61</cp:revision>
  <dcterms:created xsi:type="dcterms:W3CDTF">2017-05-29T18:04:54Z</dcterms:created>
  <dcterms:modified xsi:type="dcterms:W3CDTF">2021-01-12T09:45:19Z</dcterms:modified>
</cp:coreProperties>
</file>