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31"/>
    <a:srgbClr val="FF3399"/>
    <a:srgbClr val="EE004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92CE-2002-4EC9-951E-CADE008DE2D4}" type="datetimeFigureOut">
              <a:rPr lang="en-GB" smtClean="0"/>
              <a:t>10/02/2025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4CAA01-9CF5-41B4-87C4-CA57D2DD5FA5}" type="slidenum">
              <a:rPr lang="en-GB" smtClean="0"/>
              <a:t>‹#›</a:t>
            </a:fld>
            <a:endParaRPr lang="en-GB"/>
          </a:p>
        </p:txBody>
      </p:sp>
    </p:spTree>
    <p:extLst>
      <p:ext uri="{BB962C8B-B14F-4D97-AF65-F5344CB8AC3E}">
        <p14:creationId xmlns:p14="http://schemas.microsoft.com/office/powerpoint/2010/main" val="264010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2F3F-F9DC-4459-83E0-E9BF853F3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083BEB-C0CB-461C-83FB-898787294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B1FB14-406F-4810-830D-281730923845}"/>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D746376B-9A0E-46B5-84D6-9C5EE4B2B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BC057-4E22-45B9-9734-55D0F90DF30B}"/>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0778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A98D-D855-47D6-9FEC-E72E7002E5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7631BE-4AC6-4823-92E7-6511B9B59B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CA7FFA-27E6-47E1-8E42-0CD8840F74A4}"/>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AA16EA5E-B261-4CBB-93CE-AF0FD1CA5B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99F84-15FA-4DA0-BFDA-3AD325CED05D}"/>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407113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3721E-A7ED-43B9-9EC5-2716B641BD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4CBAE4-E9BE-4AA4-AF6E-6A5FFB0C71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78A122-166A-4AB7-B946-2B84E2F6F5C5}"/>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FB2C79E0-4E00-421D-96A8-94ABE0CCD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A3C0A-DFA7-4C47-B842-161AC347B3A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8308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3424-0F11-4B02-B169-815FA97D31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47CB6-1F59-455E-B69E-ADC5494F28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47AC1-BDAA-47EC-9576-25565A89D46C}"/>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358DD3D4-9108-4380-920D-BD95BC942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DE5BE4-C269-4017-84DD-56C8D0DC007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272454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6D06-D98D-42A5-86A3-55DCE54AC8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74A13D-47E1-4855-B599-89E6C8567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BB1DDB-5F48-46B2-9EEB-1F1F4C599440}"/>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36039624-9194-4897-8CF0-8C24E21AC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2C3685-102D-4134-B2FE-0FB48D12610B}"/>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7988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8088-FD0B-43D4-A2C8-34B6608714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59ECA7-EAB1-45C7-9980-0D1A4B268F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4FE4E84-7674-4159-A9BA-5F1B3E43D5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3621A9-034D-44EC-A6F8-F44A27F99BF5}"/>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6" name="Footer Placeholder 5">
            <a:extLst>
              <a:ext uri="{FF2B5EF4-FFF2-40B4-BE49-F238E27FC236}">
                <a16:creationId xmlns:a16="http://schemas.microsoft.com/office/drawing/2014/main" id="{E5601002-16DC-43D6-9282-4ABC13D3E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5C325-01E8-4A38-AD09-FBCC3070C40D}"/>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31992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9F41-AFA9-4073-823E-304952B331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872EC-2BF1-430A-A7FB-BA872F10F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78C756-9866-4F33-AFE0-0D2E1C838F8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2B096A-6792-40ED-BE11-35DD0AE0E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AECC9D-314C-46E5-A5B0-82F408303D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EC6C95-AEC9-4F16-84CD-B8895019E3AC}"/>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8" name="Footer Placeholder 7">
            <a:extLst>
              <a:ext uri="{FF2B5EF4-FFF2-40B4-BE49-F238E27FC236}">
                <a16:creationId xmlns:a16="http://schemas.microsoft.com/office/drawing/2014/main" id="{C3CD502D-4B33-4D91-951E-BB7B6DA29D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A313D2-7138-4308-9140-F4351EEA7E2C}"/>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74545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6955-54F4-4350-B195-45876AA52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48A6F9-C31E-4004-8491-133AE819796A}"/>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4" name="Footer Placeholder 3">
            <a:extLst>
              <a:ext uri="{FF2B5EF4-FFF2-40B4-BE49-F238E27FC236}">
                <a16:creationId xmlns:a16="http://schemas.microsoft.com/office/drawing/2014/main" id="{345DD3CC-1249-41C4-98BD-645EACD361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16C6EF-02D9-4D02-B92A-604FD38C55D3}"/>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30345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CA2B4C-8330-405F-A337-9157A0D6792F}"/>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3" name="Footer Placeholder 2">
            <a:extLst>
              <a:ext uri="{FF2B5EF4-FFF2-40B4-BE49-F238E27FC236}">
                <a16:creationId xmlns:a16="http://schemas.microsoft.com/office/drawing/2014/main" id="{166404D0-0675-4BCE-AD84-D0B7915311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7AA5A9-0ABE-416E-8FDB-1FAA7CF05406}"/>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1824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8772-302A-44B1-BDEB-66DDA42B0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2FE1A4-878B-4B0A-9204-73240AB52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221431-763E-419F-95EB-9D4831331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0F3C19-EE6F-4C22-A2E5-9E65A718735B}"/>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6" name="Footer Placeholder 5">
            <a:extLst>
              <a:ext uri="{FF2B5EF4-FFF2-40B4-BE49-F238E27FC236}">
                <a16:creationId xmlns:a16="http://schemas.microsoft.com/office/drawing/2014/main" id="{2A2B49FD-A8D8-4FF5-9A4F-5F4D1BB76D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45FA3C-FC6E-4FC8-9C33-B81F273C9FE9}"/>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7365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58D5-6148-44CD-B843-02DE8BAE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B32D9E-B05C-421A-8948-D1E8E0E02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BFBFE9-FD81-416C-91A5-FE5AB7FFE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3A1D27-BD99-4C98-80CD-2572018F4E96}"/>
              </a:ext>
            </a:extLst>
          </p:cNvPr>
          <p:cNvSpPr>
            <a:spLocks noGrp="1"/>
          </p:cNvSpPr>
          <p:nvPr>
            <p:ph type="dt" sz="half" idx="10"/>
          </p:nvPr>
        </p:nvSpPr>
        <p:spPr/>
        <p:txBody>
          <a:bodyPr/>
          <a:lstStyle/>
          <a:p>
            <a:fld id="{E1CFA07B-8A66-4D65-ACC9-FEDC0548C8B9}" type="datetimeFigureOut">
              <a:rPr lang="en-GB" smtClean="0"/>
              <a:t>10/02/2025</a:t>
            </a:fld>
            <a:endParaRPr lang="en-GB"/>
          </a:p>
        </p:txBody>
      </p:sp>
      <p:sp>
        <p:nvSpPr>
          <p:cNvPr id="6" name="Footer Placeholder 5">
            <a:extLst>
              <a:ext uri="{FF2B5EF4-FFF2-40B4-BE49-F238E27FC236}">
                <a16:creationId xmlns:a16="http://schemas.microsoft.com/office/drawing/2014/main" id="{8EECA05A-D3FA-438B-93AB-7CBCBE5EC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C98AA-20DE-44BD-8DA7-2C9174A4E13F}"/>
              </a:ext>
            </a:extLst>
          </p:cNvPr>
          <p:cNvSpPr>
            <a:spLocks noGrp="1"/>
          </p:cNvSpPr>
          <p:nvPr>
            <p:ph type="sldNum" sz="quarter" idx="12"/>
          </p:nvPr>
        </p:nvSpPr>
        <p:spPr/>
        <p:txBody>
          <a:bodyPr/>
          <a:lstStyle/>
          <a:p>
            <a:fld id="{6A2AD130-24FB-4DB1-B866-AE41A0507DB2}" type="slidenum">
              <a:rPr lang="en-GB" smtClean="0"/>
              <a:t>‹#›</a:t>
            </a:fld>
            <a:endParaRPr lang="en-GB"/>
          </a:p>
        </p:txBody>
      </p:sp>
    </p:spTree>
    <p:extLst>
      <p:ext uri="{BB962C8B-B14F-4D97-AF65-F5344CB8AC3E}">
        <p14:creationId xmlns:p14="http://schemas.microsoft.com/office/powerpoint/2010/main" val="70509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E81797-ABAB-482D-9B3F-0D3E92C88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8DCE5F-1DA6-4F02-A8B9-B3035D570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3F4005-B8E4-4436-B35C-9E763B731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FA07B-8A66-4D65-ACC9-FEDC0548C8B9}" type="datetimeFigureOut">
              <a:rPr lang="en-GB" smtClean="0"/>
              <a:t>10/02/2025</a:t>
            </a:fld>
            <a:endParaRPr lang="en-GB"/>
          </a:p>
        </p:txBody>
      </p:sp>
      <p:sp>
        <p:nvSpPr>
          <p:cNvPr id="5" name="Footer Placeholder 4">
            <a:extLst>
              <a:ext uri="{FF2B5EF4-FFF2-40B4-BE49-F238E27FC236}">
                <a16:creationId xmlns:a16="http://schemas.microsoft.com/office/drawing/2014/main" id="{D8498720-3040-4736-A02E-B063E01577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415221-D8D4-48AD-BF10-398935EAC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AD130-24FB-4DB1-B866-AE41A0507DB2}" type="slidenum">
              <a:rPr lang="en-GB" smtClean="0"/>
              <a:t>‹#›</a:t>
            </a:fld>
            <a:endParaRPr lang="en-GB"/>
          </a:p>
        </p:txBody>
      </p:sp>
    </p:spTree>
    <p:extLst>
      <p:ext uri="{BB962C8B-B14F-4D97-AF65-F5344CB8AC3E}">
        <p14:creationId xmlns:p14="http://schemas.microsoft.com/office/powerpoint/2010/main" val="3575747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86D45-B285-4A4F-B442-043EFFFB8C77}"/>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7826"/>
          <a:stretch/>
        </p:blipFill>
        <p:spPr>
          <a:xfrm>
            <a:off x="18478" y="0"/>
            <a:ext cx="12173521" cy="6858000"/>
          </a:xfrm>
          <a:prstGeom prst="rect">
            <a:avLst/>
          </a:prstGeom>
        </p:spPr>
      </p:pic>
      <p:sp>
        <p:nvSpPr>
          <p:cNvPr id="6" name="Rectangle 5">
            <a:extLst>
              <a:ext uri="{FF2B5EF4-FFF2-40B4-BE49-F238E27FC236}">
                <a16:creationId xmlns:a16="http://schemas.microsoft.com/office/drawing/2014/main" id="{1CF30841-A632-4155-81A3-2A927CB934C1}"/>
              </a:ext>
            </a:extLst>
          </p:cNvPr>
          <p:cNvSpPr/>
          <p:nvPr/>
        </p:nvSpPr>
        <p:spPr>
          <a:xfrm>
            <a:off x="993497" y="224135"/>
            <a:ext cx="10051663" cy="1107996"/>
          </a:xfrm>
          <a:prstGeom prst="rect">
            <a:avLst/>
          </a:prstGeom>
          <a:noFill/>
        </p:spPr>
        <p:txBody>
          <a:bodyPr wrap="square" lIns="91440" tIns="45720" rIns="91440" bIns="45720">
            <a:spAutoFit/>
          </a:bodyPr>
          <a:lstStyle/>
          <a:p>
            <a:pPr algn="ctr"/>
            <a:r>
              <a:rPr lang="en-US" sz="66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66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7" name="TextBox 6">
            <a:extLst>
              <a:ext uri="{FF2B5EF4-FFF2-40B4-BE49-F238E27FC236}">
                <a16:creationId xmlns:a16="http://schemas.microsoft.com/office/drawing/2014/main" id="{73E3DB26-E21F-4DF4-BCD8-B589BAE40D4D}"/>
              </a:ext>
            </a:extLst>
          </p:cNvPr>
          <p:cNvSpPr txBox="1"/>
          <p:nvPr/>
        </p:nvSpPr>
        <p:spPr>
          <a:xfrm>
            <a:off x="585857" y="1759166"/>
            <a:ext cx="11362919" cy="1200329"/>
          </a:xfrm>
          <a:prstGeom prst="rect">
            <a:avLst/>
          </a:prstGeom>
          <a:noFill/>
        </p:spPr>
        <p:txBody>
          <a:bodyPr wrap="square" rtlCol="0">
            <a:spAutoFit/>
          </a:bodyPr>
          <a:lstStyle/>
          <a:p>
            <a:r>
              <a:rPr lang="en-GB" sz="3600" b="1" u="sng" dirty="0">
                <a:solidFill>
                  <a:srgbClr val="A50021"/>
                </a:solidFill>
                <a:latin typeface="Maiandra GD" panose="020E0502030308020204" pitchFamily="34" charset="0"/>
              </a:rPr>
              <a:t>Focus;</a:t>
            </a:r>
          </a:p>
          <a:p>
            <a:endParaRPr lang="en-GB" sz="400" b="1" dirty="0">
              <a:solidFill>
                <a:srgbClr val="A50021"/>
              </a:solidFill>
              <a:latin typeface="Maiandra GD" panose="020E0502030308020204" pitchFamily="34" charset="0"/>
            </a:endParaRPr>
          </a:p>
          <a:p>
            <a:r>
              <a:rPr lang="en-GB" sz="3200" b="1" dirty="0">
                <a:solidFill>
                  <a:srgbClr val="A50021"/>
                </a:solidFill>
                <a:latin typeface="Maiandra GD" panose="020E0502030308020204" pitchFamily="34" charset="0"/>
              </a:rPr>
              <a:t>How do we answer exam questions on Buddhism?</a:t>
            </a:r>
          </a:p>
        </p:txBody>
      </p:sp>
      <p:sp>
        <p:nvSpPr>
          <p:cNvPr id="8" name="TextBox 7">
            <a:extLst>
              <a:ext uri="{FF2B5EF4-FFF2-40B4-BE49-F238E27FC236}">
                <a16:creationId xmlns:a16="http://schemas.microsoft.com/office/drawing/2014/main" id="{F096F38C-70B5-402C-A383-7F45FFB54951}"/>
              </a:ext>
            </a:extLst>
          </p:cNvPr>
          <p:cNvSpPr txBox="1"/>
          <p:nvPr/>
        </p:nvSpPr>
        <p:spPr>
          <a:xfrm>
            <a:off x="2329898" y="3970358"/>
            <a:ext cx="8198412" cy="630942"/>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To begin… </a:t>
            </a:r>
            <a:r>
              <a:rPr lang="en-GB" sz="3200" b="1" dirty="0">
                <a:solidFill>
                  <a:srgbClr val="A50021"/>
                </a:solidFill>
                <a:latin typeface="Maiandra GD" panose="020E0502030308020204" pitchFamily="34" charset="0"/>
              </a:rPr>
              <a:t>Recap quiz!</a:t>
            </a:r>
          </a:p>
          <a:p>
            <a:endParaRPr lang="en-GB" sz="300" b="1" dirty="0">
              <a:solidFill>
                <a:srgbClr val="A50021"/>
              </a:solidFill>
              <a:latin typeface="Maiandra GD" panose="020E0502030308020204" pitchFamily="34" charset="0"/>
            </a:endParaRPr>
          </a:p>
        </p:txBody>
      </p:sp>
      <p:sp>
        <p:nvSpPr>
          <p:cNvPr id="9" name="TextBox 8">
            <a:extLst>
              <a:ext uri="{FF2B5EF4-FFF2-40B4-BE49-F238E27FC236}">
                <a16:creationId xmlns:a16="http://schemas.microsoft.com/office/drawing/2014/main" id="{2A52CB44-DE9E-4663-925D-7EA4E906C317}"/>
              </a:ext>
            </a:extLst>
          </p:cNvPr>
          <p:cNvSpPr txBox="1"/>
          <p:nvPr/>
        </p:nvSpPr>
        <p:spPr>
          <a:xfrm>
            <a:off x="585858" y="5509903"/>
            <a:ext cx="11362919" cy="630942"/>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Introduction…</a:t>
            </a:r>
            <a:r>
              <a:rPr lang="en-GB" sz="3200" b="1" dirty="0">
                <a:solidFill>
                  <a:srgbClr val="A50021"/>
                </a:solidFill>
                <a:latin typeface="Maiandra GD" panose="020E0502030308020204" pitchFamily="34" charset="0"/>
              </a:rPr>
              <a:t> W?</a:t>
            </a:r>
          </a:p>
          <a:p>
            <a:endParaRPr lang="en-GB" sz="300" b="1" dirty="0">
              <a:solidFill>
                <a:srgbClr val="A50021"/>
              </a:solidFill>
              <a:latin typeface="Maiandra GD" panose="020E0502030308020204" pitchFamily="34" charset="0"/>
            </a:endParaRPr>
          </a:p>
        </p:txBody>
      </p:sp>
      <p:pic>
        <p:nvPicPr>
          <p:cNvPr id="11" name="Picture 10">
            <a:extLst>
              <a:ext uri="{FF2B5EF4-FFF2-40B4-BE49-F238E27FC236}">
                <a16:creationId xmlns:a16="http://schemas.microsoft.com/office/drawing/2014/main" id="{3D644079-917A-4FB4-A03B-6F6420F57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666" y="2942506"/>
            <a:ext cx="1625232" cy="2708720"/>
          </a:xfrm>
          <a:prstGeom prst="rect">
            <a:avLst/>
          </a:prstGeom>
        </p:spPr>
      </p:pic>
      <p:pic>
        <p:nvPicPr>
          <p:cNvPr id="13" name="Picture 12">
            <a:extLst>
              <a:ext uri="{FF2B5EF4-FFF2-40B4-BE49-F238E27FC236}">
                <a16:creationId xmlns:a16="http://schemas.microsoft.com/office/drawing/2014/main" id="{0CA70F7B-13D6-455D-BE29-A437857CC977}"/>
              </a:ext>
            </a:extLst>
          </p:cNvPr>
          <p:cNvPicPr>
            <a:picLocks noChangeAspect="1"/>
          </p:cNvPicPr>
          <p:nvPr/>
        </p:nvPicPr>
        <p:blipFill>
          <a:blip r:embed="rId5">
            <a:duotone>
              <a:prstClr val="black"/>
              <a:srgbClr val="EE004F">
                <a:tint val="45000"/>
                <a:satMod val="400000"/>
              </a:srgbClr>
            </a:duotone>
            <a:extLst>
              <a:ext uri="{28A0092B-C50C-407E-A947-70E740481C1C}">
                <a14:useLocalDpi xmlns:a14="http://schemas.microsoft.com/office/drawing/2010/main" val="0"/>
              </a:ext>
            </a:extLst>
          </a:blip>
          <a:stretch>
            <a:fillRect/>
          </a:stretch>
        </p:blipFill>
        <p:spPr>
          <a:xfrm>
            <a:off x="10239672" y="3025756"/>
            <a:ext cx="1120482" cy="2314870"/>
          </a:xfrm>
          <a:prstGeom prst="rect">
            <a:avLst/>
          </a:prstGeom>
        </p:spPr>
      </p:pic>
    </p:spTree>
    <p:extLst>
      <p:ext uri="{BB962C8B-B14F-4D97-AF65-F5344CB8AC3E}">
        <p14:creationId xmlns:p14="http://schemas.microsoft.com/office/powerpoint/2010/main" val="39661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CD23F-0FC4-4058-879D-17160452B384}"/>
              </a:ext>
            </a:extLst>
          </p:cNvPr>
          <p:cNvPicPr>
            <a:picLocks noChangeAspect="1"/>
          </p:cNvPicPr>
          <p:nvPr/>
        </p:nvPicPr>
        <p:blipFill rotWithShape="1">
          <a:blip r:embed="rId2">
            <a:extLst>
              <a:ext uri="{28A0092B-C50C-407E-A947-70E740481C1C}">
                <a14:useLocalDpi xmlns:a14="http://schemas.microsoft.com/office/drawing/2010/main" val="0"/>
              </a:ext>
            </a:extLst>
          </a:blip>
          <a:srcRect l="2296" r="28137"/>
          <a:stretch/>
        </p:blipFill>
        <p:spPr>
          <a:xfrm>
            <a:off x="0" y="0"/>
            <a:ext cx="12192000" cy="6858000"/>
          </a:xfrm>
          <a:prstGeom prst="rect">
            <a:avLst/>
          </a:prstGeom>
        </p:spPr>
      </p:pic>
      <p:sp>
        <p:nvSpPr>
          <p:cNvPr id="7" name="TextBox 6">
            <a:extLst>
              <a:ext uri="{FF2B5EF4-FFF2-40B4-BE49-F238E27FC236}">
                <a16:creationId xmlns:a16="http://schemas.microsoft.com/office/drawing/2014/main" id="{77F9BA23-4266-4B3C-94D1-F8B7F1359D05}"/>
              </a:ext>
            </a:extLst>
          </p:cNvPr>
          <p:cNvSpPr txBox="1"/>
          <p:nvPr/>
        </p:nvSpPr>
        <p:spPr>
          <a:xfrm>
            <a:off x="159028" y="1251321"/>
            <a:ext cx="11979964" cy="6294031"/>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4 mark ‘explain two…’ questions;</a:t>
            </a:r>
          </a:p>
          <a:p>
            <a:endParaRPr lang="en-GB" sz="900" b="1" dirty="0">
              <a:solidFill>
                <a:srgbClr val="A50021"/>
              </a:solidFill>
              <a:latin typeface="Maiandra GD" panose="020E0502030308020204" pitchFamily="34" charset="0"/>
            </a:endParaRPr>
          </a:p>
          <a:p>
            <a:r>
              <a:rPr lang="en-GB" sz="2800" b="1" dirty="0">
                <a:solidFill>
                  <a:srgbClr val="A50021"/>
                </a:solidFill>
                <a:latin typeface="Maiandra GD" panose="020E0502030308020204" pitchFamily="34" charset="0"/>
              </a:rPr>
              <a:t>Think of these questions as 2 + 2 = 4 (for all papers and topics).</a:t>
            </a:r>
          </a:p>
          <a:p>
            <a:endParaRPr lang="en-GB" sz="1600" b="1" dirty="0">
              <a:solidFill>
                <a:srgbClr val="A50021"/>
              </a:solidFill>
              <a:latin typeface="Maiandra GD" panose="020E0502030308020204" pitchFamily="34" charset="0"/>
            </a:endParaRPr>
          </a:p>
          <a:p>
            <a:r>
              <a:rPr lang="en-GB" sz="2500" b="1" u="sng" dirty="0">
                <a:solidFill>
                  <a:srgbClr val="A50021"/>
                </a:solidFill>
                <a:latin typeface="Maiandra GD" panose="020E0502030308020204" pitchFamily="34" charset="0"/>
              </a:rPr>
              <a:t>Explain two ways in which learning about the four sights influences Buddhists today.</a:t>
            </a:r>
          </a:p>
          <a:p>
            <a:endParaRPr lang="en-GB" sz="1400" b="1" u="sng" dirty="0">
              <a:solidFill>
                <a:srgbClr val="A50021"/>
              </a:solidFill>
              <a:latin typeface="Maiandra GD" panose="020E0502030308020204" pitchFamily="34" charset="0"/>
            </a:endParaRPr>
          </a:p>
          <a:p>
            <a:r>
              <a:rPr lang="en-GB" sz="2600" dirty="0">
                <a:solidFill>
                  <a:srgbClr val="A50021"/>
                </a:solidFill>
                <a:latin typeface="Maiandra GD" panose="020E0502030308020204" pitchFamily="34" charset="0"/>
              </a:rPr>
              <a:t>       </a:t>
            </a:r>
            <a:r>
              <a:rPr lang="en-GB" sz="2600" b="1" dirty="0">
                <a:solidFill>
                  <a:srgbClr val="A50021"/>
                </a:solidFill>
                <a:latin typeface="Maiandra GD" panose="020E0502030308020204" pitchFamily="34" charset="0"/>
              </a:rPr>
              <a:t>One way in which the four sights influence Buddhists today is that </a:t>
            </a:r>
          </a:p>
          <a:p>
            <a:r>
              <a:rPr lang="en-GB" sz="2600" b="1" dirty="0">
                <a:solidFill>
                  <a:srgbClr val="A50021"/>
                </a:solidFill>
                <a:latin typeface="Maiandra GD" panose="020E0502030308020204" pitchFamily="34" charset="0"/>
              </a:rPr>
              <a:t>       witnessing things like sickness, old age and death, helps them understand </a:t>
            </a:r>
          </a:p>
          <a:p>
            <a:r>
              <a:rPr lang="en-GB" sz="2600" b="1" dirty="0">
                <a:solidFill>
                  <a:srgbClr val="A50021"/>
                </a:solidFill>
                <a:latin typeface="Maiandra GD" panose="020E0502030308020204" pitchFamily="34" charset="0"/>
              </a:rPr>
              <a:t>       compassion, just like it did for Buddha. This may encourage Buddhists to  </a:t>
            </a:r>
          </a:p>
          <a:p>
            <a:r>
              <a:rPr lang="en-GB" sz="2600" b="1" dirty="0">
                <a:solidFill>
                  <a:srgbClr val="A50021"/>
                </a:solidFill>
                <a:latin typeface="Maiandra GD" panose="020E0502030308020204" pitchFamily="34" charset="0"/>
              </a:rPr>
              <a:t>       help others.</a:t>
            </a:r>
          </a:p>
          <a:p>
            <a:endParaRPr lang="en-GB" sz="8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Another way would be that it may encourage them to lead a spiritual life,   </a:t>
            </a:r>
          </a:p>
          <a:p>
            <a:r>
              <a:rPr lang="en-GB" sz="2600" b="1" dirty="0">
                <a:solidFill>
                  <a:srgbClr val="A50021"/>
                </a:solidFill>
                <a:latin typeface="Maiandra GD" panose="020E0502030308020204" pitchFamily="34" charset="0"/>
              </a:rPr>
              <a:t>       trying to understand how to end suffering. Much like Buddha did when he </a:t>
            </a:r>
          </a:p>
          <a:p>
            <a:r>
              <a:rPr lang="en-GB" sz="2600" b="1" dirty="0">
                <a:solidFill>
                  <a:srgbClr val="A50021"/>
                </a:solidFill>
                <a:latin typeface="Maiandra GD" panose="020E0502030308020204" pitchFamily="34" charset="0"/>
              </a:rPr>
              <a:t>       saw the holy man.</a:t>
            </a:r>
          </a:p>
          <a:p>
            <a:endParaRPr lang="en-GB" sz="28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a:p>
            <a:endParaRPr lang="en-GB" sz="9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p:txBody>
      </p:sp>
      <p:sp>
        <p:nvSpPr>
          <p:cNvPr id="8" name="Rectangle 7">
            <a:extLst>
              <a:ext uri="{FF2B5EF4-FFF2-40B4-BE49-F238E27FC236}">
                <a16:creationId xmlns:a16="http://schemas.microsoft.com/office/drawing/2014/main" id="{F69E84DA-880D-4D3A-A0B4-557F7D6783E1}"/>
              </a:ext>
            </a:extLst>
          </p:cNvPr>
          <p:cNvSpPr/>
          <p:nvPr/>
        </p:nvSpPr>
        <p:spPr>
          <a:xfrm>
            <a:off x="993497" y="144623"/>
            <a:ext cx="10051663" cy="830997"/>
          </a:xfrm>
          <a:prstGeom prst="rect">
            <a:avLst/>
          </a:prstGeom>
          <a:noFill/>
        </p:spPr>
        <p:txBody>
          <a:bodyPr wrap="square" lIns="91440" tIns="45720" rIns="91440" bIns="45720">
            <a:spAutoFit/>
          </a:bodyPr>
          <a:lstStyle/>
          <a:p>
            <a:pPr algn="ctr"/>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6" name="Picture 5">
            <a:extLst>
              <a:ext uri="{FF2B5EF4-FFF2-40B4-BE49-F238E27FC236}">
                <a16:creationId xmlns:a16="http://schemas.microsoft.com/office/drawing/2014/main" id="{6C6619EC-11D1-4B41-A5C9-736BB50D82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6804" y="3875979"/>
            <a:ext cx="317336" cy="311708"/>
          </a:xfrm>
          <a:prstGeom prst="rect">
            <a:avLst/>
          </a:prstGeom>
        </p:spPr>
      </p:pic>
      <p:pic>
        <p:nvPicPr>
          <p:cNvPr id="9" name="Picture 8">
            <a:extLst>
              <a:ext uri="{FF2B5EF4-FFF2-40B4-BE49-F238E27FC236}">
                <a16:creationId xmlns:a16="http://schemas.microsoft.com/office/drawing/2014/main" id="{C2A313C5-D7A7-4FC1-AD11-BCC3F4535EB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29812" y="4330195"/>
            <a:ext cx="317336" cy="311708"/>
          </a:xfrm>
          <a:prstGeom prst="rect">
            <a:avLst/>
          </a:prstGeom>
        </p:spPr>
      </p:pic>
      <p:pic>
        <p:nvPicPr>
          <p:cNvPr id="10" name="Picture 9">
            <a:extLst>
              <a:ext uri="{FF2B5EF4-FFF2-40B4-BE49-F238E27FC236}">
                <a16:creationId xmlns:a16="http://schemas.microsoft.com/office/drawing/2014/main" id="{DDE38FF5-0D50-4F37-9DB7-041D28C8F14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50839" y="5631892"/>
            <a:ext cx="317336" cy="311708"/>
          </a:xfrm>
          <a:prstGeom prst="rect">
            <a:avLst/>
          </a:prstGeom>
        </p:spPr>
      </p:pic>
      <p:pic>
        <p:nvPicPr>
          <p:cNvPr id="11" name="Picture 10">
            <a:extLst>
              <a:ext uri="{FF2B5EF4-FFF2-40B4-BE49-F238E27FC236}">
                <a16:creationId xmlns:a16="http://schemas.microsoft.com/office/drawing/2014/main" id="{165F51DA-967C-41EF-908A-91757575AA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16003" y="4689965"/>
            <a:ext cx="317336" cy="311708"/>
          </a:xfrm>
          <a:prstGeom prst="rect">
            <a:avLst/>
          </a:prstGeom>
        </p:spPr>
      </p:pic>
    </p:spTree>
    <p:extLst>
      <p:ext uri="{BB962C8B-B14F-4D97-AF65-F5344CB8AC3E}">
        <p14:creationId xmlns:p14="http://schemas.microsoft.com/office/powerpoint/2010/main" val="23678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666A4-F729-437D-8990-96330386A70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l="5111" t="2589" r="3742" b="2296"/>
          <a:stretch/>
        </p:blipFill>
        <p:spPr>
          <a:xfrm>
            <a:off x="0" y="-11429"/>
            <a:ext cx="12192000" cy="6896116"/>
          </a:xfrm>
          <a:prstGeom prst="rect">
            <a:avLst/>
          </a:prstGeom>
        </p:spPr>
      </p:pic>
      <p:sp>
        <p:nvSpPr>
          <p:cNvPr id="6" name="TextBox 5">
            <a:extLst>
              <a:ext uri="{FF2B5EF4-FFF2-40B4-BE49-F238E27FC236}">
                <a16:creationId xmlns:a16="http://schemas.microsoft.com/office/drawing/2014/main" id="{F5979295-A49E-4622-8C48-D42CC51F899D}"/>
              </a:ext>
            </a:extLst>
          </p:cNvPr>
          <p:cNvSpPr txBox="1"/>
          <p:nvPr/>
        </p:nvSpPr>
        <p:spPr>
          <a:xfrm>
            <a:off x="231913" y="1688643"/>
            <a:ext cx="11728174" cy="4878259"/>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4 mark ‘explain two…’ questions;</a:t>
            </a:r>
          </a:p>
          <a:p>
            <a:endParaRPr lang="en-GB" sz="900" b="1" dirty="0">
              <a:solidFill>
                <a:srgbClr val="A50021"/>
              </a:solidFill>
              <a:latin typeface="Maiandra GD" panose="020E0502030308020204" pitchFamily="34" charset="0"/>
            </a:endParaRPr>
          </a:p>
          <a:p>
            <a:r>
              <a:rPr lang="en-GB" sz="2800" b="1" dirty="0">
                <a:solidFill>
                  <a:srgbClr val="A50021"/>
                </a:solidFill>
                <a:latin typeface="Maiandra GD" panose="020E0502030308020204" pitchFamily="34" charset="0"/>
              </a:rPr>
              <a:t>Think of these questions as 2 + 2 = 4 (for all papers and topics).</a:t>
            </a:r>
          </a:p>
          <a:p>
            <a:endParaRPr lang="en-GB" sz="1600" b="1" dirty="0">
              <a:solidFill>
                <a:srgbClr val="A50021"/>
              </a:solidFill>
              <a:latin typeface="Maiandra GD" panose="020E0502030308020204" pitchFamily="34" charset="0"/>
            </a:endParaRPr>
          </a:p>
          <a:p>
            <a:r>
              <a:rPr lang="en-GB" sz="2600" b="1" u="sng" dirty="0">
                <a:solidFill>
                  <a:srgbClr val="A50021"/>
                </a:solidFill>
                <a:latin typeface="Maiandra GD" panose="020E0502030308020204" pitchFamily="34" charset="0"/>
              </a:rPr>
              <a:t>Explain two differences between an </a:t>
            </a:r>
            <a:r>
              <a:rPr lang="en-GB" sz="2600" b="1" u="sng" dirty="0" err="1">
                <a:solidFill>
                  <a:srgbClr val="A50021"/>
                </a:solidFill>
                <a:latin typeface="Maiandra GD" panose="020E0502030308020204" pitchFamily="34" charset="0"/>
              </a:rPr>
              <a:t>Arhat</a:t>
            </a:r>
            <a:r>
              <a:rPr lang="en-GB" sz="2600" b="1" u="sng" dirty="0">
                <a:solidFill>
                  <a:srgbClr val="A50021"/>
                </a:solidFill>
                <a:latin typeface="Maiandra GD" panose="020E0502030308020204" pitchFamily="34" charset="0"/>
              </a:rPr>
              <a:t> and a </a:t>
            </a:r>
            <a:r>
              <a:rPr lang="en-GB" sz="2600" b="1" u="sng" dirty="0" err="1">
                <a:solidFill>
                  <a:srgbClr val="A50021"/>
                </a:solidFill>
                <a:latin typeface="Maiandra GD" panose="020E0502030308020204" pitchFamily="34" charset="0"/>
              </a:rPr>
              <a:t>Boddhisattva</a:t>
            </a:r>
            <a:r>
              <a:rPr lang="en-GB" sz="2600" b="1" u="sng" dirty="0">
                <a:solidFill>
                  <a:srgbClr val="A50021"/>
                </a:solidFill>
                <a:latin typeface="Maiandra GD" panose="020E0502030308020204" pitchFamily="34" charset="0"/>
              </a:rPr>
              <a:t>. (4 marks).</a:t>
            </a:r>
          </a:p>
          <a:p>
            <a:endParaRPr lang="en-GB" sz="1400" b="1" u="sng"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This is a </a:t>
            </a:r>
            <a:r>
              <a:rPr lang="en-GB" sz="2600" b="1" dirty="0" err="1">
                <a:solidFill>
                  <a:srgbClr val="A50021"/>
                </a:solidFill>
                <a:latin typeface="Maiandra GD" panose="020E0502030308020204" pitchFamily="34" charset="0"/>
              </a:rPr>
              <a:t>Theravadan</a:t>
            </a:r>
            <a:r>
              <a:rPr lang="en-GB" sz="2600" b="1" dirty="0">
                <a:solidFill>
                  <a:srgbClr val="A50021"/>
                </a:solidFill>
                <a:latin typeface="Maiandra GD" panose="020E0502030308020204" pitchFamily="34" charset="0"/>
              </a:rPr>
              <a:t> Buddhist belief and refers to a ‘perfected person’. An  </a:t>
            </a:r>
          </a:p>
          <a:p>
            <a:r>
              <a:rPr lang="en-GB" sz="2600" b="1" dirty="0">
                <a:solidFill>
                  <a:srgbClr val="A50021"/>
                </a:solidFill>
                <a:latin typeface="Maiandra GD" panose="020E0502030308020204" pitchFamily="34" charset="0"/>
              </a:rPr>
              <a:t>     </a:t>
            </a:r>
            <a:r>
              <a:rPr lang="en-GB" sz="2600" b="1" dirty="0" err="1">
                <a:solidFill>
                  <a:srgbClr val="A50021"/>
                </a:solidFill>
                <a:latin typeface="Maiandra GD" panose="020E0502030308020204" pitchFamily="34" charset="0"/>
              </a:rPr>
              <a:t>Arhat</a:t>
            </a:r>
            <a:r>
              <a:rPr lang="en-GB" sz="2600" b="1" dirty="0">
                <a:solidFill>
                  <a:srgbClr val="A50021"/>
                </a:solidFill>
                <a:latin typeface="Maiandra GD" panose="020E0502030308020204" pitchFamily="34" charset="0"/>
              </a:rPr>
              <a:t> is someone who has become enlightened and has overcome the causes </a:t>
            </a:r>
          </a:p>
          <a:p>
            <a:r>
              <a:rPr lang="en-GB" sz="2600" b="1" dirty="0">
                <a:solidFill>
                  <a:srgbClr val="A50021"/>
                </a:solidFill>
                <a:latin typeface="Maiandra GD" panose="020E0502030308020204" pitchFamily="34" charset="0"/>
              </a:rPr>
              <a:t>     of suffering. </a:t>
            </a:r>
          </a:p>
          <a:p>
            <a:endParaRPr lang="en-GB" sz="8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Whereas a Bodhisattva is a </a:t>
            </a:r>
            <a:r>
              <a:rPr lang="en-GB" sz="2600" b="1" dirty="0" err="1">
                <a:solidFill>
                  <a:srgbClr val="A50021"/>
                </a:solidFill>
                <a:latin typeface="Maiandra GD" panose="020E0502030308020204" pitchFamily="34" charset="0"/>
              </a:rPr>
              <a:t>Mahayanan</a:t>
            </a:r>
            <a:r>
              <a:rPr lang="en-GB" sz="2600" b="1" dirty="0">
                <a:solidFill>
                  <a:srgbClr val="A50021"/>
                </a:solidFill>
                <a:latin typeface="Maiandra GD" panose="020E0502030308020204" pitchFamily="34" charset="0"/>
              </a:rPr>
              <a:t> Buddhist belief that an enlightened </a:t>
            </a:r>
          </a:p>
          <a:p>
            <a:r>
              <a:rPr lang="en-GB" sz="2600" b="1" dirty="0">
                <a:solidFill>
                  <a:srgbClr val="A50021"/>
                </a:solidFill>
                <a:latin typeface="Maiandra GD" panose="020E0502030308020204" pitchFamily="34" charset="0"/>
              </a:rPr>
              <a:t>     being remains in the cycle of samsara out of compassion for others in order </a:t>
            </a:r>
          </a:p>
          <a:p>
            <a:r>
              <a:rPr lang="en-GB" sz="2600" b="1" dirty="0">
                <a:solidFill>
                  <a:srgbClr val="A50021"/>
                </a:solidFill>
                <a:latin typeface="Maiandra GD" panose="020E0502030308020204" pitchFamily="34" charset="0"/>
              </a:rPr>
              <a:t>     to help others to achieve enlightenment.</a:t>
            </a:r>
            <a:endParaRPr lang="en-GB" sz="2800" b="1" dirty="0">
              <a:solidFill>
                <a:srgbClr val="A50021"/>
              </a:solidFill>
              <a:latin typeface="Maiandra GD" panose="020E0502030308020204" pitchFamily="34" charset="0"/>
            </a:endParaRPr>
          </a:p>
          <a:p>
            <a:endParaRPr lang="en-GB" sz="2800" b="1" dirty="0">
              <a:solidFill>
                <a:srgbClr val="A50021"/>
              </a:solidFill>
              <a:latin typeface="Maiandra GD" panose="020E0502030308020204" pitchFamily="34" charset="0"/>
            </a:endParaRPr>
          </a:p>
        </p:txBody>
      </p:sp>
      <p:sp>
        <p:nvSpPr>
          <p:cNvPr id="7" name="Rectangle 6">
            <a:extLst>
              <a:ext uri="{FF2B5EF4-FFF2-40B4-BE49-F238E27FC236}">
                <a16:creationId xmlns:a16="http://schemas.microsoft.com/office/drawing/2014/main" id="{4CA19FF1-72E7-4305-A14D-C314217D7409}"/>
              </a:ext>
            </a:extLst>
          </p:cNvPr>
          <p:cNvSpPr/>
          <p:nvPr/>
        </p:nvSpPr>
        <p:spPr>
          <a:xfrm>
            <a:off x="1070168" y="423109"/>
            <a:ext cx="10051663" cy="830997"/>
          </a:xfrm>
          <a:prstGeom prst="rect">
            <a:avLst/>
          </a:prstGeom>
          <a:noFill/>
        </p:spPr>
        <p:txBody>
          <a:bodyPr wrap="square" lIns="91440" tIns="45720" rIns="91440" bIns="45720">
            <a:spAutoFit/>
          </a:bodyPr>
          <a:lstStyle/>
          <a:p>
            <a:pPr algn="ctr"/>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4" name="Picture 3">
            <a:extLst>
              <a:ext uri="{FF2B5EF4-FFF2-40B4-BE49-F238E27FC236}">
                <a16:creationId xmlns:a16="http://schemas.microsoft.com/office/drawing/2014/main" id="{4449C1AD-3FF7-4150-BD28-17DB334ABB2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61131" y="3485320"/>
            <a:ext cx="295737" cy="290492"/>
          </a:xfrm>
          <a:prstGeom prst="rect">
            <a:avLst/>
          </a:prstGeom>
        </p:spPr>
      </p:pic>
      <p:pic>
        <p:nvPicPr>
          <p:cNvPr id="8" name="Picture 7">
            <a:extLst>
              <a:ext uri="{FF2B5EF4-FFF2-40B4-BE49-F238E27FC236}">
                <a16:creationId xmlns:a16="http://schemas.microsoft.com/office/drawing/2014/main" id="{F8659E0B-12AF-4F57-8F18-90126BD3E03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88977" y="4366308"/>
            <a:ext cx="317336" cy="311708"/>
          </a:xfrm>
          <a:prstGeom prst="rect">
            <a:avLst/>
          </a:prstGeom>
        </p:spPr>
      </p:pic>
      <p:pic>
        <p:nvPicPr>
          <p:cNvPr id="9" name="Picture 8">
            <a:extLst>
              <a:ext uri="{FF2B5EF4-FFF2-40B4-BE49-F238E27FC236}">
                <a16:creationId xmlns:a16="http://schemas.microsoft.com/office/drawing/2014/main" id="{CA9E5350-BFA3-4B49-AECC-7B981AABD51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198480" y="5186072"/>
            <a:ext cx="278761" cy="273817"/>
          </a:xfrm>
          <a:prstGeom prst="rect">
            <a:avLst/>
          </a:prstGeom>
        </p:spPr>
      </p:pic>
      <p:pic>
        <p:nvPicPr>
          <p:cNvPr id="10" name="Picture 9">
            <a:extLst>
              <a:ext uri="{FF2B5EF4-FFF2-40B4-BE49-F238E27FC236}">
                <a16:creationId xmlns:a16="http://schemas.microsoft.com/office/drawing/2014/main" id="{423E0763-1351-4897-BD1D-BA95EA72E6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03834" y="5751162"/>
            <a:ext cx="310591" cy="305082"/>
          </a:xfrm>
          <a:prstGeom prst="rect">
            <a:avLst/>
          </a:prstGeom>
        </p:spPr>
      </p:pic>
    </p:spTree>
    <p:extLst>
      <p:ext uri="{BB962C8B-B14F-4D97-AF65-F5344CB8AC3E}">
        <p14:creationId xmlns:p14="http://schemas.microsoft.com/office/powerpoint/2010/main" val="4493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FAA88-BE5C-4124-85BE-3110ABEB94B6}"/>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 r="15764" b="18804"/>
          <a:stretch/>
        </p:blipFill>
        <p:spPr>
          <a:xfrm flipH="1">
            <a:off x="-36546" y="0"/>
            <a:ext cx="12228546" cy="6858000"/>
          </a:xfrm>
          <a:prstGeom prst="rect">
            <a:avLst/>
          </a:prstGeom>
        </p:spPr>
      </p:pic>
      <p:sp>
        <p:nvSpPr>
          <p:cNvPr id="6" name="TextBox 5">
            <a:extLst>
              <a:ext uri="{FF2B5EF4-FFF2-40B4-BE49-F238E27FC236}">
                <a16:creationId xmlns:a16="http://schemas.microsoft.com/office/drawing/2014/main" id="{9925C664-C870-4997-A470-C97A1D99E998}"/>
              </a:ext>
            </a:extLst>
          </p:cNvPr>
          <p:cNvSpPr txBox="1"/>
          <p:nvPr/>
        </p:nvSpPr>
        <p:spPr>
          <a:xfrm>
            <a:off x="3286539" y="1147600"/>
            <a:ext cx="8905461" cy="5740033"/>
          </a:xfrm>
          <a:prstGeom prst="rect">
            <a:avLst/>
          </a:prstGeom>
          <a:noFill/>
        </p:spPr>
        <p:txBody>
          <a:bodyPr wrap="square" rtlCol="0">
            <a:spAutoFit/>
          </a:bodyPr>
          <a:lstStyle/>
          <a:p>
            <a:r>
              <a:rPr lang="en-GB" sz="2600" b="1" u="sng" dirty="0">
                <a:solidFill>
                  <a:srgbClr val="A50021"/>
                </a:solidFill>
                <a:latin typeface="Maiandra GD" panose="020E0502030308020204" pitchFamily="34" charset="0"/>
              </a:rPr>
              <a:t>5 mark ‘explain two…’ questions;</a:t>
            </a:r>
          </a:p>
          <a:p>
            <a:endParaRPr lang="en-GB" sz="9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200" b="1" dirty="0">
                <a:solidFill>
                  <a:srgbClr val="A50021"/>
                </a:solidFill>
                <a:latin typeface="Maiandra GD" panose="020E0502030308020204" pitchFamily="34" charset="0"/>
              </a:rPr>
              <a:t>Think of these questions as 2 + 2 + 1= 5 (for all papers and topics).</a:t>
            </a:r>
          </a:p>
          <a:p>
            <a:endParaRPr lang="en-GB" sz="1000" b="1" dirty="0">
              <a:solidFill>
                <a:srgbClr val="A50021"/>
              </a:solidFill>
              <a:latin typeface="Maiandra GD" panose="020E0502030308020204" pitchFamily="34" charset="0"/>
            </a:endParaRPr>
          </a:p>
          <a:p>
            <a:r>
              <a:rPr lang="en-GB" sz="2400" b="1" dirty="0">
                <a:solidFill>
                  <a:srgbClr val="A50021"/>
                </a:solidFill>
                <a:latin typeface="Maiandra GD" panose="020E0502030308020204" pitchFamily="34" charset="0"/>
              </a:rPr>
              <a:t>        </a:t>
            </a:r>
            <a:r>
              <a:rPr lang="en-GB" sz="2500" b="1" u="sng" dirty="0">
                <a:solidFill>
                  <a:srgbClr val="A50021"/>
                </a:solidFill>
                <a:latin typeface="Maiandra GD" panose="020E0502030308020204" pitchFamily="34" charset="0"/>
              </a:rPr>
              <a:t>Explain two Buddhist beliefs about dependent arising. (5)</a:t>
            </a:r>
          </a:p>
          <a:p>
            <a:endParaRPr lang="en-GB" sz="800" b="1" u="sng"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500" b="1" dirty="0">
                <a:solidFill>
                  <a:srgbClr val="A50021"/>
                </a:solidFill>
                <a:latin typeface="Maiandra GD" panose="020E0502030308020204" pitchFamily="34" charset="0"/>
              </a:rPr>
              <a:t>Dependent arising is the belief that everything that  </a:t>
            </a:r>
          </a:p>
          <a:p>
            <a:r>
              <a:rPr lang="en-GB" sz="2500" b="1" dirty="0">
                <a:solidFill>
                  <a:srgbClr val="A50021"/>
                </a:solidFill>
                <a:latin typeface="Maiandra GD" panose="020E0502030308020204" pitchFamily="34" charset="0"/>
              </a:rPr>
              <a:t>        happens, happens as a result of something before it. </a:t>
            </a:r>
          </a:p>
          <a:p>
            <a:r>
              <a:rPr lang="en-GB" sz="2500" b="1" dirty="0">
                <a:solidFill>
                  <a:srgbClr val="A50021"/>
                </a:solidFill>
                <a:latin typeface="Maiandra GD" panose="020E0502030308020204" pitchFamily="34" charset="0"/>
              </a:rPr>
              <a:t>        This is illustrated in the 12 </a:t>
            </a:r>
            <a:r>
              <a:rPr lang="en-GB" sz="2500" b="1" dirty="0" err="1">
                <a:solidFill>
                  <a:srgbClr val="A50021"/>
                </a:solidFill>
                <a:latin typeface="Maiandra GD" panose="020E0502030308020204" pitchFamily="34" charset="0"/>
              </a:rPr>
              <a:t>nidanas</a:t>
            </a:r>
            <a:r>
              <a:rPr lang="en-GB" sz="2500" b="1" dirty="0">
                <a:solidFill>
                  <a:srgbClr val="A50021"/>
                </a:solidFill>
                <a:latin typeface="Maiandra GD" panose="020E0502030308020204" pitchFamily="34" charset="0"/>
              </a:rPr>
              <a:t> such as the 12</a:t>
            </a:r>
            <a:r>
              <a:rPr lang="en-GB" sz="2500" b="1" baseline="30000" dirty="0">
                <a:solidFill>
                  <a:srgbClr val="A50021"/>
                </a:solidFill>
                <a:latin typeface="Maiandra GD" panose="020E0502030308020204" pitchFamily="34" charset="0"/>
              </a:rPr>
              <a:t>th</a:t>
            </a:r>
            <a:r>
              <a:rPr lang="en-GB" sz="2500" b="1" dirty="0">
                <a:solidFill>
                  <a:srgbClr val="A50021"/>
                </a:solidFill>
                <a:latin typeface="Maiandra GD" panose="020E0502030308020204" pitchFamily="34" charset="0"/>
              </a:rPr>
              <a:t> </a:t>
            </a:r>
          </a:p>
          <a:p>
            <a:r>
              <a:rPr lang="en-GB" sz="2500" b="1" dirty="0">
                <a:solidFill>
                  <a:srgbClr val="A50021"/>
                </a:solidFill>
                <a:latin typeface="Maiandra GD" panose="020E0502030308020204" pitchFamily="34" charset="0"/>
              </a:rPr>
              <a:t>         link, death, leading to the 1</a:t>
            </a:r>
            <a:r>
              <a:rPr lang="en-GB" sz="2500" b="1" baseline="30000" dirty="0">
                <a:solidFill>
                  <a:srgbClr val="A50021"/>
                </a:solidFill>
                <a:latin typeface="Maiandra GD" panose="020E0502030308020204" pitchFamily="34" charset="0"/>
              </a:rPr>
              <a:t>st</a:t>
            </a:r>
            <a:r>
              <a:rPr lang="en-GB" sz="2500" b="1" dirty="0">
                <a:solidFill>
                  <a:srgbClr val="A50021"/>
                </a:solidFill>
                <a:latin typeface="Maiandra GD" panose="020E0502030308020204" pitchFamily="34" charset="0"/>
              </a:rPr>
              <a:t> link which is rebirth.</a:t>
            </a:r>
          </a:p>
          <a:p>
            <a:endParaRPr lang="en-GB" sz="6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        </a:t>
            </a:r>
            <a:r>
              <a:rPr lang="en-GB" sz="2500" b="1" dirty="0">
                <a:solidFill>
                  <a:srgbClr val="A50021"/>
                </a:solidFill>
                <a:latin typeface="Maiandra GD" panose="020E0502030308020204" pitchFamily="34" charset="0"/>
              </a:rPr>
              <a:t>Dependent arising also links to the ideas of karma and   </a:t>
            </a:r>
          </a:p>
          <a:p>
            <a:r>
              <a:rPr lang="en-GB" sz="2500" b="1" dirty="0">
                <a:solidFill>
                  <a:srgbClr val="A50021"/>
                </a:solidFill>
                <a:latin typeface="Maiandra GD" panose="020E0502030308020204" pitchFamily="34" charset="0"/>
              </a:rPr>
              <a:t>        samsara because your actions have an affect which will   </a:t>
            </a:r>
          </a:p>
          <a:p>
            <a:r>
              <a:rPr lang="en-GB" sz="2500" b="1" dirty="0">
                <a:solidFill>
                  <a:srgbClr val="A50021"/>
                </a:solidFill>
                <a:latin typeface="Maiandra GD" panose="020E0502030308020204" pitchFamily="34" charset="0"/>
              </a:rPr>
              <a:t>       determine which realm you will be reborn in the wheel </a:t>
            </a:r>
          </a:p>
          <a:p>
            <a:r>
              <a:rPr lang="en-GB" sz="2500" b="1" dirty="0">
                <a:solidFill>
                  <a:srgbClr val="A50021"/>
                </a:solidFill>
                <a:latin typeface="Maiandra GD" panose="020E0502030308020204" pitchFamily="34" charset="0"/>
              </a:rPr>
              <a:t>      of life. This is illustrated in the teaching, ‘If one acts or    </a:t>
            </a:r>
          </a:p>
          <a:p>
            <a:r>
              <a:rPr lang="en-GB" sz="2500" b="1" dirty="0">
                <a:solidFill>
                  <a:srgbClr val="A50021"/>
                </a:solidFill>
                <a:latin typeface="Maiandra GD" panose="020E0502030308020204" pitchFamily="34" charset="0"/>
              </a:rPr>
              <a:t>    speaks with an evil mind, from that sorrow follow him as the wheel follows the foot of the ox…’ </a:t>
            </a:r>
          </a:p>
        </p:txBody>
      </p:sp>
      <p:sp>
        <p:nvSpPr>
          <p:cNvPr id="7" name="Rectangle 6">
            <a:extLst>
              <a:ext uri="{FF2B5EF4-FFF2-40B4-BE49-F238E27FC236}">
                <a16:creationId xmlns:a16="http://schemas.microsoft.com/office/drawing/2014/main" id="{18080BB3-5D41-493D-9AB3-A42E6B8B434B}"/>
              </a:ext>
            </a:extLst>
          </p:cNvPr>
          <p:cNvSpPr/>
          <p:nvPr/>
        </p:nvSpPr>
        <p:spPr>
          <a:xfrm>
            <a:off x="119272" y="121506"/>
            <a:ext cx="11108579" cy="830997"/>
          </a:xfrm>
          <a:prstGeom prst="rect">
            <a:avLst/>
          </a:prstGeom>
          <a:noFill/>
        </p:spPr>
        <p:txBody>
          <a:bodyPr wrap="square" lIns="91440" tIns="45720" rIns="91440" bIns="45720">
            <a:spAutoFit/>
          </a:bodyPr>
          <a:lstStyle/>
          <a:p>
            <a:r>
              <a:rPr lang="en-US" sz="48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8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pic>
        <p:nvPicPr>
          <p:cNvPr id="8" name="Picture 7">
            <a:extLst>
              <a:ext uri="{FF2B5EF4-FFF2-40B4-BE49-F238E27FC236}">
                <a16:creationId xmlns:a16="http://schemas.microsoft.com/office/drawing/2014/main" id="{0A9499A5-0A1D-4432-94B6-03B90D7116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96737" y="3133866"/>
            <a:ext cx="317336" cy="311708"/>
          </a:xfrm>
          <a:prstGeom prst="rect">
            <a:avLst/>
          </a:prstGeom>
        </p:spPr>
      </p:pic>
      <p:pic>
        <p:nvPicPr>
          <p:cNvPr id="10" name="Picture 9">
            <a:extLst>
              <a:ext uri="{FF2B5EF4-FFF2-40B4-BE49-F238E27FC236}">
                <a16:creationId xmlns:a16="http://schemas.microsoft.com/office/drawing/2014/main" id="{77153779-3080-469C-9045-F1C90342B9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76057" y="3899267"/>
            <a:ext cx="317336" cy="311708"/>
          </a:xfrm>
          <a:prstGeom prst="rect">
            <a:avLst/>
          </a:prstGeom>
        </p:spPr>
      </p:pic>
      <p:pic>
        <p:nvPicPr>
          <p:cNvPr id="11" name="Picture 10">
            <a:extLst>
              <a:ext uri="{FF2B5EF4-FFF2-40B4-BE49-F238E27FC236}">
                <a16:creationId xmlns:a16="http://schemas.microsoft.com/office/drawing/2014/main" id="{BC652463-79B4-4855-A781-A3FC46D8721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27650" y="5522659"/>
            <a:ext cx="317336" cy="311708"/>
          </a:xfrm>
          <a:prstGeom prst="rect">
            <a:avLst/>
          </a:prstGeom>
        </p:spPr>
      </p:pic>
      <p:pic>
        <p:nvPicPr>
          <p:cNvPr id="12" name="Picture 11">
            <a:extLst>
              <a:ext uri="{FF2B5EF4-FFF2-40B4-BE49-F238E27FC236}">
                <a16:creationId xmlns:a16="http://schemas.microsoft.com/office/drawing/2014/main" id="{C04676F7-F154-47DD-9083-CE118F22396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05346" y="4707650"/>
            <a:ext cx="317336" cy="311708"/>
          </a:xfrm>
          <a:prstGeom prst="rect">
            <a:avLst/>
          </a:prstGeom>
        </p:spPr>
      </p:pic>
      <p:pic>
        <p:nvPicPr>
          <p:cNvPr id="13" name="Picture 12">
            <a:extLst>
              <a:ext uri="{FF2B5EF4-FFF2-40B4-BE49-F238E27FC236}">
                <a16:creationId xmlns:a16="http://schemas.microsoft.com/office/drawing/2014/main" id="{7018D655-A0EE-49D0-BBA8-4B0FD15EE51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82823" y="6344287"/>
            <a:ext cx="317336" cy="311708"/>
          </a:xfrm>
          <a:prstGeom prst="rect">
            <a:avLst/>
          </a:prstGeom>
        </p:spPr>
      </p:pic>
    </p:spTree>
    <p:extLst>
      <p:ext uri="{BB962C8B-B14F-4D97-AF65-F5344CB8AC3E}">
        <p14:creationId xmlns:p14="http://schemas.microsoft.com/office/powerpoint/2010/main" val="13532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551A2-1352-4A72-AE54-4BA55B464714}"/>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13720" r="1932"/>
          <a:stretch/>
        </p:blipFill>
        <p:spPr>
          <a:xfrm>
            <a:off x="0" y="0"/>
            <a:ext cx="12206779" cy="6858001"/>
          </a:xfrm>
          <a:prstGeom prst="rect">
            <a:avLst/>
          </a:prstGeom>
        </p:spPr>
      </p:pic>
      <p:sp>
        <p:nvSpPr>
          <p:cNvPr id="6" name="Rectangle 5">
            <a:extLst>
              <a:ext uri="{FF2B5EF4-FFF2-40B4-BE49-F238E27FC236}">
                <a16:creationId xmlns:a16="http://schemas.microsoft.com/office/drawing/2014/main" id="{B415C26B-0F19-430C-8758-9BB77C14ABA8}"/>
              </a:ext>
            </a:extLst>
          </p:cNvPr>
          <p:cNvSpPr/>
          <p:nvPr/>
        </p:nvSpPr>
        <p:spPr>
          <a:xfrm>
            <a:off x="130118" y="131371"/>
            <a:ext cx="8009254" cy="769441"/>
          </a:xfrm>
          <a:prstGeom prst="rect">
            <a:avLst/>
          </a:prstGeom>
          <a:noFill/>
        </p:spPr>
        <p:txBody>
          <a:bodyPr wrap="square" lIns="91440" tIns="45720" rIns="91440" bIns="45720">
            <a:spAutoFit/>
          </a:bodyPr>
          <a:lstStyle/>
          <a:p>
            <a:r>
              <a:rPr lang="en-US" sz="44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4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8" name="TextBox 7">
            <a:extLst>
              <a:ext uri="{FF2B5EF4-FFF2-40B4-BE49-F238E27FC236}">
                <a16:creationId xmlns:a16="http://schemas.microsoft.com/office/drawing/2014/main" id="{5A99C307-B6B3-47F3-B0A0-3E589607F7F9}"/>
              </a:ext>
            </a:extLst>
          </p:cNvPr>
          <p:cNvSpPr txBox="1"/>
          <p:nvPr/>
        </p:nvSpPr>
        <p:spPr>
          <a:xfrm>
            <a:off x="252950" y="1118200"/>
            <a:ext cx="11728174" cy="1708160"/>
          </a:xfrm>
          <a:prstGeom prst="rect">
            <a:avLst/>
          </a:prstGeom>
          <a:noFill/>
        </p:spPr>
        <p:txBody>
          <a:bodyPr wrap="square" rtlCol="0">
            <a:spAutoFit/>
          </a:bodyPr>
          <a:lstStyle/>
          <a:p>
            <a:r>
              <a:rPr lang="en-GB" sz="2800" b="1" u="sng" dirty="0">
                <a:solidFill>
                  <a:srgbClr val="A50021"/>
                </a:solidFill>
                <a:latin typeface="Maiandra GD" panose="020E0502030308020204" pitchFamily="34" charset="0"/>
              </a:rPr>
              <a:t>12 mark ‘evaluate’ questions;</a:t>
            </a:r>
          </a:p>
          <a:p>
            <a:endParaRPr lang="en-GB" sz="900" b="1" dirty="0">
              <a:solidFill>
                <a:srgbClr val="A50021"/>
              </a:solidFill>
              <a:latin typeface="Maiandra GD" panose="020E0502030308020204" pitchFamily="34" charset="0"/>
            </a:endParaRPr>
          </a:p>
          <a:p>
            <a:r>
              <a:rPr lang="en-GB" sz="2600" b="1" dirty="0">
                <a:solidFill>
                  <a:srgbClr val="A50021"/>
                </a:solidFill>
                <a:latin typeface="Maiandra GD" panose="020E0502030308020204" pitchFamily="34" charset="0"/>
              </a:rPr>
              <a:t>Make sure you fully focus on the statement and follow                                  the instructions in the question.</a:t>
            </a:r>
            <a:endParaRPr lang="en-GB" sz="2800" b="1" dirty="0">
              <a:solidFill>
                <a:srgbClr val="A50021"/>
              </a:solidFill>
              <a:latin typeface="Maiandra GD" panose="020E0502030308020204" pitchFamily="34" charset="0"/>
            </a:endParaRPr>
          </a:p>
          <a:p>
            <a:endParaRPr lang="en-GB" sz="1600" b="1" dirty="0">
              <a:solidFill>
                <a:srgbClr val="A50021"/>
              </a:solidFill>
              <a:latin typeface="Maiandra GD" panose="020E0502030308020204" pitchFamily="34" charset="0"/>
            </a:endParaRPr>
          </a:p>
        </p:txBody>
      </p:sp>
      <p:pic>
        <p:nvPicPr>
          <p:cNvPr id="9" name="Picture 8">
            <a:extLst>
              <a:ext uri="{FF2B5EF4-FFF2-40B4-BE49-F238E27FC236}">
                <a16:creationId xmlns:a16="http://schemas.microsoft.com/office/drawing/2014/main" id="{E0BD6A54-29F7-44E8-B872-888BB6F6145E}"/>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rcRect l="301" t="1885" r="7856" b="1823"/>
          <a:stretch/>
        </p:blipFill>
        <p:spPr>
          <a:xfrm>
            <a:off x="90362" y="2729949"/>
            <a:ext cx="7128502" cy="3498574"/>
          </a:xfrm>
          <a:prstGeom prst="rect">
            <a:avLst/>
          </a:prstGeom>
        </p:spPr>
      </p:pic>
      <p:sp>
        <p:nvSpPr>
          <p:cNvPr id="2" name="Rectangle 1">
            <a:extLst>
              <a:ext uri="{FF2B5EF4-FFF2-40B4-BE49-F238E27FC236}">
                <a16:creationId xmlns:a16="http://schemas.microsoft.com/office/drawing/2014/main" id="{1C9BFA13-7EA9-442A-994C-DF9CE863117F}"/>
              </a:ext>
            </a:extLst>
          </p:cNvPr>
          <p:cNvSpPr/>
          <p:nvPr/>
        </p:nvSpPr>
        <p:spPr>
          <a:xfrm>
            <a:off x="7258620" y="2619680"/>
            <a:ext cx="5412778" cy="2800767"/>
          </a:xfrm>
          <a:prstGeom prst="rect">
            <a:avLst/>
          </a:prstGeom>
        </p:spPr>
        <p:txBody>
          <a:bodyPr wrap="square">
            <a:spAutoFit/>
          </a:bodyPr>
          <a:lstStyle/>
          <a:p>
            <a:r>
              <a:rPr lang="en-GB" sz="2600" b="1" u="sng" dirty="0">
                <a:solidFill>
                  <a:srgbClr val="A50021"/>
                </a:solidFill>
                <a:latin typeface="Maiandra GD" panose="020E0502030308020204" pitchFamily="34" charset="0"/>
              </a:rPr>
              <a:t>In your answer you should:</a:t>
            </a:r>
          </a:p>
          <a:p>
            <a:endParaRPr lang="en-GB" sz="600" b="1" u="sng" dirty="0">
              <a:solidFill>
                <a:srgbClr val="A50021"/>
              </a:solidFill>
              <a:latin typeface="Maiandra GD" panose="020E0502030308020204" pitchFamily="34" charset="0"/>
            </a:endParaRPr>
          </a:p>
          <a:p>
            <a:r>
              <a:rPr lang="en-GB" sz="2400" b="1" dirty="0">
                <a:solidFill>
                  <a:srgbClr val="A50021"/>
                </a:solidFill>
                <a:latin typeface="Maiandra GD" panose="020E0502030308020204" pitchFamily="34" charset="0"/>
              </a:rPr>
              <a:t>• refer to Buddhist teaching  </a:t>
            </a:r>
          </a:p>
          <a:p>
            <a:r>
              <a:rPr lang="en-GB" sz="2400" b="1" dirty="0">
                <a:solidFill>
                  <a:srgbClr val="A50021"/>
                </a:solidFill>
                <a:latin typeface="Maiandra GD" panose="020E0502030308020204" pitchFamily="34" charset="0"/>
              </a:rPr>
              <a:t>• give reasoned arguments to                        </a:t>
            </a:r>
          </a:p>
          <a:p>
            <a:r>
              <a:rPr lang="en-GB" sz="2400" b="1" dirty="0">
                <a:solidFill>
                  <a:srgbClr val="A50021"/>
                </a:solidFill>
                <a:latin typeface="Maiandra GD" panose="020E0502030308020204" pitchFamily="34" charset="0"/>
              </a:rPr>
              <a:t>   support this statement  </a:t>
            </a:r>
          </a:p>
          <a:p>
            <a:r>
              <a:rPr lang="en-GB" sz="2400" b="1" dirty="0">
                <a:solidFill>
                  <a:srgbClr val="A50021"/>
                </a:solidFill>
                <a:latin typeface="Maiandra GD" panose="020E0502030308020204" pitchFamily="34" charset="0"/>
              </a:rPr>
              <a:t>• give reasoned arguments to           </a:t>
            </a:r>
          </a:p>
          <a:p>
            <a:r>
              <a:rPr lang="en-GB" sz="2400" b="1" dirty="0">
                <a:solidFill>
                  <a:srgbClr val="A50021"/>
                </a:solidFill>
                <a:latin typeface="Maiandra GD" panose="020E0502030308020204" pitchFamily="34" charset="0"/>
              </a:rPr>
              <a:t>   support a different point of view  </a:t>
            </a:r>
          </a:p>
          <a:p>
            <a:r>
              <a:rPr lang="en-GB" sz="2400" b="1" dirty="0">
                <a:solidFill>
                  <a:srgbClr val="A50021"/>
                </a:solidFill>
                <a:latin typeface="Maiandra GD" panose="020E0502030308020204" pitchFamily="34" charset="0"/>
              </a:rPr>
              <a:t>• reach a justified conclusion. </a:t>
            </a:r>
          </a:p>
        </p:txBody>
      </p:sp>
    </p:spTree>
    <p:extLst>
      <p:ext uri="{BB962C8B-B14F-4D97-AF65-F5344CB8AC3E}">
        <p14:creationId xmlns:p14="http://schemas.microsoft.com/office/powerpoint/2010/main" val="6756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3221B-ABE1-4E76-B8E0-7808DAEF721C}"/>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2750" r="5140" b="20750"/>
          <a:stretch/>
        </p:blipFill>
        <p:spPr>
          <a:xfrm>
            <a:off x="-2" y="0"/>
            <a:ext cx="12192001" cy="6858000"/>
          </a:xfrm>
          <a:prstGeom prst="rect">
            <a:avLst/>
          </a:prstGeom>
        </p:spPr>
      </p:pic>
      <p:sp>
        <p:nvSpPr>
          <p:cNvPr id="6" name="Rectangle 5">
            <a:extLst>
              <a:ext uri="{FF2B5EF4-FFF2-40B4-BE49-F238E27FC236}">
                <a16:creationId xmlns:a16="http://schemas.microsoft.com/office/drawing/2014/main" id="{C80119A3-A612-43A3-80FC-51F54ED8A9AF}"/>
              </a:ext>
            </a:extLst>
          </p:cNvPr>
          <p:cNvSpPr/>
          <p:nvPr/>
        </p:nvSpPr>
        <p:spPr>
          <a:xfrm>
            <a:off x="993497" y="91615"/>
            <a:ext cx="10051663" cy="707886"/>
          </a:xfrm>
          <a:prstGeom prst="rect">
            <a:avLst/>
          </a:prstGeom>
          <a:noFill/>
        </p:spPr>
        <p:txBody>
          <a:bodyPr wrap="square" lIns="91440" tIns="45720" rIns="91440" bIns="45720">
            <a:spAutoFit/>
          </a:bodyPr>
          <a:lstStyle/>
          <a:p>
            <a:pPr algn="ctr"/>
            <a:r>
              <a:rPr lang="en-US" sz="40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40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
        <p:nvSpPr>
          <p:cNvPr id="7" name="TextBox 6">
            <a:extLst>
              <a:ext uri="{FF2B5EF4-FFF2-40B4-BE49-F238E27FC236}">
                <a16:creationId xmlns:a16="http://schemas.microsoft.com/office/drawing/2014/main" id="{BB64F5DD-4C23-496B-B24F-B977EEFE05D5}"/>
              </a:ext>
            </a:extLst>
          </p:cNvPr>
          <p:cNvSpPr txBox="1"/>
          <p:nvPr/>
        </p:nvSpPr>
        <p:spPr>
          <a:xfrm>
            <a:off x="198785" y="789656"/>
            <a:ext cx="11820937" cy="6093976"/>
          </a:xfrm>
          <a:prstGeom prst="rect">
            <a:avLst/>
          </a:prstGeom>
          <a:noFill/>
        </p:spPr>
        <p:txBody>
          <a:bodyPr wrap="square" rtlCol="0">
            <a:spAutoFit/>
          </a:bodyPr>
          <a:lstStyle/>
          <a:p>
            <a:r>
              <a:rPr lang="en-GB" sz="2500" b="1" u="sng" dirty="0">
                <a:solidFill>
                  <a:srgbClr val="920031"/>
                </a:solidFill>
                <a:latin typeface="Maiandra GD" panose="020E0502030308020204" pitchFamily="34" charset="0"/>
              </a:rPr>
              <a:t>‘</a:t>
            </a:r>
            <a:r>
              <a:rPr lang="en-GB" sz="2400" b="1" u="sng" dirty="0">
                <a:solidFill>
                  <a:srgbClr val="920031"/>
                </a:solidFill>
                <a:latin typeface="Maiandra GD" panose="020E0502030308020204" pitchFamily="34" charset="0"/>
              </a:rPr>
              <a:t>Achieving Enlightenment is not that difficult’.  Evaluate this statement. (12)</a:t>
            </a:r>
          </a:p>
          <a:p>
            <a:endParaRPr lang="en-GB" sz="400" b="1" u="sng"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Some people might agree with this statement because Buddha was a human being, just like the rest of us and if he could achieve enlightenment, so can we. Also during his enlightenment Buddha discovered the Four Noble Truths, the second of which tells us why we suffer (</a:t>
            </a:r>
            <a:r>
              <a:rPr lang="en-GB" sz="2100" b="1" dirty="0" err="1">
                <a:solidFill>
                  <a:srgbClr val="920031"/>
                </a:solidFill>
                <a:latin typeface="Maiandra GD" panose="020E0502030308020204" pitchFamily="34" charset="0"/>
              </a:rPr>
              <a:t>tanha</a:t>
            </a:r>
            <a:r>
              <a:rPr lang="en-GB" sz="2100" b="1" dirty="0">
                <a:solidFill>
                  <a:srgbClr val="920031"/>
                </a:solidFill>
                <a:latin typeface="Maiandra GD" panose="020E0502030308020204" pitchFamily="34" charset="0"/>
              </a:rPr>
              <a:t>) and the fourth tells us how to end suffering by achieving enlightenment and being released from the cycle of samsara. The fourth noble truth is also known as the Eightfold Path, if we follow this we can achieve enlightenment as this is the ‘cure’ to end suffering by becoming enlightened. For example part of the Eightfold Path is meditation, this is how Buddha attained enlightenment, suggesting enlightenment can’t be that difficult if all we have to do is meditate and follow the rest of the Eightfold Path.  </a:t>
            </a:r>
          </a:p>
          <a:p>
            <a:endParaRPr lang="en-GB" sz="200" b="1"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However, it took Buddha many years to achieve enlightenment. When he witnessed the four sights Siddhartha (Buddha) needed to find out why we suffer, he gave up his rich lifestyle and spent six years as an ascetic. Neither of these two life styles led him to the ‘truth’, suggesting that achieving enlightenment if very difficult.  Whilst meditating, Siddhartha was distracted by Mara, he managed to overcome the distractions, but for  most people, overcoming distractions whilst meditating is very difficult, therefore achieving enlightenment is very difficult.  </a:t>
            </a:r>
          </a:p>
          <a:p>
            <a:endParaRPr lang="en-GB" sz="200" b="1" dirty="0">
              <a:solidFill>
                <a:srgbClr val="920031"/>
              </a:solidFill>
              <a:latin typeface="Maiandra GD" panose="020E0502030308020204" pitchFamily="34" charset="0"/>
            </a:endParaRPr>
          </a:p>
          <a:p>
            <a:r>
              <a:rPr lang="en-GB" sz="2100" b="1" dirty="0">
                <a:solidFill>
                  <a:srgbClr val="920031"/>
                </a:solidFill>
                <a:latin typeface="Maiandra GD" panose="020E0502030308020204" pitchFamily="34" charset="0"/>
              </a:rPr>
              <a:t>Overall I disagree with the statement as achieving enlightenment is very rare and requires a lot of focus on spiritual practice.  </a:t>
            </a:r>
          </a:p>
        </p:txBody>
      </p:sp>
      <p:pic>
        <p:nvPicPr>
          <p:cNvPr id="8" name="Picture 7">
            <a:extLst>
              <a:ext uri="{FF2B5EF4-FFF2-40B4-BE49-F238E27FC236}">
                <a16:creationId xmlns:a16="http://schemas.microsoft.com/office/drawing/2014/main" id="{E89AD419-F991-4F34-87E7-8EAA0B6EDC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79095" y="1544695"/>
            <a:ext cx="270212" cy="265420"/>
          </a:xfrm>
          <a:prstGeom prst="rect">
            <a:avLst/>
          </a:prstGeom>
        </p:spPr>
      </p:pic>
      <p:pic>
        <p:nvPicPr>
          <p:cNvPr id="9" name="Picture 8">
            <a:extLst>
              <a:ext uri="{FF2B5EF4-FFF2-40B4-BE49-F238E27FC236}">
                <a16:creationId xmlns:a16="http://schemas.microsoft.com/office/drawing/2014/main" id="{92379200-3202-4107-BE93-92C4AE32F2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98795" y="2517644"/>
            <a:ext cx="270212" cy="265420"/>
          </a:xfrm>
          <a:prstGeom prst="rect">
            <a:avLst/>
          </a:prstGeom>
        </p:spPr>
      </p:pic>
      <p:pic>
        <p:nvPicPr>
          <p:cNvPr id="10" name="Picture 9">
            <a:extLst>
              <a:ext uri="{FF2B5EF4-FFF2-40B4-BE49-F238E27FC236}">
                <a16:creationId xmlns:a16="http://schemas.microsoft.com/office/drawing/2014/main" id="{302CFACC-5A5F-461D-ACE0-B79E8360CC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22050" y="2796040"/>
            <a:ext cx="270212" cy="265420"/>
          </a:xfrm>
          <a:prstGeom prst="rect">
            <a:avLst/>
          </a:prstGeom>
        </p:spPr>
      </p:pic>
      <p:pic>
        <p:nvPicPr>
          <p:cNvPr id="11" name="Picture 10">
            <a:extLst>
              <a:ext uri="{FF2B5EF4-FFF2-40B4-BE49-F238E27FC236}">
                <a16:creationId xmlns:a16="http://schemas.microsoft.com/office/drawing/2014/main" id="{129771CB-ECDE-4D9A-B664-6D27CA7A68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40918" y="3816352"/>
            <a:ext cx="270212" cy="265420"/>
          </a:xfrm>
          <a:prstGeom prst="rect">
            <a:avLst/>
          </a:prstGeom>
        </p:spPr>
      </p:pic>
      <p:pic>
        <p:nvPicPr>
          <p:cNvPr id="12" name="Picture 11">
            <a:extLst>
              <a:ext uri="{FF2B5EF4-FFF2-40B4-BE49-F238E27FC236}">
                <a16:creationId xmlns:a16="http://schemas.microsoft.com/office/drawing/2014/main" id="{7AAA5B3E-CFC3-4AE5-AFFF-6C3DA1281B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92130" y="2766223"/>
            <a:ext cx="270212" cy="265420"/>
          </a:xfrm>
          <a:prstGeom prst="rect">
            <a:avLst/>
          </a:prstGeom>
        </p:spPr>
      </p:pic>
      <p:pic>
        <p:nvPicPr>
          <p:cNvPr id="13" name="Picture 12">
            <a:extLst>
              <a:ext uri="{FF2B5EF4-FFF2-40B4-BE49-F238E27FC236}">
                <a16:creationId xmlns:a16="http://schemas.microsoft.com/office/drawing/2014/main" id="{43EC8633-35C9-481C-94F1-84DCC130251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53533" y="4115989"/>
            <a:ext cx="270212" cy="265420"/>
          </a:xfrm>
          <a:prstGeom prst="rect">
            <a:avLst/>
          </a:prstGeom>
        </p:spPr>
      </p:pic>
      <p:pic>
        <p:nvPicPr>
          <p:cNvPr id="14" name="Picture 13">
            <a:extLst>
              <a:ext uri="{FF2B5EF4-FFF2-40B4-BE49-F238E27FC236}">
                <a16:creationId xmlns:a16="http://schemas.microsoft.com/office/drawing/2014/main" id="{B944D916-9329-4823-8C85-117104920EF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47277" y="3184838"/>
            <a:ext cx="270212" cy="265420"/>
          </a:xfrm>
          <a:prstGeom prst="rect">
            <a:avLst/>
          </a:prstGeom>
        </p:spPr>
      </p:pic>
      <p:pic>
        <p:nvPicPr>
          <p:cNvPr id="15" name="Picture 14">
            <a:extLst>
              <a:ext uri="{FF2B5EF4-FFF2-40B4-BE49-F238E27FC236}">
                <a16:creationId xmlns:a16="http://schemas.microsoft.com/office/drawing/2014/main" id="{F9F72589-73A3-4D88-A748-32976EBE87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19289" y="5069955"/>
            <a:ext cx="270212" cy="265420"/>
          </a:xfrm>
          <a:prstGeom prst="rect">
            <a:avLst/>
          </a:prstGeom>
        </p:spPr>
      </p:pic>
      <p:pic>
        <p:nvPicPr>
          <p:cNvPr id="16" name="Picture 15">
            <a:extLst>
              <a:ext uri="{FF2B5EF4-FFF2-40B4-BE49-F238E27FC236}">
                <a16:creationId xmlns:a16="http://schemas.microsoft.com/office/drawing/2014/main" id="{B4599A28-54E2-4374-A3B4-71C24FADC92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92976" y="4765529"/>
            <a:ext cx="270212" cy="265420"/>
          </a:xfrm>
          <a:prstGeom prst="rect">
            <a:avLst/>
          </a:prstGeom>
        </p:spPr>
      </p:pic>
      <p:pic>
        <p:nvPicPr>
          <p:cNvPr id="17" name="Picture 16">
            <a:extLst>
              <a:ext uri="{FF2B5EF4-FFF2-40B4-BE49-F238E27FC236}">
                <a16:creationId xmlns:a16="http://schemas.microsoft.com/office/drawing/2014/main" id="{90EB9DF2-F92C-4A1F-8513-AE0A2F8988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7435" y="5409617"/>
            <a:ext cx="270212" cy="265420"/>
          </a:xfrm>
          <a:prstGeom prst="rect">
            <a:avLst/>
          </a:prstGeom>
        </p:spPr>
      </p:pic>
      <p:pic>
        <p:nvPicPr>
          <p:cNvPr id="18" name="Picture 17">
            <a:extLst>
              <a:ext uri="{FF2B5EF4-FFF2-40B4-BE49-F238E27FC236}">
                <a16:creationId xmlns:a16="http://schemas.microsoft.com/office/drawing/2014/main" id="{0E79EADB-4E0B-4BC8-99CE-6E17182CEE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26019" y="5767801"/>
            <a:ext cx="270212" cy="265420"/>
          </a:xfrm>
          <a:prstGeom prst="rect">
            <a:avLst/>
          </a:prstGeom>
        </p:spPr>
      </p:pic>
      <p:pic>
        <p:nvPicPr>
          <p:cNvPr id="19" name="Picture 18">
            <a:extLst>
              <a:ext uri="{FF2B5EF4-FFF2-40B4-BE49-F238E27FC236}">
                <a16:creationId xmlns:a16="http://schemas.microsoft.com/office/drawing/2014/main" id="{F41089C9-B265-4233-8EEA-49F12390BD7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31003" y="6051133"/>
            <a:ext cx="270212" cy="265420"/>
          </a:xfrm>
          <a:prstGeom prst="rect">
            <a:avLst/>
          </a:prstGeom>
        </p:spPr>
      </p:pic>
      <p:pic>
        <p:nvPicPr>
          <p:cNvPr id="21" name="Picture 20">
            <a:extLst>
              <a:ext uri="{FF2B5EF4-FFF2-40B4-BE49-F238E27FC236}">
                <a16:creationId xmlns:a16="http://schemas.microsoft.com/office/drawing/2014/main" id="{0DA09A1C-09E8-47C5-8647-BE69C092D6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73887" y="6454700"/>
            <a:ext cx="270212" cy="265420"/>
          </a:xfrm>
          <a:prstGeom prst="rect">
            <a:avLst/>
          </a:prstGeom>
        </p:spPr>
      </p:pic>
    </p:spTree>
    <p:extLst>
      <p:ext uri="{BB962C8B-B14F-4D97-AF65-F5344CB8AC3E}">
        <p14:creationId xmlns:p14="http://schemas.microsoft.com/office/powerpoint/2010/main" val="18654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308947-5652-4A38-838D-FA898A37F38D}"/>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b="31506"/>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F28EF9F-056D-407B-90FE-911A681FFAAD}"/>
              </a:ext>
            </a:extLst>
          </p:cNvPr>
          <p:cNvPicPr>
            <a:picLocks noChangeAspect="1"/>
          </p:cNvPicPr>
          <p:nvPr/>
        </p:nvPicPr>
        <p:blipFill rotWithShape="1">
          <a:blip r:embed="rId4">
            <a:duotone>
              <a:srgbClr val="ED7D31">
                <a:shade val="45000"/>
                <a:satMod val="135000"/>
              </a:srgb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13256" b="13352"/>
          <a:stretch/>
        </p:blipFill>
        <p:spPr>
          <a:xfrm>
            <a:off x="3591339" y="2107096"/>
            <a:ext cx="8468137" cy="4719452"/>
          </a:xfrm>
          <a:prstGeom prst="rect">
            <a:avLst/>
          </a:prstGeom>
        </p:spPr>
      </p:pic>
      <p:sp>
        <p:nvSpPr>
          <p:cNvPr id="10" name="TextBox 9">
            <a:extLst>
              <a:ext uri="{FF2B5EF4-FFF2-40B4-BE49-F238E27FC236}">
                <a16:creationId xmlns:a16="http://schemas.microsoft.com/office/drawing/2014/main" id="{50784C7D-6CAA-41C0-B421-66B961BC8BEC}"/>
              </a:ext>
            </a:extLst>
          </p:cNvPr>
          <p:cNvSpPr txBox="1"/>
          <p:nvPr/>
        </p:nvSpPr>
        <p:spPr>
          <a:xfrm>
            <a:off x="198783" y="1370455"/>
            <a:ext cx="11993217" cy="1661993"/>
          </a:xfrm>
          <a:prstGeom prst="rect">
            <a:avLst/>
          </a:prstGeom>
          <a:noFill/>
        </p:spPr>
        <p:txBody>
          <a:bodyPr wrap="square" rtlCol="0">
            <a:spAutoFit/>
          </a:bodyPr>
          <a:lstStyle/>
          <a:p>
            <a:r>
              <a:rPr lang="en-GB" sz="3200" b="1" u="sng" dirty="0">
                <a:solidFill>
                  <a:srgbClr val="A50021"/>
                </a:solidFill>
                <a:latin typeface="Maiandra GD" panose="020E0502030308020204" pitchFamily="34" charset="0"/>
              </a:rPr>
              <a:t>Buddhism (pa</a:t>
            </a:r>
          </a:p>
          <a:p>
            <a:endParaRPr lang="en-GB" sz="1000" b="1" dirty="0">
              <a:solidFill>
                <a:srgbClr val="A50021"/>
              </a:solidFill>
              <a:latin typeface="Maiandra GD" panose="020E0502030308020204" pitchFamily="34" charset="0"/>
            </a:endParaRPr>
          </a:p>
          <a:p>
            <a:r>
              <a:rPr lang="en-GB" sz="3000" b="1" dirty="0">
                <a:solidFill>
                  <a:srgbClr val="A50021"/>
                </a:solidFill>
                <a:latin typeface="Maiandra GD" panose="020E0502030308020204" pitchFamily="34" charset="0"/>
              </a:rPr>
              <a:t>  1. Which</a:t>
            </a:r>
            <a:endParaRPr lang="en-GB" sz="800" b="1" dirty="0">
              <a:solidFill>
                <a:srgbClr val="A50021"/>
              </a:solidFill>
              <a:latin typeface="Maiandra GD" panose="020E0502030308020204" pitchFamily="34" charset="0"/>
            </a:endParaRPr>
          </a:p>
          <a:p>
            <a:r>
              <a:rPr lang="en-GB" sz="3000" b="1" dirty="0">
                <a:solidFill>
                  <a:srgbClr val="A50021"/>
                </a:solidFill>
                <a:latin typeface="Maiandra GD" panose="020E0502030308020204" pitchFamily="34" charset="0"/>
              </a:rPr>
              <a:t>  </a:t>
            </a:r>
          </a:p>
        </p:txBody>
      </p:sp>
      <p:sp>
        <p:nvSpPr>
          <p:cNvPr id="8" name="Rectangle 7">
            <a:extLst>
              <a:ext uri="{FF2B5EF4-FFF2-40B4-BE49-F238E27FC236}">
                <a16:creationId xmlns:a16="http://schemas.microsoft.com/office/drawing/2014/main" id="{67D27A7C-AA4F-47B8-AE58-0118858F8405}"/>
              </a:ext>
            </a:extLst>
          </p:cNvPr>
          <p:cNvSpPr/>
          <p:nvPr/>
        </p:nvSpPr>
        <p:spPr>
          <a:xfrm>
            <a:off x="993497" y="224135"/>
            <a:ext cx="10051663" cy="923330"/>
          </a:xfrm>
          <a:prstGeom prst="rect">
            <a:avLst/>
          </a:prstGeom>
          <a:noFill/>
        </p:spPr>
        <p:txBody>
          <a:bodyPr wrap="square" lIns="91440" tIns="45720" rIns="91440" bIns="45720">
            <a:spAutoFit/>
          </a:bodyPr>
          <a:lstStyle/>
          <a:p>
            <a:pPr algn="ctr"/>
            <a:r>
              <a:rPr lang="en-US" sz="5400" b="1"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rPr>
              <a:t> Buddhist Beliefs - Revision</a:t>
            </a:r>
            <a:endParaRPr lang="en-US" sz="5400" b="1" cap="none" spc="0" dirty="0">
              <a:ln w="28575">
                <a:solidFill>
                  <a:srgbClr val="A50021"/>
                </a:solidFill>
                <a:prstDash val="solid"/>
              </a:ln>
              <a:solidFill>
                <a:srgbClr val="FFFFFF"/>
              </a:solidFill>
              <a:effectLst>
                <a:outerShdw blurRad="38100" dist="22860" dir="5400000" algn="tl" rotWithShape="0">
                  <a:srgbClr val="000000">
                    <a:alpha val="30000"/>
                  </a:srgbClr>
                </a:outerShdw>
              </a:effectLst>
              <a:latin typeface="Harlow Solid Italic" panose="04030604020F02020D02" pitchFamily="82" charset="0"/>
            </a:endParaRPr>
          </a:p>
        </p:txBody>
      </p:sp>
    </p:spTree>
    <p:extLst>
      <p:ext uri="{BB962C8B-B14F-4D97-AF65-F5344CB8AC3E}">
        <p14:creationId xmlns:p14="http://schemas.microsoft.com/office/powerpoint/2010/main" val="32747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22665</TotalTime>
  <Words>797</Words>
  <Application>Microsoft Office PowerPoint</Application>
  <PresentationFormat>Widescreen</PresentationFormat>
  <Paragraphs>79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Harlow Solid Italic</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dc:creator>
  <cp:lastModifiedBy>M Haughton</cp:lastModifiedBy>
  <cp:revision>49</cp:revision>
  <dcterms:created xsi:type="dcterms:W3CDTF">2018-03-11T11:22:13Z</dcterms:created>
  <dcterms:modified xsi:type="dcterms:W3CDTF">2025-02-10T11:02:16Z</dcterms:modified>
</cp:coreProperties>
</file>