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30"/>
  </p:notesMasterIdLst>
  <p:sldIdLst>
    <p:sldId id="258" r:id="rId3"/>
    <p:sldId id="274" r:id="rId4"/>
    <p:sldId id="284" r:id="rId5"/>
    <p:sldId id="269" r:id="rId6"/>
    <p:sldId id="293" r:id="rId7"/>
    <p:sldId id="294" r:id="rId8"/>
    <p:sldId id="297" r:id="rId9"/>
    <p:sldId id="295" r:id="rId10"/>
    <p:sldId id="296" r:id="rId11"/>
    <p:sldId id="298" r:id="rId12"/>
    <p:sldId id="299" r:id="rId13"/>
    <p:sldId id="300" r:id="rId14"/>
    <p:sldId id="301" r:id="rId15"/>
    <p:sldId id="292" r:id="rId16"/>
    <p:sldId id="302" r:id="rId17"/>
    <p:sldId id="303" r:id="rId18"/>
    <p:sldId id="308" r:id="rId19"/>
    <p:sldId id="304" r:id="rId20"/>
    <p:sldId id="305" r:id="rId21"/>
    <p:sldId id="306" r:id="rId22"/>
    <p:sldId id="310" r:id="rId23"/>
    <p:sldId id="307" r:id="rId24"/>
    <p:sldId id="309" r:id="rId25"/>
    <p:sldId id="286" r:id="rId26"/>
    <p:sldId id="287" r:id="rId27"/>
    <p:sldId id="288"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64" autoAdjust="0"/>
  </p:normalViewPr>
  <p:slideViewPr>
    <p:cSldViewPr snapToGrid="0">
      <p:cViewPr varScale="1">
        <p:scale>
          <a:sx n="61" d="100"/>
          <a:sy n="61"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64E7A-8773-4C0A-9A67-2223513E4DFE}" type="doc">
      <dgm:prSet loTypeId="urn:diagrams.loki3.com/VaryingWidthList" loCatId="list" qsTypeId="urn:microsoft.com/office/officeart/2005/8/quickstyle/simple1" qsCatId="simple" csTypeId="urn:microsoft.com/office/officeart/2005/8/colors/colorful1" csCatId="colorful" phldr="1"/>
      <dgm:spPr/>
    </dgm:pt>
    <dgm:pt modelId="{14CA9746-29A6-4018-95AE-C8560622DCE5}">
      <dgm:prSet phldrT="[Text]"/>
      <dgm:spPr/>
      <dgm:t>
        <a:bodyPr/>
        <a:lstStyle/>
        <a:p>
          <a:r>
            <a:rPr lang="en-US" dirty="0"/>
            <a:t>Mission statement and general aims</a:t>
          </a:r>
        </a:p>
      </dgm:t>
    </dgm:pt>
    <dgm:pt modelId="{28749753-3AFE-4192-839D-60924598CB4C}" type="parTrans" cxnId="{C7BC5101-3960-4C35-882D-38AC312B23EA}">
      <dgm:prSet/>
      <dgm:spPr/>
      <dgm:t>
        <a:bodyPr/>
        <a:lstStyle/>
        <a:p>
          <a:endParaRPr lang="en-US"/>
        </a:p>
      </dgm:t>
    </dgm:pt>
    <dgm:pt modelId="{D71AF711-5F1C-45CD-BA71-82E84E40ACE7}" type="sibTrans" cxnId="{C7BC5101-3960-4C35-882D-38AC312B23EA}">
      <dgm:prSet/>
      <dgm:spPr/>
      <dgm:t>
        <a:bodyPr/>
        <a:lstStyle/>
        <a:p>
          <a:endParaRPr lang="en-US"/>
        </a:p>
      </dgm:t>
    </dgm:pt>
    <dgm:pt modelId="{100F2281-8635-4FB3-B07C-ECDE89073996}">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Corporate Objectives</a:t>
          </a:r>
        </a:p>
      </dgm:t>
    </dgm:pt>
    <dgm:pt modelId="{3BB90C30-E262-4668-9C44-E9C78E412894}" type="parTrans" cxnId="{875B897A-F759-4769-BDF9-76BEA8303A49}">
      <dgm:prSet/>
      <dgm:spPr/>
      <dgm:t>
        <a:bodyPr/>
        <a:lstStyle/>
        <a:p>
          <a:endParaRPr lang="en-US"/>
        </a:p>
      </dgm:t>
    </dgm:pt>
    <dgm:pt modelId="{8C582756-B584-446C-B6C5-62E65F11E0FE}" type="sibTrans" cxnId="{875B897A-F759-4769-BDF9-76BEA8303A49}">
      <dgm:prSet/>
      <dgm:spPr/>
      <dgm:t>
        <a:bodyPr/>
        <a:lstStyle/>
        <a:p>
          <a:endParaRPr lang="en-US"/>
        </a:p>
      </dgm:t>
    </dgm:pt>
    <dgm:pt modelId="{96F7FE9D-9269-4A1B-8043-01FE619D69F9}">
      <dgm:prSet phldrT="[Text]"/>
      <dgm:spPr/>
      <dgm:t>
        <a:bodyPr/>
        <a:lstStyle/>
        <a:p>
          <a:r>
            <a:rPr lang="en-US" dirty="0">
              <a:solidFill>
                <a:schemeClr val="tx1"/>
              </a:solidFill>
            </a:rPr>
            <a:t>Department Objectives</a:t>
          </a:r>
        </a:p>
      </dgm:t>
    </dgm:pt>
    <dgm:pt modelId="{C2AC8609-212C-4916-A1E2-804073784430}" type="parTrans" cxnId="{B6C0110E-7F55-476C-8D26-4F8C06619837}">
      <dgm:prSet/>
      <dgm:spPr/>
      <dgm:t>
        <a:bodyPr/>
        <a:lstStyle/>
        <a:p>
          <a:endParaRPr lang="en-US"/>
        </a:p>
      </dgm:t>
    </dgm:pt>
    <dgm:pt modelId="{35D8A369-68B8-4535-9C49-160A97A4D368}" type="sibTrans" cxnId="{B6C0110E-7F55-476C-8D26-4F8C06619837}">
      <dgm:prSet/>
      <dgm:spPr/>
      <dgm:t>
        <a:bodyPr/>
        <a:lstStyle/>
        <a:p>
          <a:endParaRPr lang="en-US"/>
        </a:p>
      </dgm:t>
    </dgm:pt>
    <dgm:pt modelId="{134BCCFA-0CB6-4683-9E0E-BF9303BE6E87}" type="pres">
      <dgm:prSet presAssocID="{FF464E7A-8773-4C0A-9A67-2223513E4DFE}" presName="Name0" presStyleCnt="0">
        <dgm:presLayoutVars>
          <dgm:resizeHandles/>
        </dgm:presLayoutVars>
      </dgm:prSet>
      <dgm:spPr/>
    </dgm:pt>
    <dgm:pt modelId="{9191696D-3C89-4643-AE70-68F2711BD4B2}" type="pres">
      <dgm:prSet presAssocID="{14CA9746-29A6-4018-95AE-C8560622DCE5}" presName="text" presStyleLbl="node1" presStyleIdx="0" presStyleCnt="3" custLinFactY="-18317" custLinFactNeighborY="-100000">
        <dgm:presLayoutVars>
          <dgm:bulletEnabled val="1"/>
        </dgm:presLayoutVars>
      </dgm:prSet>
      <dgm:spPr/>
    </dgm:pt>
    <dgm:pt modelId="{D61D1F84-F294-4BC2-A167-8790ABB5737F}" type="pres">
      <dgm:prSet presAssocID="{D71AF711-5F1C-45CD-BA71-82E84E40ACE7}" presName="space" presStyleCnt="0"/>
      <dgm:spPr/>
    </dgm:pt>
    <dgm:pt modelId="{79388E52-1627-469B-BF0B-146F0D34497A}" type="pres">
      <dgm:prSet presAssocID="{100F2281-8635-4FB3-B07C-ECDE89073996}" presName="text" presStyleLbl="node1" presStyleIdx="1" presStyleCnt="3">
        <dgm:presLayoutVars>
          <dgm:bulletEnabled val="1"/>
        </dgm:presLayoutVars>
      </dgm:prSet>
      <dgm:spPr/>
    </dgm:pt>
    <dgm:pt modelId="{945BDE9A-2C29-43FD-9089-895197F1CD56}" type="pres">
      <dgm:prSet presAssocID="{8C582756-B584-446C-B6C5-62E65F11E0FE}" presName="space" presStyleCnt="0"/>
      <dgm:spPr/>
    </dgm:pt>
    <dgm:pt modelId="{6C1746DA-3DF0-483F-B898-CE0AE89911CB}" type="pres">
      <dgm:prSet presAssocID="{96F7FE9D-9269-4A1B-8043-01FE619D69F9}" presName="text" presStyleLbl="node1" presStyleIdx="2" presStyleCnt="3">
        <dgm:presLayoutVars>
          <dgm:bulletEnabled val="1"/>
        </dgm:presLayoutVars>
      </dgm:prSet>
      <dgm:spPr/>
    </dgm:pt>
  </dgm:ptLst>
  <dgm:cxnLst>
    <dgm:cxn modelId="{C7BC5101-3960-4C35-882D-38AC312B23EA}" srcId="{FF464E7A-8773-4C0A-9A67-2223513E4DFE}" destId="{14CA9746-29A6-4018-95AE-C8560622DCE5}" srcOrd="0" destOrd="0" parTransId="{28749753-3AFE-4192-839D-60924598CB4C}" sibTransId="{D71AF711-5F1C-45CD-BA71-82E84E40ACE7}"/>
    <dgm:cxn modelId="{B6C0110E-7F55-476C-8D26-4F8C06619837}" srcId="{FF464E7A-8773-4C0A-9A67-2223513E4DFE}" destId="{96F7FE9D-9269-4A1B-8043-01FE619D69F9}" srcOrd="2" destOrd="0" parTransId="{C2AC8609-212C-4916-A1E2-804073784430}" sibTransId="{35D8A369-68B8-4535-9C49-160A97A4D368}"/>
    <dgm:cxn modelId="{12D13234-E85D-4591-AD31-91BB90F627CD}" type="presOf" srcId="{FF464E7A-8773-4C0A-9A67-2223513E4DFE}" destId="{134BCCFA-0CB6-4683-9E0E-BF9303BE6E87}" srcOrd="0" destOrd="0" presId="urn:diagrams.loki3.com/VaryingWidthList"/>
    <dgm:cxn modelId="{7957F679-A912-4A54-80E6-332E37F8E9C8}" type="presOf" srcId="{14CA9746-29A6-4018-95AE-C8560622DCE5}" destId="{9191696D-3C89-4643-AE70-68F2711BD4B2}" srcOrd="0" destOrd="0" presId="urn:diagrams.loki3.com/VaryingWidthList"/>
    <dgm:cxn modelId="{875B897A-F759-4769-BDF9-76BEA8303A49}" srcId="{FF464E7A-8773-4C0A-9A67-2223513E4DFE}" destId="{100F2281-8635-4FB3-B07C-ECDE89073996}" srcOrd="1" destOrd="0" parTransId="{3BB90C30-E262-4668-9C44-E9C78E412894}" sibTransId="{8C582756-B584-446C-B6C5-62E65F11E0FE}"/>
    <dgm:cxn modelId="{D29AE6CE-5593-47C0-BF52-8AEB552A2BC8}" type="presOf" srcId="{100F2281-8635-4FB3-B07C-ECDE89073996}" destId="{79388E52-1627-469B-BF0B-146F0D34497A}" srcOrd="0" destOrd="0" presId="urn:diagrams.loki3.com/VaryingWidthList"/>
    <dgm:cxn modelId="{198696FF-CDEB-4686-933E-EAC4C76E9140}" type="presOf" srcId="{96F7FE9D-9269-4A1B-8043-01FE619D69F9}" destId="{6C1746DA-3DF0-483F-B898-CE0AE89911CB}" srcOrd="0" destOrd="0" presId="urn:diagrams.loki3.com/VaryingWidthList"/>
    <dgm:cxn modelId="{67A99CA4-8EB8-420A-9933-F24C27243502}" type="presParOf" srcId="{134BCCFA-0CB6-4683-9E0E-BF9303BE6E87}" destId="{9191696D-3C89-4643-AE70-68F2711BD4B2}" srcOrd="0" destOrd="0" presId="urn:diagrams.loki3.com/VaryingWidthList"/>
    <dgm:cxn modelId="{F84C1994-2C98-44E5-9069-2FB824B39D13}" type="presParOf" srcId="{134BCCFA-0CB6-4683-9E0E-BF9303BE6E87}" destId="{D61D1F84-F294-4BC2-A167-8790ABB5737F}" srcOrd="1" destOrd="0" presId="urn:diagrams.loki3.com/VaryingWidthList"/>
    <dgm:cxn modelId="{F95BB68B-B37F-4892-8063-AF1E708F40D2}" type="presParOf" srcId="{134BCCFA-0CB6-4683-9E0E-BF9303BE6E87}" destId="{79388E52-1627-469B-BF0B-146F0D34497A}" srcOrd="2" destOrd="0" presId="urn:diagrams.loki3.com/VaryingWidthList"/>
    <dgm:cxn modelId="{72E05281-306C-4964-AA64-3EABB797E097}" type="presParOf" srcId="{134BCCFA-0CB6-4683-9E0E-BF9303BE6E87}" destId="{945BDE9A-2C29-43FD-9089-895197F1CD56}" srcOrd="3" destOrd="0" presId="urn:diagrams.loki3.com/VaryingWidthList"/>
    <dgm:cxn modelId="{8607B9A3-5E0F-4D83-A803-551341E7E5AE}" type="presParOf" srcId="{134BCCFA-0CB6-4683-9E0E-BF9303BE6E87}" destId="{6C1746DA-3DF0-483F-B898-CE0AE89911CB}"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696D-3C89-4643-AE70-68F2711BD4B2}">
      <dsp:nvSpPr>
        <dsp:cNvPr id="0" name=""/>
        <dsp:cNvSpPr/>
      </dsp:nvSpPr>
      <dsp:spPr>
        <a:xfrm>
          <a:off x="0" y="0"/>
          <a:ext cx="10515600" cy="15345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139700" rIns="139700" bIns="139700" numCol="1" spcCol="1270" anchor="ctr" anchorCtr="0">
          <a:noAutofit/>
        </a:bodyPr>
        <a:lstStyle/>
        <a:p>
          <a:pPr marL="0" lvl="0" indent="0" algn="ctr" defTabSz="2444750">
            <a:lnSpc>
              <a:spcPct val="90000"/>
            </a:lnSpc>
            <a:spcBef>
              <a:spcPct val="0"/>
            </a:spcBef>
            <a:spcAft>
              <a:spcPct val="35000"/>
            </a:spcAft>
            <a:buNone/>
          </a:pPr>
          <a:r>
            <a:rPr lang="en-US" sz="5500" kern="1200" dirty="0"/>
            <a:t>Mission statement and general aims</a:t>
          </a:r>
        </a:p>
      </dsp:txBody>
      <dsp:txXfrm>
        <a:off x="0" y="0"/>
        <a:ext cx="10515600" cy="1534567"/>
      </dsp:txXfrm>
    </dsp:sp>
    <dsp:sp modelId="{79388E52-1627-469B-BF0B-146F0D34497A}">
      <dsp:nvSpPr>
        <dsp:cNvPr id="0" name=""/>
        <dsp:cNvSpPr/>
      </dsp:nvSpPr>
      <dsp:spPr>
        <a:xfrm>
          <a:off x="2107800" y="1613621"/>
          <a:ext cx="6300000" cy="1534567"/>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39700" tIns="139700" rIns="139700" bIns="139700" numCol="1" spcCol="1270" anchor="ctr" anchorCtr="0">
          <a:noAutofit/>
        </a:bodyPr>
        <a:lstStyle/>
        <a:p>
          <a:pPr marL="0" lvl="0" indent="0" algn="ctr" defTabSz="2444750">
            <a:lnSpc>
              <a:spcPct val="90000"/>
            </a:lnSpc>
            <a:spcBef>
              <a:spcPct val="0"/>
            </a:spcBef>
            <a:spcAft>
              <a:spcPct val="35000"/>
            </a:spcAft>
            <a:buNone/>
          </a:pPr>
          <a:r>
            <a:rPr lang="en-US" sz="5500" kern="1200" dirty="0"/>
            <a:t>Corporate Objectives</a:t>
          </a:r>
        </a:p>
      </dsp:txBody>
      <dsp:txXfrm>
        <a:off x="2107800" y="1613621"/>
        <a:ext cx="6300000" cy="1534567"/>
      </dsp:txXfrm>
    </dsp:sp>
    <dsp:sp modelId="{6C1746DA-3DF0-483F-B898-CE0AE89911CB}">
      <dsp:nvSpPr>
        <dsp:cNvPr id="0" name=""/>
        <dsp:cNvSpPr/>
      </dsp:nvSpPr>
      <dsp:spPr>
        <a:xfrm>
          <a:off x="1785881" y="3224917"/>
          <a:ext cx="6943837" cy="15345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139700" rIns="139700" bIns="13970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chemeClr val="tx1"/>
              </a:solidFill>
            </a:rPr>
            <a:t>Department Objectives</a:t>
          </a:r>
        </a:p>
      </dsp:txBody>
      <dsp:txXfrm>
        <a:off x="1785881" y="3224917"/>
        <a:ext cx="6943837" cy="153456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t>
            </a:r>
            <a:r>
              <a:rPr lang="en-GB" dirty="0" err="1"/>
              <a:t>Bape</a:t>
            </a:r>
            <a:r>
              <a:rPr lang="en-GB" dirty="0"/>
              <a:t> the latest must have brand for teenagers – its in here to make you look cool and so you can discuss what</a:t>
            </a:r>
            <a:r>
              <a:rPr lang="en-GB" baseline="0" dirty="0"/>
              <a:t> the department objectives of </a:t>
            </a:r>
            <a:r>
              <a:rPr lang="en-GB" baseline="0" dirty="0" err="1"/>
              <a:t>Bape</a:t>
            </a:r>
            <a:r>
              <a:rPr lang="en-GB" baseline="0" dirty="0"/>
              <a:t> might be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13</a:t>
            </a:fld>
            <a:endParaRPr lang="en-GB"/>
          </a:p>
        </p:txBody>
      </p:sp>
    </p:spTree>
    <p:extLst>
      <p:ext uri="{BB962C8B-B14F-4D97-AF65-F5344CB8AC3E}">
        <p14:creationId xmlns:p14="http://schemas.microsoft.com/office/powerpoint/2010/main" val="115809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7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https://www.adidas-group.com/media/filer_public/2013/07/31/adidas_gb_2012_en_booklet_en.pdf</a:t>
            </a:r>
          </a:p>
        </p:txBody>
      </p:sp>
      <p:sp>
        <p:nvSpPr>
          <p:cNvPr id="4" name="Slide Number Placeholder 3"/>
          <p:cNvSpPr>
            <a:spLocks noGrp="1"/>
          </p:cNvSpPr>
          <p:nvPr>
            <p:ph type="sldNum" sz="quarter" idx="10"/>
          </p:nvPr>
        </p:nvSpPr>
        <p:spPr/>
        <p:txBody>
          <a:bodyPr/>
          <a:lstStyle/>
          <a:p>
            <a:fld id="{9113E492-2BE1-47F6-A827-2A173C8BE478}" type="slidenum">
              <a:rPr lang="en-GB" smtClean="0"/>
              <a:t>15</a:t>
            </a:fld>
            <a:endParaRPr lang="en-GB"/>
          </a:p>
        </p:txBody>
      </p:sp>
    </p:spTree>
    <p:extLst>
      <p:ext uri="{BB962C8B-B14F-4D97-AF65-F5344CB8AC3E}">
        <p14:creationId xmlns:p14="http://schemas.microsoft.com/office/powerpoint/2010/main" val="192878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https://www.inc.com/minda-zetlin/9-worst-mission-statements-all-time.html</a:t>
            </a:r>
          </a:p>
        </p:txBody>
      </p:sp>
      <p:sp>
        <p:nvSpPr>
          <p:cNvPr id="4" name="Slide Number Placeholder 3"/>
          <p:cNvSpPr>
            <a:spLocks noGrp="1"/>
          </p:cNvSpPr>
          <p:nvPr>
            <p:ph type="sldNum" sz="quarter" idx="10"/>
          </p:nvPr>
        </p:nvSpPr>
        <p:spPr/>
        <p:txBody>
          <a:bodyPr/>
          <a:lstStyle/>
          <a:p>
            <a:fld id="{9113E492-2BE1-47F6-A827-2A173C8BE478}" type="slidenum">
              <a:rPr lang="en-GB" smtClean="0"/>
              <a:t>17</a:t>
            </a:fld>
            <a:endParaRPr lang="en-GB"/>
          </a:p>
        </p:txBody>
      </p:sp>
    </p:spTree>
    <p:extLst>
      <p:ext uri="{BB962C8B-B14F-4D97-AF65-F5344CB8AC3E}">
        <p14:creationId xmlns:p14="http://schemas.microsoft.com/office/powerpoint/2010/main" val="382739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Taken from : http://steinvox.com/blog/tip-for-2013-time-to-review-vision-and-mission-statements/</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27</a:t>
            </a:fld>
            <a:endParaRPr lang="en-GB"/>
          </a:p>
        </p:txBody>
      </p:sp>
    </p:spTree>
    <p:extLst>
      <p:ext uri="{BB962C8B-B14F-4D97-AF65-F5344CB8AC3E}">
        <p14:creationId xmlns:p14="http://schemas.microsoft.com/office/powerpoint/2010/main" val="395603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20/09/2021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s.bape.com/collections/men/products/1d80-110-05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techcrunch.com/2017/06/22/bring-the-world-closer-togethe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morse.org/mission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3.1.1 Corporate objectives</a:t>
            </a:r>
            <a:endParaRPr lang="en-GB" sz="9600"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a) Development of corporate objectives from mission statement/corporate aims</a:t>
            </a:r>
          </a:p>
          <a:p>
            <a:pPr marL="0" indent="0">
              <a:buNone/>
            </a:pPr>
            <a:r>
              <a:rPr lang="en-GB" sz="4000" dirty="0"/>
              <a:t>b) Critical appraisal of mission statements/corporate aims</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5455"/>
            <a:ext cx="51816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Mission statements</a:t>
            </a:r>
          </a:p>
        </p:txBody>
      </p:sp>
      <p:sp>
        <p:nvSpPr>
          <p:cNvPr id="3" name="Content Placeholder 2"/>
          <p:cNvSpPr>
            <a:spLocks noGrp="1"/>
          </p:cNvSpPr>
          <p:nvPr>
            <p:ph sz="half" idx="1"/>
          </p:nvPr>
        </p:nvSpPr>
        <p:spPr>
          <a:xfrm>
            <a:off x="533400" y="2335420"/>
            <a:ext cx="5181600" cy="435133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A mission statement sets out the purpose and primary objectives of a business in the present. </a:t>
            </a:r>
          </a:p>
          <a:p>
            <a:r>
              <a:rPr lang="en-GB" dirty="0"/>
              <a:t>A mission statement should be memorable</a:t>
            </a:r>
          </a:p>
          <a:p>
            <a:r>
              <a:rPr lang="en-GB" dirty="0"/>
              <a:t>A mission statement should be inspiring</a:t>
            </a:r>
          </a:p>
          <a:p>
            <a:r>
              <a:rPr lang="en-GB" dirty="0"/>
              <a:t>A corporate vision looks towards the future  and where the business would like to be</a:t>
            </a:r>
          </a:p>
          <a:p>
            <a:endParaRPr lang="en-GB" dirty="0"/>
          </a:p>
        </p:txBody>
      </p:sp>
      <p:sp>
        <p:nvSpPr>
          <p:cNvPr id="4" name="Content Placeholder 3"/>
          <p:cNvSpPr>
            <a:spLocks noGrp="1"/>
          </p:cNvSpPr>
          <p:nvPr>
            <p:ph sz="half" idx="2"/>
          </p:nvPr>
        </p:nvSpPr>
        <p:spPr>
          <a:xfrm>
            <a:off x="6636026" y="182355"/>
            <a:ext cx="5181600" cy="435133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a:t>"The mission of The Walt Disney Company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p:txBody>
      </p:sp>
      <p:pic>
        <p:nvPicPr>
          <p:cNvPr id="5" name="Picture 4"/>
          <p:cNvPicPr>
            <a:picLocks noChangeAspect="1"/>
          </p:cNvPicPr>
          <p:nvPr/>
        </p:nvPicPr>
        <p:blipFill>
          <a:blip r:embed="rId2"/>
          <a:stretch>
            <a:fillRect/>
          </a:stretch>
        </p:blipFill>
        <p:spPr>
          <a:xfrm>
            <a:off x="7022665" y="4533693"/>
            <a:ext cx="4408322" cy="2224916"/>
          </a:xfrm>
          <a:prstGeom prst="rect">
            <a:avLst/>
          </a:prstGeom>
        </p:spPr>
      </p:pic>
      <p:pic>
        <p:nvPicPr>
          <p:cNvPr id="6" name="Picture 5"/>
          <p:cNvPicPr>
            <a:picLocks noChangeAspect="1"/>
          </p:cNvPicPr>
          <p:nvPr/>
        </p:nvPicPr>
        <p:blipFill>
          <a:blip r:embed="rId3"/>
          <a:stretch>
            <a:fillRect/>
          </a:stretch>
        </p:blipFill>
        <p:spPr>
          <a:xfrm>
            <a:off x="1954489" y="-5079"/>
            <a:ext cx="2007912" cy="860534"/>
          </a:xfrm>
          <a:prstGeom prst="rect">
            <a:avLst/>
          </a:prstGeom>
        </p:spPr>
      </p:pic>
    </p:spTree>
    <p:extLst>
      <p:ext uri="{BB962C8B-B14F-4D97-AF65-F5344CB8AC3E}">
        <p14:creationId xmlns:p14="http://schemas.microsoft.com/office/powerpoint/2010/main" val="294663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Corporate objectives</a:t>
            </a:r>
          </a:p>
        </p:txBody>
      </p:sp>
      <p:sp>
        <p:nvSpPr>
          <p:cNvPr id="3" name="Content Placeholder 2"/>
          <p:cNvSpPr>
            <a:spLocks noGrp="1"/>
          </p:cNvSpPr>
          <p:nvPr>
            <p:ph idx="1"/>
          </p:nvPr>
        </p:nvSpPr>
        <p:spPr>
          <a:xfrm>
            <a:off x="838200" y="1825625"/>
            <a:ext cx="7417904" cy="4351338"/>
          </a:xfrm>
        </p:spPr>
        <p:style>
          <a:lnRef idx="2">
            <a:schemeClr val="accent2"/>
          </a:lnRef>
          <a:fillRef idx="1">
            <a:schemeClr val="lt1"/>
          </a:fillRef>
          <a:effectRef idx="0">
            <a:schemeClr val="accent2"/>
          </a:effectRef>
          <a:fontRef idx="minor">
            <a:schemeClr val="dk1"/>
          </a:fontRef>
        </p:style>
        <p:txBody>
          <a:bodyPr>
            <a:normAutofit/>
          </a:bodyPr>
          <a:lstStyle/>
          <a:p>
            <a:r>
              <a:rPr lang="en-GB" dirty="0"/>
              <a:t>Corporate objectives should flow from the mission statement and corporate vision</a:t>
            </a:r>
          </a:p>
          <a:p>
            <a:r>
              <a:rPr lang="en-GB" dirty="0"/>
              <a:t>Usually set by senior management for the whole company</a:t>
            </a:r>
          </a:p>
          <a:p>
            <a:r>
              <a:rPr lang="en-GB" dirty="0"/>
              <a:t>Aimed at satisfying the shareholders so may be related to profit or dividends:</a:t>
            </a:r>
          </a:p>
          <a:p>
            <a:pPr lvl="1"/>
            <a:r>
              <a:rPr lang="en-GB" dirty="0"/>
              <a:t>Increase operating profit 4% over the next 24 months</a:t>
            </a:r>
          </a:p>
          <a:p>
            <a:pPr lvl="1"/>
            <a:r>
              <a:rPr lang="en-GB" dirty="0"/>
              <a:t>Increase dividends by 2% over the next three years</a:t>
            </a:r>
          </a:p>
          <a:p>
            <a:r>
              <a:rPr lang="en-GB" dirty="0"/>
              <a:t>Objectives need to be SMART (see next slide)</a:t>
            </a:r>
          </a:p>
          <a:p>
            <a:endParaRPr lang="en-GB" dirty="0"/>
          </a:p>
        </p:txBody>
      </p:sp>
      <p:pic>
        <p:nvPicPr>
          <p:cNvPr id="4" name="Picture 3"/>
          <p:cNvPicPr>
            <a:picLocks noChangeAspect="1"/>
          </p:cNvPicPr>
          <p:nvPr/>
        </p:nvPicPr>
        <p:blipFill>
          <a:blip r:embed="rId2"/>
          <a:stretch>
            <a:fillRect/>
          </a:stretch>
        </p:blipFill>
        <p:spPr>
          <a:xfrm>
            <a:off x="7308781" y="358464"/>
            <a:ext cx="4460598" cy="1338884"/>
          </a:xfrm>
          <a:prstGeom prst="rect">
            <a:avLst/>
          </a:prstGeom>
        </p:spPr>
      </p:pic>
      <p:pic>
        <p:nvPicPr>
          <p:cNvPr id="5" name="Picture 4"/>
          <p:cNvPicPr>
            <a:picLocks noChangeAspect="1"/>
          </p:cNvPicPr>
          <p:nvPr/>
        </p:nvPicPr>
        <p:blipFill>
          <a:blip r:embed="rId3"/>
          <a:stretch>
            <a:fillRect/>
          </a:stretch>
        </p:blipFill>
        <p:spPr>
          <a:xfrm>
            <a:off x="8687214" y="1921564"/>
            <a:ext cx="2840106" cy="2524539"/>
          </a:xfrm>
          <a:prstGeom prst="rect">
            <a:avLst/>
          </a:prstGeom>
        </p:spPr>
      </p:pic>
      <p:pic>
        <p:nvPicPr>
          <p:cNvPr id="6" name="Picture 5"/>
          <p:cNvPicPr>
            <a:picLocks noChangeAspect="1"/>
          </p:cNvPicPr>
          <p:nvPr/>
        </p:nvPicPr>
        <p:blipFill>
          <a:blip r:embed="rId4"/>
          <a:stretch>
            <a:fillRect/>
          </a:stretch>
        </p:blipFill>
        <p:spPr>
          <a:xfrm>
            <a:off x="8860321" y="4803912"/>
            <a:ext cx="2145455" cy="1813684"/>
          </a:xfrm>
          <a:prstGeom prst="rect">
            <a:avLst/>
          </a:prstGeom>
        </p:spPr>
      </p:pic>
    </p:spTree>
    <p:extLst>
      <p:ext uri="{BB962C8B-B14F-4D97-AF65-F5344CB8AC3E}">
        <p14:creationId xmlns:p14="http://schemas.microsoft.com/office/powerpoint/2010/main" val="274781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SMART objectives</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GB" b="1" dirty="0">
                <a:solidFill>
                  <a:srgbClr val="FF0000"/>
                </a:solidFill>
              </a:rPr>
              <a:t>Specific</a:t>
            </a:r>
            <a:r>
              <a:rPr lang="en-GB" dirty="0"/>
              <a:t>;  This means there must be a clear definition, often including a number</a:t>
            </a:r>
          </a:p>
          <a:p>
            <a:r>
              <a:rPr lang="en-GB" b="1" dirty="0">
                <a:solidFill>
                  <a:srgbClr val="00B0F0"/>
                </a:solidFill>
              </a:rPr>
              <a:t>Measurable</a:t>
            </a:r>
            <a:r>
              <a:rPr lang="en-GB" dirty="0"/>
              <a:t>;  This means the achievement can be checked</a:t>
            </a:r>
          </a:p>
          <a:p>
            <a:r>
              <a:rPr lang="en-GB" b="1" dirty="0">
                <a:solidFill>
                  <a:srgbClr val="00B050"/>
                </a:solidFill>
              </a:rPr>
              <a:t>Achievable</a:t>
            </a:r>
            <a:r>
              <a:rPr lang="en-GB" dirty="0"/>
              <a:t>;  This means you can achieve your target but you may need to stretch yourself</a:t>
            </a:r>
          </a:p>
          <a:p>
            <a:r>
              <a:rPr lang="en-GB" altLang="en-US" sz="3600" b="1" dirty="0">
                <a:solidFill>
                  <a:srgbClr val="FFC000"/>
                </a:solidFill>
              </a:rPr>
              <a:t>R</a:t>
            </a:r>
            <a:r>
              <a:rPr lang="en-GB" altLang="en-US" b="1" dirty="0">
                <a:solidFill>
                  <a:srgbClr val="FFC000"/>
                </a:solidFill>
              </a:rPr>
              <a:t>ealistic</a:t>
            </a:r>
            <a:r>
              <a:rPr lang="en-GB" altLang="en-US" dirty="0"/>
              <a:t>; This means that the target should sensible so that you can  achieve it	</a:t>
            </a:r>
          </a:p>
          <a:p>
            <a:r>
              <a:rPr lang="en-GB" altLang="en-US" sz="3600" b="1" dirty="0">
                <a:solidFill>
                  <a:srgbClr val="7030A0"/>
                </a:solidFill>
              </a:rPr>
              <a:t>T</a:t>
            </a:r>
            <a:r>
              <a:rPr lang="en-GB" altLang="en-US" b="1" dirty="0">
                <a:solidFill>
                  <a:srgbClr val="7030A0"/>
                </a:solidFill>
              </a:rPr>
              <a:t>ime-related</a:t>
            </a:r>
            <a:r>
              <a:rPr lang="en-GB" altLang="en-US" sz="3600" dirty="0"/>
              <a:t>;</a:t>
            </a:r>
            <a:r>
              <a:rPr lang="en-GB" altLang="en-US" dirty="0"/>
              <a:t>  this means setting a date for achievement or review </a:t>
            </a:r>
          </a:p>
          <a:p>
            <a:pPr marL="0" indent="0">
              <a:buNone/>
            </a:pPr>
            <a:endParaRPr lang="en-GB" dirty="0"/>
          </a:p>
          <a:p>
            <a:endParaRPr lang="en-GB" dirty="0"/>
          </a:p>
        </p:txBody>
      </p:sp>
      <p:sp>
        <p:nvSpPr>
          <p:cNvPr id="5" name="TextBox 4"/>
          <p:cNvSpPr txBox="1"/>
          <p:nvPr/>
        </p:nvSpPr>
        <p:spPr>
          <a:xfrm>
            <a:off x="1809851" y="6176963"/>
            <a:ext cx="761244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dirty="0">
                <a:solidFill>
                  <a:prstClr val="black"/>
                </a:solidFill>
                <a:latin typeface="Arial Black" panose="020B0A04020102020204" pitchFamily="34" charset="0"/>
              </a:rPr>
              <a:t>Example: To achieve a 30% share of the total sales in the children’s clothing market within five years</a:t>
            </a:r>
            <a:endParaRPr lang="en-GB"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8531475" y="289043"/>
            <a:ext cx="2944907" cy="1401645"/>
          </a:xfrm>
          <a:prstGeom prst="rect">
            <a:avLst/>
          </a:prstGeom>
        </p:spPr>
      </p:pic>
    </p:spTree>
    <p:extLst>
      <p:ext uri="{BB962C8B-B14F-4D97-AF65-F5344CB8AC3E}">
        <p14:creationId xmlns:p14="http://schemas.microsoft.com/office/powerpoint/2010/main" val="221001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b="1" dirty="0">
                <a:solidFill>
                  <a:schemeClr val="tx1"/>
                </a:solidFill>
              </a:rPr>
              <a:t>Department objectives</a:t>
            </a:r>
          </a:p>
        </p:txBody>
      </p:sp>
      <p:sp>
        <p:nvSpPr>
          <p:cNvPr id="4" name="Content Placeholder 3"/>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GB" dirty="0"/>
              <a:t>In most businesses they divide up the work into departments or functions; sales, marketing, human resources, operations and finance</a:t>
            </a:r>
          </a:p>
          <a:p>
            <a:r>
              <a:rPr lang="en-GB" dirty="0"/>
              <a:t>Each department will set their own objectives which should flow from the corporate objectives</a:t>
            </a:r>
          </a:p>
          <a:p>
            <a:r>
              <a:rPr lang="en-GB"/>
              <a:t>For example, </a:t>
            </a:r>
            <a:r>
              <a:rPr lang="en-GB" dirty="0"/>
              <a:t>the marketing department may aim to increase sales 3% each quarter, or increase sales revenue 2% each year</a:t>
            </a:r>
          </a:p>
          <a:p>
            <a:r>
              <a:rPr lang="en-GB" dirty="0"/>
              <a:t>This will help the business to achieve its corporate objectives of more dividends for the shareholders</a:t>
            </a:r>
          </a:p>
          <a:p>
            <a:endParaRPr lang="en-GB" dirty="0"/>
          </a:p>
        </p:txBody>
      </p:sp>
      <p:pic>
        <p:nvPicPr>
          <p:cNvPr id="6" name="Content Placeholder 5">
            <a:hlinkClick r:id="rId3"/>
          </p:cNvPr>
          <p:cNvPicPr>
            <a:picLocks noGrp="1" noChangeAspect="1"/>
          </p:cNvPicPr>
          <p:nvPr>
            <p:ph sz="half" idx="2"/>
          </p:nvPr>
        </p:nvPicPr>
        <p:blipFill>
          <a:blip r:embed="rId4"/>
          <a:stretch>
            <a:fillRect/>
          </a:stretch>
        </p:blipFill>
        <p:spPr>
          <a:xfrm>
            <a:off x="6563527" y="1825625"/>
            <a:ext cx="4095750" cy="3657600"/>
          </a:xfrm>
          <a:prstGeom prst="rect">
            <a:avLst/>
          </a:prstGeom>
        </p:spPr>
      </p:pic>
      <p:pic>
        <p:nvPicPr>
          <p:cNvPr id="7" name="Picture 6"/>
          <p:cNvPicPr>
            <a:picLocks noChangeAspect="1"/>
          </p:cNvPicPr>
          <p:nvPr/>
        </p:nvPicPr>
        <p:blipFill>
          <a:blip r:embed="rId5"/>
          <a:stretch>
            <a:fillRect/>
          </a:stretch>
        </p:blipFill>
        <p:spPr>
          <a:xfrm>
            <a:off x="8531475" y="289043"/>
            <a:ext cx="2944907" cy="1401645"/>
          </a:xfrm>
          <a:prstGeom prst="rect">
            <a:avLst/>
          </a:prstGeom>
        </p:spPr>
      </p:pic>
      <p:sp>
        <p:nvSpPr>
          <p:cNvPr id="8" name="TextBox 7"/>
          <p:cNvSpPr txBox="1"/>
          <p:nvPr/>
        </p:nvSpPr>
        <p:spPr>
          <a:xfrm>
            <a:off x="6563527" y="5483225"/>
            <a:ext cx="393589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latin typeface="Arial Black" panose="020B0A04020102020204" pitchFamily="34" charset="0"/>
              </a:rPr>
              <a:t>What do you think the department objectives of </a:t>
            </a:r>
            <a:r>
              <a:rPr lang="en-GB" dirty="0" err="1">
                <a:latin typeface="Arial Black" panose="020B0A04020102020204" pitchFamily="34" charset="0"/>
              </a:rPr>
              <a:t>Bape</a:t>
            </a:r>
            <a:r>
              <a:rPr lang="en-GB" dirty="0">
                <a:latin typeface="Arial Black" panose="020B0A04020102020204" pitchFamily="34" charset="0"/>
              </a:rPr>
              <a:t> might be?</a:t>
            </a:r>
          </a:p>
        </p:txBody>
      </p:sp>
    </p:spTree>
    <p:extLst>
      <p:ext uri="{BB962C8B-B14F-4D97-AF65-F5344CB8AC3E}">
        <p14:creationId xmlns:p14="http://schemas.microsoft.com/office/powerpoint/2010/main" val="200332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39199" y="4176273"/>
            <a:ext cx="10515600" cy="1500187"/>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Critical appraisal of mission statements/corporate aims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27184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What is the purpose of mission statements?</a:t>
            </a:r>
          </a:p>
        </p:txBody>
      </p:sp>
      <p:sp>
        <p:nvSpPr>
          <p:cNvPr id="6" name="Content Placeholder 5"/>
          <p:cNvSpPr>
            <a:spLocks noGrp="1"/>
          </p:cNvSpPr>
          <p:nvPr>
            <p:ph sz="half" idx="1"/>
          </p:nvPr>
        </p:nvSpPr>
        <p:spPr/>
        <p:txBody>
          <a:bodyPr/>
          <a:lstStyle/>
          <a:p>
            <a:r>
              <a:rPr lang="en-GB" dirty="0"/>
              <a:t>A mission statement can define the essence or purpose of the business in just a few sentences</a:t>
            </a:r>
          </a:p>
          <a:p>
            <a:endParaRPr lang="en-GB" dirty="0"/>
          </a:p>
          <a:p>
            <a:r>
              <a:rPr lang="en-GB" dirty="0"/>
              <a:t>It is the purpose of the business that is key in the statement</a:t>
            </a:r>
          </a:p>
          <a:p>
            <a:endParaRPr lang="en-GB" dirty="0"/>
          </a:p>
        </p:txBody>
      </p:sp>
      <p:pic>
        <p:nvPicPr>
          <p:cNvPr id="8" name="Content Placeholder 7"/>
          <p:cNvPicPr>
            <a:picLocks noGrp="1" noChangeAspect="1"/>
          </p:cNvPicPr>
          <p:nvPr>
            <p:ph sz="half" idx="2"/>
          </p:nvPr>
        </p:nvPicPr>
        <p:blipFill>
          <a:blip r:embed="rId3"/>
          <a:stretch>
            <a:fillRect/>
          </a:stretch>
        </p:blipFill>
        <p:spPr>
          <a:xfrm>
            <a:off x="6676263" y="1825625"/>
            <a:ext cx="417347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1137822" y="4596088"/>
            <a:ext cx="1499361" cy="2111207"/>
          </a:xfrm>
          <a:prstGeom prst="rect">
            <a:avLst/>
          </a:prstGeom>
        </p:spPr>
      </p:pic>
      <p:pic>
        <p:nvPicPr>
          <p:cNvPr id="1026" name="Picture 2"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613" y="4441824"/>
            <a:ext cx="3353769" cy="226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0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Who is the intended audience for a mission statement?</a:t>
            </a:r>
          </a:p>
        </p:txBody>
      </p:sp>
      <p:sp>
        <p:nvSpPr>
          <p:cNvPr id="4" name="Content Placeholder 3"/>
          <p:cNvSpPr>
            <a:spLocks noGrp="1"/>
          </p:cNvSpPr>
          <p:nvPr>
            <p:ph sz="half" idx="1"/>
          </p:nvPr>
        </p:nvSpPr>
        <p:spPr>
          <a:xfrm>
            <a:off x="838200" y="1825625"/>
            <a:ext cx="9962322" cy="4351338"/>
          </a:xfrm>
        </p:spPr>
        <p:txBody>
          <a:bodyPr/>
          <a:lstStyle/>
          <a:p>
            <a:r>
              <a:rPr lang="en-GB" dirty="0"/>
              <a:t>EA games mentions the audience in their mission statement:</a:t>
            </a:r>
          </a:p>
        </p:txBody>
      </p:sp>
      <p:pic>
        <p:nvPicPr>
          <p:cNvPr id="6" name="Content Placeholder 5"/>
          <p:cNvPicPr>
            <a:picLocks noGrp="1" noChangeAspect="1"/>
          </p:cNvPicPr>
          <p:nvPr>
            <p:ph sz="half" idx="2"/>
          </p:nvPr>
        </p:nvPicPr>
        <p:blipFill>
          <a:blip r:embed="rId2"/>
          <a:stretch>
            <a:fillRect/>
          </a:stretch>
        </p:blipFill>
        <p:spPr>
          <a:xfrm>
            <a:off x="2809460" y="2708574"/>
            <a:ext cx="6840607" cy="2197461"/>
          </a:xfrm>
          <a:prstGeom prst="rect">
            <a:avLst/>
          </a:prstGeom>
        </p:spPr>
      </p:pic>
      <p:pic>
        <p:nvPicPr>
          <p:cNvPr id="7" name="Picture 6"/>
          <p:cNvPicPr>
            <a:picLocks noChangeAspect="1"/>
          </p:cNvPicPr>
          <p:nvPr/>
        </p:nvPicPr>
        <p:blipFill>
          <a:blip r:embed="rId3"/>
          <a:stretch>
            <a:fillRect/>
          </a:stretch>
        </p:blipFill>
        <p:spPr>
          <a:xfrm>
            <a:off x="9504293" y="2528059"/>
            <a:ext cx="2687707" cy="3286125"/>
          </a:xfrm>
          <a:prstGeom prst="rect">
            <a:avLst/>
          </a:prstGeom>
        </p:spPr>
      </p:pic>
      <p:pic>
        <p:nvPicPr>
          <p:cNvPr id="8" name="Picture 7"/>
          <p:cNvPicPr>
            <a:picLocks noChangeAspect="1"/>
          </p:cNvPicPr>
          <p:nvPr/>
        </p:nvPicPr>
        <p:blipFill>
          <a:blip r:embed="rId4"/>
          <a:stretch>
            <a:fillRect/>
          </a:stretch>
        </p:blipFill>
        <p:spPr>
          <a:xfrm>
            <a:off x="1" y="2708574"/>
            <a:ext cx="2776182" cy="2197461"/>
          </a:xfrm>
          <a:prstGeom prst="rect">
            <a:avLst/>
          </a:prstGeom>
        </p:spPr>
      </p:pic>
    </p:spTree>
    <p:extLst>
      <p:ext uri="{BB962C8B-B14F-4D97-AF65-F5344CB8AC3E}">
        <p14:creationId xmlns:p14="http://schemas.microsoft.com/office/powerpoint/2010/main" val="329482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33422" y="268148"/>
            <a:ext cx="8549900" cy="5258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duotone>
              <a:prstClr val="black"/>
              <a:srgbClr val="D9C3A5">
                <a:tint val="50000"/>
                <a:satMod val="180000"/>
              </a:srgbClr>
            </a:duotone>
          </a:blip>
          <a:stretch>
            <a:fillRect/>
          </a:stretch>
        </p:blipFill>
        <p:spPr>
          <a:xfrm>
            <a:off x="888684" y="5886035"/>
            <a:ext cx="10239375" cy="704850"/>
          </a:xfrm>
          <a:prstGeom prst="rect">
            <a:avLst/>
          </a:prstGeom>
        </p:spPr>
      </p:pic>
    </p:spTree>
    <p:extLst>
      <p:ext uri="{BB962C8B-B14F-4D97-AF65-F5344CB8AC3E}">
        <p14:creationId xmlns:p14="http://schemas.microsoft.com/office/powerpoint/2010/main" val="313885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a:t>How does the corporate strategy followed by the business compare to the mission in reality?</a:t>
            </a:r>
          </a:p>
        </p:txBody>
      </p:sp>
      <p:sp>
        <p:nvSpPr>
          <p:cNvPr id="4" name="Content Placeholder 3"/>
          <p:cNvSpPr>
            <a:spLocks noGrp="1"/>
          </p:cNvSpPr>
          <p:nvPr>
            <p:ph sz="half" idx="1"/>
          </p:nvPr>
        </p:nvSpPr>
        <p:spPr>
          <a:xfrm>
            <a:off x="838199" y="1825625"/>
            <a:ext cx="10651435" cy="1050097"/>
          </a:xfrm>
        </p:spPr>
        <p:txBody>
          <a:bodyPr>
            <a:normAutofit/>
          </a:bodyPr>
          <a:lstStyle/>
          <a:p>
            <a:r>
              <a:rPr lang="en-GB" dirty="0"/>
              <a:t>Old mission statement:</a:t>
            </a:r>
          </a:p>
        </p:txBody>
      </p:sp>
      <p:pic>
        <p:nvPicPr>
          <p:cNvPr id="7" name="Picture 6"/>
          <p:cNvPicPr>
            <a:picLocks noChangeAspect="1"/>
          </p:cNvPicPr>
          <p:nvPr/>
        </p:nvPicPr>
        <p:blipFill>
          <a:blip r:embed="rId2">
            <a:duotone>
              <a:prstClr val="black"/>
              <a:srgbClr val="D9C3A5">
                <a:tint val="50000"/>
                <a:satMod val="180000"/>
              </a:srgbClr>
            </a:duotone>
          </a:blip>
          <a:stretch>
            <a:fillRect/>
          </a:stretch>
        </p:blipFill>
        <p:spPr>
          <a:xfrm>
            <a:off x="572328" y="2535594"/>
            <a:ext cx="10294454" cy="627036"/>
          </a:xfrm>
          <a:prstGeom prst="rect">
            <a:avLst/>
          </a:prstGeom>
        </p:spPr>
      </p:pic>
      <p:pic>
        <p:nvPicPr>
          <p:cNvPr id="8" name="Picture 7"/>
          <p:cNvPicPr>
            <a:picLocks noChangeAspect="1"/>
          </p:cNvPicPr>
          <p:nvPr/>
        </p:nvPicPr>
        <p:blipFill>
          <a:blip r:embed="rId3"/>
          <a:stretch>
            <a:fillRect/>
          </a:stretch>
        </p:blipFill>
        <p:spPr>
          <a:xfrm>
            <a:off x="485033" y="3431246"/>
            <a:ext cx="11221934" cy="882705"/>
          </a:xfrm>
          <a:prstGeom prst="rect">
            <a:avLst/>
          </a:prstGeom>
        </p:spPr>
      </p:pic>
      <p:sp>
        <p:nvSpPr>
          <p:cNvPr id="9" name="TextBox 8"/>
          <p:cNvSpPr txBox="1"/>
          <p:nvPr/>
        </p:nvSpPr>
        <p:spPr>
          <a:xfrm>
            <a:off x="572328" y="4717773"/>
            <a:ext cx="10028583" cy="830997"/>
          </a:xfrm>
          <a:prstGeom prst="rect">
            <a:avLst/>
          </a:prstGeom>
          <a:solidFill>
            <a:schemeClr val="accent2">
              <a:lumMod val="20000"/>
              <a:lumOff val="80000"/>
            </a:schemeClr>
          </a:solidFill>
        </p:spPr>
        <p:txBody>
          <a:bodyPr wrap="square" rtlCol="0">
            <a:spAutoFit/>
          </a:bodyPr>
          <a:lstStyle/>
          <a:p>
            <a:r>
              <a:rPr lang="en-GB" sz="2400" dirty="0"/>
              <a:t>“To give people the power to build community and bring the world closer together.” WEBSITE </a:t>
            </a:r>
            <a:r>
              <a:rPr lang="en-GB" sz="2400" dirty="0">
                <a:hlinkClick r:id="rId4"/>
              </a:rPr>
              <a:t>HERE</a:t>
            </a:r>
            <a:endParaRPr lang="en-GB" sz="2400" dirty="0"/>
          </a:p>
        </p:txBody>
      </p:sp>
    </p:spTree>
    <p:extLst>
      <p:ext uri="{BB962C8B-B14F-4D97-AF65-F5344CB8AC3E}">
        <p14:creationId xmlns:p14="http://schemas.microsoft.com/office/powerpoint/2010/main" val="288202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Uses of mission statements</a:t>
            </a:r>
          </a:p>
        </p:txBody>
      </p:sp>
      <p:sp>
        <p:nvSpPr>
          <p:cNvPr id="4" name="Content Placeholder 3"/>
          <p:cNvSpPr>
            <a:spLocks noGrp="1"/>
          </p:cNvSpPr>
          <p:nvPr>
            <p:ph sz="half" idx="1"/>
          </p:nvPr>
        </p:nvSpPr>
        <p:spPr>
          <a:xfrm>
            <a:off x="838200" y="1919042"/>
            <a:ext cx="5181600" cy="435133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buFont typeface="+mj-lt"/>
              <a:buAutoNum type="alphaUcPeriod"/>
            </a:pPr>
            <a:r>
              <a:rPr lang="en-GB" b="1" dirty="0"/>
              <a:t>Focus</a:t>
            </a:r>
            <a:r>
              <a:rPr lang="en-GB" dirty="0"/>
              <a:t>; helps to focus and involve all employees in the business</a:t>
            </a:r>
          </a:p>
          <a:p>
            <a:pPr marL="514350" indent="-514350">
              <a:buFont typeface="+mj-lt"/>
              <a:buAutoNum type="alphaUcPeriod"/>
            </a:pPr>
            <a:endParaRPr lang="en-GB" dirty="0"/>
          </a:p>
          <a:p>
            <a:pPr marL="514350" indent="-514350">
              <a:buFont typeface="+mj-lt"/>
              <a:buAutoNum type="alphaUcPeriod"/>
            </a:pPr>
            <a:r>
              <a:rPr lang="en-GB" b="1" dirty="0"/>
              <a:t>Profitability</a:t>
            </a:r>
            <a:r>
              <a:rPr lang="en-GB" dirty="0"/>
              <a:t>; helps to motivate employees to become more efficient which could have an impact on profitability</a:t>
            </a:r>
          </a:p>
          <a:p>
            <a:pPr marL="514350" indent="-514350">
              <a:buFont typeface="+mj-lt"/>
              <a:buAutoNum type="alphaUcPeriod"/>
            </a:pPr>
            <a:endParaRPr lang="en-GB" dirty="0"/>
          </a:p>
          <a:p>
            <a:pPr marL="514350" indent="-514350">
              <a:buFont typeface="+mj-lt"/>
              <a:buAutoNum type="alphaUcPeriod"/>
            </a:pPr>
            <a:r>
              <a:rPr lang="en-GB" b="1" dirty="0"/>
              <a:t>Identity</a:t>
            </a:r>
            <a:r>
              <a:rPr lang="en-GB" dirty="0"/>
              <a:t>; helps to create an identity in a competitive marketplace</a:t>
            </a:r>
          </a:p>
          <a:p>
            <a:endParaRPr lang="en-GB" dirty="0"/>
          </a:p>
        </p:txBody>
      </p:sp>
      <p:sp>
        <p:nvSpPr>
          <p:cNvPr id="5" name="Content Placeholder 4"/>
          <p:cNvSpPr>
            <a:spLocks noGrp="1"/>
          </p:cNvSpPr>
          <p:nvPr>
            <p:ph sz="half" idx="2"/>
          </p:nvPr>
        </p:nvSpPr>
        <p:spPr>
          <a:xfrm>
            <a:off x="6172200" y="1825625"/>
            <a:ext cx="5181600" cy="3223453"/>
          </a:xfrm>
        </p:spPr>
        <p:txBody>
          <a:bodyPr>
            <a:normAutofit fontScale="92500" lnSpcReduction="10000"/>
          </a:bodyPr>
          <a:lstStyle/>
          <a:p>
            <a:pPr marL="0" indent="0">
              <a:buNone/>
            </a:pPr>
            <a:endParaRPr lang="en-GB" dirty="0"/>
          </a:p>
          <a:p>
            <a:pPr marL="0" indent="0">
              <a:buNone/>
            </a:pPr>
            <a:endParaRPr lang="en-GB" dirty="0"/>
          </a:p>
          <a:p>
            <a:pPr marL="0" indent="0">
              <a:buNone/>
            </a:pPr>
            <a:r>
              <a:rPr lang="en-GB" dirty="0"/>
              <a:t>Apple designs Macs, the best personal computers in the world, along with OS X, </a:t>
            </a:r>
            <a:r>
              <a:rPr lang="en-GB" dirty="0" err="1"/>
              <a:t>iLife</a:t>
            </a:r>
            <a:r>
              <a:rPr lang="en-GB" dirty="0"/>
              <a:t>, iWork and professional software. Apple leads the digital music revolution with its iPods and iTunes online store.</a:t>
            </a:r>
          </a:p>
        </p:txBody>
      </p:sp>
      <p:pic>
        <p:nvPicPr>
          <p:cNvPr id="6" name="Picture 5"/>
          <p:cNvPicPr>
            <a:picLocks noChangeAspect="1"/>
          </p:cNvPicPr>
          <p:nvPr/>
        </p:nvPicPr>
        <p:blipFill>
          <a:blip r:embed="rId2"/>
          <a:stretch>
            <a:fillRect/>
          </a:stretch>
        </p:blipFill>
        <p:spPr>
          <a:xfrm>
            <a:off x="5434585" y="4707884"/>
            <a:ext cx="6656830" cy="1708270"/>
          </a:xfrm>
          <a:prstGeom prst="rect">
            <a:avLst/>
          </a:prstGeom>
        </p:spPr>
      </p:pic>
    </p:spTree>
    <p:extLst>
      <p:ext uri="{BB962C8B-B14F-4D97-AF65-F5344CB8AC3E}">
        <p14:creationId xmlns:p14="http://schemas.microsoft.com/office/powerpoint/2010/main" val="119364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sz="3200" dirty="0"/>
              <a:t>This is a mission statement:</a:t>
            </a:r>
          </a:p>
          <a:p>
            <a:endParaRPr lang="en-GB" sz="3200" dirty="0"/>
          </a:p>
          <a:p>
            <a:r>
              <a:rPr lang="en-GB" sz="3200" i="1" dirty="0"/>
              <a:t>To inspire and nurture the human spirit – one person, one cup and one neighbourhood at a time.</a:t>
            </a:r>
          </a:p>
          <a:p>
            <a:endParaRPr lang="en-GB" sz="3200" dirty="0"/>
          </a:p>
          <a:p>
            <a:r>
              <a:rPr lang="en-GB" sz="3200" dirty="0"/>
              <a:t>Which business do you think this might be from?</a:t>
            </a:r>
          </a:p>
          <a:p>
            <a:endParaRPr lang="en-GB" dirty="0"/>
          </a:p>
        </p:txBody>
      </p:sp>
    </p:spTree>
    <p:extLst>
      <p:ext uri="{BB962C8B-B14F-4D97-AF65-F5344CB8AC3E}">
        <p14:creationId xmlns:p14="http://schemas.microsoft.com/office/powerpoint/2010/main" val="21335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Limitations of mission statements</a:t>
            </a:r>
          </a:p>
        </p:txBody>
      </p:sp>
      <p:sp>
        <p:nvSpPr>
          <p:cNvPr id="4" name="Content Placeholder 3"/>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indent="-514350">
              <a:buFont typeface="+mj-lt"/>
              <a:buAutoNum type="alphaUcPeriod"/>
            </a:pPr>
            <a:r>
              <a:rPr lang="en-GB" dirty="0"/>
              <a:t>Can be unrealistic and over optimistic</a:t>
            </a:r>
          </a:p>
          <a:p>
            <a:pPr marL="514350" indent="-514350">
              <a:buFont typeface="+mj-lt"/>
              <a:buAutoNum type="alphaUcPeriod"/>
            </a:pPr>
            <a:r>
              <a:rPr lang="en-GB" dirty="0"/>
              <a:t>Can be a waste of management time and resources </a:t>
            </a:r>
          </a:p>
          <a:p>
            <a:pPr marL="514350" indent="-514350">
              <a:buFont typeface="+mj-lt"/>
              <a:buAutoNum type="alphaUcPeriod"/>
            </a:pPr>
            <a:r>
              <a:rPr lang="en-GB" dirty="0"/>
              <a:t>Can lead to conflicts  and inconsistencies when not properly written</a:t>
            </a:r>
          </a:p>
          <a:p>
            <a:pPr marL="514350" indent="-514350">
              <a:buFont typeface="+mj-lt"/>
              <a:buAutoNum type="alphaUcPeriod"/>
            </a:pPr>
            <a:r>
              <a:rPr lang="en-GB" dirty="0"/>
              <a:t>Can be ambiguous </a:t>
            </a:r>
          </a:p>
          <a:p>
            <a:pPr marL="514350" indent="-514350">
              <a:buFont typeface="+mj-lt"/>
              <a:buAutoNum type="alphaUcPeriod"/>
            </a:pPr>
            <a:r>
              <a:rPr lang="en-GB" dirty="0"/>
              <a:t>Can become obsolete as the business develops but the mission statement remains the same (perhaps due to a merger or change of product, iPod to iPhone for example)</a:t>
            </a:r>
          </a:p>
          <a:p>
            <a:endParaRPr lang="en-GB" dirty="0"/>
          </a:p>
        </p:txBody>
      </p:sp>
      <p:pic>
        <p:nvPicPr>
          <p:cNvPr id="6" name="Picture 2" descr="C:\Users\Sarah Hilton\AppData\Local\Microsoft\Windows\Temporary Internet Files\Content.IE5\1HHQSUNX\ipod-nano-5g-azu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825625"/>
            <a:ext cx="2693366" cy="2693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arah Hilton\AppData\Local\Microsoft\Windows\Temporary Internet Files\Content.IE5\B2OWLNX3\iPhone6and 6Plu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8992" y="3315492"/>
            <a:ext cx="3542508" cy="3542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325168">
            <a:off x="6667213" y="4531679"/>
            <a:ext cx="1782664" cy="2555218"/>
          </a:xfrm>
          <a:prstGeom prst="rect">
            <a:avLst/>
          </a:prstGeom>
        </p:spPr>
      </p:pic>
    </p:spTree>
    <p:extLst>
      <p:ext uri="{BB962C8B-B14F-4D97-AF65-F5344CB8AC3E}">
        <p14:creationId xmlns:p14="http://schemas.microsoft.com/office/powerpoint/2010/main" val="233648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033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a:t>Stakeholder perspectives on mission statements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555687"/>
              </p:ext>
            </p:extLst>
          </p:nvPr>
        </p:nvGraphicFramePr>
        <p:xfrm>
          <a:off x="838200" y="1043747"/>
          <a:ext cx="10515600" cy="5343801"/>
        </p:xfrm>
        <a:graphic>
          <a:graphicData uri="http://schemas.openxmlformats.org/drawingml/2006/table">
            <a:tbl>
              <a:tblPr firstRow="1" bandRow="1">
                <a:tableStyleId>{5C22544A-7EE6-4342-B048-85BDC9FD1C3A}</a:tableStyleId>
              </a:tblPr>
              <a:tblGrid>
                <a:gridCol w="2289313">
                  <a:extLst>
                    <a:ext uri="{9D8B030D-6E8A-4147-A177-3AD203B41FA5}">
                      <a16:colId xmlns:a16="http://schemas.microsoft.com/office/drawing/2014/main" val="3641698511"/>
                    </a:ext>
                  </a:extLst>
                </a:gridCol>
                <a:gridCol w="8226287">
                  <a:extLst>
                    <a:ext uri="{9D8B030D-6E8A-4147-A177-3AD203B41FA5}">
                      <a16:colId xmlns:a16="http://schemas.microsoft.com/office/drawing/2014/main" val="620368176"/>
                    </a:ext>
                  </a:extLst>
                </a:gridCol>
              </a:tblGrid>
              <a:tr h="370840">
                <a:tc>
                  <a:txBody>
                    <a:bodyPr/>
                    <a:lstStyle/>
                    <a:p>
                      <a:r>
                        <a:rPr lang="en-GB" b="0" dirty="0">
                          <a:solidFill>
                            <a:schemeClr val="tx1"/>
                          </a:solidFill>
                          <a:latin typeface="Arial Black" panose="020B0A04020102020204" pitchFamily="34" charset="0"/>
                        </a:rPr>
                        <a:t>Owners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888722"/>
                  </a:ext>
                </a:extLst>
              </a:tr>
              <a:tr h="370840">
                <a:tc>
                  <a:txBody>
                    <a:bodyPr/>
                    <a:lstStyle/>
                    <a:p>
                      <a:r>
                        <a:rPr lang="en-GB" dirty="0">
                          <a:latin typeface="Arial Black" panose="020B0A04020102020204" pitchFamily="34" charset="0"/>
                        </a:rPr>
                        <a:t>Managers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1836627"/>
                  </a:ext>
                </a:extLst>
              </a:tr>
              <a:tr h="370840">
                <a:tc>
                  <a:txBody>
                    <a:bodyPr/>
                    <a:lstStyle/>
                    <a:p>
                      <a:r>
                        <a:rPr lang="en-GB" dirty="0">
                          <a:latin typeface="Arial Black" panose="020B0A04020102020204" pitchFamily="34" charset="0"/>
                        </a:rPr>
                        <a:t>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235417"/>
                  </a:ext>
                </a:extLst>
              </a:tr>
              <a:tr h="771801">
                <a:tc>
                  <a:txBody>
                    <a:bodyPr/>
                    <a:lstStyle/>
                    <a:p>
                      <a:r>
                        <a:rPr lang="en-GB" dirty="0">
                          <a:latin typeface="Arial Black" panose="020B0A04020102020204" pitchFamily="34" charset="0"/>
                        </a:rPr>
                        <a:t>Pressure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3392261"/>
                  </a:ext>
                </a:extLst>
              </a:tr>
              <a:tr h="370840">
                <a:tc>
                  <a:txBody>
                    <a:bodyPr/>
                    <a:lstStyle/>
                    <a:p>
                      <a:r>
                        <a:rPr lang="en-GB" dirty="0">
                          <a:latin typeface="Arial Black" panose="020B0A04020102020204" pitchFamily="34" charset="0"/>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674101"/>
                  </a:ext>
                </a:extLst>
              </a:tr>
              <a:tr h="370840">
                <a:tc>
                  <a:txBody>
                    <a:bodyPr/>
                    <a:lstStyle/>
                    <a:p>
                      <a:r>
                        <a:rPr lang="en-GB" dirty="0">
                          <a:latin typeface="Arial Black" panose="020B0A04020102020204" pitchFamily="34" charset="0"/>
                        </a:rPr>
                        <a:t>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143395"/>
                  </a:ext>
                </a:extLst>
              </a:tr>
            </a:tbl>
          </a:graphicData>
        </a:graphic>
      </p:graphicFrame>
    </p:spTree>
    <p:extLst>
      <p:ext uri="{BB962C8B-B14F-4D97-AF65-F5344CB8AC3E}">
        <p14:creationId xmlns:p14="http://schemas.microsoft.com/office/powerpoint/2010/main" val="38373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033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a:t>Stakeholder perspectives on mission statements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3669366"/>
              </p:ext>
            </p:extLst>
          </p:nvPr>
        </p:nvGraphicFramePr>
        <p:xfrm>
          <a:off x="838200" y="1043747"/>
          <a:ext cx="10515600" cy="5212080"/>
        </p:xfrm>
        <a:graphic>
          <a:graphicData uri="http://schemas.openxmlformats.org/drawingml/2006/table">
            <a:tbl>
              <a:tblPr firstRow="1" bandRow="1">
                <a:tableStyleId>{5C22544A-7EE6-4342-B048-85BDC9FD1C3A}</a:tableStyleId>
              </a:tblPr>
              <a:tblGrid>
                <a:gridCol w="2289313">
                  <a:extLst>
                    <a:ext uri="{9D8B030D-6E8A-4147-A177-3AD203B41FA5}">
                      <a16:colId xmlns:a16="http://schemas.microsoft.com/office/drawing/2014/main" val="3641698511"/>
                    </a:ext>
                  </a:extLst>
                </a:gridCol>
                <a:gridCol w="8226287">
                  <a:extLst>
                    <a:ext uri="{9D8B030D-6E8A-4147-A177-3AD203B41FA5}">
                      <a16:colId xmlns:a16="http://schemas.microsoft.com/office/drawing/2014/main" val="620368176"/>
                    </a:ext>
                  </a:extLst>
                </a:gridCol>
              </a:tblGrid>
              <a:tr h="370840">
                <a:tc>
                  <a:txBody>
                    <a:bodyPr/>
                    <a:lstStyle/>
                    <a:p>
                      <a:r>
                        <a:rPr lang="en-GB" b="0" dirty="0">
                          <a:solidFill>
                            <a:schemeClr val="tx1"/>
                          </a:solidFill>
                          <a:latin typeface="Arial Black" panose="020B0A04020102020204" pitchFamily="34" charset="0"/>
                        </a:rPr>
                        <a:t>Owners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dirty="0">
                          <a:solidFill>
                            <a:schemeClr val="tx1"/>
                          </a:solidFill>
                          <a:latin typeface="Arial Black" panose="020B0A04020102020204" pitchFamily="34" charset="0"/>
                        </a:rPr>
                        <a:t>Owners will want to maximise shareholder value of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888722"/>
                  </a:ext>
                </a:extLst>
              </a:tr>
              <a:tr h="370840">
                <a:tc>
                  <a:txBody>
                    <a:bodyPr/>
                    <a:lstStyle/>
                    <a:p>
                      <a:r>
                        <a:rPr lang="en-GB" dirty="0">
                          <a:latin typeface="Arial Black" panose="020B0A04020102020204" pitchFamily="34" charset="0"/>
                        </a:rPr>
                        <a:t>Managers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dirty="0">
                          <a:solidFill>
                            <a:schemeClr val="tx1"/>
                          </a:solidFill>
                          <a:latin typeface="Arial Black" panose="020B0A04020102020204" pitchFamily="34" charset="0"/>
                        </a:rPr>
                        <a:t>Manager will look for core</a:t>
                      </a:r>
                      <a:r>
                        <a:rPr lang="en-GB" baseline="0" dirty="0">
                          <a:solidFill>
                            <a:schemeClr val="tx1"/>
                          </a:solidFill>
                          <a:latin typeface="Arial Black" panose="020B0A04020102020204" pitchFamily="34" charset="0"/>
                        </a:rPr>
                        <a:t> aims and objectives of the business to lead their staff / teams with</a:t>
                      </a: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1836627"/>
                  </a:ext>
                </a:extLst>
              </a:tr>
              <a:tr h="370840">
                <a:tc>
                  <a:txBody>
                    <a:bodyPr/>
                    <a:lstStyle/>
                    <a:p>
                      <a:r>
                        <a:rPr lang="en-GB" dirty="0">
                          <a:latin typeface="Arial Black" panose="020B0A04020102020204" pitchFamily="34" charset="0"/>
                        </a:rPr>
                        <a:t>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dirty="0">
                          <a:solidFill>
                            <a:schemeClr val="tx1"/>
                          </a:solidFill>
                          <a:latin typeface="Arial Black" panose="020B0A04020102020204" pitchFamily="34" charset="0"/>
                        </a:rPr>
                        <a:t>Employees will look for motivational statements that make them feel proud to work for that company</a:t>
                      </a: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235417"/>
                  </a:ext>
                </a:extLst>
              </a:tr>
              <a:tr h="771801">
                <a:tc>
                  <a:txBody>
                    <a:bodyPr/>
                    <a:lstStyle/>
                    <a:p>
                      <a:r>
                        <a:rPr lang="en-GB" dirty="0">
                          <a:latin typeface="Arial Black" panose="020B0A04020102020204" pitchFamily="34" charset="0"/>
                        </a:rPr>
                        <a:t>Pressure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dirty="0">
                          <a:solidFill>
                            <a:schemeClr val="tx1"/>
                          </a:solidFill>
                          <a:latin typeface="Arial Black" panose="020B0A04020102020204" pitchFamily="34" charset="0"/>
                        </a:rPr>
                        <a:t>Pressure groups</a:t>
                      </a:r>
                      <a:r>
                        <a:rPr lang="en-GB" baseline="0" dirty="0">
                          <a:solidFill>
                            <a:schemeClr val="tx1"/>
                          </a:solidFill>
                          <a:latin typeface="Arial Black" panose="020B0A04020102020204" pitchFamily="34" charset="0"/>
                        </a:rPr>
                        <a:t> will look for a clear environmental or ethical message in the mission statement</a:t>
                      </a:r>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3392261"/>
                  </a:ext>
                </a:extLst>
              </a:tr>
              <a:tr h="370840">
                <a:tc>
                  <a:txBody>
                    <a:bodyPr/>
                    <a:lstStyle/>
                    <a:p>
                      <a:r>
                        <a:rPr lang="en-GB" dirty="0">
                          <a:latin typeface="Arial Black" panose="020B0A04020102020204" pitchFamily="34" charset="0"/>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dirty="0">
                          <a:solidFill>
                            <a:schemeClr val="tx1"/>
                          </a:solidFill>
                          <a:latin typeface="Arial Black" panose="020B0A04020102020204" pitchFamily="34" charset="0"/>
                        </a:rPr>
                        <a:t>Customers will look to</a:t>
                      </a:r>
                      <a:r>
                        <a:rPr lang="en-GB" baseline="0" dirty="0">
                          <a:solidFill>
                            <a:schemeClr val="tx1"/>
                          </a:solidFill>
                          <a:latin typeface="Arial Black" panose="020B0A04020102020204" pitchFamily="34" charset="0"/>
                        </a:rPr>
                        <a:t> see core business principals that are ethical </a:t>
                      </a:r>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p>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674101"/>
                  </a:ext>
                </a:extLst>
              </a:tr>
              <a:tr h="370840">
                <a:tc>
                  <a:txBody>
                    <a:bodyPr/>
                    <a:lstStyle/>
                    <a:p>
                      <a:r>
                        <a:rPr lang="en-GB" dirty="0">
                          <a:latin typeface="Arial Black" panose="020B0A04020102020204" pitchFamily="34" charset="0"/>
                        </a:rPr>
                        <a:t>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dirty="0">
                          <a:solidFill>
                            <a:schemeClr val="tx1"/>
                          </a:solidFill>
                          <a:latin typeface="Arial Black" panose="020B0A04020102020204" pitchFamily="34" charset="0"/>
                        </a:rPr>
                        <a:t>Competitors will</a:t>
                      </a:r>
                      <a:r>
                        <a:rPr lang="en-GB" baseline="0" dirty="0">
                          <a:solidFill>
                            <a:schemeClr val="tx1"/>
                          </a:solidFill>
                          <a:latin typeface="Arial Black" panose="020B0A04020102020204" pitchFamily="34" charset="0"/>
                        </a:rPr>
                        <a:t> look to see if the business is visionary, competitive, innovative and organised</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143395"/>
                  </a:ext>
                </a:extLst>
              </a:tr>
            </a:tbl>
          </a:graphicData>
        </a:graphic>
      </p:graphicFrame>
    </p:spTree>
    <p:extLst>
      <p:ext uri="{BB962C8B-B14F-4D97-AF65-F5344CB8AC3E}">
        <p14:creationId xmlns:p14="http://schemas.microsoft.com/office/powerpoint/2010/main" val="77698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Try this mission statement generator</a:t>
            </a:r>
          </a:p>
        </p:txBody>
      </p:sp>
      <p:pic>
        <p:nvPicPr>
          <p:cNvPr id="4" name="Content Placeholder 3">
            <a:hlinkClick r:id="rId2"/>
          </p:cNvPr>
          <p:cNvPicPr>
            <a:picLocks noGrp="1" noChangeAspect="1"/>
          </p:cNvPicPr>
          <p:nvPr>
            <p:ph idx="1"/>
          </p:nvPr>
        </p:nvPicPr>
        <p:blipFill>
          <a:blip r:embed="rId3"/>
          <a:stretch>
            <a:fillRect/>
          </a:stretch>
        </p:blipFill>
        <p:spPr>
          <a:xfrm>
            <a:off x="838200" y="2243985"/>
            <a:ext cx="10515600" cy="3514617"/>
          </a:xfrm>
          <a:prstGeom prst="rect">
            <a:avLst/>
          </a:prstGeom>
        </p:spPr>
      </p:pic>
    </p:spTree>
    <p:extLst>
      <p:ext uri="{BB962C8B-B14F-4D97-AF65-F5344CB8AC3E}">
        <p14:creationId xmlns:p14="http://schemas.microsoft.com/office/powerpoint/2010/main" val="184843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a:t>
            </a:r>
          </a:p>
        </p:txBody>
      </p:sp>
      <p:pic>
        <p:nvPicPr>
          <p:cNvPr id="3" name="Picture 2"/>
          <p:cNvPicPr>
            <a:picLocks noChangeAspect="1"/>
          </p:cNvPicPr>
          <p:nvPr/>
        </p:nvPicPr>
        <p:blipFill>
          <a:blip r:embed="rId2"/>
          <a:stretch>
            <a:fillRect/>
          </a:stretch>
        </p:blipFill>
        <p:spPr>
          <a:xfrm>
            <a:off x="1022281" y="1758190"/>
            <a:ext cx="9967777" cy="350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278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1</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199" y="2396745"/>
            <a:ext cx="11215967" cy="1128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38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Mission statement</a:t>
            </a:r>
            <a:r>
              <a:rPr lang="en-GB" dirty="0"/>
              <a:t>; Defines the fundamental purpose of an organisation or enterprise, briefly describing why it exists and what it does to achieve its vision.</a:t>
            </a:r>
          </a:p>
          <a:p>
            <a:r>
              <a:rPr lang="en-GB" b="1" dirty="0"/>
              <a:t>Corporate vision</a:t>
            </a:r>
            <a:r>
              <a:rPr lang="en-GB" dirty="0"/>
              <a:t>; outlines what the organisation wants to be, or how it wants the world in which it operates to be.*</a:t>
            </a:r>
          </a:p>
          <a:p>
            <a:r>
              <a:rPr lang="en-GB" b="1" dirty="0"/>
              <a:t>Functional objective</a:t>
            </a:r>
            <a:r>
              <a:rPr lang="en-GB" dirty="0"/>
              <a:t>; a departmental objective which helps the business to achieve its mission</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Mission statement defined</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A mission statement is a qualitative statement of an organisations aims</a:t>
            </a:r>
          </a:p>
        </p:txBody>
      </p:sp>
    </p:spTree>
    <p:extLst>
      <p:ext uri="{BB962C8B-B14F-4D97-AF65-F5344CB8AC3E}">
        <p14:creationId xmlns:p14="http://schemas.microsoft.com/office/powerpoint/2010/main" val="297490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39199" y="4176273"/>
            <a:ext cx="10515600" cy="1500187"/>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GB" sz="5400" b="1" dirty="0">
                <a:solidFill>
                  <a:srgbClr val="0070C0"/>
                </a:solidFill>
              </a:rPr>
              <a:t>Development of corporate objectives from mission statement/corporate aims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4731" y="116096"/>
            <a:ext cx="9700591" cy="63928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dirty="0"/>
              <a:t>Hierarchy of business objectives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975514"/>
              </p:ext>
            </p:extLst>
          </p:nvPr>
        </p:nvGraphicFramePr>
        <p:xfrm>
          <a:off x="838200" y="1415153"/>
          <a:ext cx="10515600" cy="476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5327374" y="2478157"/>
            <a:ext cx="1179443" cy="76862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Down Arrow 7"/>
          <p:cNvSpPr/>
          <p:nvPr/>
        </p:nvSpPr>
        <p:spPr>
          <a:xfrm>
            <a:off x="5327374" y="4141305"/>
            <a:ext cx="1179443" cy="76862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54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Mission statements</a:t>
            </a:r>
          </a:p>
        </p:txBody>
      </p:sp>
      <p:sp>
        <p:nvSpPr>
          <p:cNvPr id="5" name="Content Placeholder 4"/>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GB" dirty="0"/>
              <a:t>A mission statement is a short way of a business expressing their main intent</a:t>
            </a:r>
          </a:p>
          <a:p>
            <a:r>
              <a:rPr lang="en-GB" dirty="0"/>
              <a:t>Nike’s mission statement is "To bring inspiration and innovation to every athlete* in the world.“ </a:t>
            </a:r>
          </a:p>
          <a:p>
            <a:r>
              <a:rPr lang="en-GB" dirty="0"/>
              <a:t>The legendary University of Oregon track and field coach, and Nike co-founder, Bill </a:t>
            </a:r>
            <a:r>
              <a:rPr lang="en-GB" dirty="0" err="1"/>
              <a:t>Bowerman</a:t>
            </a:r>
            <a:r>
              <a:rPr lang="en-GB" dirty="0"/>
              <a:t> said, "If you have a body, you are an athlete."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769" y="2073299"/>
            <a:ext cx="4962564" cy="362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8250100" y="219260"/>
            <a:ext cx="3493464" cy="1662734"/>
          </a:xfrm>
          <a:prstGeom prst="rect">
            <a:avLst/>
          </a:prstGeom>
        </p:spPr>
      </p:pic>
    </p:spTree>
    <p:extLst>
      <p:ext uri="{BB962C8B-B14F-4D97-AF65-F5344CB8AC3E}">
        <p14:creationId xmlns:p14="http://schemas.microsoft.com/office/powerpoint/2010/main" val="241767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Mission statement - criticism</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A mission statement is a document written by a business which should provide general aims for all the employees to work towards</a:t>
            </a:r>
          </a:p>
          <a:p>
            <a:endParaRPr lang="en-GB" dirty="0"/>
          </a:p>
          <a:p>
            <a:r>
              <a:rPr lang="en-GB" dirty="0"/>
              <a:t>Critics say that mission statements are just a public relations tool </a:t>
            </a:r>
          </a:p>
        </p:txBody>
      </p:sp>
      <p:sp>
        <p:nvSpPr>
          <p:cNvPr id="4" name="Content Placeholder 3"/>
          <p:cNvSpPr>
            <a:spLocks noGrp="1"/>
          </p:cNvSpPr>
          <p:nvPr>
            <p:ph sz="half" idx="2"/>
          </p:nvPr>
        </p:nvSpPr>
        <p:spPr/>
        <p:txBody>
          <a:bodyPr/>
          <a:lstStyle/>
          <a:p>
            <a:r>
              <a:rPr lang="en-GB" dirty="0"/>
              <a:t>"Our vision is to be earth's most customer-centric company; to build a place where people can come to find and discover anything they might want to buy online."</a:t>
            </a:r>
          </a:p>
        </p:txBody>
      </p:sp>
      <p:pic>
        <p:nvPicPr>
          <p:cNvPr id="5" name="Picture 4"/>
          <p:cNvPicPr>
            <a:picLocks noChangeAspect="1"/>
          </p:cNvPicPr>
          <p:nvPr/>
        </p:nvPicPr>
        <p:blipFill>
          <a:blip r:embed="rId2"/>
          <a:stretch>
            <a:fillRect/>
          </a:stretch>
        </p:blipFill>
        <p:spPr>
          <a:xfrm>
            <a:off x="6019800" y="4558746"/>
            <a:ext cx="5654735" cy="2071895"/>
          </a:xfrm>
          <a:prstGeom prst="rect">
            <a:avLst/>
          </a:prstGeom>
        </p:spPr>
      </p:pic>
      <p:pic>
        <p:nvPicPr>
          <p:cNvPr id="6" name="Picture 5"/>
          <p:cNvPicPr>
            <a:picLocks noChangeAspect="1"/>
          </p:cNvPicPr>
          <p:nvPr/>
        </p:nvPicPr>
        <p:blipFill>
          <a:blip r:embed="rId3"/>
          <a:stretch>
            <a:fillRect/>
          </a:stretch>
        </p:blipFill>
        <p:spPr>
          <a:xfrm>
            <a:off x="8531475" y="289043"/>
            <a:ext cx="2944907" cy="1401645"/>
          </a:xfrm>
          <a:prstGeom prst="rect">
            <a:avLst/>
          </a:prstGeom>
        </p:spPr>
      </p:pic>
    </p:spTree>
    <p:extLst>
      <p:ext uri="{BB962C8B-B14F-4D97-AF65-F5344CB8AC3E}">
        <p14:creationId xmlns:p14="http://schemas.microsoft.com/office/powerpoint/2010/main" val="18249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351"/>
            <a:ext cx="105156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Mission statement – coca cola</a:t>
            </a:r>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GB" b="1" dirty="0"/>
              <a:t>The Coca Cola Company Mission</a:t>
            </a:r>
          </a:p>
          <a:p>
            <a:r>
              <a:rPr lang="en-GB" dirty="0"/>
              <a:t>Our mission is:</a:t>
            </a:r>
          </a:p>
          <a:p>
            <a:pPr marL="285750" indent="-285750"/>
            <a:r>
              <a:rPr lang="en-GB" dirty="0"/>
              <a:t>To refresh the world in mind, body and spirit</a:t>
            </a:r>
          </a:p>
          <a:p>
            <a:pPr marL="285750" indent="-285750"/>
            <a:r>
              <a:rPr lang="en-GB" dirty="0"/>
              <a:t>To inspire moments of optimism and happiness through our brands and actions</a:t>
            </a:r>
          </a:p>
          <a:p>
            <a:pPr marL="285750" indent="-285750"/>
            <a:r>
              <a:rPr lang="en-GB" dirty="0"/>
              <a:t>To create value and make a difference.</a:t>
            </a:r>
          </a:p>
          <a:p>
            <a:endParaRPr lang="en-GB"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519406" cy="451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8624240" y="219351"/>
            <a:ext cx="2944907" cy="1401645"/>
          </a:xfrm>
          <a:prstGeom prst="rect">
            <a:avLst/>
          </a:prstGeom>
        </p:spPr>
      </p:pic>
    </p:spTree>
    <p:extLst>
      <p:ext uri="{BB962C8B-B14F-4D97-AF65-F5344CB8AC3E}">
        <p14:creationId xmlns:p14="http://schemas.microsoft.com/office/powerpoint/2010/main" val="74155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Mission statement - Google</a:t>
            </a:r>
          </a:p>
        </p:txBody>
      </p:sp>
      <p:pic>
        <p:nvPicPr>
          <p:cNvPr id="6" name="Content Placeholder 5"/>
          <p:cNvPicPr>
            <a:picLocks noGrp="1" noChangeAspect="1"/>
          </p:cNvPicPr>
          <p:nvPr>
            <p:ph sz="half" idx="1"/>
          </p:nvPr>
        </p:nvPicPr>
        <p:blipFill>
          <a:blip r:embed="rId2"/>
          <a:stretch>
            <a:fillRect/>
          </a:stretch>
        </p:blipFill>
        <p:spPr>
          <a:xfrm>
            <a:off x="838200" y="3138558"/>
            <a:ext cx="5181600" cy="1725472"/>
          </a:xfrm>
          <a:prstGeom prst="rect">
            <a:avLst/>
          </a:prstGeom>
        </p:spPr>
      </p:pic>
      <p:sp>
        <p:nvSpPr>
          <p:cNvPr id="4" name="Content Placeholder 3"/>
          <p:cNvSpPr>
            <a:spLocks noGrp="1"/>
          </p:cNvSpPr>
          <p:nvPr>
            <p:ph sz="half" idx="2"/>
          </p:nvPr>
        </p:nvSpPr>
        <p:spPr>
          <a:xfrm>
            <a:off x="6172200" y="1825625"/>
            <a:ext cx="5181600" cy="4813714"/>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GB" dirty="0"/>
              <a:t>“Google’s mission is to organize the world’s information and make it universally accessible and useful”</a:t>
            </a:r>
          </a:p>
          <a:p>
            <a:endParaRPr lang="en-GB" dirty="0"/>
          </a:p>
          <a:p>
            <a:r>
              <a:rPr lang="en-GB" dirty="0"/>
              <a:t>Google Inc. is a multinational corporation that provides Internet-related products and services, including internet search, cloud computing, software and advertising technologies. </a:t>
            </a:r>
          </a:p>
          <a:p>
            <a:endParaRPr lang="en-GB" dirty="0"/>
          </a:p>
          <a:p>
            <a:r>
              <a:rPr lang="en-GB" dirty="0"/>
              <a:t>Advertising revenues from Ad Words generate almost all of the company's profits.”</a:t>
            </a:r>
          </a:p>
        </p:txBody>
      </p:sp>
      <p:pic>
        <p:nvPicPr>
          <p:cNvPr id="7" name="Picture 6"/>
          <p:cNvPicPr>
            <a:picLocks noChangeAspect="1"/>
          </p:cNvPicPr>
          <p:nvPr/>
        </p:nvPicPr>
        <p:blipFill>
          <a:blip r:embed="rId3"/>
          <a:stretch>
            <a:fillRect/>
          </a:stretch>
        </p:blipFill>
        <p:spPr>
          <a:xfrm>
            <a:off x="8531475" y="289043"/>
            <a:ext cx="2944907" cy="1401645"/>
          </a:xfrm>
          <a:prstGeom prst="rect">
            <a:avLst/>
          </a:prstGeom>
        </p:spPr>
      </p:pic>
    </p:spTree>
    <p:extLst>
      <p:ext uri="{BB962C8B-B14F-4D97-AF65-F5344CB8AC3E}">
        <p14:creationId xmlns:p14="http://schemas.microsoft.com/office/powerpoint/2010/main" val="337596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1229</Words>
  <Application>Microsoft Office PowerPoint</Application>
  <PresentationFormat>Widescreen</PresentationFormat>
  <Paragraphs>136</Paragraphs>
  <Slides>27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Black</vt:lpstr>
      <vt:lpstr>Calibri</vt:lpstr>
      <vt:lpstr>Calibri Light</vt:lpstr>
      <vt:lpstr>Office Theme</vt:lpstr>
      <vt:lpstr>6_Office Theme</vt:lpstr>
      <vt:lpstr>3.1.1 Corporate objectives</vt:lpstr>
      <vt:lpstr>Starter</vt:lpstr>
      <vt:lpstr>Mission statement defined</vt:lpstr>
      <vt:lpstr>PowerPoint Presentation</vt:lpstr>
      <vt:lpstr>Hierarchy of business objectives</vt:lpstr>
      <vt:lpstr>Mission statements</vt:lpstr>
      <vt:lpstr>Mission statement - criticism</vt:lpstr>
      <vt:lpstr>Mission statement – coca cola</vt:lpstr>
      <vt:lpstr>Mission statement - Google</vt:lpstr>
      <vt:lpstr>Mission statements</vt:lpstr>
      <vt:lpstr>Corporate objectives</vt:lpstr>
      <vt:lpstr>SMART objectives</vt:lpstr>
      <vt:lpstr>Department objectives</vt:lpstr>
      <vt:lpstr>PowerPoint Presentation</vt:lpstr>
      <vt:lpstr>What is the purpose of mission statements?</vt:lpstr>
      <vt:lpstr>Who is the intended audience for a mission statement?</vt:lpstr>
      <vt:lpstr>PowerPoint Presentation</vt:lpstr>
      <vt:lpstr>How does the corporate strategy followed by the business compare to the mission in reality?</vt:lpstr>
      <vt:lpstr>Uses of mission statements</vt:lpstr>
      <vt:lpstr>Limitations of mission statements</vt:lpstr>
      <vt:lpstr>Stakeholder perspectives on mission statements</vt:lpstr>
      <vt:lpstr>Stakeholder perspectives on mission statements</vt:lpstr>
      <vt:lpstr>Try this mission statement generator</vt:lpstr>
      <vt:lpstr>Sample Edexcel A2 questions</vt:lpstr>
      <vt:lpstr>Case study for question 1</vt:lpstr>
      <vt:lpstr>Sample question 1</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86</cp:revision>
  <dcterms:created xsi:type="dcterms:W3CDTF">2017-05-29T18:04:54Z</dcterms:created>
  <dcterms:modified xsi:type="dcterms:W3CDTF">2021-09-20T07:38:44Z</dcterms:modified>
</cp:coreProperties>
</file>