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46"/>
  </p:notesMasterIdLst>
  <p:sldIdLst>
    <p:sldId id="256" r:id="rId4"/>
    <p:sldId id="266" r:id="rId5"/>
    <p:sldId id="258" r:id="rId6"/>
    <p:sldId id="274" r:id="rId7"/>
    <p:sldId id="284" r:id="rId8"/>
    <p:sldId id="269" r:id="rId9"/>
    <p:sldId id="314" r:id="rId10"/>
    <p:sldId id="315" r:id="rId11"/>
    <p:sldId id="344" r:id="rId12"/>
    <p:sldId id="316" r:id="rId13"/>
    <p:sldId id="317" r:id="rId14"/>
    <p:sldId id="318" r:id="rId15"/>
    <p:sldId id="319" r:id="rId16"/>
    <p:sldId id="347" r:id="rId17"/>
    <p:sldId id="343" r:id="rId18"/>
    <p:sldId id="342" r:id="rId19"/>
    <p:sldId id="320" r:id="rId20"/>
    <p:sldId id="321" r:id="rId21"/>
    <p:sldId id="322" r:id="rId22"/>
    <p:sldId id="323" r:id="rId23"/>
    <p:sldId id="345" r:id="rId24"/>
    <p:sldId id="326" r:id="rId25"/>
    <p:sldId id="328" r:id="rId26"/>
    <p:sldId id="329" r:id="rId27"/>
    <p:sldId id="346" r:id="rId28"/>
    <p:sldId id="324" r:id="rId29"/>
    <p:sldId id="332" r:id="rId30"/>
    <p:sldId id="292" r:id="rId31"/>
    <p:sldId id="303" r:id="rId32"/>
    <p:sldId id="293" r:id="rId33"/>
    <p:sldId id="286" r:id="rId34"/>
    <p:sldId id="287" r:id="rId35"/>
    <p:sldId id="289" r:id="rId36"/>
    <p:sldId id="294" r:id="rId37"/>
    <p:sldId id="298" r:id="rId38"/>
    <p:sldId id="296" r:id="rId39"/>
    <p:sldId id="297" r:id="rId40"/>
    <p:sldId id="299" r:id="rId41"/>
    <p:sldId id="300" r:id="rId42"/>
    <p:sldId id="301" r:id="rId43"/>
    <p:sldId id="263" r:id="rId44"/>
    <p:sldId id="28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13" autoAdjust="0"/>
  </p:normalViewPr>
  <p:slideViewPr>
    <p:cSldViewPr snapToGrid="0">
      <p:cViewPr varScale="1">
        <p:scale>
          <a:sx n="90" d="100"/>
          <a:sy n="90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should lead to a discussion about weighing</a:t>
            </a:r>
            <a:r>
              <a:rPr lang="en-GB" baseline="0" dirty="0" smtClean="0"/>
              <a:t> up the pros and cons of a decision and then to tools that can help a business to make decisions.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D5FAB-D7BE-40F8-851B-A74B5A93AE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7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2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 of A is 0.4</a:t>
            </a:r>
          </a:p>
          <a:p>
            <a:r>
              <a:rPr lang="en-US" dirty="0" smtClean="0"/>
              <a:t>Failure of B is 0.5</a:t>
            </a:r>
          </a:p>
          <a:p>
            <a:r>
              <a:rPr lang="en-US" dirty="0" smtClean="0"/>
              <a:t>They add up to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5913-358B-4F47-80EF-B738BCAB9B0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16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9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3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3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12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76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1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4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30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08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60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7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5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54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56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3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8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4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Hls6CfdbwtQ" TargetMode="Externa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9800" dirty="0"/>
              <a:t>3.3.3 Decision trees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931" y="365125"/>
            <a:ext cx="10634869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 smtClean="0"/>
              <a:t>Start with a decision point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8931" y="1813966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It all starts with a </a:t>
            </a:r>
            <a:r>
              <a:rPr lang="en-GB" b="1" dirty="0" smtClean="0">
                <a:solidFill>
                  <a:srgbClr val="FF0000"/>
                </a:solidFill>
              </a:rPr>
              <a:t>decision point </a:t>
            </a:r>
            <a:r>
              <a:rPr lang="en-GB" dirty="0" smtClean="0"/>
              <a:t>which is a square, this may be empty, say “A” or “1” and it appears at the start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b="1" dirty="0" smtClean="0">
                <a:solidFill>
                  <a:srgbClr val="FF0000"/>
                </a:solidFill>
              </a:rPr>
              <a:t>decision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needs to be made by the business at this point, there may be more decision points in the diagram and they are always a square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711624" y="2996952"/>
            <a:ext cx="1800000" cy="1800000"/>
          </a:xfrm>
          <a:prstGeom prst="rect">
            <a:avLst/>
          </a:prstGeom>
          <a:noFill/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64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 smtClean="0"/>
              <a:t>Add in two decisions to make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Now the business has to decide between courses of action, there will (obviously) be more than one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063552" y="3212976"/>
            <a:ext cx="1800000" cy="1800000"/>
          </a:xfrm>
          <a:prstGeom prst="rect">
            <a:avLst/>
          </a:prstGeom>
          <a:noFill/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863552" y="3212976"/>
            <a:ext cx="720280" cy="7200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83832" y="3212976"/>
            <a:ext cx="21602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3"/>
          </p:cNvCxnSpPr>
          <p:nvPr/>
        </p:nvCxnSpPr>
        <p:spPr>
          <a:xfrm>
            <a:off x="3863552" y="4112976"/>
            <a:ext cx="720280" cy="7561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83832" y="4869160"/>
            <a:ext cx="21602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31904" y="2824578"/>
            <a:ext cx="226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Launch a new product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3872" y="4487788"/>
            <a:ext cx="455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Start a marketing campaign on the old product</a:t>
            </a:r>
          </a:p>
        </p:txBody>
      </p:sp>
    </p:spTree>
    <p:extLst>
      <p:ext uri="{BB962C8B-B14F-4D97-AF65-F5344CB8AC3E}">
        <p14:creationId xmlns:p14="http://schemas.microsoft.com/office/powerpoint/2010/main" val="4556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 smtClean="0"/>
              <a:t>Add chance nodes to the decisions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6446" y="1694904"/>
            <a:ext cx="10515600" cy="43513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Each decision that the business makes may result in a number of outcomes.  This is shown using a </a:t>
            </a:r>
            <a:r>
              <a:rPr lang="en-GB" b="1" dirty="0" smtClean="0">
                <a:solidFill>
                  <a:srgbClr val="FF0000"/>
                </a:solidFill>
              </a:rPr>
              <a:t>chance node </a:t>
            </a:r>
            <a:r>
              <a:rPr lang="en-GB" dirty="0" smtClean="0"/>
              <a:t>which is always round 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19272" y="2613434"/>
            <a:ext cx="5613155" cy="3627878"/>
            <a:chOff x="539552" y="3651311"/>
            <a:chExt cx="3038678" cy="2059879"/>
          </a:xfrm>
        </p:grpSpPr>
        <p:sp>
          <p:nvSpPr>
            <p:cNvPr id="6" name="Rectangle 5"/>
            <p:cNvSpPr/>
            <p:nvPr/>
          </p:nvSpPr>
          <p:spPr>
            <a:xfrm>
              <a:off x="539552" y="4112976"/>
              <a:ext cx="852769" cy="900000"/>
            </a:xfrm>
            <a:prstGeom prst="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392321" y="4239040"/>
              <a:ext cx="425868" cy="2521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818189" y="4238299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92321" y="4672454"/>
              <a:ext cx="371367" cy="3061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63688" y="4978638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93302" y="3651311"/>
              <a:ext cx="1073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Launch a new product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19171" y="5157192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alibri"/>
                </a:rPr>
                <a:t>Start a marketing campaign on the old product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841625" y="385940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834716" y="467255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3279" y="40378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4160" y="482554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810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 smtClean="0"/>
              <a:t>Add probability data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the </a:t>
            </a:r>
            <a:r>
              <a:rPr lang="en-GB" dirty="0" smtClean="0">
                <a:solidFill>
                  <a:srgbClr val="FF0000"/>
                </a:solidFill>
              </a:rPr>
              <a:t>success or failure probability data </a:t>
            </a:r>
            <a:r>
              <a:rPr lang="en-GB" dirty="0" smtClean="0"/>
              <a:t>can be added to the diagram (you will be given this data in a question)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63552" y="3651312"/>
            <a:ext cx="3038678" cy="2059879"/>
            <a:chOff x="539552" y="3651311"/>
            <a:chExt cx="3038678" cy="2059879"/>
          </a:xfrm>
        </p:grpSpPr>
        <p:sp>
          <p:nvSpPr>
            <p:cNvPr id="7" name="Rectangle 6"/>
            <p:cNvSpPr/>
            <p:nvPr/>
          </p:nvSpPr>
          <p:spPr>
            <a:xfrm>
              <a:off x="539552" y="4112976"/>
              <a:ext cx="852769" cy="900000"/>
            </a:xfrm>
            <a:prstGeom prst="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392321" y="4239040"/>
              <a:ext cx="425868" cy="2521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18189" y="4238299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92321" y="4672454"/>
              <a:ext cx="371367" cy="3061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63688" y="4978638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93302" y="3651311"/>
              <a:ext cx="1073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Launch a new product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19171" y="5157192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alibri"/>
                </a:rPr>
                <a:t>Start a marketing campaign on the old product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841625" y="385940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4716" y="467255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3279" y="40378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4160" y="482554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4703892" y="2924944"/>
            <a:ext cx="494331" cy="92427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49647" y="2945903"/>
            <a:ext cx="216024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95322" y="3789040"/>
            <a:ext cx="496623" cy="302876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81564" y="3819573"/>
            <a:ext cx="181058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98222" y="6174596"/>
            <a:ext cx="236597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44484" y="5301208"/>
            <a:ext cx="184766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1278" y="5373584"/>
            <a:ext cx="556944" cy="80101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6"/>
          </p:cNvCxnSpPr>
          <p:nvPr/>
        </p:nvCxnSpPr>
        <p:spPr>
          <a:xfrm>
            <a:off x="5095321" y="5012976"/>
            <a:ext cx="486242" cy="28823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85162" y="25556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7383" y="496896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19892" y="3468291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9768" y="5805264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7581" y="295215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9200" y="39072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81207" y="53382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25096" y="62373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38661" y="2610779"/>
            <a:ext cx="374116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The more eagle eyed amongst you will have noticed that the probabilities from each chance node must add up to one e.g. 0.8+0.2 =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01133" y="4491169"/>
            <a:ext cx="289864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So if some probability data is missing in a question you CAN fill it in</a:t>
            </a:r>
          </a:p>
        </p:txBody>
      </p:sp>
    </p:spTree>
    <p:extLst>
      <p:ext uri="{BB962C8B-B14F-4D97-AF65-F5344CB8AC3E}">
        <p14:creationId xmlns:p14="http://schemas.microsoft.com/office/powerpoint/2010/main" val="310505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Fill in the probability data example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371897" y="3221456"/>
            <a:ext cx="3038678" cy="1493983"/>
            <a:chOff x="539552" y="3859409"/>
            <a:chExt cx="3038678" cy="1493983"/>
          </a:xfrm>
        </p:grpSpPr>
        <p:sp>
          <p:nvSpPr>
            <p:cNvPr id="5" name="Rectangle 4"/>
            <p:cNvSpPr/>
            <p:nvPr/>
          </p:nvSpPr>
          <p:spPr>
            <a:xfrm>
              <a:off x="539552" y="4112976"/>
              <a:ext cx="852769" cy="900000"/>
            </a:xfrm>
            <a:prstGeom prst="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392321" y="4239040"/>
              <a:ext cx="425868" cy="2521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18189" y="4238299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92321" y="4672454"/>
              <a:ext cx="371367" cy="3061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63688" y="4978638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841625" y="385940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834716" y="467255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3279" y="40378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4160" y="482554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5012237" y="2286991"/>
            <a:ext cx="494331" cy="92427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57992" y="2307950"/>
            <a:ext cx="216024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03667" y="3151087"/>
            <a:ext cx="496623" cy="302876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89909" y="3181620"/>
            <a:ext cx="181058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38464" y="5968691"/>
            <a:ext cx="2125954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49623" y="4735631"/>
            <a:ext cx="556945" cy="123306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6"/>
          </p:cNvCxnSpPr>
          <p:nvPr/>
        </p:nvCxnSpPr>
        <p:spPr>
          <a:xfrm>
            <a:off x="5403666" y="4375023"/>
            <a:ext cx="486242" cy="28823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02435" y="227011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07265" y="608844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0.5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868666" y="4616122"/>
            <a:ext cx="181058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77638" y="5496508"/>
            <a:ext cx="9356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Success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6522669" y="4207981"/>
            <a:ext cx="9356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Failure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6391145" y="2710310"/>
            <a:ext cx="9356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Failure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6317696" y="1839313"/>
            <a:ext cx="9356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Success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6526555" y="3217099"/>
            <a:ext cx="762678" cy="5506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564132" y="4715439"/>
            <a:ext cx="762678" cy="5506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8469677" y="3613580"/>
            <a:ext cx="2263894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Whiteboard exercise:</a:t>
            </a:r>
          </a:p>
          <a:p>
            <a:r>
              <a:rPr lang="en-US" dirty="0" smtClean="0"/>
              <a:t>Fill in the two failure probability values (orange squares), press the Esc key for the 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80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80" y="4164615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78" y="0"/>
            <a:ext cx="5088833" cy="383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33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 smtClean="0"/>
              <a:t>Start here again…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290667" y="1858927"/>
            <a:ext cx="5500640" cy="4051032"/>
            <a:chOff x="2063552" y="2555612"/>
            <a:chExt cx="5500640" cy="4051032"/>
          </a:xfrm>
        </p:grpSpPr>
        <p:grpSp>
          <p:nvGrpSpPr>
            <p:cNvPr id="6" name="Group 5"/>
            <p:cNvGrpSpPr/>
            <p:nvPr/>
          </p:nvGrpSpPr>
          <p:grpSpPr>
            <a:xfrm>
              <a:off x="2063552" y="3651312"/>
              <a:ext cx="3038678" cy="2059879"/>
              <a:chOff x="539552" y="3651311"/>
              <a:chExt cx="3038678" cy="205987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39552" y="4112976"/>
                <a:ext cx="852769" cy="900000"/>
              </a:xfrm>
              <a:prstGeom prst="rect">
                <a:avLst/>
              </a:prstGeom>
              <a:noFill/>
              <a:ln w="571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V="1">
                <a:off x="1392321" y="4239040"/>
                <a:ext cx="425868" cy="25212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818189" y="4238299"/>
                <a:ext cx="1023436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92321" y="4672454"/>
                <a:ext cx="371367" cy="30618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63688" y="4978638"/>
                <a:ext cx="1023436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793302" y="3651311"/>
                <a:ext cx="1073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prstClr val="black"/>
                    </a:solidFill>
                    <a:latin typeface="Calibri"/>
                  </a:rPr>
                  <a:t>Launch a new product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19171" y="5157192"/>
                <a:ext cx="11521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latin typeface="Calibri"/>
                  </a:rPr>
                  <a:t>Start a marketing campaign on the old product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841625" y="3859409"/>
                <a:ext cx="736605" cy="680833"/>
              </a:xfrm>
              <a:prstGeom prst="ellipse">
                <a:avLst/>
              </a:prstGeom>
              <a:noFill/>
              <a:ln w="571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834716" y="4672559"/>
                <a:ext cx="736605" cy="680833"/>
              </a:xfrm>
              <a:prstGeom prst="ellipse">
                <a:avLst/>
              </a:prstGeom>
              <a:noFill/>
              <a:ln w="571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43279" y="4037892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44160" y="4825546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</p:grpSp>
        <p:cxnSp>
          <p:nvCxnSpPr>
            <p:cNvPr id="3" name="Straight Connector 2"/>
            <p:cNvCxnSpPr/>
            <p:nvPr/>
          </p:nvCxnSpPr>
          <p:spPr>
            <a:xfrm flipV="1">
              <a:off x="4703892" y="2924944"/>
              <a:ext cx="494331" cy="924278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49647" y="2945903"/>
              <a:ext cx="2160240" cy="0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095322" y="3789040"/>
              <a:ext cx="496623" cy="302876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81564" y="3819573"/>
              <a:ext cx="1810581" cy="0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198222" y="6174596"/>
              <a:ext cx="2365970" cy="0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544484" y="5301208"/>
              <a:ext cx="1847661" cy="0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641278" y="5373584"/>
              <a:ext cx="556944" cy="801012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6"/>
            </p:cNvCxnSpPr>
            <p:nvPr/>
          </p:nvCxnSpPr>
          <p:spPr>
            <a:xfrm>
              <a:off x="5095321" y="5012976"/>
              <a:ext cx="486242" cy="288232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85162" y="255561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Success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57383" y="496896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Success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19892" y="3468291"/>
              <a:ext cx="815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Failure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9768" y="5805264"/>
              <a:ext cx="815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Failure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17581" y="295215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0.2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89200" y="390725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0.8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81207" y="533829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0.4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25096" y="623731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0.6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365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 smtClean="0"/>
              <a:t>Add the expected profit or loss from each decision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the </a:t>
            </a:r>
            <a:r>
              <a:rPr lang="en-GB" dirty="0" smtClean="0">
                <a:solidFill>
                  <a:srgbClr val="FF0000"/>
                </a:solidFill>
              </a:rPr>
              <a:t>profit or loss </a:t>
            </a:r>
            <a:r>
              <a:rPr lang="en-GB" dirty="0" smtClean="0"/>
              <a:t>expected from each outcome is added to the diagram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63552" y="3651312"/>
            <a:ext cx="3038678" cy="2059879"/>
            <a:chOff x="539552" y="3651311"/>
            <a:chExt cx="3038678" cy="2059879"/>
          </a:xfrm>
        </p:grpSpPr>
        <p:sp>
          <p:nvSpPr>
            <p:cNvPr id="7" name="Rectangle 6"/>
            <p:cNvSpPr/>
            <p:nvPr/>
          </p:nvSpPr>
          <p:spPr>
            <a:xfrm>
              <a:off x="539552" y="4112976"/>
              <a:ext cx="852769" cy="900000"/>
            </a:xfrm>
            <a:prstGeom prst="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392321" y="4239040"/>
              <a:ext cx="425868" cy="2521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18189" y="4238299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92321" y="4672454"/>
              <a:ext cx="371367" cy="3061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63688" y="4978638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93302" y="3651311"/>
              <a:ext cx="1073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Launch a new product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19171" y="5157192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alibri"/>
                </a:rPr>
                <a:t>Start a marketing campaign on the old product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841625" y="385940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4716" y="467255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3279" y="40378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4160" y="482554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4703892" y="2924944"/>
            <a:ext cx="494331" cy="92427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49647" y="2945903"/>
            <a:ext cx="216024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95322" y="3789040"/>
            <a:ext cx="496623" cy="302876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81564" y="3819573"/>
            <a:ext cx="181058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98222" y="6174596"/>
            <a:ext cx="236597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44484" y="5301208"/>
            <a:ext cx="184766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1278" y="5373584"/>
            <a:ext cx="556944" cy="80101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6"/>
          </p:cNvCxnSpPr>
          <p:nvPr/>
        </p:nvCxnSpPr>
        <p:spPr>
          <a:xfrm>
            <a:off x="5095321" y="5012976"/>
            <a:ext cx="486242" cy="28823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85162" y="25556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7383" y="496896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19892" y="3468291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9768" y="5805264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7581" y="295215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9200" y="39072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81207" y="53382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25096" y="62373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2145" y="2740278"/>
            <a:ext cx="232999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£15 </a:t>
            </a:r>
            <a:r>
              <a:rPr lang="en-GB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million profit</a:t>
            </a: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64193" y="3664556"/>
            <a:ext cx="23391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(£-2 million) Loss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14645" y="5116542"/>
            <a:ext cx="217610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£7 </a:t>
            </a:r>
            <a:r>
              <a:rPr lang="en-GB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million profit</a:t>
            </a: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96944" y="5989930"/>
            <a:ext cx="23391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(£-1 million) Loss</a:t>
            </a:r>
          </a:p>
        </p:txBody>
      </p:sp>
    </p:spTree>
    <p:extLst>
      <p:ext uri="{BB962C8B-B14F-4D97-AF65-F5344CB8AC3E}">
        <p14:creationId xmlns:p14="http://schemas.microsoft.com/office/powerpoint/2010/main" val="16559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971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 smtClean="0"/>
              <a:t>Calculate expected outcome node 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83" y="1468081"/>
            <a:ext cx="10515600" cy="4351338"/>
          </a:xfrm>
        </p:spPr>
        <p:txBody>
          <a:bodyPr/>
          <a:lstStyle/>
          <a:p>
            <a:r>
              <a:rPr lang="en-GB" dirty="0" smtClean="0"/>
              <a:t>Now the </a:t>
            </a:r>
            <a:r>
              <a:rPr lang="en-GB" dirty="0" smtClean="0">
                <a:solidFill>
                  <a:srgbClr val="FF0000"/>
                </a:solidFill>
              </a:rPr>
              <a:t>expected value </a:t>
            </a:r>
            <a:r>
              <a:rPr lang="en-GB" dirty="0" smtClean="0"/>
              <a:t>of each outcome is calculated, </a:t>
            </a:r>
          </a:p>
          <a:p>
            <a:r>
              <a:rPr lang="en-GB" dirty="0" smtClean="0"/>
              <a:t>where 0.2 x 15m + 0.8 x (-2m) = 1.4m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63552" y="3651312"/>
            <a:ext cx="3038678" cy="2059879"/>
            <a:chOff x="539552" y="3651311"/>
            <a:chExt cx="3038678" cy="2059879"/>
          </a:xfrm>
        </p:grpSpPr>
        <p:sp>
          <p:nvSpPr>
            <p:cNvPr id="7" name="Rectangle 6"/>
            <p:cNvSpPr/>
            <p:nvPr/>
          </p:nvSpPr>
          <p:spPr>
            <a:xfrm>
              <a:off x="539552" y="4112976"/>
              <a:ext cx="852769" cy="900000"/>
            </a:xfrm>
            <a:prstGeom prst="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392321" y="4239040"/>
              <a:ext cx="425868" cy="2521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18189" y="4238299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92321" y="4672454"/>
              <a:ext cx="371367" cy="3061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63688" y="4978638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93302" y="3651311"/>
              <a:ext cx="1073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Launch a new product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19171" y="5157192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alibri"/>
                </a:rPr>
                <a:t>Start a marketing campaign on the old product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841625" y="385940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4716" y="467255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3279" y="40378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4160" y="482554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4703892" y="2924944"/>
            <a:ext cx="494331" cy="92427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49647" y="2945903"/>
            <a:ext cx="216024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95322" y="3789040"/>
            <a:ext cx="496623" cy="302876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81564" y="3819573"/>
            <a:ext cx="181058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98222" y="6174596"/>
            <a:ext cx="236597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44484" y="5301208"/>
            <a:ext cx="184766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1278" y="5373584"/>
            <a:ext cx="556944" cy="80101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6"/>
          </p:cNvCxnSpPr>
          <p:nvPr/>
        </p:nvCxnSpPr>
        <p:spPr>
          <a:xfrm>
            <a:off x="5095321" y="5012976"/>
            <a:ext cx="486242" cy="28823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85162" y="25556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7383" y="496896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19892" y="3468291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9768" y="5805264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7581" y="295215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9200" y="39072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81207" y="53382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25096" y="62373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2145" y="2740278"/>
            <a:ext cx="122822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£15 million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64193" y="3664556"/>
            <a:ext cx="177484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(£-2 million) Loss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14645" y="5116542"/>
            <a:ext cx="11112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£7 million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96944" y="5989930"/>
            <a:ext cx="177484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(£-1 million) Loss</a:t>
            </a:r>
          </a:p>
        </p:txBody>
      </p:sp>
      <p:sp>
        <p:nvSpPr>
          <p:cNvPr id="2" name="Oval 1"/>
          <p:cNvSpPr/>
          <p:nvPr/>
        </p:nvSpPr>
        <p:spPr>
          <a:xfrm>
            <a:off x="6954283" y="2068918"/>
            <a:ext cx="3728794" cy="2527952"/>
          </a:xfrm>
          <a:prstGeom prst="ellipse">
            <a:avLst/>
          </a:prstGeom>
          <a:solidFill>
            <a:srgbClr val="FFFF00">
              <a:alpha val="32157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3909" y="2988623"/>
            <a:ext cx="16466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£</a:t>
            </a:r>
            <a:r>
              <a:rPr lang="en-GB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1.4 </a:t>
            </a: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48083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0203" y="33506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 smtClean="0"/>
              <a:t>Calculate </a:t>
            </a:r>
            <a:r>
              <a:rPr lang="en-GB" dirty="0"/>
              <a:t>expected outcome node </a:t>
            </a:r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0203" y="1484812"/>
            <a:ext cx="10515600" cy="4351338"/>
          </a:xfrm>
        </p:spPr>
        <p:txBody>
          <a:bodyPr/>
          <a:lstStyle/>
          <a:p>
            <a:r>
              <a:rPr lang="en-GB" dirty="0" smtClean="0"/>
              <a:t>Now the </a:t>
            </a:r>
            <a:r>
              <a:rPr lang="en-GB" dirty="0" smtClean="0">
                <a:solidFill>
                  <a:srgbClr val="FF0000"/>
                </a:solidFill>
              </a:rPr>
              <a:t>expected value </a:t>
            </a:r>
            <a:r>
              <a:rPr lang="en-GB" dirty="0" smtClean="0"/>
              <a:t>of each outcome is calculated, where 0.4 x 7m + 0.6 x (-1m) = 2.2m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63552" y="3651312"/>
            <a:ext cx="3038678" cy="2059879"/>
            <a:chOff x="539552" y="3651311"/>
            <a:chExt cx="3038678" cy="2059879"/>
          </a:xfrm>
        </p:grpSpPr>
        <p:sp>
          <p:nvSpPr>
            <p:cNvPr id="7" name="Rectangle 6"/>
            <p:cNvSpPr/>
            <p:nvPr/>
          </p:nvSpPr>
          <p:spPr>
            <a:xfrm>
              <a:off x="539552" y="4112976"/>
              <a:ext cx="852769" cy="900000"/>
            </a:xfrm>
            <a:prstGeom prst="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392321" y="4239040"/>
              <a:ext cx="425868" cy="2521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18189" y="4238299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92321" y="4672454"/>
              <a:ext cx="371367" cy="3061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63688" y="4978638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93302" y="3651311"/>
              <a:ext cx="1073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Launch a new product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19171" y="5157192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alibri"/>
                </a:rPr>
                <a:t>Start a marketing campaign on the old product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841625" y="385940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4716" y="467255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3279" y="40378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4160" y="482554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4703892" y="2924944"/>
            <a:ext cx="494331" cy="92427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49647" y="2945903"/>
            <a:ext cx="216024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95322" y="3789040"/>
            <a:ext cx="496623" cy="302876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81564" y="3819573"/>
            <a:ext cx="181058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98222" y="6174596"/>
            <a:ext cx="236597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44484" y="5301208"/>
            <a:ext cx="184766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1278" y="5373584"/>
            <a:ext cx="556944" cy="80101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6"/>
          </p:cNvCxnSpPr>
          <p:nvPr/>
        </p:nvCxnSpPr>
        <p:spPr>
          <a:xfrm>
            <a:off x="5095321" y="5012976"/>
            <a:ext cx="486242" cy="28823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85162" y="25556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7383" y="496896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19892" y="3468291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9768" y="5805264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7581" y="295215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9200" y="39072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81207" y="53382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25096" y="62373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2145" y="2740278"/>
            <a:ext cx="122822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£15 million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64193" y="3664556"/>
            <a:ext cx="177484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(£-2 million) Loss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14645" y="5116542"/>
            <a:ext cx="11112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£7 million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96944" y="5989930"/>
            <a:ext cx="177484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(£-1 million) Loss</a:t>
            </a:r>
          </a:p>
        </p:txBody>
      </p:sp>
      <p:sp>
        <p:nvSpPr>
          <p:cNvPr id="2" name="Oval 1"/>
          <p:cNvSpPr/>
          <p:nvPr/>
        </p:nvSpPr>
        <p:spPr>
          <a:xfrm>
            <a:off x="5198223" y="3963366"/>
            <a:ext cx="5891525" cy="2836706"/>
          </a:xfrm>
          <a:prstGeom prst="ellipse">
            <a:avLst/>
          </a:prstGeom>
          <a:solidFill>
            <a:srgbClr val="FFFF00">
              <a:alpha val="32157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3909" y="2988623"/>
            <a:ext cx="12859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£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1.4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million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20337" y="5278250"/>
            <a:ext cx="16466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£2.2 </a:t>
            </a: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12860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469" y="1825625"/>
            <a:ext cx="9957061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6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0660" y="40763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 smtClean="0"/>
              <a:t>Choose the higher yield option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21308"/>
            <a:ext cx="10515600" cy="4351338"/>
          </a:xfrm>
        </p:spPr>
        <p:txBody>
          <a:bodyPr/>
          <a:lstStyle/>
          <a:p>
            <a:r>
              <a:rPr lang="en-GB" dirty="0" smtClean="0"/>
              <a:t>Now the final values are analysed.  In this example option B should be followed as the expected value is higher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63552" y="3651312"/>
            <a:ext cx="3038678" cy="2059879"/>
            <a:chOff x="539552" y="3651311"/>
            <a:chExt cx="3038678" cy="2059879"/>
          </a:xfrm>
        </p:grpSpPr>
        <p:sp>
          <p:nvSpPr>
            <p:cNvPr id="7" name="Rectangle 6"/>
            <p:cNvSpPr/>
            <p:nvPr/>
          </p:nvSpPr>
          <p:spPr>
            <a:xfrm>
              <a:off x="539552" y="4112976"/>
              <a:ext cx="852769" cy="900000"/>
            </a:xfrm>
            <a:prstGeom prst="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392321" y="4239040"/>
              <a:ext cx="425868" cy="2521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18189" y="4238299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92321" y="4672454"/>
              <a:ext cx="371367" cy="3061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63688" y="4978638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93302" y="3651311"/>
              <a:ext cx="1073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Launch a new product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19171" y="5157192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alibri"/>
                </a:rPr>
                <a:t>Start a marketing campaign on the old product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841625" y="385940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4716" y="467255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3279" y="40378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4160" y="482554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4703892" y="2924944"/>
            <a:ext cx="494331" cy="92427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49647" y="2945903"/>
            <a:ext cx="216024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95322" y="3789040"/>
            <a:ext cx="496623" cy="302876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81564" y="3819573"/>
            <a:ext cx="181058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98222" y="6174596"/>
            <a:ext cx="236597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44484" y="5301208"/>
            <a:ext cx="184766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1278" y="5373584"/>
            <a:ext cx="556944" cy="80101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6"/>
          </p:cNvCxnSpPr>
          <p:nvPr/>
        </p:nvCxnSpPr>
        <p:spPr>
          <a:xfrm>
            <a:off x="5095321" y="5012976"/>
            <a:ext cx="486242" cy="28823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85162" y="25556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7383" y="496896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19892" y="3468291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9768" y="5805264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7581" y="295215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9200" y="39072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81207" y="53382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25096" y="62373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2145" y="2740278"/>
            <a:ext cx="122822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£15 million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64193" y="3664556"/>
            <a:ext cx="177484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(£-2 million) Loss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14645" y="5116542"/>
            <a:ext cx="11112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£7 million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96944" y="5989930"/>
            <a:ext cx="177484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(£-1 million) Loss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63909" y="2988623"/>
            <a:ext cx="12859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£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1.4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million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20337" y="5278250"/>
            <a:ext cx="16466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£2.2 </a:t>
            </a: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million</a:t>
            </a:r>
          </a:p>
        </p:txBody>
      </p:sp>
      <p:sp>
        <p:nvSpPr>
          <p:cNvPr id="46" name="Oval 45"/>
          <p:cNvSpPr/>
          <p:nvPr/>
        </p:nvSpPr>
        <p:spPr>
          <a:xfrm>
            <a:off x="8898399" y="4734724"/>
            <a:ext cx="2365970" cy="1277719"/>
          </a:xfrm>
          <a:prstGeom prst="ellipse">
            <a:avLst/>
          </a:prstGeom>
          <a:solidFill>
            <a:srgbClr val="FFFF00">
              <a:alpha val="32157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19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2" y="4448394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78" y="0"/>
            <a:ext cx="5088833" cy="383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55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94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Positive numbers AND cost of project is known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33"/>
            <a:ext cx="10515600" cy="4351338"/>
          </a:xfrm>
        </p:spPr>
        <p:txBody>
          <a:bodyPr/>
          <a:lstStyle/>
          <a:p>
            <a:r>
              <a:rPr lang="en-GB" dirty="0" smtClean="0"/>
              <a:t>If the costs of the two projects are given you approach the question in a different way: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63552" y="2485515"/>
            <a:ext cx="6744594" cy="4426004"/>
            <a:chOff x="2063552" y="2485515"/>
            <a:chExt cx="6744594" cy="4426004"/>
          </a:xfrm>
        </p:grpSpPr>
        <p:grpSp>
          <p:nvGrpSpPr>
            <p:cNvPr id="4" name="Group 3"/>
            <p:cNvGrpSpPr/>
            <p:nvPr/>
          </p:nvGrpSpPr>
          <p:grpSpPr>
            <a:xfrm>
              <a:off x="2063552" y="2875731"/>
              <a:ext cx="3038678" cy="4035788"/>
              <a:chOff x="539552" y="2875730"/>
              <a:chExt cx="3038678" cy="40357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39552" y="4112976"/>
                <a:ext cx="852769" cy="900000"/>
              </a:xfrm>
              <a:prstGeom prst="rect">
                <a:avLst/>
              </a:prstGeom>
              <a:noFill/>
              <a:ln w="571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1392321" y="4239040"/>
                <a:ext cx="425868" cy="25212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818189" y="4238299"/>
                <a:ext cx="1023436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92321" y="4672454"/>
                <a:ext cx="371367" cy="30618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763688" y="4978638"/>
                <a:ext cx="1023436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771989" y="2875730"/>
                <a:ext cx="14269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  <a:latin typeface="Calibri"/>
                  </a:rPr>
                  <a:t>Launch a new </a:t>
                </a:r>
                <a:r>
                  <a:rPr lang="en-GB" b="1" dirty="0" smtClean="0">
                    <a:solidFill>
                      <a:srgbClr val="FF0000"/>
                    </a:solidFill>
                    <a:latin typeface="Calibri"/>
                  </a:rPr>
                  <a:t>product £1 million</a:t>
                </a:r>
                <a:endParaRPr lang="en-GB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19171" y="5157192"/>
                <a:ext cx="133565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  <a:latin typeface="Calibri"/>
                  </a:rPr>
                  <a:t>Start a marketing campaign on the old </a:t>
                </a:r>
                <a:r>
                  <a:rPr lang="en-GB" b="1" dirty="0" smtClean="0">
                    <a:solidFill>
                      <a:srgbClr val="FF0000"/>
                    </a:solidFill>
                    <a:latin typeface="Calibri"/>
                  </a:rPr>
                  <a:t>product</a:t>
                </a:r>
              </a:p>
              <a:p>
                <a:r>
                  <a:rPr lang="en-GB" b="1" dirty="0" smtClean="0">
                    <a:solidFill>
                      <a:srgbClr val="FF0000"/>
                    </a:solidFill>
                    <a:latin typeface="Calibri"/>
                  </a:rPr>
                  <a:t>£0.7 million</a:t>
                </a:r>
                <a:endParaRPr lang="en-GB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841625" y="3859409"/>
                <a:ext cx="736605" cy="680833"/>
              </a:xfrm>
              <a:prstGeom prst="ellipse">
                <a:avLst/>
              </a:prstGeom>
              <a:noFill/>
              <a:ln w="571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834716" y="4672559"/>
                <a:ext cx="736605" cy="680833"/>
              </a:xfrm>
              <a:prstGeom prst="ellipse">
                <a:avLst/>
              </a:prstGeom>
              <a:noFill/>
              <a:ln w="571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43279" y="4037892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4160" y="4825546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4703892" y="2924944"/>
              <a:ext cx="494331" cy="924278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149647" y="2945903"/>
              <a:ext cx="2160240" cy="0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095322" y="3789040"/>
              <a:ext cx="496623" cy="302876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581564" y="3819573"/>
              <a:ext cx="1810581" cy="0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98222" y="6174596"/>
              <a:ext cx="2365970" cy="0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44484" y="5301208"/>
              <a:ext cx="1847661" cy="0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41278" y="5373584"/>
              <a:ext cx="556944" cy="801012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6"/>
            </p:cNvCxnSpPr>
            <p:nvPr/>
          </p:nvCxnSpPr>
          <p:spPr>
            <a:xfrm>
              <a:off x="5095321" y="5012976"/>
              <a:ext cx="486242" cy="288232"/>
            </a:xfrm>
            <a:prstGeom prst="line">
              <a:avLst/>
            </a:pr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157383" y="496896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Success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19892" y="3468291"/>
              <a:ext cx="815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Failure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29768" y="5805264"/>
              <a:ext cx="815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Failure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17581" y="295215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0.2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89200" y="390725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0.8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81207" y="533829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0.4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25096" y="623731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0.6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92145" y="2740278"/>
              <a:ext cx="1228221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£20 </a:t>
              </a:r>
              <a:r>
                <a:rPr lang="en-GB" dirty="0">
                  <a:solidFill>
                    <a:prstClr val="black"/>
                  </a:solidFill>
                  <a:latin typeface="Calibri"/>
                </a:rPr>
                <a:t>million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64193" y="3664556"/>
              <a:ext cx="1111202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£1 million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14645" y="5116542"/>
              <a:ext cx="1111202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£7 million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96944" y="5989930"/>
              <a:ext cx="1111202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£1 million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 rot="1410494">
              <a:off x="2384096" y="3221195"/>
              <a:ext cx="800809" cy="3693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ight Arrow 38"/>
            <p:cNvSpPr/>
            <p:nvPr/>
          </p:nvSpPr>
          <p:spPr>
            <a:xfrm rot="20247210">
              <a:off x="2383872" y="5620597"/>
              <a:ext cx="800809" cy="3693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00201" y="248551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Success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2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73" y="59996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Positive numbers AND cost of project is known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673" y="1492041"/>
            <a:ext cx="10515600" cy="4351338"/>
          </a:xfrm>
        </p:spPr>
        <p:txBody>
          <a:bodyPr/>
          <a:lstStyle/>
          <a:p>
            <a:r>
              <a:rPr lang="en-GB" dirty="0" smtClean="0"/>
              <a:t>This time add together the outcomes and then minus the cost of the project (in red) to find how much profit will be made from each decision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30778" y="2647744"/>
            <a:ext cx="3038678" cy="4161674"/>
            <a:chOff x="539552" y="2749844"/>
            <a:chExt cx="3038678" cy="4161674"/>
          </a:xfrm>
        </p:grpSpPr>
        <p:sp>
          <p:nvSpPr>
            <p:cNvPr id="5" name="Rectangle 4"/>
            <p:cNvSpPr/>
            <p:nvPr/>
          </p:nvSpPr>
          <p:spPr>
            <a:xfrm>
              <a:off x="539552" y="4112976"/>
              <a:ext cx="852769" cy="900000"/>
            </a:xfrm>
            <a:prstGeom prst="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392321" y="4239040"/>
              <a:ext cx="425868" cy="2521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18189" y="4238299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92321" y="4672454"/>
              <a:ext cx="371367" cy="3061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63688" y="4978638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18081" y="2749844"/>
              <a:ext cx="13069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alibri"/>
                </a:rPr>
                <a:t>Launch a new </a:t>
              </a:r>
              <a:r>
                <a:rPr lang="en-GB" b="1" dirty="0" smtClean="0">
                  <a:solidFill>
                    <a:srgbClr val="FF0000"/>
                  </a:solidFill>
                  <a:latin typeface="Calibri"/>
                </a:rPr>
                <a:t>product £1 million</a:t>
              </a:r>
              <a:endParaRPr lang="en-GB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19170" y="5157192"/>
              <a:ext cx="13607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alibri"/>
                </a:rPr>
                <a:t>Start a marketing campaign on the old </a:t>
              </a:r>
              <a:r>
                <a:rPr lang="en-GB" b="1" dirty="0" smtClean="0">
                  <a:solidFill>
                    <a:srgbClr val="FF0000"/>
                  </a:solidFill>
                  <a:latin typeface="Calibri"/>
                </a:rPr>
                <a:t>product</a:t>
              </a:r>
            </a:p>
            <a:p>
              <a:r>
                <a:rPr lang="en-GB" b="1" dirty="0" smtClean="0">
                  <a:solidFill>
                    <a:srgbClr val="FF0000"/>
                  </a:solidFill>
                  <a:latin typeface="Calibri"/>
                </a:rPr>
                <a:t>£0.7 million</a:t>
              </a:r>
              <a:endParaRPr lang="en-GB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41625" y="385940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34716" y="467255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3279" y="40378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4160" y="482554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2871118" y="2822843"/>
            <a:ext cx="494331" cy="92427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16873" y="2843802"/>
            <a:ext cx="216024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62548" y="3686939"/>
            <a:ext cx="496623" cy="302876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48790" y="3717472"/>
            <a:ext cx="181058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65448" y="6072495"/>
            <a:ext cx="2193923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11710" y="5199107"/>
            <a:ext cx="184766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08504" y="5271483"/>
            <a:ext cx="556944" cy="80101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6"/>
          </p:cNvCxnSpPr>
          <p:nvPr/>
        </p:nvCxnSpPr>
        <p:spPr>
          <a:xfrm>
            <a:off x="3262547" y="4910875"/>
            <a:ext cx="486242" cy="28823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11003" y="481172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87118" y="3366190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54894" y="5704005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Failure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4807" y="285005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56426" y="380514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32676" y="52458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46280" y="612006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0.6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59371" y="2638177"/>
            <a:ext cx="122822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</a:rPr>
              <a:t>£20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million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79440" y="3572643"/>
            <a:ext cx="11112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</a:rPr>
              <a:t>£1 million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7842" y="5007049"/>
            <a:ext cx="11112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£7 million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03523" y="5843379"/>
            <a:ext cx="11112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</a:rPr>
              <a:t>£1 million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ight Arrow 37"/>
          <p:cNvSpPr/>
          <p:nvPr/>
        </p:nvSpPr>
        <p:spPr>
          <a:xfrm rot="1410494">
            <a:off x="551322" y="3119094"/>
            <a:ext cx="800809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 rot="20247210">
            <a:off x="551098" y="5518496"/>
            <a:ext cx="800809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872016" y="2569261"/>
            <a:ext cx="302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ccent SF" pitchFamily="2" charset="0"/>
              </a:rPr>
              <a:t>0.2 x 20 = £4 million</a:t>
            </a:r>
            <a:endParaRPr lang="en-GB" dirty="0">
              <a:latin typeface="Accent SF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91167" y="3534412"/>
            <a:ext cx="317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ccent SF" pitchFamily="2" charset="0"/>
              </a:rPr>
              <a:t>0.8 x 1 = £0.8 million</a:t>
            </a:r>
            <a:endParaRPr lang="en-GB" dirty="0">
              <a:latin typeface="Accent SF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91167" y="4953879"/>
            <a:ext cx="302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ccent SF" pitchFamily="2" charset="0"/>
              </a:rPr>
              <a:t>0.4 x 7 = £2.8million</a:t>
            </a:r>
            <a:endParaRPr lang="en-GB" dirty="0">
              <a:latin typeface="Accent SF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91167" y="5842577"/>
            <a:ext cx="316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ccent SF" pitchFamily="2" charset="0"/>
              </a:rPr>
              <a:t>0.6 x 1 = £0.6 million</a:t>
            </a:r>
            <a:endParaRPr lang="en-GB" dirty="0">
              <a:latin typeface="Accent SF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92018" y="24497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Success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26476" y="2823070"/>
            <a:ext cx="162587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£4.8m – cost of £1m = £3.8m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97832" y="5099649"/>
            <a:ext cx="177202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£3.4m – cost of £0.7m = £2.7m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73" y="59996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Alternative method if cost of projects is known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673" y="1492041"/>
            <a:ext cx="10515600" cy="4351338"/>
          </a:xfrm>
        </p:spPr>
        <p:txBody>
          <a:bodyPr/>
          <a:lstStyle/>
          <a:p>
            <a:r>
              <a:rPr lang="en-GB" dirty="0" smtClean="0"/>
              <a:t>Now look at the project which is most likely to yield the highest amount.   This is the project that you should choose.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30778" y="2647744"/>
            <a:ext cx="3038678" cy="4161674"/>
            <a:chOff x="539552" y="2749844"/>
            <a:chExt cx="3038678" cy="4161674"/>
          </a:xfrm>
        </p:grpSpPr>
        <p:sp>
          <p:nvSpPr>
            <p:cNvPr id="5" name="Rectangle 4"/>
            <p:cNvSpPr/>
            <p:nvPr/>
          </p:nvSpPr>
          <p:spPr>
            <a:xfrm>
              <a:off x="539552" y="4112976"/>
              <a:ext cx="852769" cy="900000"/>
            </a:xfrm>
            <a:prstGeom prst="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392321" y="4239040"/>
              <a:ext cx="425868" cy="2521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18189" y="4238299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92321" y="4672454"/>
              <a:ext cx="371367" cy="3061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63688" y="4978638"/>
              <a:ext cx="102343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18081" y="2749844"/>
              <a:ext cx="13069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Launch a new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product £1 million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19170" y="5157192"/>
              <a:ext cx="13607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Start a marketing campaign on the old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product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£0.7 million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41625" y="385940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34716" y="4672559"/>
              <a:ext cx="736605" cy="680833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3279" y="40378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4160" y="482554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2871118" y="2822843"/>
            <a:ext cx="494331" cy="92427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16873" y="2843802"/>
            <a:ext cx="216024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62548" y="3686939"/>
            <a:ext cx="496623" cy="302876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48790" y="3717472"/>
            <a:ext cx="181058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65448" y="6072495"/>
            <a:ext cx="2193923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11710" y="5199107"/>
            <a:ext cx="1847661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08504" y="5271483"/>
            <a:ext cx="556944" cy="80101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6"/>
          </p:cNvCxnSpPr>
          <p:nvPr/>
        </p:nvCxnSpPr>
        <p:spPr>
          <a:xfrm>
            <a:off x="3262547" y="4910875"/>
            <a:ext cx="486242" cy="288232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11003" y="481172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87118" y="3366190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54894" y="5704005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4807" y="285005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56426" y="380514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32676" y="52458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46280" y="612006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59371" y="2638177"/>
            <a:ext cx="122822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£20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million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79440" y="3572643"/>
            <a:ext cx="11112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£1 million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7842" y="5007049"/>
            <a:ext cx="11112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£7 million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03523" y="5843379"/>
            <a:ext cx="11112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£1 million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ight Arrow 37"/>
          <p:cNvSpPr/>
          <p:nvPr/>
        </p:nvSpPr>
        <p:spPr>
          <a:xfrm rot="1410494">
            <a:off x="551322" y="3119094"/>
            <a:ext cx="800809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 rot="20247210">
            <a:off x="551098" y="5518496"/>
            <a:ext cx="800809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2016" y="2569261"/>
            <a:ext cx="302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+mn-cs"/>
              </a:rPr>
              <a:t>0.2 x 20 = £4 million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cent SF" pitchFamily="2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91167" y="3534412"/>
            <a:ext cx="317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+mn-cs"/>
              </a:rPr>
              <a:t>0.8 x 1 = £0.8 million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cent SF" pitchFamily="2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91167" y="4953879"/>
            <a:ext cx="302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+mn-cs"/>
              </a:rPr>
              <a:t>0.4 x 7 = £2.8million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cent SF" pitchFamily="2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91167" y="5842577"/>
            <a:ext cx="316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+mn-cs"/>
              </a:rPr>
              <a:t>0.6 x 1 = £0.6 million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cent SF" pitchFamily="2" charset="0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92018" y="24497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26476" y="2823070"/>
            <a:ext cx="162587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£4.8 million - £1 million = £3.8 million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97832" y="5099649"/>
            <a:ext cx="177202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£3.4 million - £0.7 million = £2.7 million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776628" y="2227576"/>
            <a:ext cx="2325567" cy="2277228"/>
          </a:xfrm>
          <a:prstGeom prst="ellipse">
            <a:avLst/>
          </a:prstGeom>
          <a:solidFill>
            <a:srgbClr val="FFFF00">
              <a:alpha val="32157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4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24" y="4338036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Example 3 – question with text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78" y="0"/>
            <a:ext cx="5088833" cy="383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927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73278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3200" b="1" dirty="0" smtClean="0"/>
              <a:t>Bob’s farm example decision tree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i="1" dirty="0" smtClean="0"/>
              <a:t>Read the text below then complete the tree on the next slide</a:t>
            </a:r>
            <a:endParaRPr lang="en-GB" sz="32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8173278" cy="43513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Bob decides to grow some fruit and veg in a field on his farm.  He can’t make up his mind so he is using a decision tree.</a:t>
            </a:r>
          </a:p>
          <a:p>
            <a:r>
              <a:rPr lang="en-GB" dirty="0" smtClean="0"/>
              <a:t>He could plant lettuce 0.6 chance of a good crop netting a £50,000 profit and 0.4 chance of a bad crop but still getting a £10,000 profit. This option will cost him £10,000 to plant, tend and harvest. </a:t>
            </a:r>
          </a:p>
          <a:p>
            <a:r>
              <a:rPr lang="en-GB" dirty="0" smtClean="0"/>
              <a:t>Or he could plant strawberries, with a 0.5 chance of a £40,000 good season’s profit and a 0.5 chance of a bad season making just £5,000.  This option is less expensive at just £5,000.</a:t>
            </a:r>
          </a:p>
          <a:p>
            <a:r>
              <a:rPr lang="en-GB" dirty="0" smtClean="0"/>
              <a:t>Draw a decision tree – which option should Bob pick?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659" y="159568"/>
            <a:ext cx="2682550" cy="658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5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14736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dirty="0"/>
              <a:t>Answer to Bob’s </a:t>
            </a:r>
            <a:r>
              <a:rPr lang="en-GB" sz="4800" dirty="0" smtClean="0"/>
              <a:t>problem</a:t>
            </a:r>
            <a:endParaRPr lang="en-GB" sz="4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04125" y="2098412"/>
            <a:ext cx="10563876" cy="4051032"/>
            <a:chOff x="670181" y="2131069"/>
            <a:chExt cx="11052445" cy="4051032"/>
          </a:xfrm>
        </p:grpSpPr>
        <p:grpSp>
          <p:nvGrpSpPr>
            <p:cNvPr id="20" name="Group 19"/>
            <p:cNvGrpSpPr/>
            <p:nvPr/>
          </p:nvGrpSpPr>
          <p:grpSpPr>
            <a:xfrm>
              <a:off x="670181" y="2131069"/>
              <a:ext cx="6750935" cy="4051032"/>
              <a:chOff x="2063552" y="2555612"/>
              <a:chExt cx="6750935" cy="405103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063552" y="3321491"/>
                <a:ext cx="3038678" cy="2715226"/>
                <a:chOff x="539552" y="3321491"/>
                <a:chExt cx="3038678" cy="2715226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539552" y="4112976"/>
                  <a:ext cx="852769" cy="900000"/>
                </a:xfrm>
                <a:prstGeom prst="rect">
                  <a:avLst/>
                </a:prstGeom>
                <a:noFill/>
                <a:ln w="57150" cmpd="sng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1392321" y="4239040"/>
                  <a:ext cx="425868" cy="25212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818189" y="4238299"/>
                  <a:ext cx="1023436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392321" y="4672454"/>
                  <a:ext cx="371367" cy="30618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763688" y="4978638"/>
                  <a:ext cx="1023436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966655" y="3321491"/>
                  <a:ext cx="2084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Arial Black" panose="020B0A04020102020204" pitchFamily="34" charset="0"/>
                    </a:rPr>
                    <a:t>Grow Lettuce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134910" y="5390386"/>
                  <a:ext cx="1966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Arial Black" panose="020B0A04020102020204" pitchFamily="34" charset="0"/>
                    </a:rPr>
                    <a:t>Grow Strawberries</a:t>
                  </a: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2841625" y="3859409"/>
                  <a:ext cx="736605" cy="680833"/>
                </a:xfrm>
                <a:prstGeom prst="ellipse">
                  <a:avLst/>
                </a:prstGeom>
                <a:noFill/>
                <a:ln w="57150" cmpd="sng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834716" y="4672559"/>
                  <a:ext cx="736605" cy="680833"/>
                </a:xfrm>
                <a:prstGeom prst="ellipse">
                  <a:avLst/>
                </a:prstGeom>
                <a:noFill/>
                <a:ln w="57150" cmpd="sng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043279" y="4037892"/>
                  <a:ext cx="317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A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044160" y="4825546"/>
                  <a:ext cx="317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B</a:t>
                  </a:r>
                </a:p>
              </p:txBody>
            </p:sp>
          </p:grpSp>
          <p:cxnSp>
            <p:nvCxnSpPr>
              <p:cNvPr id="3" name="Straight Connector 2"/>
              <p:cNvCxnSpPr/>
              <p:nvPr/>
            </p:nvCxnSpPr>
            <p:spPr>
              <a:xfrm flipV="1">
                <a:off x="4703892" y="2924944"/>
                <a:ext cx="494331" cy="924278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149647" y="2945903"/>
                <a:ext cx="2160240" cy="0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5095322" y="3789040"/>
                <a:ext cx="496623" cy="302876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581564" y="3819573"/>
                <a:ext cx="1810581" cy="0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198222" y="6174596"/>
                <a:ext cx="2365970" cy="0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544484" y="5301208"/>
                <a:ext cx="1847661" cy="0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641278" y="5373584"/>
                <a:ext cx="556944" cy="801012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5" idx="6"/>
              </p:cNvCxnSpPr>
              <p:nvPr/>
            </p:nvCxnSpPr>
            <p:spPr>
              <a:xfrm>
                <a:off x="5095321" y="5012976"/>
                <a:ext cx="486242" cy="288232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5785161" y="2555612"/>
                <a:ext cx="11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Good crop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57382" y="4968966"/>
                <a:ext cx="11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Good crop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819891" y="3468291"/>
                <a:ext cx="10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Bad crop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229767" y="5805264"/>
                <a:ext cx="10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Bad crop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17581" y="2952159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0.6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989200" y="390725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0.4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81207" y="5338298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0.5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25096" y="6237312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0.5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38893" y="2705401"/>
                <a:ext cx="1184940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Arial Black" panose="020B0A04020102020204" pitchFamily="34" charset="0"/>
                  </a:rPr>
                  <a:t>£50,000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564193" y="3664556"/>
                <a:ext cx="1184940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Arial Black" panose="020B0A04020102020204" pitchFamily="34" charset="0"/>
                  </a:rPr>
                  <a:t>£10,000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629547" y="5093584"/>
                <a:ext cx="1184940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Arial Black" panose="020B0A04020102020204" pitchFamily="34" charset="0"/>
                  </a:rPr>
                  <a:t>£40,000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696944" y="5989930"/>
                <a:ext cx="1031051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Arial Black" panose="020B0A04020102020204" pitchFamily="34" charset="0"/>
                  </a:rPr>
                  <a:t>£5,000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908560" y="3647241"/>
                <a:ext cx="1406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Cost £10,000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801565" y="5052759"/>
                <a:ext cx="1296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Cost £5,000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616745" y="2280858"/>
              <a:ext cx="3996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ccent SF" pitchFamily="2" charset="0"/>
                </a:rPr>
                <a:t>£50,000 x 0.6 = £30,000 </a:t>
              </a:r>
              <a:endParaRPr lang="en-GB" dirty="0">
                <a:latin typeface="Accent SF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02518" y="3292457"/>
              <a:ext cx="3996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ccent SF" pitchFamily="2" charset="0"/>
                </a:rPr>
                <a:t>£10,000 x 0.4 = £4,000 </a:t>
              </a:r>
              <a:endParaRPr lang="en-GB" dirty="0">
                <a:latin typeface="Accent SF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26487" y="4628216"/>
              <a:ext cx="3996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ccent SF" pitchFamily="2" charset="0"/>
                </a:rPr>
                <a:t>£40,000 x 0.5 = £20,000 </a:t>
              </a:r>
              <a:endParaRPr lang="en-GB" dirty="0">
                <a:latin typeface="Accent SF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40055" y="5561046"/>
              <a:ext cx="3996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ccent SF" pitchFamily="2" charset="0"/>
                </a:rPr>
                <a:t>£5,000 x 0.5 = £2,500 </a:t>
              </a:r>
              <a:endParaRPr lang="en-GB" dirty="0">
                <a:latin typeface="Accent SF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154886" y="2598085"/>
            <a:ext cx="256560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£30,000+£4,000 - £10,000 (cost) = £24,000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71905" y="4912063"/>
            <a:ext cx="256560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£20,000+£2,500 - £5,000 (cost) = £17,500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Limitations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Decision trees are based on predicted data of the potential impact of a decision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Decision tree does not take into account unforeseen costs and circumstances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Probabilities and net outcomes are all estimates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Using decision trees might fit with the </a:t>
            </a:r>
            <a:r>
              <a:rPr lang="en-GB" dirty="0" smtClean="0"/>
              <a:t>culture </a:t>
            </a:r>
            <a:r>
              <a:rPr lang="en-GB" dirty="0"/>
              <a:t>exhibited by the business but this is likely to be overridden by the need to act quickly, which would suggest the decision trees are not that useful </a:t>
            </a:r>
            <a:r>
              <a:rPr lang="en-GB" dirty="0" smtClean="0"/>
              <a:t>in some situations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Large degree of uncertainty about any situation that a decision tree might be used for, so the benefits of adding numbers to uncertainty e.g. 58% might not be correct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2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147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a) Construct and interpret simple decision tree diagrams</a:t>
            </a:r>
          </a:p>
          <a:p>
            <a:pPr marL="0" indent="0">
              <a:buNone/>
            </a:pPr>
            <a:r>
              <a:rPr lang="en-GB" sz="4000" dirty="0"/>
              <a:t>b) Calculations and interpretations of figures generated by these techniques</a:t>
            </a:r>
          </a:p>
          <a:p>
            <a:pPr marL="0" indent="0">
              <a:buNone/>
            </a:pPr>
            <a:r>
              <a:rPr lang="en-GB" sz="4000" dirty="0"/>
              <a:t>c) Limitations of using decision trees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Revision Video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246323"/>
            <a:ext cx="86963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-1"/>
            <a:ext cx="2506080" cy="4943061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Case study and sample question 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843" y="304800"/>
            <a:ext cx="6110558" cy="6228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7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755" y="1748044"/>
            <a:ext cx="6511167" cy="4387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9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2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1509236"/>
            <a:ext cx="10313713" cy="4387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78887" y="557916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[20]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8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64" y="318052"/>
            <a:ext cx="3009663" cy="6096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Case study for question 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67" y="0"/>
            <a:ext cx="5724640" cy="67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 sample question 2</a:t>
            </a:r>
            <a:endParaRPr lang="en-GB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3200400" y="1739106"/>
            <a:ext cx="4905375" cy="4524375"/>
            <a:chOff x="1247" y="935"/>
            <a:chExt cx="3090" cy="285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47" y="935"/>
              <a:ext cx="3090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935"/>
              <a:ext cx="3096" cy="28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99174" y="2635594"/>
            <a:ext cx="3535017" cy="27313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all the exam board give you as an answer – can you draw the correct tree using this table?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9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8"/>
          </a:xfrm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to level sample question 2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12979"/>
              </p:ext>
            </p:extLst>
          </p:nvPr>
        </p:nvGraphicFramePr>
        <p:xfrm>
          <a:off x="0" y="1202773"/>
          <a:ext cx="11993217" cy="55174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2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1-3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Knowledge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of probability; decision-points; expected outcomes etc.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4-6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See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results in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table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• At the lower end of the range answers may describe the business implications of different probabilities and net outcome mentioned in decision tree diagram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7-12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•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Launching a new product after thorough testing and development has the highest Expected Value (£200000). However, there is only a 0.4 probability attached to this choice which is risky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• Importantly though a ‘moderate’ market reaction to a new product is the next highest EV – add these together and there is a 0.8 chance of a ‘positive’ response to a new product launch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• Brompton customers are used to high levels of design and engineering quality; they are therefore more likely to buy and thoroughly tested new product at launch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13-20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•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Launching a new product and thoroughly developing the product is the best option in both quantitative and qualitative terms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• This decision fits with the corporate culture and values of the business and also allows them to respond to a rapidly changing market for folding bikes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• Consideration though must be given to the weaknesses and assumptions underlying the Decision Tree method (probabilities and Net Outcomes being estimates)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926" marR="639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1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774"/>
            <a:ext cx="2943402" cy="6069496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Case study for question 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402" y="0"/>
            <a:ext cx="6645216" cy="6858000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618" y="161925"/>
            <a:ext cx="23812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84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3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838200" y="2067069"/>
            <a:ext cx="10417368" cy="1166461"/>
            <a:chOff x="-117" y="1846"/>
            <a:chExt cx="5994" cy="630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117" y="1846"/>
              <a:ext cx="5994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" y="1846"/>
              <a:ext cx="6000" cy="6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978887" y="286247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[10]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96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You are a business that has a marketing budget of £1 million.</a:t>
            </a:r>
          </a:p>
          <a:p>
            <a:r>
              <a:rPr lang="en-GB" dirty="0" smtClean="0"/>
              <a:t>You can either launch a new product or re-market an old product.  You cannot afford to do both.</a:t>
            </a:r>
          </a:p>
          <a:p>
            <a:r>
              <a:rPr lang="en-GB" dirty="0" smtClean="0"/>
              <a:t>How do you decide which option to take?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3" y="1"/>
            <a:ext cx="10515600" cy="887896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 sample question 3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190468"/>
              </p:ext>
            </p:extLst>
          </p:nvPr>
        </p:nvGraphicFramePr>
        <p:xfrm>
          <a:off x="198784" y="1046009"/>
          <a:ext cx="11820938" cy="55581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4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6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1-2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e.g. Decision trees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help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 businesses to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attach probabilities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to the outcomes of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decisions e.g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. Expected outcomes/values give a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financial value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to the results of decisions which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account for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different probabilities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3-4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e.g. Toyota could estimate the financial cost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of recalls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in different markets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e.g. Toyota is an established business and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will have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lots of previous sales data to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help construct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probabilities and expected outcomes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5-6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e.g. Decision tree analysis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will help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 Toyota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to quantify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their recall decision as this can be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more easily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communicated to key stakeholders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such as managers e.g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. If the full financial implications of the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recall decision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can be estimated accurately this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means decision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trees may be a rational basis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for making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decisions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e.g. Decision trees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take time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to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construct accurately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and customers need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immediate feedback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on the status of their vehicle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anose="020B0A04020102020204" pitchFamily="34" charset="0"/>
                        </a:rPr>
                        <a:t>7-10</a:t>
                      </a:r>
                      <a:endParaRPr lang="en-GB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e.g. Decision trees are based on predicted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data of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the potential impact of a decision such as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a recall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e.g. Decision tree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does not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 take into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account unforeseen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costs and circumstances such as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a delay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in shipping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e.g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. Using decision trees might fit with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the cautious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culture exhibited by the business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but this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is likely to be overridden by the need to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act quickly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, which would suggest the decision 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trees are </a:t>
                      </a:r>
                      <a:r>
                        <a:rPr lang="en-GB" sz="1600" dirty="0">
                          <a:effectLst/>
                          <a:latin typeface="Arial Black" panose="020B0A04020102020204" pitchFamily="34" charset="0"/>
                        </a:rPr>
                        <a:t>not that useful in this instance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375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000" b="1" dirty="0">
                <a:solidFill>
                  <a:prstClr val="black"/>
                </a:solidFill>
              </a:rPr>
              <a:t>Decision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b="1" dirty="0">
                <a:solidFill>
                  <a:prstClr val="black"/>
                </a:solidFill>
              </a:rPr>
              <a:t>tree</a:t>
            </a:r>
            <a:r>
              <a:rPr lang="en-GB" sz="3000" dirty="0">
                <a:solidFill>
                  <a:prstClr val="black"/>
                </a:solidFill>
              </a:rPr>
              <a:t>; A pictorial decision making tool that shows all possible outcomes from a decision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000" b="1" dirty="0">
                <a:solidFill>
                  <a:prstClr val="black"/>
                </a:solidFill>
              </a:rPr>
              <a:t>Chance nodes</a:t>
            </a:r>
            <a:r>
              <a:rPr lang="en-GB" sz="3000" dirty="0">
                <a:solidFill>
                  <a:prstClr val="black"/>
                </a:solidFill>
              </a:rPr>
              <a:t>; these are always round and show the probabilities of the success or failure of a decision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000" b="1" dirty="0">
                <a:solidFill>
                  <a:prstClr val="black"/>
                </a:solidFill>
              </a:rPr>
              <a:t>Probabilities</a:t>
            </a:r>
            <a:r>
              <a:rPr lang="en-GB" sz="3000" dirty="0">
                <a:solidFill>
                  <a:prstClr val="black"/>
                </a:solidFill>
              </a:rPr>
              <a:t>; the chance that an outcome will happen, for example 0.5 is 50% chance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000" b="1" dirty="0">
                <a:solidFill>
                  <a:prstClr val="black"/>
                </a:solidFill>
              </a:rPr>
              <a:t>Expected monetary values</a:t>
            </a:r>
            <a:r>
              <a:rPr lang="en-GB" sz="3000" dirty="0">
                <a:solidFill>
                  <a:prstClr val="black"/>
                </a:solidFill>
              </a:rPr>
              <a:t>; the financial outcome from each decision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000" b="1" dirty="0">
                <a:solidFill>
                  <a:prstClr val="black"/>
                </a:solidFill>
              </a:rPr>
              <a:t>Decision point</a:t>
            </a:r>
            <a:r>
              <a:rPr lang="en-GB" sz="3000" dirty="0">
                <a:solidFill>
                  <a:prstClr val="black"/>
                </a:solidFill>
              </a:rPr>
              <a:t>; this is a square and indicates where a business must make a decision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6696" y="3062177"/>
            <a:ext cx="1030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Revisionstation also produces a pack called “Tricky Topics” with lots more decision tree worksheet examples!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39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Decision Trees Defined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business can’t afford to follow every option so it may use a decision tree to analyse the probability of a success in a choice of </a:t>
            </a:r>
            <a:r>
              <a:rPr lang="en-GB" dirty="0" smtClean="0"/>
              <a:t>strategies;</a:t>
            </a:r>
            <a:endParaRPr lang="en-GB" dirty="0"/>
          </a:p>
          <a:p>
            <a:pPr lvl="1"/>
            <a:r>
              <a:rPr lang="en-GB" dirty="0"/>
              <a:t>A new product launch</a:t>
            </a:r>
          </a:p>
          <a:p>
            <a:pPr lvl="1"/>
            <a:r>
              <a:rPr lang="en-GB" dirty="0"/>
              <a:t>A new marketing campaign on the current product</a:t>
            </a:r>
          </a:p>
          <a:p>
            <a:pPr lvl="1"/>
            <a:r>
              <a:rPr lang="en-GB" dirty="0"/>
              <a:t>Relocation to a new building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32844"/>
            <a:ext cx="5088833" cy="383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620683" y="696309"/>
            <a:ext cx="2592288" cy="13681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Example of a Decision</a:t>
            </a:r>
          </a:p>
          <a:p>
            <a:pPr algn="ctr"/>
            <a:r>
              <a:rPr lang="en-GB" dirty="0" smtClean="0"/>
              <a:t>Tree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90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Construct and interpret diagrams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You will need a ruler and selection of colours</a:t>
            </a:r>
            <a:endParaRPr lang="en-GB" dirty="0"/>
          </a:p>
        </p:txBody>
      </p:sp>
      <p:pic>
        <p:nvPicPr>
          <p:cNvPr id="1026" name="Picture 2" descr="art, close-up, col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941"/>
            <a:ext cx="5181600" cy="38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ul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0309"/>
            <a:ext cx="5181600" cy="7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4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 smtClean="0"/>
              <a:t>How the decision tree works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A decision tree traces an alternative outcome of a decision, the results can be compared and the business can decide which option would be the most </a:t>
            </a:r>
            <a:r>
              <a:rPr lang="en-GB" b="1" dirty="0" smtClean="0">
                <a:solidFill>
                  <a:srgbClr val="FF0000"/>
                </a:solidFill>
              </a:rPr>
              <a:t>profitable</a:t>
            </a:r>
          </a:p>
          <a:p>
            <a:r>
              <a:rPr lang="en-GB" dirty="0" smtClean="0"/>
              <a:t>This is a </a:t>
            </a:r>
            <a:r>
              <a:rPr lang="en-GB" b="1" dirty="0" smtClean="0">
                <a:solidFill>
                  <a:srgbClr val="FF0000"/>
                </a:solidFill>
              </a:rPr>
              <a:t>quantitative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approach (means it uses numbers) it is </a:t>
            </a:r>
            <a:r>
              <a:rPr lang="en-GB" b="1" dirty="0" smtClean="0">
                <a:solidFill>
                  <a:srgbClr val="FF0000"/>
                </a:solidFill>
              </a:rPr>
              <a:t>pictorial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as it’s in the shape of a tree and it predicts the best bet outcome so a business knows what to spend its money on</a:t>
            </a:r>
          </a:p>
          <a:p>
            <a:r>
              <a:rPr lang="en-GB" dirty="0" smtClean="0"/>
              <a:t>The data is usually based on historical data from the business, for example they would know the probability of success of launching a new product would be 20% based on previous product launches and how well they had turned 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26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527221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Step by step how to draw a decision tree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68" y="478472"/>
            <a:ext cx="5088833" cy="383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2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 cmpd="sng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1954</Words>
  <Application>Microsoft Office PowerPoint</Application>
  <PresentationFormat>Widescreen</PresentationFormat>
  <Paragraphs>347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Accent SF</vt:lpstr>
      <vt:lpstr>Arial</vt:lpstr>
      <vt:lpstr>Arial Black</vt:lpstr>
      <vt:lpstr>Arial Rounded MT Bold</vt:lpstr>
      <vt:lpstr>Calibri</vt:lpstr>
      <vt:lpstr>Calibri Light</vt:lpstr>
      <vt:lpstr>Times New Roman</vt:lpstr>
      <vt:lpstr>Office Theme</vt:lpstr>
      <vt:lpstr>6_Office Theme</vt:lpstr>
      <vt:lpstr>1_Office Theme</vt:lpstr>
      <vt:lpstr>PowerPoint Presentation</vt:lpstr>
      <vt:lpstr>Worksheet</vt:lpstr>
      <vt:lpstr>From Edexcel</vt:lpstr>
      <vt:lpstr>Starter</vt:lpstr>
      <vt:lpstr>Decision Trees Defined</vt:lpstr>
      <vt:lpstr>PowerPoint Presentation</vt:lpstr>
      <vt:lpstr>You will need a ruler and selection of colours</vt:lpstr>
      <vt:lpstr>How the decision tree works</vt:lpstr>
      <vt:lpstr>Step by step how to draw a decision tree</vt:lpstr>
      <vt:lpstr>Start with a decision point</vt:lpstr>
      <vt:lpstr>Add in two decisions to make</vt:lpstr>
      <vt:lpstr>Add chance nodes to the decisions</vt:lpstr>
      <vt:lpstr>Add probability data</vt:lpstr>
      <vt:lpstr>Fill in the probability data example exercise</vt:lpstr>
      <vt:lpstr>Example 1</vt:lpstr>
      <vt:lpstr>Start here again…</vt:lpstr>
      <vt:lpstr>Add the expected profit or loss from each decision</vt:lpstr>
      <vt:lpstr>Calculate expected outcome node A</vt:lpstr>
      <vt:lpstr>Calculate expected outcome node B</vt:lpstr>
      <vt:lpstr>Choose the higher yield option</vt:lpstr>
      <vt:lpstr>Example 2</vt:lpstr>
      <vt:lpstr>Positive numbers AND cost of project is known</vt:lpstr>
      <vt:lpstr>Positive numbers AND cost of project is known</vt:lpstr>
      <vt:lpstr>Alternative method if cost of projects is known</vt:lpstr>
      <vt:lpstr>Example 3 – question with text</vt:lpstr>
      <vt:lpstr>Bob’s farm example decision tree Read the text below then complete the tree on the next slide</vt:lpstr>
      <vt:lpstr>Answer to Bob’s problem</vt:lpstr>
      <vt:lpstr>PowerPoint Presentation</vt:lpstr>
      <vt:lpstr>Limitations</vt:lpstr>
      <vt:lpstr>Revision Video </vt:lpstr>
      <vt:lpstr>Sample Edexcel A2 questions</vt:lpstr>
      <vt:lpstr>Case study and sample question 1</vt:lpstr>
      <vt:lpstr>Answer sample question 1</vt:lpstr>
      <vt:lpstr>Sample question 2</vt:lpstr>
      <vt:lpstr>Case study for question 2</vt:lpstr>
      <vt:lpstr>Answer sample question 2</vt:lpstr>
      <vt:lpstr>How to level sample question 2</vt:lpstr>
      <vt:lpstr>Case study for question 3</vt:lpstr>
      <vt:lpstr>Sample question 3</vt:lpstr>
      <vt:lpstr>Answer sample question 3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Sarah</cp:lastModifiedBy>
  <cp:revision>93</cp:revision>
  <dcterms:created xsi:type="dcterms:W3CDTF">2017-05-29T18:04:54Z</dcterms:created>
  <dcterms:modified xsi:type="dcterms:W3CDTF">2019-11-16T13:29:56Z</dcterms:modified>
</cp:coreProperties>
</file>