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47"/>
  </p:notesMasterIdLst>
  <p:sldIdLst>
    <p:sldId id="258" r:id="rId3"/>
    <p:sldId id="274" r:id="rId4"/>
    <p:sldId id="284" r:id="rId5"/>
    <p:sldId id="269" r:id="rId6"/>
    <p:sldId id="325" r:id="rId7"/>
    <p:sldId id="295" r:id="rId8"/>
    <p:sldId id="297" r:id="rId9"/>
    <p:sldId id="291" r:id="rId10"/>
    <p:sldId id="296" r:id="rId11"/>
    <p:sldId id="298" r:id="rId12"/>
    <p:sldId id="299" r:id="rId13"/>
    <p:sldId id="292" r:id="rId14"/>
    <p:sldId id="326" r:id="rId15"/>
    <p:sldId id="307" r:id="rId16"/>
    <p:sldId id="304" r:id="rId17"/>
    <p:sldId id="305" r:id="rId18"/>
    <p:sldId id="300" r:id="rId19"/>
    <p:sldId id="306" r:id="rId20"/>
    <p:sldId id="301" r:id="rId21"/>
    <p:sldId id="308" r:id="rId22"/>
    <p:sldId id="309" r:id="rId23"/>
    <p:sldId id="302" r:id="rId24"/>
    <p:sldId id="310" r:id="rId25"/>
    <p:sldId id="311" r:id="rId26"/>
    <p:sldId id="303" r:id="rId27"/>
    <p:sldId id="321" r:id="rId28"/>
    <p:sldId id="322" r:id="rId29"/>
    <p:sldId id="323" r:id="rId30"/>
    <p:sldId id="324" r:id="rId31"/>
    <p:sldId id="293" r:id="rId32"/>
    <p:sldId id="327" r:id="rId33"/>
    <p:sldId id="313" r:id="rId34"/>
    <p:sldId id="315" r:id="rId35"/>
    <p:sldId id="314" r:id="rId36"/>
    <p:sldId id="294" r:id="rId37"/>
    <p:sldId id="328" r:id="rId38"/>
    <p:sldId id="316" r:id="rId39"/>
    <p:sldId id="317" r:id="rId40"/>
    <p:sldId id="286" r:id="rId41"/>
    <p:sldId id="287" r:id="rId42"/>
    <p:sldId id="288" r:id="rId43"/>
    <p:sldId id="318" r:id="rId44"/>
    <p:sldId id="319" r:id="rId45"/>
    <p:sldId id="26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61" d="100"/>
          <a:sy n="61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6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68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Adapted from a wide range of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5D67-31D9-4B6B-A6E3-0A0C6EDCCAD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5D67-31D9-4B6B-A6E3-0A0C6EDCCA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9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8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0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8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08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74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QzcHhjbea4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qQqGKMU5_N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SoZw2BSxdg" TargetMode="External"/><Relationship Id="rId2" Type="http://schemas.openxmlformats.org/officeDocument/2006/relationships/hyperlink" Target="https://www.tutor2u.net/business/reference/models-of-organisational-culture-hand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TYFEgXaRb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open.edu/openlearn/money-management/management/leadership-and-management/management-perspective-and-practice/content-section-3.5.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XohwXiv62Dw&amp;list=PLlBDZ8l17toqxt2Q0Byr6OLxjnQx_qeBZ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RX3SA8YR73Q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hOUK1qb4n0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areersbox.co.uk/films/cambridgeuniversity/?filmID=183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about/company/facts/culture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qIv7Pepbuk" TargetMode="External"/><Relationship Id="rId2" Type="http://schemas.openxmlformats.org/officeDocument/2006/relationships/hyperlink" Target="https://youtu.be/F2NQn4DU4f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neyinstitute.com/blog/2013/03/a-disney-approach-to-corporate-culture-pt-1/145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K5ghtI1XJQ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5CcLIPaUz3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-57434978" TargetMode="External"/><Relationship Id="rId2" Type="http://schemas.openxmlformats.org/officeDocument/2006/relationships/hyperlink" Target="https://www.brewdog.com/about/cultu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bc.co.uk/news/business-2316944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6yqIL5fop5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_R3XG7s2h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7300" dirty="0"/>
              <a:t>3.4.2 Corporate culture</a:t>
            </a:r>
            <a:br>
              <a:rPr lang="en-GB" sz="9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a) Strong and weak cultures</a:t>
            </a:r>
          </a:p>
          <a:p>
            <a:pPr marL="0" indent="0">
              <a:buNone/>
            </a:pPr>
            <a:r>
              <a:rPr lang="en-GB" sz="3600" dirty="0"/>
              <a:t>b) Classification of company cultures: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power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role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task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person</a:t>
            </a:r>
          </a:p>
          <a:p>
            <a:pPr marL="0" indent="0">
              <a:buNone/>
            </a:pPr>
            <a:r>
              <a:rPr lang="en-GB" sz="3600" dirty="0"/>
              <a:t>c) How corporate culture is formed</a:t>
            </a:r>
          </a:p>
          <a:p>
            <a:pPr marL="0" indent="0">
              <a:buNone/>
            </a:pPr>
            <a:r>
              <a:rPr lang="en-GB" sz="3600" dirty="0"/>
              <a:t>d) Difficulties in changing an established culture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Weak culture Amazon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81674"/>
            <a:ext cx="5181600" cy="323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Image result for amazon cul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18559"/>
            <a:ext cx="5181600" cy="29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Weak culture - Ryanair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4592"/>
            <a:ext cx="5181600" cy="331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Ryanair cul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84133"/>
            <a:ext cx="5181600" cy="32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0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Classification of company cultures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229C5B-3292-4994-96E4-D562E5D5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Handy's 4 Types of Culture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A6DB2-1FF0-4C6A-AE42-E55439D1A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 and make notes on </a:t>
            </a:r>
            <a:r>
              <a:rPr lang="en-GB" dirty="0">
                <a:hlinkClick r:id="rId2"/>
              </a:rPr>
              <a:t>Handy's model of culture.</a:t>
            </a:r>
            <a:br>
              <a:rPr lang="en-GB" dirty="0"/>
            </a:br>
            <a:r>
              <a:rPr lang="en-GB" dirty="0"/>
              <a:t>Assess the role of Amazon's culture for its success. (10/12 marks)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https://youtu.be/BSoZw2BSxdg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https://youtu.be/PTYFEgXaRbU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44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Handy’s company cultures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Charles Handy identified 4 main company cultures.  They each have different characteristics and are all identified by different drawings</a:t>
            </a:r>
          </a:p>
          <a:p>
            <a:r>
              <a:rPr lang="en-GB" dirty="0"/>
              <a:t>You will not have to draw the culture diagrams in an exam, it will just help you to learn the types and apply them to a given business.</a:t>
            </a:r>
          </a:p>
          <a:p>
            <a:r>
              <a:rPr lang="en-GB" dirty="0"/>
              <a:t>They are:</a:t>
            </a:r>
          </a:p>
          <a:p>
            <a:pPr lvl="1"/>
            <a:r>
              <a:rPr lang="en-GB" dirty="0"/>
              <a:t>Power culture</a:t>
            </a:r>
          </a:p>
          <a:p>
            <a:pPr lvl="1"/>
            <a:r>
              <a:rPr lang="en-GB" dirty="0"/>
              <a:t>Role culture</a:t>
            </a:r>
          </a:p>
          <a:p>
            <a:pPr lvl="1"/>
            <a:r>
              <a:rPr lang="en-GB" dirty="0"/>
              <a:t>Task culture</a:t>
            </a:r>
          </a:p>
          <a:p>
            <a:pPr lvl="1"/>
            <a:r>
              <a:rPr lang="en-GB" dirty="0"/>
              <a:t>Person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4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Power culture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3066028"/>
            <a:ext cx="5181600" cy="14994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Handy’s power culture is represented by a spider on a web, this symbolises a very strong owner or manger at the heart of the business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38734"/>
            <a:ext cx="5181600" cy="4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0379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5150" y="2828835"/>
            <a:ext cx="181217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Founders of businesses in the health and fitness market</a:t>
            </a:r>
          </a:p>
        </p:txBody>
      </p:sp>
    </p:spTree>
    <p:extLst>
      <p:ext uri="{BB962C8B-B14F-4D97-AF65-F5344CB8AC3E}">
        <p14:creationId xmlns:p14="http://schemas.microsoft.com/office/powerpoint/2010/main" val="271042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9460" y="232724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dirty="0"/>
              <a:t>HANDY’S Power Culture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29460" y="1796562"/>
            <a:ext cx="5987008" cy="34238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altLang="en-US" dirty="0"/>
              <a:t>In a power culture there is a central figure that will make decisions</a:t>
            </a:r>
          </a:p>
          <a:p>
            <a:r>
              <a:rPr lang="en-GB" altLang="en-US" dirty="0"/>
              <a:t>There are few rules and procedures</a:t>
            </a:r>
          </a:p>
          <a:p>
            <a:r>
              <a:rPr lang="en-GB" altLang="en-US" dirty="0"/>
              <a:t>There is a competitive attitude amongst employees to gain power</a:t>
            </a:r>
          </a:p>
          <a:p>
            <a:r>
              <a:rPr lang="en-GB" altLang="en-US" dirty="0"/>
              <a:t>More information </a:t>
            </a:r>
            <a:r>
              <a:rPr lang="en-GB" altLang="en-US" dirty="0">
                <a:hlinkClick r:id="rId2"/>
              </a:rPr>
              <a:t>here</a:t>
            </a:r>
            <a:r>
              <a:rPr lang="en-GB" altLang="en-US" dirty="0"/>
              <a:t>		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8" y="5341464"/>
            <a:ext cx="6414629" cy="151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013" y="2160110"/>
            <a:ext cx="4242644" cy="3541367"/>
          </a:xfrm>
          <a:prstGeom prst="rect">
            <a:avLst/>
          </a:prstGeom>
        </p:spPr>
      </p:pic>
      <p:pic>
        <p:nvPicPr>
          <p:cNvPr id="7170" name="Picture 2" descr="http://i.telegraph.co.uk/multimedia/archive/02064/Sir-James-Dyson_206449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40" y="3295354"/>
            <a:ext cx="1804644" cy="112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5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Role culture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3026633"/>
            <a:ext cx="5181600" cy="16989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Handy’s role culture is represented by the drawing of a bank or Greek temple, this symbolises the </a:t>
            </a:r>
            <a:r>
              <a:rPr lang="en-GB" dirty="0" err="1"/>
              <a:t>bureacracy</a:t>
            </a:r>
            <a:r>
              <a:rPr lang="en-GB" dirty="0"/>
              <a:t>, red tape and paperwork systems in this very rigid organisation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1134"/>
            <a:ext cx="5656184" cy="37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1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dirty="0"/>
              <a:t>HANDY’S Role culture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altLang="en-US" dirty="0"/>
              <a:t>Decisions in a role culture are made through well established rules and procedures</a:t>
            </a:r>
          </a:p>
          <a:p>
            <a:r>
              <a:rPr lang="en-GB" altLang="en-US" dirty="0"/>
              <a:t>The power to make decisions in a role culture comes from the job title, for example marketing director (or Deputy Head)</a:t>
            </a:r>
          </a:p>
          <a:p>
            <a:r>
              <a:rPr lang="en-GB" altLang="en-US" dirty="0"/>
              <a:t>This is a very bureaucratic culture and may involve lots of paperwork</a:t>
            </a:r>
          </a:p>
          <a:p>
            <a:r>
              <a:rPr lang="en-GB" altLang="en-US" dirty="0"/>
              <a:t>The civil service is a good example of a role culture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92802"/>
            <a:ext cx="5181600" cy="3216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44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Can you describe any of the norms of school or college life that are unique to the organisation? E.g. everyone eats lunch sitting in the corridors</a:t>
            </a:r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Role culture example civil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The Civil Service provides services directly to people all over the country, including:</a:t>
            </a:r>
          </a:p>
          <a:p>
            <a:pPr lvl="1"/>
            <a:r>
              <a:rPr lang="en-GB" dirty="0"/>
              <a:t>paying benefits and pensions</a:t>
            </a:r>
          </a:p>
          <a:p>
            <a:pPr lvl="1"/>
            <a:r>
              <a:rPr lang="en-GB" dirty="0"/>
              <a:t>running employment services</a:t>
            </a:r>
          </a:p>
          <a:p>
            <a:pPr lvl="1"/>
            <a:r>
              <a:rPr lang="en-GB" dirty="0"/>
              <a:t>running prisons</a:t>
            </a:r>
          </a:p>
          <a:p>
            <a:pPr lvl="1"/>
            <a:r>
              <a:rPr lang="en-GB" dirty="0"/>
              <a:t>issuing driving licences</a:t>
            </a:r>
          </a:p>
          <a:p>
            <a:r>
              <a:rPr lang="en-GB" dirty="0"/>
              <a:t>They also have staff working on policy development and implementation, including analysts, project managers, lawyers and economists.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25086" y="5253633"/>
            <a:ext cx="25922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Sir Jeremy Heywood head of the UK Civil service 2015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5"/>
            <a:ext cx="5098063" cy="342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Task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8708"/>
            <a:ext cx="5181600" cy="2745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Task culture is  represented by a matrix or grid diagram, this symbolises a series of work teams in a large organisation e.g. the Vectra team at Vauxhall might have a finance manager, a marketing manager and a representative from production on the design team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75628"/>
            <a:ext cx="5181600" cy="32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dirty="0"/>
              <a:t>HANDY’S Task culture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altLang="en-US" dirty="0"/>
              <a:t>In a task culture the focus is a project that needs to be completed</a:t>
            </a:r>
          </a:p>
          <a:p>
            <a:r>
              <a:rPr lang="en-GB" altLang="en-US" dirty="0"/>
              <a:t>The power in a task culture comes from those who can accomplish the tasks and have the expertise, for example a car designer, or an oil rig engineer</a:t>
            </a:r>
          </a:p>
          <a:p>
            <a:r>
              <a:rPr lang="en-GB" altLang="en-US" dirty="0"/>
              <a:t>This involves teamwork on a project, a team of experts working together</a:t>
            </a:r>
          </a:p>
          <a:p>
            <a:r>
              <a:rPr lang="en-GB" altLang="en-US" dirty="0"/>
              <a:t>Examples are scientific projects and car design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28385"/>
            <a:ext cx="5181600" cy="3129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69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Task culture example – cancer research </a:t>
            </a:r>
          </a:p>
        </p:txBody>
      </p:sp>
      <p:pic>
        <p:nvPicPr>
          <p:cNvPr id="8" name="Content Placeholder 2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05385"/>
            <a:ext cx="5181600" cy="319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60" y="1690688"/>
            <a:ext cx="4128141" cy="312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17" y="4788396"/>
            <a:ext cx="30194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51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Person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6168"/>
            <a:ext cx="5181600" cy="23702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Person culture is represented by a petri dish, or a circle filled with smaller circles</a:t>
            </a:r>
          </a:p>
          <a:p>
            <a:r>
              <a:rPr lang="en-GB" dirty="0"/>
              <a:t>This symbolises employees in an organisation that are all autonomous, skilled individuals e.g. web designers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143" y="1825625"/>
            <a:ext cx="48677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dirty="0"/>
              <a:t>HANDY’S Person culture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992087"/>
            <a:ext cx="7282543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altLang="en-US" dirty="0"/>
              <a:t>Person culture</a:t>
            </a:r>
            <a:br>
              <a:rPr lang="en-GB" altLang="en-US" dirty="0"/>
            </a:br>
            <a:r>
              <a:rPr lang="en-GB" altLang="en-US" dirty="0"/>
              <a:t>In a person culture there are grouping of similar skilled people to share expertise and knowledge</a:t>
            </a:r>
          </a:p>
          <a:p>
            <a:r>
              <a:rPr lang="en-GB" altLang="en-US" dirty="0"/>
              <a:t>These all work on a client by client basis rather than on a project by project basis such as in task culture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Examples are; Lawyers, Accountants, Engineers, Doctors, Vets, Architects</a:t>
            </a:r>
          </a:p>
          <a:p>
            <a:r>
              <a:rPr lang="en-GB" altLang="en-US" dirty="0"/>
              <a:t>Video on vets </a:t>
            </a:r>
            <a:r>
              <a:rPr lang="en-GB" altLang="en-US" dirty="0">
                <a:hlinkClick r:id="rId2"/>
              </a:rPr>
              <a:t>here</a:t>
            </a:r>
            <a:endParaRPr lang="en-GB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74" y="1905001"/>
            <a:ext cx="2643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0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Which culture?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Audi car design team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24271"/>
            <a:ext cx="5181600" cy="355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57500"/>
            <a:ext cx="4597397" cy="25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Which culture?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707661"/>
            <a:ext cx="5181600" cy="258726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Website design team for a company called </a:t>
            </a:r>
            <a:r>
              <a:rPr lang="en-GB" dirty="0" err="1"/>
              <a:t>Speckyboy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3248025"/>
            <a:ext cx="530754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Which culture?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64035"/>
            <a:ext cx="5181600" cy="28745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Santander bank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88" y="3584952"/>
            <a:ext cx="4010024" cy="8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5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Which culture?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Elon Musk and Tesla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72761"/>
            <a:ext cx="5181600" cy="3657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387600"/>
            <a:ext cx="25241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Definition of corporate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Charles Handy  in his book “Understanding Organisations”, which he wrote in 1981, said corporate culture was: “The way we do things round here”</a:t>
            </a:r>
          </a:p>
          <a:p>
            <a:r>
              <a:rPr lang="en-GB" dirty="0"/>
              <a:t>A company culture is the norms and values of a business</a:t>
            </a:r>
          </a:p>
          <a:p>
            <a:endParaRPr lang="en-GB" dirty="0"/>
          </a:p>
          <a:p>
            <a:r>
              <a:rPr lang="en-GB" dirty="0"/>
              <a:t>Google company culture information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understanding organis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94" y="1825625"/>
            <a:ext cx="3004402" cy="45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0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How corporate culture is formed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93A0CD-84BF-4BCB-9725-A97CE1B3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How corporate culture is formed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AE4384-D1E6-470A-B505-26E22017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Based upon your own ideas and the following videos, identify factors that will influence the culture within a business?</a:t>
            </a:r>
            <a:br>
              <a:rPr lang="en-GB" dirty="0"/>
            </a:br>
            <a:endParaRPr lang="en-GB" dirty="0"/>
          </a:p>
          <a:p>
            <a:r>
              <a:rPr lang="en-GB" dirty="0"/>
              <a:t>For each idea you'll need to explain how they influence culture. Try to include examples too.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business terms could we relate to Sir Alex Ferguson approach to leadership / management? How would it help build a culture at </a:t>
            </a:r>
            <a:r>
              <a:rPr lang="en-GB" dirty="0">
                <a:hlinkClick r:id="rId2"/>
              </a:rPr>
              <a:t>Manchester United?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does </a:t>
            </a:r>
            <a:r>
              <a:rPr lang="en-GB" dirty="0">
                <a:hlinkClick r:id="rId3"/>
              </a:rPr>
              <a:t>Google</a:t>
            </a:r>
            <a:r>
              <a:rPr lang="en-GB" dirty="0"/>
              <a:t> develop culture?</a:t>
            </a:r>
            <a:br>
              <a:rPr lang="en-GB" dirty="0"/>
            </a:br>
            <a:r>
              <a:rPr lang="en-GB" dirty="0"/>
              <a:t>Why would culture play such an important role in the tech industry?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549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0782"/>
            <a:ext cx="10544858" cy="21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20"/>
            <a:ext cx="10515600" cy="86959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How corporate culture is formed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8768" y="4171597"/>
            <a:ext cx="25994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Artefacts (uniform)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6643" y="4171597"/>
            <a:ext cx="203132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Company song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6349" y="4137127"/>
            <a:ext cx="24087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Heroes / founders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13466" y="4137127"/>
            <a:ext cx="10695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Rituals</a:t>
            </a:r>
          </a:p>
        </p:txBody>
      </p:sp>
    </p:spTree>
    <p:extLst>
      <p:ext uri="{BB962C8B-B14F-4D97-AF65-F5344CB8AC3E}">
        <p14:creationId xmlns:p14="http://schemas.microsoft.com/office/powerpoint/2010/main" val="154052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How corporate culture is formed</a:t>
            </a: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3263"/>
            <a:ext cx="10522101" cy="235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0943" y="4961268"/>
            <a:ext cx="14194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9227" y="4943583"/>
            <a:ext cx="10567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Mottos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9605" y="4943583"/>
            <a:ext cx="10168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Norms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1104" y="4961268"/>
            <a:ext cx="12490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Symbols</a:t>
            </a:r>
          </a:p>
        </p:txBody>
      </p:sp>
    </p:spTree>
    <p:extLst>
      <p:ext uri="{BB962C8B-B14F-4D97-AF65-F5344CB8AC3E}">
        <p14:creationId xmlns:p14="http://schemas.microsoft.com/office/powerpoint/2010/main" val="1448812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87213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How corporate culture is 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40594"/>
            <a:ext cx="6059016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Some of the key factors include;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role of the founders and owners, are key decisions still based round their ethos or influence?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nature of the business and the products it sells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degree to which products sold have changed over time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business environment when it started (war time / 80s dot com)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recruitment and process of key staff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Working hours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Attitude to customer service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11" y="1412776"/>
            <a:ext cx="2887993" cy="363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040215" y="5049508"/>
            <a:ext cx="3770784" cy="137389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Read Disney’s approach to corporate culture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  <a:hlinkClick r:id="rId3"/>
              </a:rPr>
              <a:t>here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 descr="WDW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68" y="5541505"/>
            <a:ext cx="1905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2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Difficulties in changing an established culture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0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253205-650F-4370-839F-68C7CEEE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Difficulties Changing Culture?</a:t>
            </a:r>
            <a:br>
              <a:rPr lang="en-GB" b="1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CB05E3-7B25-41D4-A7F9-B08426EB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Consider the following picture.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culture so hard to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would you of described </a:t>
            </a:r>
            <a:r>
              <a:rPr lang="en-GB" dirty="0">
                <a:hlinkClick r:id="rId2"/>
              </a:rPr>
              <a:t>sports direct culture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might it be hard to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will they not want to overhaul it?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tools/approaches are available to change a culture within a business?</a:t>
            </a:r>
          </a:p>
        </p:txBody>
      </p:sp>
    </p:spTree>
    <p:extLst>
      <p:ext uri="{BB962C8B-B14F-4D97-AF65-F5344CB8AC3E}">
        <p14:creationId xmlns:p14="http://schemas.microsoft.com/office/powerpoint/2010/main" val="4163119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Difficulties in changing established 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Strong cultures are hard to change, because a culture consists of interlocking (each component reinforces the other):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Set of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Processes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Communications practices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Attitudes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Assumptions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44" y="2977870"/>
            <a:ext cx="5025799" cy="308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011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268760"/>
            <a:ext cx="8599715" cy="52565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In 2011 the new CEO of Nokia Stephen </a:t>
            </a:r>
            <a:r>
              <a:rPr lang="en-GB" dirty="0" err="1"/>
              <a:t>Elop</a:t>
            </a:r>
            <a:r>
              <a:rPr lang="en-GB" dirty="0"/>
              <a:t> sent a memo to all his staff saying that Nokia was on a burning platform that they were pouring petrol on while their competitors were grabbing at its market share</a:t>
            </a:r>
          </a:p>
          <a:p>
            <a:r>
              <a:rPr lang="en-GB" dirty="0"/>
              <a:t>Nokia started in 1865 as a paper mill business in Finland and developed from there</a:t>
            </a:r>
          </a:p>
          <a:p>
            <a:r>
              <a:rPr lang="en-GB" dirty="0"/>
              <a:t>Their company culture has been described as; overtly masculine, quiet clever people who don’t make a fuss, lacking purpose and a hierarchy</a:t>
            </a:r>
          </a:p>
          <a:p>
            <a:r>
              <a:rPr lang="en-GB" dirty="0"/>
              <a:t>The Finnish managers were all addicted to saunas so had them installed in all the offices</a:t>
            </a:r>
          </a:p>
          <a:p>
            <a:r>
              <a:rPr lang="en-GB" dirty="0"/>
              <a:t>The iPhone was introduced in 2007 and by 2011 Nokia has still not brought out a product to rival the iPhone</a:t>
            </a:r>
          </a:p>
          <a:p>
            <a:r>
              <a:rPr lang="en-GB" dirty="0"/>
              <a:t>Stuck in its ways, failing to innovate, failing to collaborate, were all problems that it faced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77" y="244522"/>
            <a:ext cx="27432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070"/>
            <a:ext cx="285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77" y="244522"/>
            <a:ext cx="1047083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38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Strong and weak cultures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41799" y="1284513"/>
            <a:ext cx="7399546" cy="5144407"/>
            <a:chOff x="-1" y="0"/>
            <a:chExt cx="5391" cy="374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5391" cy="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398" cy="37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1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6"/>
          <p:cNvGrpSpPr>
            <a:grpSpLocks noChangeAspect="1"/>
          </p:cNvGrpSpPr>
          <p:nvPr/>
        </p:nvGrpSpPr>
        <p:grpSpPr bwMode="auto">
          <a:xfrm>
            <a:off x="607010" y="2478995"/>
            <a:ext cx="10980318" cy="1418091"/>
            <a:chOff x="295" y="2069"/>
            <a:chExt cx="5273" cy="681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5" y="2069"/>
              <a:ext cx="527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069"/>
              <a:ext cx="5281" cy="6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9356035" y="347207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2416628" cy="5344886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Case study for question 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7" y="370114"/>
            <a:ext cx="7252545" cy="6291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6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2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</a:t>
            </a: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</a:t>
            </a: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5"/>
          <p:cNvGrpSpPr>
            <a:grpSpLocks noChangeAspect="1"/>
          </p:cNvGrpSpPr>
          <p:nvPr/>
        </p:nvGrpSpPr>
        <p:grpSpPr bwMode="auto">
          <a:xfrm>
            <a:off x="483437" y="2583715"/>
            <a:ext cx="11060987" cy="790855"/>
            <a:chOff x="-141" y="1945"/>
            <a:chExt cx="6042" cy="432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41" y="1945"/>
              <a:ext cx="604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" y="1945"/>
              <a:ext cx="6048" cy="4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Hexagon 16"/>
          <p:cNvSpPr/>
          <p:nvPr/>
        </p:nvSpPr>
        <p:spPr>
          <a:xfrm>
            <a:off x="8977897" y="47554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8974" y="369735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[10]</a:t>
            </a:r>
          </a:p>
        </p:txBody>
      </p:sp>
    </p:spTree>
    <p:extLst>
      <p:ext uri="{BB962C8B-B14F-4D97-AF65-F5344CB8AC3E}">
        <p14:creationId xmlns:p14="http://schemas.microsoft.com/office/powerpoint/2010/main" val="3124095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Company</a:t>
            </a:r>
            <a:r>
              <a:rPr lang="en-GB" dirty="0"/>
              <a:t> </a:t>
            </a:r>
            <a:r>
              <a:rPr lang="en-GB" b="1" dirty="0"/>
              <a:t>culture</a:t>
            </a:r>
            <a:r>
              <a:rPr lang="en-GB" dirty="0"/>
              <a:t>; The way we do things round here</a:t>
            </a:r>
          </a:p>
          <a:p>
            <a:r>
              <a:rPr lang="en-GB" b="1" dirty="0"/>
              <a:t>Role</a:t>
            </a:r>
            <a:r>
              <a:rPr lang="en-GB" dirty="0"/>
              <a:t> </a:t>
            </a:r>
            <a:r>
              <a:rPr lang="en-GB" b="1" dirty="0"/>
              <a:t>culture</a:t>
            </a:r>
            <a:r>
              <a:rPr lang="en-GB" dirty="0"/>
              <a:t>; Power comes from a defined role such as a Head of Department or Deputy Head</a:t>
            </a:r>
          </a:p>
          <a:p>
            <a:r>
              <a:rPr lang="en-GB" b="1" dirty="0"/>
              <a:t>Power</a:t>
            </a:r>
            <a:r>
              <a:rPr lang="en-GB" dirty="0"/>
              <a:t> </a:t>
            </a:r>
            <a:r>
              <a:rPr lang="en-GB" b="1" dirty="0"/>
              <a:t>culture</a:t>
            </a:r>
            <a:r>
              <a:rPr lang="en-GB" dirty="0"/>
              <a:t>; Power is at the centre of the organisation with the founder</a:t>
            </a:r>
          </a:p>
          <a:p>
            <a:r>
              <a:rPr lang="en-GB" b="1" dirty="0"/>
              <a:t>Task</a:t>
            </a:r>
            <a:r>
              <a:rPr lang="en-GB" dirty="0"/>
              <a:t> </a:t>
            </a:r>
            <a:r>
              <a:rPr lang="en-GB" b="1" dirty="0"/>
              <a:t>culture</a:t>
            </a:r>
            <a:r>
              <a:rPr lang="en-GB" dirty="0"/>
              <a:t>; Groups work in teams on projects</a:t>
            </a:r>
          </a:p>
          <a:p>
            <a:r>
              <a:rPr lang="en-GB" b="1" dirty="0"/>
              <a:t>Person culture</a:t>
            </a:r>
            <a:r>
              <a:rPr lang="en-GB" dirty="0"/>
              <a:t>; Individuals who are very skilled work as part of an organisation but on their own projects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6A86D2-0758-476D-A6DD-9F6319AF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Culture: Strong v Weak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F3EBF-75D6-47D3-AEB0-D062EC8D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Based upon the video:</a:t>
            </a:r>
            <a:br>
              <a:rPr lang="en-GB" b="1" dirty="0"/>
            </a:br>
            <a:br>
              <a:rPr lang="en-GB" dirty="0"/>
            </a:br>
            <a:r>
              <a:rPr lang="en-GB" dirty="0"/>
              <a:t>What is  meant by the word culture?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can a business have a culture? Try to use examples you may be aware of.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culture becoming more important on the 21st century?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do you think culture is so important to the major shareholder of Brewdog?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research how Brewdog try to develop their culture: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2"/>
              </a:rPr>
              <a:t>https://www.brewdog.com/about/culture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What went wrong at Brewdog?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dirty="0">
                <a:hlinkClick r:id="rId3"/>
              </a:rPr>
              <a:t>https://www.bbc.co.uk/news/business-57434978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Features of a strong 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2761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Here </a:t>
            </a:r>
            <a:r>
              <a:rPr lang="en-GB" dirty="0"/>
              <a:t>is a starter video from the BBC on what makes a strong culture</a:t>
            </a:r>
          </a:p>
          <a:p>
            <a:r>
              <a:rPr lang="en-GB" dirty="0"/>
              <a:t>Strong cultures have good communication with their employees</a:t>
            </a:r>
          </a:p>
          <a:p>
            <a:r>
              <a:rPr lang="en-GB" dirty="0"/>
              <a:t>They have a focus on core values</a:t>
            </a:r>
          </a:p>
          <a:p>
            <a:r>
              <a:rPr lang="en-GB" dirty="0"/>
              <a:t>The recruitment and training tries to find individuals who best fit the culture of the business</a:t>
            </a:r>
          </a:p>
          <a:p>
            <a:r>
              <a:rPr lang="en-GB" dirty="0"/>
              <a:t>The culture is usually based around the history, tradition and founders of the business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02" y="1965606"/>
            <a:ext cx="3560948" cy="36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2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Strong culture - IKEA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3771"/>
            <a:ext cx="5181600" cy="331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07" y="2343771"/>
            <a:ext cx="2945476" cy="300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47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Strong culture - Google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80225"/>
            <a:ext cx="5181600" cy="304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71" y="1770063"/>
            <a:ext cx="330525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5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Features of a weak 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1116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A weak culture often leads to business failure</a:t>
            </a:r>
          </a:p>
          <a:p>
            <a:r>
              <a:rPr lang="en-GB" dirty="0"/>
              <a:t>It will exhibit a demotivated workforce</a:t>
            </a:r>
          </a:p>
          <a:p>
            <a:r>
              <a:rPr lang="en-GB" dirty="0"/>
              <a:t>There will be inconsistent customer service</a:t>
            </a:r>
          </a:p>
          <a:p>
            <a:r>
              <a:rPr lang="en-GB" dirty="0"/>
              <a:t>It may be poorly managed</a:t>
            </a:r>
          </a:p>
          <a:p>
            <a:r>
              <a:rPr lang="en-GB" dirty="0"/>
              <a:t>It will be very </a:t>
            </a:r>
            <a:r>
              <a:rPr lang="en-GB" altLang="en-US" dirty="0"/>
              <a:t>bureaucratic </a:t>
            </a:r>
            <a:r>
              <a:rPr lang="en-GB" dirty="0"/>
              <a:t>and lack flexibility to respond to dynamic markets</a:t>
            </a:r>
          </a:p>
        </p:txBody>
      </p:sp>
      <p:pic>
        <p:nvPicPr>
          <p:cNvPr id="3074" name="Picture 2" descr="Our winner: Neil Clitheroe of Scottish Power, and our impression of what he might look like with the Money Mail Wooden Spoon tro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41" y="1768475"/>
            <a:ext cx="26899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12" y="6197600"/>
            <a:ext cx="30765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1528</Words>
  <Application>Microsoft Office PowerPoint</Application>
  <PresentationFormat>Widescreen</PresentationFormat>
  <Paragraphs>193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Wingdings</vt:lpstr>
      <vt:lpstr>Office Theme</vt:lpstr>
      <vt:lpstr>6_Office Theme</vt:lpstr>
      <vt:lpstr>3.4.2 Corporate culture </vt:lpstr>
      <vt:lpstr>Starter</vt:lpstr>
      <vt:lpstr>Definition of corporate culture</vt:lpstr>
      <vt:lpstr>PowerPoint Presentation</vt:lpstr>
      <vt:lpstr>Culture: Strong v Weak</vt:lpstr>
      <vt:lpstr>Features of a strong culture</vt:lpstr>
      <vt:lpstr>Strong culture - IKEA</vt:lpstr>
      <vt:lpstr>Strong culture - Google</vt:lpstr>
      <vt:lpstr>Features of a weak culture</vt:lpstr>
      <vt:lpstr>Weak culture Amazon</vt:lpstr>
      <vt:lpstr>Weak culture - Ryanair</vt:lpstr>
      <vt:lpstr>PowerPoint Presentation</vt:lpstr>
      <vt:lpstr>Handy's 4 Types of Culture</vt:lpstr>
      <vt:lpstr>Handy’s company cultures</vt:lpstr>
      <vt:lpstr>Power culture</vt:lpstr>
      <vt:lpstr>PowerPoint Presentation</vt:lpstr>
      <vt:lpstr>HANDY’S Power Culture</vt:lpstr>
      <vt:lpstr>Role culture</vt:lpstr>
      <vt:lpstr>HANDY’S Role culture</vt:lpstr>
      <vt:lpstr>Role culture example civil service</vt:lpstr>
      <vt:lpstr>Task culture</vt:lpstr>
      <vt:lpstr>HANDY’S Task culture</vt:lpstr>
      <vt:lpstr>Task culture example – cancer research </vt:lpstr>
      <vt:lpstr>Person culture</vt:lpstr>
      <vt:lpstr>HANDY’S Person culture</vt:lpstr>
      <vt:lpstr>Which culture?</vt:lpstr>
      <vt:lpstr>Which culture?</vt:lpstr>
      <vt:lpstr>Which culture?</vt:lpstr>
      <vt:lpstr>Which culture?</vt:lpstr>
      <vt:lpstr>PowerPoint Presentation</vt:lpstr>
      <vt:lpstr>How corporate culture is formed</vt:lpstr>
      <vt:lpstr>How corporate culture is formed</vt:lpstr>
      <vt:lpstr>How corporate culture is formed</vt:lpstr>
      <vt:lpstr>How corporate culture is formed</vt:lpstr>
      <vt:lpstr>PowerPoint Presentation</vt:lpstr>
      <vt:lpstr>Difficulties Changing Culture? </vt:lpstr>
      <vt:lpstr>Difficulties in changing established culture</vt:lpstr>
      <vt:lpstr>PowerPoint Presentation</vt:lpstr>
      <vt:lpstr>Sample Edexcel A2 questions</vt:lpstr>
      <vt:lpstr>Case study for question 1</vt:lpstr>
      <vt:lpstr>Sample question 1</vt:lpstr>
      <vt:lpstr>Case study for question 2</vt:lpstr>
      <vt:lpstr>Sample question 2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72</cp:revision>
  <dcterms:created xsi:type="dcterms:W3CDTF">2017-05-29T18:04:54Z</dcterms:created>
  <dcterms:modified xsi:type="dcterms:W3CDTF">2021-12-06T08:48:25Z</dcterms:modified>
</cp:coreProperties>
</file>