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8" r:id="rId4"/>
    <p:sldId id="268" r:id="rId5"/>
    <p:sldId id="265" r:id="rId6"/>
    <p:sldId id="282" r:id="rId7"/>
    <p:sldId id="283" r:id="rId8"/>
    <p:sldId id="270" r:id="rId9"/>
    <p:sldId id="280" r:id="rId10"/>
    <p:sldId id="272" r:id="rId11"/>
    <p:sldId id="279" r:id="rId12"/>
    <p:sldId id="274" r:id="rId13"/>
    <p:sldId id="278" r:id="rId14"/>
    <p:sldId id="281" r:id="rId15"/>
    <p:sldId id="263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97" d="100"/>
          <a:sy n="97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start by asking family who you can trust with the added</a:t>
            </a:r>
            <a:r>
              <a:rPr lang="en-GB" baseline="0" dirty="0" smtClean="0"/>
              <a:t> bonus of they may not draw a wage, you may get help cheap or for free.  Then you need to issue commands and that is not so easy to do, so maybe you look at taking staff on – job centre?  How can you trust these will have the right skills?  How about a local college or university leaver?  These are all dilemmas that face the entrepreneur when they start to expand.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21010-5FF0-4549-9C0C-85A4B81192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8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the manager</a:t>
            </a:r>
            <a:r>
              <a:rPr lang="en-GB" baseline="0" dirty="0" smtClean="0"/>
              <a:t> was very closed off and didn’t listen to others they may make poor decisions e.g. a restaurant owner who doesn’t listen to regular customers on ideas for the 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5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21010-5FF0-4549-9C0C-85A4B81192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Extract taken from: http://www.entrepreneur.com/article/241998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21010-5FF0-4549-9C0C-85A4B81192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2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aYvxUOUL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ailymail.co.uk/femail/article-3174677/Kate-s-favourite-children-s-clothes-designer-reveals-Princess-Diana-inspired-turn-Prince-George-retro-royal-pin-up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zO_f2wJlM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dr_6GJrAz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400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r>
              <a:rPr lang="en-GB" sz="6000" dirty="0" smtClean="0"/>
              <a:t>1.5.6 Moving from entrepreneur to leader</a:t>
            </a:r>
            <a:endParaRPr lang="en-GB" sz="12000" dirty="0" smtClean="0"/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Listen to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A good entrepreneur when moving to leader will need </a:t>
            </a:r>
            <a:r>
              <a:rPr lang="en-GB" dirty="0" smtClean="0"/>
              <a:t>to discuss bigger decisions with other stakeholders in the business</a:t>
            </a:r>
          </a:p>
          <a:p>
            <a:r>
              <a:rPr lang="en-GB" dirty="0" smtClean="0"/>
              <a:t>For example the entrepreneur may need to listen to;  a joint owner, a manager, an employee who may have good ideas, a customer with a complaint or an investor</a:t>
            </a:r>
          </a:p>
          <a:p>
            <a:r>
              <a:rPr lang="en-GB" dirty="0" smtClean="0"/>
              <a:t>Good leaders take the opinions of others into account and allow them to help with the business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What would the opposite of this mean?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10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825625"/>
            <a:ext cx="5181600" cy="303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5397910"/>
            <a:ext cx="5181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Watch the video – how did “listening to others” help him in setting up his business?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1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Suggested activity – have an open mind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A manager is open-minded if they: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Accept new suggestions, comments and questions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Are always in search of new ideas and innovation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Are familiar </a:t>
            </a:r>
            <a:r>
              <a:rPr lang="en-GB" dirty="0" smtClean="0"/>
              <a:t>with their market and potential competitors</a:t>
            </a:r>
            <a:endParaRPr lang="en-GB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Are motivated and flexible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Are open to learning new </a:t>
            </a:r>
            <a:r>
              <a:rPr lang="en-GB" dirty="0" smtClean="0"/>
              <a:t>skills</a:t>
            </a:r>
            <a:endParaRPr lang="en-GB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Have a broad looking perspective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Have a flexible mind adaptable to various situations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Can make decisions based on sufficient knowledge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Are ready to consider and receive new ideas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 smtClean="0"/>
              <a:t>Have a look at the list on the left</a:t>
            </a:r>
          </a:p>
          <a:p>
            <a:r>
              <a:rPr lang="en-GB" dirty="0" smtClean="0"/>
              <a:t>Tick all those that apply to you</a:t>
            </a:r>
          </a:p>
          <a:p>
            <a:r>
              <a:rPr lang="en-GB" dirty="0" smtClean="0"/>
              <a:t>How open minded are you?</a:t>
            </a:r>
          </a:p>
          <a:p>
            <a:r>
              <a:rPr lang="en-GB" dirty="0" smtClean="0"/>
              <a:t>How did you score?</a:t>
            </a:r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1-4 Very closed to new ideas, stuck in old ways, likes routine, unlikely to innovate, slow to make decisions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4-7 Somewhat open minded, may try a few new ideas but may need more information before jumping in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8-9 Very open to new ideas, very innovative and creative and keen to try new things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5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Be less reactive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A true business leader will be less reactive to dynamic markets and more proactive</a:t>
            </a:r>
          </a:p>
          <a:p>
            <a:r>
              <a:rPr lang="en-GB" dirty="0" smtClean="0"/>
              <a:t>This means setting trends, being able to see a gap in the market, moving forward with a business idea ahead of the competition</a:t>
            </a:r>
          </a:p>
          <a:p>
            <a:r>
              <a:rPr lang="en-GB" dirty="0" smtClean="0"/>
              <a:t>First to market always has competitive </a:t>
            </a:r>
            <a:r>
              <a:rPr lang="en-GB" dirty="0" smtClean="0"/>
              <a:t>advantage</a:t>
            </a:r>
          </a:p>
          <a:p>
            <a:r>
              <a:rPr lang="en-GB" dirty="0" smtClean="0"/>
              <a:t>Read </a:t>
            </a:r>
            <a:r>
              <a:rPr lang="en-GB" dirty="0" smtClean="0">
                <a:hlinkClick r:id="rId2"/>
              </a:rPr>
              <a:t>this article </a:t>
            </a:r>
            <a:r>
              <a:rPr lang="en-GB" dirty="0" smtClean="0"/>
              <a:t>and find out how Rachel Riley was proactive in her business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80" y="2173745"/>
            <a:ext cx="5142820" cy="36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1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dirty="0"/>
              <a:t>Develop 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b="1" dirty="0"/>
              <a:t>Self-Awareness</a:t>
            </a:r>
            <a:r>
              <a:rPr lang="en-GB" dirty="0"/>
              <a:t> is your ability to accurately perceive your emotions and stay aware of them as they happen.</a:t>
            </a:r>
          </a:p>
          <a:p>
            <a:r>
              <a:rPr lang="en-GB" b="1" dirty="0"/>
              <a:t>Self-Management</a:t>
            </a:r>
            <a:r>
              <a:rPr lang="en-GB" dirty="0"/>
              <a:t> is your ability to use awareness of your emotions to stay flexible and positively direct your </a:t>
            </a:r>
            <a:r>
              <a:rPr lang="en-GB" dirty="0" smtClean="0"/>
              <a:t>behaviour.</a:t>
            </a:r>
          </a:p>
          <a:p>
            <a:r>
              <a:rPr lang="en-GB" b="1" dirty="0"/>
              <a:t>Social Awareness</a:t>
            </a:r>
            <a:r>
              <a:rPr lang="en-GB" dirty="0"/>
              <a:t> is your ability to accurately pick up on emotions in other people and understand what is really going on.</a:t>
            </a:r>
          </a:p>
          <a:p>
            <a:r>
              <a:rPr lang="en-GB" b="1" dirty="0"/>
              <a:t>Relationship Management </a:t>
            </a:r>
            <a:r>
              <a:rPr lang="en-GB" dirty="0"/>
              <a:t>is your ability to use awareness of your emotions and the others’ emotions to manage interactions successfully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r="16937"/>
          <a:stretch/>
        </p:blipFill>
        <p:spPr bwMode="auto">
          <a:xfrm>
            <a:off x="6973191" y="25610"/>
            <a:ext cx="3519949" cy="27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12226"/>
          <a:stretch/>
        </p:blipFill>
        <p:spPr bwMode="auto">
          <a:xfrm>
            <a:off x="7110106" y="2396782"/>
            <a:ext cx="3540145" cy="42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4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Discussion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442" y="2515270"/>
            <a:ext cx="7955117" cy="4237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48950" y="1459575"/>
            <a:ext cx="105048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There are no sample questions for this topic. Instead read the case study and discuss how Lord </a:t>
            </a:r>
            <a:r>
              <a:rPr lang="en-GB" dirty="0" err="1" smtClean="0"/>
              <a:t>Somerleyton</a:t>
            </a:r>
            <a:r>
              <a:rPr lang="en-GB" dirty="0" smtClean="0"/>
              <a:t> may have difficulties in moving from entrepreneur to leader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7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Entrepreneur</a:t>
            </a:r>
            <a:r>
              <a:rPr lang="en-GB" dirty="0"/>
              <a:t>; a person who sets up a business, taking financial risks in the hope of making a profit</a:t>
            </a:r>
          </a:p>
          <a:p>
            <a:r>
              <a:rPr lang="en-GB" b="1" dirty="0"/>
              <a:t>Leader</a:t>
            </a:r>
            <a:r>
              <a:rPr lang="en-GB" dirty="0"/>
              <a:t>; a person who has vision and followers</a:t>
            </a:r>
          </a:p>
          <a:p>
            <a:r>
              <a:rPr lang="en-GB" b="1" dirty="0"/>
              <a:t>Emotional</a:t>
            </a:r>
            <a:r>
              <a:rPr lang="en-GB" dirty="0"/>
              <a:t> </a:t>
            </a:r>
            <a:r>
              <a:rPr lang="en-GB" b="1" dirty="0"/>
              <a:t>intelligence</a:t>
            </a:r>
            <a:r>
              <a:rPr lang="en-GB" dirty="0"/>
              <a:t>; to be able to recognise, use, understand and manage emotions in a positive way to reduce stress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0323"/>
            <a:ext cx="10515600" cy="376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7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en-GB" dirty="0" smtClean="0"/>
              <a:t>The </a:t>
            </a:r>
            <a:r>
              <a:rPr lang="en-GB" dirty="0"/>
              <a:t>difficulties in developing from an </a:t>
            </a:r>
            <a:r>
              <a:rPr lang="en-GB" dirty="0" smtClean="0"/>
              <a:t>entrepreneur to </a:t>
            </a:r>
            <a:r>
              <a:rPr lang="en-GB" dirty="0"/>
              <a:t>a </a:t>
            </a:r>
            <a:r>
              <a:rPr lang="en-GB" dirty="0" smtClean="0"/>
              <a:t>leader</a:t>
            </a:r>
          </a:p>
          <a:p>
            <a:pPr marL="514350" indent="-514350">
              <a:buAutoNum type="alphaLcParenR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extra guidance (getting started guide) from the exam board explains that the difficulties in moving from entrepreneur to leader may include:</a:t>
            </a:r>
          </a:p>
          <a:p>
            <a:r>
              <a:rPr lang="en-GB" dirty="0" smtClean="0"/>
              <a:t>The need to delegate</a:t>
            </a:r>
          </a:p>
          <a:p>
            <a:r>
              <a:rPr lang="en-GB" dirty="0" smtClean="0"/>
              <a:t>Trust and verify</a:t>
            </a:r>
          </a:p>
          <a:p>
            <a:r>
              <a:rPr lang="en-GB" dirty="0" smtClean="0"/>
              <a:t>Learning to listen</a:t>
            </a:r>
          </a:p>
          <a:p>
            <a:r>
              <a:rPr lang="en-GB" dirty="0" smtClean="0"/>
              <a:t>Having an open mind</a:t>
            </a:r>
          </a:p>
          <a:p>
            <a:r>
              <a:rPr lang="en-GB" dirty="0" smtClean="0"/>
              <a:t>Being less reactive</a:t>
            </a:r>
          </a:p>
          <a:p>
            <a:r>
              <a:rPr lang="en-GB" dirty="0" smtClean="0"/>
              <a:t>Developing emotional intelligence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96432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Imagine you started a market stall selling photos that you have had made into greetings cards.  </a:t>
            </a:r>
          </a:p>
          <a:p>
            <a:endParaRPr lang="en-GB" dirty="0"/>
          </a:p>
          <a:p>
            <a:r>
              <a:rPr lang="en-GB" dirty="0" smtClean="0"/>
              <a:t>The business has been so successful you need to take on extra staff.  </a:t>
            </a:r>
            <a:r>
              <a:rPr lang="en-GB" dirty="0" smtClean="0"/>
              <a:t>What are your first 3 decisions?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https://s-media-cache-ak0.pinimg.com/236x/1b/b6/bf/1bb6bfa2f28759cb6ee42d0911179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99" y="1825625"/>
            <a:ext cx="2861801" cy="413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The difficulties in developing from an entrepreneur to a leader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 smtClean="0"/>
              <a:t>Definition: Entrepreneur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An entrepreneur is a person who sets up a business and takes risks in the hope of a profit or reward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1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 smtClean="0"/>
              <a:t>Definition: Leader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action of leading a group of people or an organisation, or the ability to do this.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To lead: to be in charge of, to show direction, to be superior to others.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51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Learning to delegate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When a business owner starts out as a sole trader they may be working on their own.</a:t>
            </a:r>
          </a:p>
          <a:p>
            <a:r>
              <a:rPr lang="en-GB" dirty="0" smtClean="0"/>
              <a:t>When </a:t>
            </a:r>
            <a:r>
              <a:rPr lang="en-GB" dirty="0" smtClean="0"/>
              <a:t>the business grows an entrepreneur will need to learn to delegate </a:t>
            </a:r>
            <a:r>
              <a:rPr lang="en-GB" dirty="0" smtClean="0"/>
              <a:t>tasks </a:t>
            </a:r>
            <a:r>
              <a:rPr lang="en-GB" dirty="0" smtClean="0"/>
              <a:t>out to others so that they can focus on the more strategic areas of the </a:t>
            </a:r>
            <a:r>
              <a:rPr lang="en-GB" dirty="0" smtClean="0"/>
              <a:t>business, </a:t>
            </a:r>
            <a:r>
              <a:rPr lang="en-GB" dirty="0" smtClean="0"/>
              <a:t>such as developing a new </a:t>
            </a:r>
            <a:r>
              <a:rPr lang="en-GB" dirty="0" smtClean="0"/>
              <a:t>product</a:t>
            </a:r>
          </a:p>
          <a:p>
            <a:r>
              <a:rPr lang="en-GB" dirty="0" smtClean="0"/>
              <a:t>Delegation means giving authority to others to carry out tasks (like permission)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you delegate? Have you ever delegated a task to someone else?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3" name="Content Placeholder 12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37371"/>
            <a:ext cx="5181600" cy="3127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9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Trusting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When hiring employees or taking a business partner an entrepreneur will have to learn to trust others</a:t>
            </a:r>
          </a:p>
          <a:p>
            <a:r>
              <a:rPr lang="en-GB" dirty="0" smtClean="0"/>
              <a:t>Often this will mean letting go of an idea that they have been nurturing or delegating tasks out to new employees</a:t>
            </a:r>
          </a:p>
          <a:p>
            <a:r>
              <a:rPr lang="en-GB" dirty="0" smtClean="0"/>
              <a:t>Trust </a:t>
            </a:r>
            <a:r>
              <a:rPr lang="en-GB" dirty="0" smtClean="0"/>
              <a:t>is important in relationships with customers.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you explain this in the context of an independent café and of Heinz?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92034"/>
            <a:ext cx="5181600" cy="3818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7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914</Words>
  <Application>Microsoft Office PowerPoint</Application>
  <PresentationFormat>Widescreen</PresentationFormat>
  <Paragraphs>86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Worksheet</vt:lpstr>
      <vt:lpstr>From Edexcel</vt:lpstr>
      <vt:lpstr>Starter</vt:lpstr>
      <vt:lpstr>PowerPoint Presentation</vt:lpstr>
      <vt:lpstr>Definition: Entrepreneur</vt:lpstr>
      <vt:lpstr>Definition: Leader</vt:lpstr>
      <vt:lpstr>Learning to delegate</vt:lpstr>
      <vt:lpstr>Trusting others</vt:lpstr>
      <vt:lpstr>Listen to others</vt:lpstr>
      <vt:lpstr>Suggested activity – have an open mind</vt:lpstr>
      <vt:lpstr>Be less reactive</vt:lpstr>
      <vt:lpstr>Develop emotional intelligence</vt:lpstr>
      <vt:lpstr>Discussion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Microsoft Outlook Member Info</cp:lastModifiedBy>
  <cp:revision>42</cp:revision>
  <dcterms:created xsi:type="dcterms:W3CDTF">2017-05-29T18:04:54Z</dcterms:created>
  <dcterms:modified xsi:type="dcterms:W3CDTF">2019-05-19T17:07:01Z</dcterms:modified>
</cp:coreProperties>
</file>