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CC48-E04C-4746-A624-30409DC768BC}" type="datetimeFigureOut">
              <a:rPr lang="en-GB" smtClean="0"/>
              <a:t>15/12/2011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D093-5DE8-405A-B91D-276D23F86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384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CC48-E04C-4746-A624-30409DC768BC}" type="datetimeFigureOut">
              <a:rPr lang="en-GB" smtClean="0"/>
              <a:t>15/12/2011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D093-5DE8-405A-B91D-276D23F86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394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CC48-E04C-4746-A624-30409DC768BC}" type="datetimeFigureOut">
              <a:rPr lang="en-GB" smtClean="0"/>
              <a:t>15/12/2011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D093-5DE8-405A-B91D-276D23F86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905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CC48-E04C-4746-A624-30409DC768BC}" type="datetimeFigureOut">
              <a:rPr lang="en-GB" smtClean="0"/>
              <a:t>15/12/2011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D093-5DE8-405A-B91D-276D23F86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39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CC48-E04C-4746-A624-30409DC768BC}" type="datetimeFigureOut">
              <a:rPr lang="en-GB" smtClean="0"/>
              <a:t>15/12/2011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D093-5DE8-405A-B91D-276D23F86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287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CC48-E04C-4746-A624-30409DC768BC}" type="datetimeFigureOut">
              <a:rPr lang="en-GB" smtClean="0"/>
              <a:t>15/12/2011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D093-5DE8-405A-B91D-276D23F86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458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CC48-E04C-4746-A624-30409DC768BC}" type="datetimeFigureOut">
              <a:rPr lang="en-GB" smtClean="0"/>
              <a:t>15/12/2011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D093-5DE8-405A-B91D-276D23F86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719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CC48-E04C-4746-A624-30409DC768BC}" type="datetimeFigureOut">
              <a:rPr lang="en-GB" smtClean="0"/>
              <a:t>15/12/2011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D093-5DE8-405A-B91D-276D23F86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892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CC48-E04C-4746-A624-30409DC768BC}" type="datetimeFigureOut">
              <a:rPr lang="en-GB" smtClean="0"/>
              <a:t>15/12/2011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D093-5DE8-405A-B91D-276D23F86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95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CC48-E04C-4746-A624-30409DC768BC}" type="datetimeFigureOut">
              <a:rPr lang="en-GB" smtClean="0"/>
              <a:t>15/12/2011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D093-5DE8-405A-B91D-276D23F86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41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CC48-E04C-4746-A624-30409DC768BC}" type="datetimeFigureOut">
              <a:rPr lang="en-GB" smtClean="0"/>
              <a:t>15/12/2011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D093-5DE8-405A-B91D-276D23F86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485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0CC48-E04C-4746-A624-30409DC768BC}" type="datetimeFigureOut">
              <a:rPr lang="en-GB" smtClean="0"/>
              <a:t>15/12/2011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3D093-5DE8-405A-B91D-276D23F86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398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AO4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20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Assess the impact of motivation </a:t>
            </a:r>
            <a:r>
              <a:rPr lang="en-GB" dirty="0" smtClean="0"/>
              <a:t>and empowerment </a:t>
            </a:r>
            <a:r>
              <a:rPr lang="en-GB" dirty="0"/>
              <a:t>activities on </a:t>
            </a:r>
            <a:r>
              <a:rPr lang="en-GB" dirty="0" smtClean="0"/>
              <a:t>business performance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418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Non-financial methods: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job </a:t>
            </a:r>
            <a:r>
              <a:rPr lang="en-GB" dirty="0"/>
              <a:t>rotation</a:t>
            </a:r>
          </a:p>
          <a:p>
            <a:r>
              <a:rPr lang="en-GB" dirty="0" smtClean="0"/>
              <a:t>job </a:t>
            </a:r>
            <a:r>
              <a:rPr lang="en-GB" dirty="0"/>
              <a:t>enrichment</a:t>
            </a:r>
          </a:p>
          <a:p>
            <a:r>
              <a:rPr lang="en-GB" dirty="0" smtClean="0"/>
              <a:t>job </a:t>
            </a:r>
            <a:r>
              <a:rPr lang="en-GB" dirty="0"/>
              <a:t>enlargement</a:t>
            </a:r>
          </a:p>
          <a:p>
            <a:r>
              <a:rPr lang="en-GB" dirty="0" smtClean="0"/>
              <a:t>flexible </a:t>
            </a:r>
            <a:r>
              <a:rPr lang="en-GB" dirty="0"/>
              <a:t>working </a:t>
            </a:r>
            <a:r>
              <a:rPr lang="en-GB" dirty="0" smtClean="0"/>
              <a:t>(e.g. </a:t>
            </a:r>
            <a:r>
              <a:rPr lang="en-GB" dirty="0"/>
              <a:t>flexi-time)</a:t>
            </a:r>
          </a:p>
          <a:p>
            <a:r>
              <a:rPr lang="en-GB" dirty="0" smtClean="0"/>
              <a:t>teambuilding</a:t>
            </a:r>
            <a:endParaRPr lang="en-GB" dirty="0"/>
          </a:p>
          <a:p>
            <a:r>
              <a:rPr lang="en-GB" dirty="0" smtClean="0"/>
              <a:t>team </a:t>
            </a:r>
            <a:r>
              <a:rPr lang="en-GB" dirty="0"/>
              <a:t>working</a:t>
            </a:r>
          </a:p>
          <a:p>
            <a:r>
              <a:rPr lang="en-GB" dirty="0" smtClean="0"/>
              <a:t>quality </a:t>
            </a:r>
            <a:r>
              <a:rPr lang="en-GB" dirty="0"/>
              <a:t>circles</a:t>
            </a:r>
          </a:p>
          <a:p>
            <a:r>
              <a:rPr lang="en-GB" dirty="0" smtClean="0"/>
              <a:t>works </a:t>
            </a:r>
            <a:r>
              <a:rPr lang="en-GB" dirty="0"/>
              <a:t>councils</a:t>
            </a:r>
          </a:p>
          <a:p>
            <a:r>
              <a:rPr lang="en-GB" dirty="0" smtClean="0"/>
              <a:t>goal </a:t>
            </a:r>
            <a:r>
              <a:rPr lang="en-GB" dirty="0"/>
              <a:t>and target setting</a:t>
            </a:r>
          </a:p>
        </p:txBody>
      </p:sp>
    </p:spTree>
    <p:extLst>
      <p:ext uri="{BB962C8B-B14F-4D97-AF65-F5344CB8AC3E}">
        <p14:creationId xmlns:p14="http://schemas.microsoft.com/office/powerpoint/2010/main" val="130464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Financial methods: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Financial methods/motivation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performance </a:t>
            </a:r>
            <a:r>
              <a:rPr lang="en-GB" dirty="0"/>
              <a:t>related pay</a:t>
            </a:r>
          </a:p>
          <a:p>
            <a:r>
              <a:rPr lang="en-GB" dirty="0" smtClean="0"/>
              <a:t>piece </a:t>
            </a:r>
            <a:r>
              <a:rPr lang="en-GB" dirty="0"/>
              <a:t>rate</a:t>
            </a:r>
          </a:p>
          <a:p>
            <a:r>
              <a:rPr lang="en-GB" dirty="0" smtClean="0"/>
              <a:t>job </a:t>
            </a:r>
            <a:r>
              <a:rPr lang="en-GB" dirty="0"/>
              <a:t>rate</a:t>
            </a:r>
          </a:p>
          <a:p>
            <a:r>
              <a:rPr lang="en-GB" dirty="0" smtClean="0"/>
              <a:t>time rate</a:t>
            </a:r>
          </a:p>
          <a:p>
            <a:r>
              <a:rPr lang="en-GB" dirty="0"/>
              <a:t>commission</a:t>
            </a:r>
          </a:p>
          <a:p>
            <a:r>
              <a:rPr lang="en-GB" dirty="0" smtClean="0"/>
              <a:t>bonus</a:t>
            </a:r>
            <a:endParaRPr lang="en-GB" dirty="0"/>
          </a:p>
          <a:p>
            <a:r>
              <a:rPr lang="en-GB" dirty="0" smtClean="0"/>
              <a:t>profit-sharing</a:t>
            </a:r>
            <a:endParaRPr lang="en-GB" dirty="0"/>
          </a:p>
          <a:p>
            <a:r>
              <a:rPr lang="en-GB" dirty="0" smtClean="0"/>
              <a:t>profit </a:t>
            </a:r>
            <a:r>
              <a:rPr lang="en-GB" dirty="0"/>
              <a:t>related pay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32500" lnSpcReduction="20000"/>
          </a:bodyPr>
          <a:lstStyle/>
          <a:p>
            <a:endParaRPr lang="en-GB" dirty="0" smtClean="0"/>
          </a:p>
          <a:p>
            <a:endParaRPr lang="en-GB" dirty="0"/>
          </a:p>
          <a:p>
            <a:r>
              <a:rPr lang="en-GB" sz="6200" dirty="0"/>
              <a:t>Business performance: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productivity</a:t>
            </a:r>
          </a:p>
          <a:p>
            <a:r>
              <a:rPr lang="en-GB" dirty="0" smtClean="0"/>
              <a:t>labour force turnover and retention rates</a:t>
            </a:r>
          </a:p>
          <a:p>
            <a:r>
              <a:rPr lang="en-GB" dirty="0" smtClean="0"/>
              <a:t>quality</a:t>
            </a:r>
          </a:p>
          <a:p>
            <a:r>
              <a:rPr lang="en-GB" dirty="0" smtClean="0"/>
              <a:t>profitability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347864" y="5877272"/>
            <a:ext cx="3600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How do these affect each of these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2771800" y="4797152"/>
            <a:ext cx="72008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eft Brace 8"/>
          <p:cNvSpPr/>
          <p:nvPr/>
        </p:nvSpPr>
        <p:spPr>
          <a:xfrm>
            <a:off x="3707904" y="2924944"/>
            <a:ext cx="864096" cy="273630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64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Assess the impact </a:t>
            </a:r>
            <a:r>
              <a:rPr lang="en-GB" sz="2400" dirty="0" smtClean="0"/>
              <a:t>of motivation and empowerment activities </a:t>
            </a:r>
            <a:r>
              <a:rPr lang="en-GB" sz="2400" dirty="0"/>
              <a:t>on </a:t>
            </a:r>
            <a:r>
              <a:rPr lang="en-GB" sz="2400" dirty="0" smtClean="0"/>
              <a:t>business performance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job rotation</a:t>
            </a:r>
          </a:p>
          <a:p>
            <a:r>
              <a:rPr lang="en-GB" dirty="0" smtClean="0"/>
              <a:t>job enrichment</a:t>
            </a:r>
          </a:p>
          <a:p>
            <a:r>
              <a:rPr lang="en-GB" dirty="0" smtClean="0"/>
              <a:t>job enlargement</a:t>
            </a:r>
          </a:p>
          <a:p>
            <a:r>
              <a:rPr lang="en-GB" dirty="0" smtClean="0"/>
              <a:t>flexible working (e.g. flexi-time)</a:t>
            </a:r>
          </a:p>
          <a:p>
            <a:r>
              <a:rPr lang="en-GB" dirty="0" smtClean="0"/>
              <a:t>teambuilding</a:t>
            </a:r>
          </a:p>
          <a:p>
            <a:r>
              <a:rPr lang="en-GB" dirty="0" smtClean="0"/>
              <a:t>team working</a:t>
            </a:r>
          </a:p>
          <a:p>
            <a:r>
              <a:rPr lang="en-GB" dirty="0" smtClean="0"/>
              <a:t>quality circles</a:t>
            </a:r>
          </a:p>
          <a:p>
            <a:r>
              <a:rPr lang="en-GB" dirty="0" smtClean="0"/>
              <a:t>works councils</a:t>
            </a:r>
          </a:p>
          <a:p>
            <a:r>
              <a:rPr lang="en-GB" dirty="0" smtClean="0"/>
              <a:t>goal and target setting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Business performance:</a:t>
            </a:r>
          </a:p>
          <a:p>
            <a:r>
              <a:rPr lang="en-GB" dirty="0" smtClean="0"/>
              <a:t>productivity</a:t>
            </a:r>
          </a:p>
          <a:p>
            <a:r>
              <a:rPr lang="en-GB" dirty="0" smtClean="0"/>
              <a:t>labour force turnover and retention rates</a:t>
            </a:r>
          </a:p>
          <a:p>
            <a:r>
              <a:rPr lang="en-GB" dirty="0" smtClean="0"/>
              <a:t>quality</a:t>
            </a:r>
          </a:p>
          <a:p>
            <a:r>
              <a:rPr lang="en-GB" dirty="0" smtClean="0"/>
              <a:t>profitability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347864" y="4653136"/>
            <a:ext cx="3600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How do each of these affect each of these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771800" y="3573016"/>
            <a:ext cx="72008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eft Brace 7"/>
          <p:cNvSpPr/>
          <p:nvPr/>
        </p:nvSpPr>
        <p:spPr>
          <a:xfrm>
            <a:off x="3707904" y="1700808"/>
            <a:ext cx="864096" cy="273630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8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Job rotation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smtClean="0"/>
              <a:t>Job rotation </a:t>
            </a:r>
            <a:r>
              <a:rPr lang="en-GB" dirty="0" smtClean="0"/>
              <a:t>alleviates boredom and allows staff to cover if colleagues are absent.  This could have a detrimental affect on </a:t>
            </a:r>
            <a:r>
              <a:rPr lang="en-GB" b="1" dirty="0" smtClean="0"/>
              <a:t>productivity </a:t>
            </a:r>
            <a:r>
              <a:rPr lang="en-GB" dirty="0" smtClean="0"/>
              <a:t>(since less specialised) but a positive affect on </a:t>
            </a:r>
            <a:r>
              <a:rPr lang="en-GB" b="1" dirty="0" smtClean="0"/>
              <a:t>labour force turnover</a:t>
            </a:r>
            <a:r>
              <a:rPr lang="en-GB" dirty="0" smtClean="0"/>
              <a:t>, since they are less bored. </a:t>
            </a:r>
            <a:r>
              <a:rPr lang="en-GB" b="1" dirty="0" smtClean="0"/>
              <a:t>Qualit</a:t>
            </a:r>
            <a:r>
              <a:rPr lang="en-GB" dirty="0" smtClean="0"/>
              <a:t>y might suffer a little if people are doing things they are not best equipped to do, but with low skilled jobs this is not a significant problem and the fact that staff can cover for each other means that production should continue and sales/</a:t>
            </a:r>
            <a:r>
              <a:rPr lang="en-GB" b="1" dirty="0" smtClean="0"/>
              <a:t>profits</a:t>
            </a:r>
            <a:r>
              <a:rPr lang="en-GB" dirty="0" smtClean="0"/>
              <a:t> unaffected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120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GB" dirty="0" smtClean="0"/>
              <a:t>Education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528" y="908720"/>
            <a:ext cx="8363272" cy="59492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200" dirty="0" smtClean="0"/>
              <a:t>Teachers in primary education do not sell products so impact on </a:t>
            </a:r>
            <a:r>
              <a:rPr lang="en-GB" sz="2200" b="1" dirty="0" smtClean="0"/>
              <a:t>profitability</a:t>
            </a:r>
            <a:r>
              <a:rPr lang="en-GB" sz="2200" dirty="0" smtClean="0"/>
              <a:t> is difficult to measure.  It is possible however, to measure performance/</a:t>
            </a:r>
            <a:r>
              <a:rPr lang="en-GB" sz="2200" b="1" dirty="0" smtClean="0"/>
              <a:t>productivity</a:t>
            </a:r>
            <a:r>
              <a:rPr lang="en-GB" sz="2200" dirty="0" smtClean="0"/>
              <a:t> in terms of pass rates and value added data, which means </a:t>
            </a:r>
            <a:r>
              <a:rPr lang="en-GB" sz="2200" b="1" dirty="0" smtClean="0">
                <a:solidFill>
                  <a:srgbClr val="FF0000"/>
                </a:solidFill>
              </a:rPr>
              <a:t>performance related pay </a:t>
            </a:r>
            <a:r>
              <a:rPr lang="en-GB" sz="2200" dirty="0" smtClean="0"/>
              <a:t>is possible.  A teacher with bigger class sizes is likely to be more productive, but everyone would agree that </a:t>
            </a:r>
            <a:r>
              <a:rPr lang="en-GB" sz="2200" b="1" dirty="0" smtClean="0"/>
              <a:t>quality </a:t>
            </a:r>
            <a:r>
              <a:rPr lang="en-GB" sz="2200" dirty="0" smtClean="0"/>
              <a:t>could be compromised.  In practice this is rarely used as it is not in the culture of their industry.  A better way of motivating staff is to allow for </a:t>
            </a:r>
            <a:r>
              <a:rPr lang="en-GB" sz="2200" b="1" dirty="0" smtClean="0">
                <a:solidFill>
                  <a:srgbClr val="FF0000"/>
                </a:solidFill>
              </a:rPr>
              <a:t>job enrichment</a:t>
            </a:r>
            <a:r>
              <a:rPr lang="en-GB" sz="2200" dirty="0" smtClean="0"/>
              <a:t>.  Giving teachers autonomy over their </a:t>
            </a:r>
            <a:r>
              <a:rPr lang="en-GB" sz="2200" dirty="0"/>
              <a:t>lessons would allow for job fulfilment and help to </a:t>
            </a:r>
            <a:r>
              <a:rPr lang="en-GB" sz="2200" b="1" dirty="0"/>
              <a:t>retain staff</a:t>
            </a:r>
            <a:r>
              <a:rPr lang="en-GB" sz="2200" dirty="0"/>
              <a:t>.  </a:t>
            </a:r>
            <a:r>
              <a:rPr lang="en-GB" sz="2200" dirty="0" smtClean="0"/>
              <a:t>Many teachers in Primary are female and have child care considerations, the use of </a:t>
            </a:r>
            <a:r>
              <a:rPr lang="en-GB" sz="2200" b="1" dirty="0" smtClean="0">
                <a:solidFill>
                  <a:srgbClr val="FF0000"/>
                </a:solidFill>
              </a:rPr>
              <a:t>flexible working </a:t>
            </a:r>
            <a:r>
              <a:rPr lang="en-GB" sz="2200" dirty="0" smtClean="0"/>
              <a:t>would be impracticable </a:t>
            </a:r>
            <a:r>
              <a:rPr lang="en-GB" sz="2200" dirty="0" smtClean="0"/>
              <a:t>given </a:t>
            </a:r>
            <a:r>
              <a:rPr lang="en-GB" sz="2200" dirty="0" smtClean="0"/>
              <a:t>the overriding need for a defined school day.  </a:t>
            </a:r>
            <a:r>
              <a:rPr lang="en-GB" sz="2200" b="1" dirty="0" smtClean="0">
                <a:solidFill>
                  <a:srgbClr val="FF0000"/>
                </a:solidFill>
              </a:rPr>
              <a:t>Job rotation </a:t>
            </a:r>
            <a:r>
              <a:rPr lang="en-GB" sz="2200" dirty="0" smtClean="0"/>
              <a:t>between subject specialists become more difficult when specialisation in subject knowledge becomes more important and could have a detrimental impact on </a:t>
            </a:r>
            <a:r>
              <a:rPr lang="en-GB" sz="2200" b="1" dirty="0" smtClean="0"/>
              <a:t>quality</a:t>
            </a:r>
            <a:r>
              <a:rPr lang="en-GB" sz="2200" dirty="0" smtClean="0"/>
              <a:t> of subject delivery.  Teachers regularly work in departments and meet to discuss problems, thus benefitting from </a:t>
            </a:r>
            <a:r>
              <a:rPr lang="en-GB" sz="2200" b="1" dirty="0" smtClean="0">
                <a:solidFill>
                  <a:srgbClr val="FF0000"/>
                </a:solidFill>
              </a:rPr>
              <a:t>working </a:t>
            </a:r>
            <a:r>
              <a:rPr lang="en-GB" sz="2400" b="1" dirty="0" smtClean="0">
                <a:solidFill>
                  <a:srgbClr val="FF0000"/>
                </a:solidFill>
              </a:rPr>
              <a:t>in teams</a:t>
            </a:r>
            <a:r>
              <a:rPr lang="en-GB" sz="2400" dirty="0" smtClean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87125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414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AO4</vt:lpstr>
      <vt:lpstr>Learning Objectives</vt:lpstr>
      <vt:lpstr> Non-financial methods: </vt:lpstr>
      <vt:lpstr>Financial methods: </vt:lpstr>
      <vt:lpstr>Assess the impact of motivation and empowerment activities on business performance</vt:lpstr>
      <vt:lpstr>Job rotation</vt:lpstr>
      <vt:lpstr>Education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AO4</dc:title>
  <dc:creator>Stephen Gouldthorpe</dc:creator>
  <cp:lastModifiedBy>Stephen Gouldthorpe</cp:lastModifiedBy>
  <cp:revision>11</cp:revision>
  <dcterms:created xsi:type="dcterms:W3CDTF">2011-12-06T08:26:57Z</dcterms:created>
  <dcterms:modified xsi:type="dcterms:W3CDTF">2011-12-15T14:04:08Z</dcterms:modified>
</cp:coreProperties>
</file>