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7"/>
  </p:notesMasterIdLst>
  <p:sldIdLst>
    <p:sldId id="256" r:id="rId3"/>
    <p:sldId id="305" r:id="rId4"/>
    <p:sldId id="306" r:id="rId5"/>
    <p:sldId id="307" r:id="rId6"/>
    <p:sldId id="308" r:id="rId7"/>
    <p:sldId id="309" r:id="rId8"/>
    <p:sldId id="310" r:id="rId9"/>
    <p:sldId id="335" r:id="rId10"/>
    <p:sldId id="311" r:id="rId11"/>
    <p:sldId id="312" r:id="rId12"/>
    <p:sldId id="313" r:id="rId13"/>
    <p:sldId id="340" r:id="rId14"/>
    <p:sldId id="314" r:id="rId15"/>
    <p:sldId id="315" r:id="rId16"/>
    <p:sldId id="316" r:id="rId17"/>
    <p:sldId id="317" r:id="rId18"/>
    <p:sldId id="318" r:id="rId19"/>
    <p:sldId id="336" r:id="rId20"/>
    <p:sldId id="337" r:id="rId21"/>
    <p:sldId id="338" r:id="rId22"/>
    <p:sldId id="339"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299" r:id="rId36"/>
    <p:sldId id="300" r:id="rId37"/>
    <p:sldId id="301" r:id="rId38"/>
    <p:sldId id="302" r:id="rId39"/>
    <p:sldId id="303" r:id="rId40"/>
    <p:sldId id="304" r:id="rId41"/>
    <p:sldId id="341" r:id="rId42"/>
    <p:sldId id="342" r:id="rId43"/>
    <p:sldId id="343" r:id="rId44"/>
    <p:sldId id="263"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Pot</a:t>
            </a:r>
            <a:r>
              <a:rPr lang="en-GB" baseline="0" dirty="0" smtClean="0"/>
              <a:t> noodle – as your income rises you choose to buy a better quality dinner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suitable</a:t>
            </a:r>
            <a:r>
              <a:rPr lang="en-GB" baseline="0" dirty="0" smtClean="0"/>
              <a:t> A2 question for this topic so I have borrowed an Edexcel sample AS question for practice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8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 pot noodle</a:t>
            </a:r>
          </a:p>
          <a:p>
            <a:r>
              <a:rPr lang="en-GB" dirty="0" smtClean="0"/>
              <a:t>B – Mc Ds</a:t>
            </a:r>
          </a:p>
          <a:p>
            <a:r>
              <a:rPr lang="en-GB" dirty="0" smtClean="0"/>
              <a:t>C – meal out, steak anything posh nosh</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8</a:t>
            </a:fld>
            <a:endParaRPr lang="en-GB"/>
          </a:p>
        </p:txBody>
      </p:sp>
    </p:spTree>
    <p:extLst>
      <p:ext uri="{BB962C8B-B14F-4D97-AF65-F5344CB8AC3E}">
        <p14:creationId xmlns:p14="http://schemas.microsoft.com/office/powerpoint/2010/main" val="22112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25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1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85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16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4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74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39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7210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919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675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0240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838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2785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009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7579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4383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920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211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hyperlink" Target="https://www.gov.uk/jobseekers-allowanc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youtube.com/watch?v=LHv4SnEUcZ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youtube.com/watch?v=pafaaLphN_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250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11100" dirty="0" smtClean="0"/>
              <a:t>1.2.5 Income Elasticity of Demand (YED)</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Normal (necessity) goods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sz="3200" dirty="0" smtClean="0"/>
              <a:t>Normal goods are those for which consumer demand increases when income increases</a:t>
            </a:r>
          </a:p>
          <a:p>
            <a:r>
              <a:rPr lang="en-GB" sz="3200" dirty="0" smtClean="0"/>
              <a:t>A good is normal when consumers demand more as their incomes increase</a:t>
            </a:r>
          </a:p>
          <a:p>
            <a:r>
              <a:rPr lang="en-GB" sz="3200" dirty="0" err="1" smtClean="0"/>
              <a:t>YED</a:t>
            </a:r>
            <a:r>
              <a:rPr lang="en-GB" sz="3200" dirty="0" smtClean="0"/>
              <a:t> value would be &gt;0 (a positive value)</a:t>
            </a:r>
          </a:p>
          <a:p>
            <a:r>
              <a:rPr lang="en-GB" sz="3200" dirty="0" smtClean="0"/>
              <a:t>For example the </a:t>
            </a:r>
            <a:r>
              <a:rPr lang="en-GB" sz="3200" dirty="0" err="1" smtClean="0"/>
              <a:t>YED</a:t>
            </a:r>
            <a:r>
              <a:rPr lang="en-GB" sz="3200" dirty="0" smtClean="0"/>
              <a:t> value for Kellogg’s cornflakes might be 0.4</a:t>
            </a:r>
            <a:endParaRPr lang="en-GB" sz="3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1" y="1825625"/>
            <a:ext cx="4680857" cy="2632982"/>
          </a:xfrm>
          <a:prstGeom prst="rect">
            <a:avLst/>
          </a:prstGeom>
        </p:spPr>
      </p:pic>
      <p:pic>
        <p:nvPicPr>
          <p:cNvPr id="6" name="Picture 5"/>
          <p:cNvPicPr>
            <a:picLocks noChangeAspect="1"/>
          </p:cNvPicPr>
          <p:nvPr/>
        </p:nvPicPr>
        <p:blipFill>
          <a:blip r:embed="rId3"/>
          <a:stretch>
            <a:fillRect/>
          </a:stretch>
        </p:blipFill>
        <p:spPr>
          <a:xfrm>
            <a:off x="6172200" y="4524374"/>
            <a:ext cx="2143125" cy="214312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5386" y="4703875"/>
            <a:ext cx="2758414" cy="1718356"/>
          </a:xfrm>
          <a:prstGeom prst="rect">
            <a:avLst/>
          </a:prstGeom>
        </p:spPr>
      </p:pic>
    </p:spTree>
    <p:extLst>
      <p:ext uri="{BB962C8B-B14F-4D97-AF65-F5344CB8AC3E}">
        <p14:creationId xmlns:p14="http://schemas.microsoft.com/office/powerpoint/2010/main" val="128266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Inferior goods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Inferior goods are products where demand decreases as income increases</a:t>
            </a:r>
          </a:p>
          <a:p>
            <a:r>
              <a:rPr lang="en-GB" dirty="0" err="1" smtClean="0"/>
              <a:t>YED</a:t>
            </a:r>
            <a:r>
              <a:rPr lang="en-GB" dirty="0" smtClean="0"/>
              <a:t> value for an inferior good will be &lt;0 ( a negative value)</a:t>
            </a:r>
          </a:p>
          <a:p>
            <a:r>
              <a:rPr lang="en-GB" dirty="0" smtClean="0"/>
              <a:t>For example charity shop clothes might have a </a:t>
            </a:r>
            <a:r>
              <a:rPr lang="en-GB" dirty="0" err="1" smtClean="0"/>
              <a:t>YED</a:t>
            </a:r>
            <a:r>
              <a:rPr lang="en-GB" dirty="0" smtClean="0"/>
              <a:t> of -1.5</a:t>
            </a:r>
            <a:endParaRPr lang="en-GB" dirty="0"/>
          </a:p>
          <a:p>
            <a:r>
              <a:rPr lang="en-GB" dirty="0" smtClean="0"/>
              <a:t>Leo is earning more money now he has been promoted, so he wants to buy less inferior goods.  This means that he can now afford Champagne and doesn’t have to drink Tesco Value larger</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7060" y="4731658"/>
            <a:ext cx="4511643" cy="179977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6730" y="365125"/>
            <a:ext cx="3810000" cy="3810000"/>
          </a:xfrm>
          <a:prstGeom prst="rect">
            <a:avLst/>
          </a:prstGeom>
        </p:spPr>
      </p:pic>
      <p:sp>
        <p:nvSpPr>
          <p:cNvPr id="2" name="Down Arrow 1"/>
          <p:cNvSpPr/>
          <p:nvPr/>
        </p:nvSpPr>
        <p:spPr>
          <a:xfrm>
            <a:off x="8850281" y="4069682"/>
            <a:ext cx="1351722" cy="742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2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19800" y="365125"/>
            <a:ext cx="2790825" cy="36004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838200" y="365125"/>
            <a:ext cx="46990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Luxury goods</a:t>
            </a:r>
            <a:endParaRPr lang="en-GB" dirty="0"/>
          </a:p>
        </p:txBody>
      </p:sp>
      <p:sp>
        <p:nvSpPr>
          <p:cNvPr id="3" name="Content Placeholder 2"/>
          <p:cNvSpPr>
            <a:spLocks noGrp="1"/>
          </p:cNvSpPr>
          <p:nvPr>
            <p:ph sz="half" idx="1"/>
          </p:nvPr>
        </p:nvSpPr>
        <p:spPr>
          <a:xfrm>
            <a:off x="596900" y="1845628"/>
            <a:ext cx="5181600" cy="435133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A luxury good is when an increase in income causes a larger increase in demand (it’s all about proportion)</a:t>
            </a:r>
          </a:p>
          <a:p>
            <a:r>
              <a:rPr lang="en-GB" dirty="0" err="1" smtClean="0"/>
              <a:t>Yed</a:t>
            </a:r>
            <a:r>
              <a:rPr lang="en-GB" dirty="0" smtClean="0"/>
              <a:t> value for luxury goods will be &gt;1 positive</a:t>
            </a:r>
          </a:p>
          <a:p>
            <a:r>
              <a:rPr lang="en-GB" dirty="0" smtClean="0"/>
              <a:t>For example you buy an game with extra online downloadable content levels e.g. Far Cry.  You have had a 10% increase income but your demand increases 25%. This gives a </a:t>
            </a:r>
            <a:r>
              <a:rPr lang="en-GB" dirty="0" err="1" smtClean="0"/>
              <a:t>YED</a:t>
            </a:r>
            <a:r>
              <a:rPr lang="en-GB" dirty="0" smtClean="0"/>
              <a:t> value of 2.5</a:t>
            </a:r>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38548" y="1825625"/>
            <a:ext cx="3448904" cy="4351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4410" y="3697244"/>
            <a:ext cx="2165350" cy="29169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8627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3600" dirty="0" smtClean="0"/>
              <a:t>Suggested activity - Can you create your own collages of inferior / normal and luxury goods?</a:t>
            </a:r>
            <a:endParaRPr lang="en-GB" sz="3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4958" y="2024632"/>
            <a:ext cx="2912733" cy="4547621"/>
          </a:xfrm>
          <a:prstGeom prst="rect">
            <a:avLst/>
          </a:prstGeom>
        </p:spPr>
      </p:pic>
      <p:pic>
        <p:nvPicPr>
          <p:cNvPr id="7" name="Picture 6"/>
          <p:cNvPicPr>
            <a:picLocks noChangeAspect="1"/>
          </p:cNvPicPr>
          <p:nvPr/>
        </p:nvPicPr>
        <p:blipFill>
          <a:blip r:embed="rId4"/>
          <a:stretch>
            <a:fillRect/>
          </a:stretch>
        </p:blipFill>
        <p:spPr>
          <a:xfrm>
            <a:off x="838200" y="1953512"/>
            <a:ext cx="3257550" cy="33909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9596" y="2079117"/>
            <a:ext cx="2219325" cy="443865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6313" y="5446012"/>
            <a:ext cx="2541324" cy="1316489"/>
          </a:xfrm>
          <a:prstGeom prst="rect">
            <a:avLst/>
          </a:prstGeom>
        </p:spPr>
      </p:pic>
    </p:spTree>
    <p:extLst>
      <p:ext uri="{BB962C8B-B14F-4D97-AF65-F5344CB8AC3E}">
        <p14:creationId xmlns:p14="http://schemas.microsoft.com/office/powerpoint/2010/main" val="53910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GB" sz="7000" b="1" dirty="0">
                <a:solidFill>
                  <a:srgbClr val="0070C0"/>
                </a:solidFill>
              </a:rPr>
              <a:t>Interpretation of numerical values of income elasticity of demand</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32201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YED formula</a:t>
            </a:r>
            <a:endParaRPr lang="en-GB" dirty="0"/>
          </a:p>
        </p:txBody>
      </p:sp>
      <p:pic>
        <p:nvPicPr>
          <p:cNvPr id="5" name="Content Placeholder 4"/>
          <p:cNvPicPr>
            <a:picLocks noGrp="1" noChangeAspect="1"/>
          </p:cNvPicPr>
          <p:nvPr>
            <p:ph sz="half" idx="1"/>
          </p:nvPr>
        </p:nvPicPr>
        <p:blipFill>
          <a:blip r:embed="rId2"/>
          <a:stretch>
            <a:fillRect/>
          </a:stretch>
        </p:blipFill>
        <p:spPr>
          <a:xfrm>
            <a:off x="1087890" y="3241332"/>
            <a:ext cx="5625404" cy="1014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70028" y="2007729"/>
            <a:ext cx="3785944" cy="3987130"/>
          </a:xfrm>
          <a:prstGeom prst="rect">
            <a:avLst/>
          </a:prstGeom>
        </p:spPr>
      </p:pic>
      <p:sp>
        <p:nvSpPr>
          <p:cNvPr id="7" name="TextBox 6"/>
          <p:cNvSpPr txBox="1"/>
          <p:nvPr/>
        </p:nvSpPr>
        <p:spPr>
          <a:xfrm>
            <a:off x="2852057" y="5994859"/>
            <a:ext cx="4271426" cy="461665"/>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This is the main formula</a:t>
            </a:r>
            <a:endParaRPr kumimoji="0" lang="en-GB"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00046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 change in price or quantity demanded formula</a:t>
            </a:r>
            <a:endParaRPr lang="en-GB" dirty="0"/>
          </a:p>
        </p:txBody>
      </p:sp>
      <p:sp>
        <p:nvSpPr>
          <p:cNvPr id="4" name="Content Placeholder 3"/>
          <p:cNvSpPr>
            <a:spLocks noGrp="1"/>
          </p:cNvSpPr>
          <p:nvPr>
            <p:ph idx="1"/>
          </p:nvPr>
        </p:nvSpPr>
        <p:spPr>
          <a:xfrm>
            <a:off x="2808514" y="2141311"/>
            <a:ext cx="6574971" cy="214766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marL="457200" lvl="1" indent="0">
              <a:buNone/>
            </a:pPr>
            <a:r>
              <a:rPr lang="en-GB" u="sng" dirty="0" smtClean="0">
                <a:latin typeface="Arial Black" panose="020B0A04020102020204" pitchFamily="34" charset="0"/>
              </a:rPr>
              <a:t>Price new </a:t>
            </a:r>
            <a:r>
              <a:rPr lang="en-GB" u="sng" dirty="0">
                <a:latin typeface="Arial Black" panose="020B0A04020102020204" pitchFamily="34" charset="0"/>
              </a:rPr>
              <a:t>– Price </a:t>
            </a:r>
            <a:r>
              <a:rPr lang="en-GB" u="sng" dirty="0" smtClean="0">
                <a:latin typeface="Arial Black" panose="020B0A04020102020204" pitchFamily="34" charset="0"/>
              </a:rPr>
              <a:t>old</a:t>
            </a:r>
            <a:endParaRPr lang="en-GB" u="sng" dirty="0">
              <a:latin typeface="Arial Black" panose="020B0A04020102020204" pitchFamily="34" charset="0"/>
            </a:endParaRPr>
          </a:p>
          <a:p>
            <a:pPr marL="457200" lvl="1" indent="0">
              <a:buNone/>
            </a:pPr>
            <a:r>
              <a:rPr lang="en-GB" dirty="0">
                <a:latin typeface="Arial Black" panose="020B0A04020102020204" pitchFamily="34" charset="0"/>
              </a:rPr>
              <a:t>          Price </a:t>
            </a:r>
            <a:r>
              <a:rPr lang="en-GB" dirty="0" smtClean="0">
                <a:latin typeface="Arial Black" panose="020B0A04020102020204" pitchFamily="34" charset="0"/>
              </a:rPr>
              <a:t>old                 </a:t>
            </a:r>
            <a:r>
              <a:rPr lang="en-GB" dirty="0">
                <a:latin typeface="Arial Black" panose="020B0A04020102020204" pitchFamily="34" charset="0"/>
              </a:rPr>
              <a:t>x 100</a:t>
            </a:r>
          </a:p>
        </p:txBody>
      </p:sp>
      <p:sp>
        <p:nvSpPr>
          <p:cNvPr id="5" name="TextBox 4"/>
          <p:cNvSpPr txBox="1"/>
          <p:nvPr/>
        </p:nvSpPr>
        <p:spPr>
          <a:xfrm>
            <a:off x="522514" y="5083629"/>
            <a:ext cx="10831286" cy="92333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If this looks familiar we used it in </a:t>
            </a:r>
            <a:r>
              <a:rPr kumimoji="0" lang="en-GB" sz="1800" b="0" i="0" u="none" strike="noStrike" kern="1200" cap="none" spc="0" normalizeH="0" baseline="0" noProof="0" dirty="0" err="1" smtClean="0">
                <a:ln>
                  <a:noFill/>
                </a:ln>
                <a:solidFill>
                  <a:prstClr val="white"/>
                </a:solidFill>
                <a:effectLst/>
                <a:uLnTx/>
                <a:uFillTx/>
                <a:latin typeface="Arial Black" panose="020B0A04020102020204" pitchFamily="34" charset="0"/>
                <a:ea typeface="+mn-ea"/>
                <a:cs typeface="+mn-cs"/>
              </a:rPr>
              <a:t>PED</a:t>
            </a: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 </a:t>
            </a:r>
            <a:r>
              <a:rPr kumimoji="0" lang="en-GB" sz="1800" b="0" i="0" u="none" strike="noStrike" kern="1200" cap="none" spc="0" normalizeH="0" baseline="0" noProof="0" dirty="0" err="1" smtClean="0">
                <a:ln>
                  <a:noFill/>
                </a:ln>
                <a:solidFill>
                  <a:prstClr val="white"/>
                </a:solidFill>
                <a:effectLst/>
                <a:uLnTx/>
                <a:uFillTx/>
                <a:latin typeface="Arial Black" panose="020B0A04020102020204" pitchFamily="34" charset="0"/>
                <a:ea typeface="+mn-ea"/>
                <a:cs typeface="+mn-cs"/>
              </a:rPr>
              <a:t>calcs</a:t>
            </a: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 it’s a very useful formula for calculating percentage change, you will also need this one for </a:t>
            </a:r>
            <a:r>
              <a:rPr kumimoji="0" lang="en-GB" sz="1800" b="0" i="0" u="none" strike="noStrike" kern="1200" cap="none" spc="0" normalizeH="0" baseline="0" noProof="0" dirty="0" err="1" smtClean="0">
                <a:ln>
                  <a:noFill/>
                </a:ln>
                <a:solidFill>
                  <a:prstClr val="white"/>
                </a:solidFill>
                <a:effectLst/>
                <a:uLnTx/>
                <a:uFillTx/>
                <a:latin typeface="Arial Black" panose="020B0A04020102020204" pitchFamily="34" charset="0"/>
                <a:ea typeface="+mn-ea"/>
                <a:cs typeface="+mn-cs"/>
              </a:rPr>
              <a:t>YED</a:t>
            </a: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 You will need to learn both formulas. </a:t>
            </a:r>
            <a:r>
              <a:rPr lang="en-GB" dirty="0" smtClean="0">
                <a:solidFill>
                  <a:prstClr val="white"/>
                </a:solidFill>
                <a:latin typeface="Arial Black" panose="020B0A04020102020204" pitchFamily="34" charset="0"/>
              </a:rPr>
              <a:t>You may know this formula as change over original. </a:t>
            </a:r>
            <a:endPar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008988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Interpretation of numerical values</a:t>
            </a:r>
            <a:endParaRPr lang="en-GB" dirty="0"/>
          </a:p>
        </p:txBody>
      </p:sp>
      <p:sp>
        <p:nvSpPr>
          <p:cNvPr id="5" name="Content Placeholder 4"/>
          <p:cNvSpPr>
            <a:spLocks noGrp="1"/>
          </p:cNvSpPr>
          <p:nvPr>
            <p:ph idx="1"/>
          </p:nvPr>
        </p:nvSpPr>
        <p:spPr>
          <a:xfrm>
            <a:off x="838200" y="1825625"/>
            <a:ext cx="10515600" cy="887095"/>
          </a:xfrm>
        </p:spPr>
        <p:style>
          <a:lnRef idx="2">
            <a:schemeClr val="dk1"/>
          </a:lnRef>
          <a:fillRef idx="1">
            <a:schemeClr val="lt1"/>
          </a:fillRef>
          <a:effectRef idx="0">
            <a:schemeClr val="dk1"/>
          </a:effectRef>
          <a:fontRef idx="minor">
            <a:schemeClr val="dk1"/>
          </a:fontRef>
        </p:style>
        <p:txBody>
          <a:bodyPr/>
          <a:lstStyle/>
          <a:p>
            <a:r>
              <a:rPr lang="en-GB" dirty="0" smtClean="0"/>
              <a:t>YED measures the responsiveness of demand to a change in income</a:t>
            </a:r>
          </a:p>
          <a:p>
            <a:endParaRPr lang="en-GB"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8772" y="299330"/>
            <a:ext cx="1374913" cy="15591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47617122"/>
              </p:ext>
            </p:extLst>
          </p:nvPr>
        </p:nvGraphicFramePr>
        <p:xfrm>
          <a:off x="838200" y="2847657"/>
          <a:ext cx="10515600" cy="3672197"/>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702469295"/>
                    </a:ext>
                  </a:extLst>
                </a:gridCol>
                <a:gridCol w="3505200">
                  <a:extLst>
                    <a:ext uri="{9D8B030D-6E8A-4147-A177-3AD203B41FA5}">
                      <a16:colId xmlns:a16="http://schemas.microsoft.com/office/drawing/2014/main" val="3267621600"/>
                    </a:ext>
                  </a:extLst>
                </a:gridCol>
                <a:gridCol w="3505200">
                  <a:extLst>
                    <a:ext uri="{9D8B030D-6E8A-4147-A177-3AD203B41FA5}">
                      <a16:colId xmlns:a16="http://schemas.microsoft.com/office/drawing/2014/main" val="104824781"/>
                    </a:ext>
                  </a:extLst>
                </a:gridCol>
              </a:tblGrid>
              <a:tr h="531185">
                <a:tc>
                  <a:txBody>
                    <a:bodyPr/>
                    <a:lstStyle/>
                    <a:p>
                      <a:pPr algn="ctr"/>
                      <a:r>
                        <a:rPr lang="en-GB" sz="2400" dirty="0" smtClean="0">
                          <a:solidFill>
                            <a:schemeClr val="tx1"/>
                          </a:solidFill>
                          <a:latin typeface="Arial Rounded MT Bold" panose="020F0704030504030204" pitchFamily="34" charset="0"/>
                        </a:rPr>
                        <a:t>Inferior</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400" dirty="0" smtClean="0">
                          <a:solidFill>
                            <a:schemeClr val="tx1"/>
                          </a:solidFill>
                          <a:latin typeface="Arial Rounded MT Bold" panose="020F0704030504030204" pitchFamily="34" charset="0"/>
                        </a:rPr>
                        <a:t>Normal</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2400" dirty="0" smtClean="0">
                          <a:solidFill>
                            <a:schemeClr val="tx1"/>
                          </a:solidFill>
                          <a:latin typeface="Arial Rounded MT Bold" panose="020F0704030504030204" pitchFamily="34" charset="0"/>
                        </a:rPr>
                        <a:t>Luxury</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87150415"/>
                  </a:ext>
                </a:extLst>
              </a:tr>
              <a:tr h="916840">
                <a:tc>
                  <a:txBody>
                    <a:bodyPr/>
                    <a:lstStyle/>
                    <a:p>
                      <a:r>
                        <a:rPr lang="en-GB" dirty="0" err="1" smtClean="0"/>
                        <a:t>YED</a:t>
                      </a:r>
                      <a:r>
                        <a:rPr lang="en-GB" baseline="0" dirty="0" smtClean="0"/>
                        <a:t> value is &lt;0 negative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err="1" smtClean="0"/>
                        <a:t>YED</a:t>
                      </a:r>
                      <a:r>
                        <a:rPr lang="en-GB" dirty="0" smtClean="0"/>
                        <a:t> value is</a:t>
                      </a:r>
                      <a:r>
                        <a:rPr lang="en-GB" baseline="0" dirty="0" smtClean="0"/>
                        <a:t> between 0 and 1 positive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err="1" smtClean="0"/>
                        <a:t>YED</a:t>
                      </a:r>
                      <a:r>
                        <a:rPr lang="en-GB" dirty="0" smtClean="0"/>
                        <a:t> value is &gt;1 positive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87031738"/>
                  </a:ext>
                </a:extLst>
              </a:tr>
              <a:tr h="1309772">
                <a:tc>
                  <a:txBody>
                    <a:bodyPr/>
                    <a:lstStyle/>
                    <a:p>
                      <a:r>
                        <a:rPr lang="en-GB" dirty="0" smtClean="0"/>
                        <a:t>Ian</a:t>
                      </a:r>
                      <a:r>
                        <a:rPr lang="en-GB" baseline="0" dirty="0" smtClean="0"/>
                        <a:t> increase in income means a decrease in demand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dirty="0" smtClean="0"/>
                        <a:t>An increase in income means a small increase in demand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dirty="0" smtClean="0"/>
                        <a:t>An increase in income</a:t>
                      </a:r>
                      <a:r>
                        <a:rPr lang="en-GB" baseline="0" dirty="0" smtClean="0"/>
                        <a:t> means a higher increase in demand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408615"/>
                  </a:ext>
                </a:extLst>
              </a:tr>
              <a:tr h="531185">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71847244"/>
                  </a:ext>
                </a:extLst>
              </a:tr>
            </a:tbl>
          </a:graphicData>
        </a:graphic>
      </p:graphicFrame>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583" y="5495293"/>
            <a:ext cx="988378" cy="102456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5453" y="5587867"/>
            <a:ext cx="804227" cy="93198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0993" y="5630231"/>
            <a:ext cx="3226070" cy="889624"/>
          </a:xfrm>
          <a:prstGeom prst="rect">
            <a:avLst/>
          </a:prstGeom>
        </p:spPr>
      </p:pic>
    </p:spTree>
    <p:extLst>
      <p:ext uri="{BB962C8B-B14F-4D97-AF65-F5344CB8AC3E}">
        <p14:creationId xmlns:p14="http://schemas.microsoft.com/office/powerpoint/2010/main" val="375963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C00000"/>
          </a:solidFill>
        </p:spPr>
        <p:txBody>
          <a:bodyPr/>
          <a:lstStyle/>
          <a:p>
            <a:r>
              <a:rPr lang="en-GB" dirty="0" smtClean="0">
                <a:solidFill>
                  <a:schemeClr val="bg1"/>
                </a:solidFill>
              </a:rPr>
              <a:t>Example </a:t>
            </a:r>
            <a:r>
              <a:rPr lang="en-GB" dirty="0" err="1" smtClean="0">
                <a:solidFill>
                  <a:schemeClr val="bg1"/>
                </a:solidFill>
              </a:rPr>
              <a:t>YED</a:t>
            </a:r>
            <a:r>
              <a:rPr lang="en-GB" dirty="0" smtClean="0">
                <a:solidFill>
                  <a:schemeClr val="bg1"/>
                </a:solidFill>
              </a:rPr>
              <a:t> Calculations</a:t>
            </a:r>
            <a:endParaRPr lang="en-GB" dirty="0">
              <a:solidFill>
                <a:schemeClr val="bg1"/>
              </a:solidFill>
            </a:endParaRPr>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Question 1: Calculate </a:t>
            </a:r>
            <a:r>
              <a:rPr lang="en-GB" dirty="0" err="1" smtClean="0"/>
              <a:t>YED</a:t>
            </a:r>
            <a:r>
              <a:rPr lang="en-GB" dirty="0" smtClean="0"/>
              <a:t> if demand has increased from 20,000 units to 25,000 units following an average income increase of 15%.</a:t>
            </a:r>
          </a:p>
          <a:p>
            <a:endParaRPr lang="en-GB" dirty="0" smtClean="0"/>
          </a:p>
          <a:p>
            <a:r>
              <a:rPr lang="en-GB" dirty="0" smtClean="0"/>
              <a:t>Question 2: </a:t>
            </a:r>
            <a:r>
              <a:rPr lang="en-GB" dirty="0"/>
              <a:t>Calculate </a:t>
            </a:r>
            <a:r>
              <a:rPr lang="en-GB" dirty="0" err="1"/>
              <a:t>YED</a:t>
            </a:r>
            <a:r>
              <a:rPr lang="en-GB" dirty="0"/>
              <a:t> if demand has increased from </a:t>
            </a:r>
            <a:r>
              <a:rPr lang="en-GB" dirty="0" smtClean="0"/>
              <a:t>52,476 </a:t>
            </a:r>
            <a:r>
              <a:rPr lang="en-GB" dirty="0"/>
              <a:t>units to </a:t>
            </a:r>
            <a:r>
              <a:rPr lang="en-GB" dirty="0" smtClean="0"/>
              <a:t>702,003 </a:t>
            </a:r>
            <a:r>
              <a:rPr lang="en-GB" dirty="0"/>
              <a:t>units following an average income </a:t>
            </a:r>
            <a:r>
              <a:rPr lang="en-GB" dirty="0" smtClean="0"/>
              <a:t>increase </a:t>
            </a:r>
            <a:r>
              <a:rPr lang="en-GB" dirty="0"/>
              <a:t>of </a:t>
            </a:r>
            <a:r>
              <a:rPr lang="en-GB" dirty="0" smtClean="0"/>
              <a:t>4%.</a:t>
            </a:r>
            <a:endParaRPr lang="en-GB" dirty="0"/>
          </a:p>
          <a:p>
            <a:endParaRPr lang="en-GB" dirty="0" smtClean="0"/>
          </a:p>
          <a:p>
            <a:r>
              <a:rPr lang="en-GB" dirty="0" smtClean="0"/>
              <a:t>Question 3: </a:t>
            </a:r>
            <a:r>
              <a:rPr lang="en-GB" dirty="0"/>
              <a:t>Calculate </a:t>
            </a:r>
            <a:r>
              <a:rPr lang="en-GB" dirty="0" err="1"/>
              <a:t>YED</a:t>
            </a:r>
            <a:r>
              <a:rPr lang="en-GB" dirty="0"/>
              <a:t> if demand has increased from </a:t>
            </a:r>
            <a:r>
              <a:rPr lang="en-GB" dirty="0" smtClean="0"/>
              <a:t>6,438 </a:t>
            </a:r>
            <a:r>
              <a:rPr lang="en-GB" dirty="0"/>
              <a:t>units to </a:t>
            </a:r>
            <a:r>
              <a:rPr lang="en-GB" dirty="0" smtClean="0"/>
              <a:t>6,489 </a:t>
            </a:r>
            <a:r>
              <a:rPr lang="en-GB" dirty="0"/>
              <a:t>units following an average income </a:t>
            </a:r>
            <a:r>
              <a:rPr lang="en-GB" dirty="0" smtClean="0"/>
              <a:t>increase </a:t>
            </a:r>
            <a:r>
              <a:rPr lang="en-GB" dirty="0"/>
              <a:t>of </a:t>
            </a:r>
            <a:r>
              <a:rPr lang="en-GB" dirty="0" smtClean="0"/>
              <a:t>12%.</a:t>
            </a:r>
            <a:endParaRPr lang="en-GB" dirty="0"/>
          </a:p>
          <a:p>
            <a:endParaRPr lang="en-GB" dirty="0"/>
          </a:p>
        </p:txBody>
      </p:sp>
      <p:sp>
        <p:nvSpPr>
          <p:cNvPr id="7" name="TextBox 6"/>
          <p:cNvSpPr txBox="1"/>
          <p:nvPr/>
        </p:nvSpPr>
        <p:spPr>
          <a:xfrm>
            <a:off x="2108200" y="5992297"/>
            <a:ext cx="2346960" cy="369332"/>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Use both formulas!</a:t>
            </a:r>
            <a:endParaRPr lang="en-GB" dirty="0">
              <a:solidFill>
                <a:schemeClr val="bg1"/>
              </a:solidFill>
              <a:latin typeface="Arial Rounded MT Bold" panose="020F0704030504030204" pitchFamily="34" charset="0"/>
            </a:endParaRPr>
          </a:p>
        </p:txBody>
      </p:sp>
      <p:sp>
        <p:nvSpPr>
          <p:cNvPr id="8" name="TextBox 7"/>
          <p:cNvSpPr txBox="1"/>
          <p:nvPr/>
        </p:nvSpPr>
        <p:spPr>
          <a:xfrm>
            <a:off x="6487160" y="5992297"/>
            <a:ext cx="4556760" cy="646331"/>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Round up and down and show results to 2 decimal places</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13182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Answers to example </a:t>
            </a:r>
            <a:r>
              <a:rPr lang="en-GB" dirty="0" err="1" smtClean="0">
                <a:solidFill>
                  <a:schemeClr val="bg1"/>
                </a:solidFill>
              </a:rPr>
              <a:t>YED</a:t>
            </a:r>
            <a:r>
              <a:rPr lang="en-GB" dirty="0" smtClean="0">
                <a:solidFill>
                  <a:schemeClr val="bg1"/>
                </a:solidFill>
              </a:rPr>
              <a:t> calculations</a:t>
            </a:r>
            <a:endParaRPr lang="en-GB" dirty="0">
              <a:solidFill>
                <a:schemeClr val="bg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Question 1: 25,000 – 20,000 / 20,000 x 100 / 15% = 1.67</a:t>
            </a:r>
          </a:p>
          <a:p>
            <a:endParaRPr lang="en-GB" dirty="0"/>
          </a:p>
          <a:p>
            <a:endParaRPr lang="en-GB" dirty="0" smtClean="0"/>
          </a:p>
          <a:p>
            <a:r>
              <a:rPr lang="en-GB" dirty="0" smtClean="0"/>
              <a:t>Question 2: 702,003 – 52,476 / 52,476 x 100 / 4% = 309.44 </a:t>
            </a:r>
          </a:p>
          <a:p>
            <a:endParaRPr lang="en-GB" dirty="0"/>
          </a:p>
          <a:p>
            <a:endParaRPr lang="en-GB" dirty="0" smtClean="0"/>
          </a:p>
          <a:p>
            <a:r>
              <a:rPr lang="en-GB" dirty="0" smtClean="0"/>
              <a:t>Question 3: 6,489 – 6,438/ 6, 438 x 100 / 12% = -0.07</a:t>
            </a:r>
            <a:endParaRPr lang="en-GB" dirty="0"/>
          </a:p>
        </p:txBody>
      </p:sp>
      <p:sp>
        <p:nvSpPr>
          <p:cNvPr id="4" name="TextBox 3"/>
          <p:cNvSpPr txBox="1"/>
          <p:nvPr/>
        </p:nvSpPr>
        <p:spPr>
          <a:xfrm>
            <a:off x="2542540" y="5942568"/>
            <a:ext cx="7106920" cy="369332"/>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Wrong result? Check you are rounding down (1-4) and up (5+)</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14238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03914" y="1208314"/>
            <a:ext cx="3788228" cy="3986213"/>
            <a:chOff x="4038600" y="1195387"/>
            <a:chExt cx="4114800" cy="4467225"/>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00" y="1195387"/>
              <a:ext cx="4114800" cy="4467225"/>
            </a:xfrm>
            <a:prstGeom prst="rect">
              <a:avLst/>
            </a:prstGeom>
          </p:spPr>
        </p:pic>
        <p:sp>
          <p:nvSpPr>
            <p:cNvPr id="3" name="TextBox 2"/>
            <p:cNvSpPr txBox="1"/>
            <p:nvPr/>
          </p:nvSpPr>
          <p:spPr>
            <a:xfrm>
              <a:off x="5029200" y="3428999"/>
              <a:ext cx="17743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YED </a:t>
              </a:r>
              <a:endParaRPr kumimoji="0" lang="en-GB"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sp>
        <p:nvSpPr>
          <p:cNvPr id="5" name="TextBox 4"/>
          <p:cNvSpPr txBox="1"/>
          <p:nvPr/>
        </p:nvSpPr>
        <p:spPr>
          <a:xfrm>
            <a:off x="2219719" y="5475514"/>
            <a:ext cx="9034268"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This is YED it stands for Income Elasticity of Demand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We can’t use the letter “I” as that is reserved for the word 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So we use “Y” instead. The cartoon is here to help you </a:t>
            </a:r>
            <a:r>
              <a:rPr kumimoji="0" lang="en-GB" sz="1800" b="0" i="0" u="none" strike="noStrike" kern="1200" cap="none" spc="0" normalizeH="0" baseline="0" noProof="0" dirty="0" err="1" smtClean="0">
                <a:ln>
                  <a:noFill/>
                </a:ln>
                <a:solidFill>
                  <a:prstClr val="black"/>
                </a:solidFill>
                <a:effectLst/>
                <a:uLnTx/>
                <a:uFillTx/>
                <a:latin typeface="Arial Black" panose="020B0A04020102020204" pitchFamily="34" charset="0"/>
                <a:ea typeface="+mn-ea"/>
                <a:cs typeface="+mn-cs"/>
              </a:rPr>
              <a:t>remem</a:t>
            </a:r>
            <a:r>
              <a:rPr lang="en-GB" dirty="0" err="1" smtClean="0">
                <a:solidFill>
                  <a:prstClr val="black"/>
                </a:solidFill>
                <a:latin typeface="Arial Black" panose="020B0A04020102020204" pitchFamily="34" charset="0"/>
              </a:rPr>
              <a:t>ber</a:t>
            </a:r>
            <a:r>
              <a:rPr lang="en-GB" dirty="0" smtClean="0">
                <a:solidFill>
                  <a:prstClr val="black"/>
                </a:solidFill>
                <a:latin typeface="Arial Black" panose="020B0A04020102020204" pitchFamily="34" charset="0"/>
              </a:rPr>
              <a:t> it. </a:t>
            </a:r>
            <a:endPar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6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Comment on your results</a:t>
            </a:r>
            <a:endParaRPr lang="en-GB" dirty="0">
              <a:solidFill>
                <a:schemeClr val="bg1"/>
              </a:solidFill>
            </a:endParaRPr>
          </a:p>
        </p:txBody>
      </p:sp>
      <p:sp>
        <p:nvSpPr>
          <p:cNvPr id="3" name="Content Placeholder 2"/>
          <p:cNvSpPr>
            <a:spLocks noGrp="1"/>
          </p:cNvSpPr>
          <p:nvPr>
            <p:ph idx="1"/>
          </p:nvPr>
        </p:nvSpPr>
        <p:spPr>
          <a:xfrm>
            <a:off x="838200" y="1825625"/>
            <a:ext cx="10515600" cy="1953895"/>
          </a:xfrm>
        </p:spPr>
        <p:style>
          <a:lnRef idx="2">
            <a:schemeClr val="dk1"/>
          </a:lnRef>
          <a:fillRef idx="1">
            <a:schemeClr val="lt1"/>
          </a:fillRef>
          <a:effectRef idx="0">
            <a:schemeClr val="dk1"/>
          </a:effectRef>
          <a:fontRef idx="minor">
            <a:schemeClr val="dk1"/>
          </a:fontRef>
        </p:style>
        <p:txBody>
          <a:bodyPr/>
          <a:lstStyle/>
          <a:p>
            <a:r>
              <a:rPr lang="en-GB" dirty="0" smtClean="0"/>
              <a:t>Look at your answers from questions 1, 2 and 3</a:t>
            </a:r>
          </a:p>
          <a:p>
            <a:r>
              <a:rPr lang="en-GB" dirty="0" smtClean="0"/>
              <a:t>Comment if the </a:t>
            </a:r>
            <a:r>
              <a:rPr lang="en-GB" dirty="0" err="1" smtClean="0"/>
              <a:t>YED</a:t>
            </a:r>
            <a:r>
              <a:rPr lang="en-GB" dirty="0" smtClean="0"/>
              <a:t> value is negative or positive</a:t>
            </a:r>
          </a:p>
          <a:p>
            <a:r>
              <a:rPr lang="en-GB" dirty="0" smtClean="0"/>
              <a:t>Comment if the </a:t>
            </a:r>
            <a:r>
              <a:rPr lang="en-GB" dirty="0" err="1" smtClean="0"/>
              <a:t>YED</a:t>
            </a:r>
            <a:r>
              <a:rPr lang="en-GB" dirty="0" smtClean="0"/>
              <a:t> value is for an inferior or normal good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82156585"/>
              </p:ext>
            </p:extLst>
          </p:nvPr>
        </p:nvGraphicFramePr>
        <p:xfrm>
          <a:off x="838200" y="3914457"/>
          <a:ext cx="10515600" cy="22910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21585489"/>
                    </a:ext>
                  </a:extLst>
                </a:gridCol>
                <a:gridCol w="2628900">
                  <a:extLst>
                    <a:ext uri="{9D8B030D-6E8A-4147-A177-3AD203B41FA5}">
                      <a16:colId xmlns:a16="http://schemas.microsoft.com/office/drawing/2014/main" val="1741651078"/>
                    </a:ext>
                  </a:extLst>
                </a:gridCol>
                <a:gridCol w="2628900">
                  <a:extLst>
                    <a:ext uri="{9D8B030D-6E8A-4147-A177-3AD203B41FA5}">
                      <a16:colId xmlns:a16="http://schemas.microsoft.com/office/drawing/2014/main" val="2764671224"/>
                    </a:ext>
                  </a:extLst>
                </a:gridCol>
                <a:gridCol w="2628900">
                  <a:extLst>
                    <a:ext uri="{9D8B030D-6E8A-4147-A177-3AD203B41FA5}">
                      <a16:colId xmlns:a16="http://schemas.microsoft.com/office/drawing/2014/main" val="1271040704"/>
                    </a:ext>
                  </a:extLst>
                </a:gridCol>
              </a:tblGrid>
              <a:tr h="370840">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latin typeface="Arial Rounded MT Bold" panose="020F0704030504030204" pitchFamily="34" charset="0"/>
                        </a:rPr>
                        <a:t>Question 1</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latin typeface="Arial Rounded MT Bold" panose="020F0704030504030204" pitchFamily="34" charset="0"/>
                        </a:rPr>
                        <a:t>Question 2</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latin typeface="Arial Rounded MT Bold" panose="020F0704030504030204" pitchFamily="34" charset="0"/>
                        </a:rPr>
                        <a:t>Question 3</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44844"/>
                  </a:ext>
                </a:extLst>
              </a:tr>
              <a:tr h="370840">
                <a:tc>
                  <a:txBody>
                    <a:bodyPr/>
                    <a:lstStyle/>
                    <a:p>
                      <a:r>
                        <a:rPr lang="en-GB" dirty="0" smtClean="0">
                          <a:solidFill>
                            <a:schemeClr val="tx1"/>
                          </a:solidFill>
                          <a:latin typeface="Arial Rounded MT Bold" panose="020F0704030504030204" pitchFamily="34" charset="0"/>
                        </a:rPr>
                        <a:t>Your answers</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latin typeface="Arial Rounded MT Bold" panose="020F0704030504030204" pitchFamily="34" charset="0"/>
                      </a:endParaRPr>
                    </a:p>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173661"/>
                  </a:ext>
                </a:extLst>
              </a:tr>
              <a:tr h="370840">
                <a:tc>
                  <a:txBody>
                    <a:bodyPr/>
                    <a:lstStyle/>
                    <a:p>
                      <a:r>
                        <a:rPr lang="en-GB" dirty="0" err="1" smtClean="0">
                          <a:solidFill>
                            <a:schemeClr val="tx1"/>
                          </a:solidFill>
                          <a:latin typeface="Arial Rounded MT Bold" panose="020F0704030504030204" pitchFamily="34" charset="0"/>
                        </a:rPr>
                        <a:t>YED</a:t>
                      </a:r>
                      <a:r>
                        <a:rPr lang="en-GB" baseline="0" dirty="0" smtClean="0">
                          <a:solidFill>
                            <a:schemeClr val="tx1"/>
                          </a:solidFill>
                          <a:latin typeface="Arial Rounded MT Bold" panose="020F0704030504030204" pitchFamily="34" charset="0"/>
                        </a:rPr>
                        <a:t> negative or positive?</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latin typeface="Arial Rounded MT Bold" panose="020F0704030504030204" pitchFamily="34" charset="0"/>
                      </a:endParaRPr>
                    </a:p>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719607"/>
                  </a:ext>
                </a:extLst>
              </a:tr>
              <a:tr h="370840">
                <a:tc>
                  <a:txBody>
                    <a:bodyPr/>
                    <a:lstStyle/>
                    <a:p>
                      <a:r>
                        <a:rPr lang="en-GB" dirty="0" smtClean="0">
                          <a:solidFill>
                            <a:schemeClr val="tx1"/>
                          </a:solidFill>
                          <a:latin typeface="Arial Rounded MT Bold" panose="020F0704030504030204" pitchFamily="34" charset="0"/>
                        </a:rPr>
                        <a:t>Inferior</a:t>
                      </a:r>
                      <a:r>
                        <a:rPr lang="en-GB" baseline="0" dirty="0" smtClean="0">
                          <a:solidFill>
                            <a:schemeClr val="tx1"/>
                          </a:solidFill>
                          <a:latin typeface="Arial Rounded MT Bold" panose="020F0704030504030204" pitchFamily="34" charset="0"/>
                        </a:rPr>
                        <a:t> or normal good?</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latin typeface="Arial Rounded MT Bold" panose="020F0704030504030204" pitchFamily="34" charset="0"/>
                      </a:endParaRPr>
                    </a:p>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0962077"/>
                  </a:ext>
                </a:extLst>
              </a:tr>
            </a:tbl>
          </a:graphicData>
        </a:graphic>
      </p:graphicFrame>
    </p:spTree>
    <p:extLst>
      <p:ext uri="{BB962C8B-B14F-4D97-AF65-F5344CB8AC3E}">
        <p14:creationId xmlns:p14="http://schemas.microsoft.com/office/powerpoint/2010/main" val="150554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a:solidFill>
                  <a:schemeClr val="bg1"/>
                </a:solidFill>
              </a:rPr>
              <a:t>Comment on your </a:t>
            </a:r>
            <a:r>
              <a:rPr lang="en-GB" dirty="0" smtClean="0">
                <a:solidFill>
                  <a:schemeClr val="bg1"/>
                </a:solidFill>
              </a:rPr>
              <a:t>results - 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3774651"/>
              </p:ext>
            </p:extLst>
          </p:nvPr>
        </p:nvGraphicFramePr>
        <p:xfrm>
          <a:off x="838200" y="2607945"/>
          <a:ext cx="10515600" cy="2560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21585489"/>
                    </a:ext>
                  </a:extLst>
                </a:gridCol>
                <a:gridCol w="2628900">
                  <a:extLst>
                    <a:ext uri="{9D8B030D-6E8A-4147-A177-3AD203B41FA5}">
                      <a16:colId xmlns:a16="http://schemas.microsoft.com/office/drawing/2014/main" val="1741651078"/>
                    </a:ext>
                  </a:extLst>
                </a:gridCol>
                <a:gridCol w="2628900">
                  <a:extLst>
                    <a:ext uri="{9D8B030D-6E8A-4147-A177-3AD203B41FA5}">
                      <a16:colId xmlns:a16="http://schemas.microsoft.com/office/drawing/2014/main" val="2764671224"/>
                    </a:ext>
                  </a:extLst>
                </a:gridCol>
                <a:gridCol w="2628900">
                  <a:extLst>
                    <a:ext uri="{9D8B030D-6E8A-4147-A177-3AD203B41FA5}">
                      <a16:colId xmlns:a16="http://schemas.microsoft.com/office/drawing/2014/main" val="1271040704"/>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Question 1</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Question 2</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Question 3</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44844"/>
                  </a:ext>
                </a:extLst>
              </a:tr>
              <a:tr h="370840">
                <a:tc>
                  <a:txBody>
                    <a:bodyPr/>
                    <a:lstStyle/>
                    <a:p>
                      <a:r>
                        <a:rPr lang="en-GB" sz="2400" dirty="0" smtClean="0">
                          <a:solidFill>
                            <a:schemeClr val="tx1"/>
                          </a:solidFill>
                          <a:latin typeface="Arial Rounded MT Bold" panose="020F0704030504030204" pitchFamily="34" charset="0"/>
                        </a:rPr>
                        <a:t>Your answers</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309.44</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-0.07</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173661"/>
                  </a:ext>
                </a:extLst>
              </a:tr>
              <a:tr h="370840">
                <a:tc>
                  <a:txBody>
                    <a:bodyPr/>
                    <a:lstStyle/>
                    <a:p>
                      <a:r>
                        <a:rPr lang="en-GB" sz="2400" dirty="0" err="1" smtClean="0">
                          <a:solidFill>
                            <a:schemeClr val="tx1"/>
                          </a:solidFill>
                          <a:latin typeface="Arial Rounded MT Bold" panose="020F0704030504030204" pitchFamily="34" charset="0"/>
                        </a:rPr>
                        <a:t>YED</a:t>
                      </a:r>
                      <a:r>
                        <a:rPr lang="en-GB" sz="2400" baseline="0" dirty="0" smtClean="0">
                          <a:solidFill>
                            <a:schemeClr val="tx1"/>
                          </a:solidFill>
                          <a:latin typeface="Arial Rounded MT Bold" panose="020F0704030504030204" pitchFamily="34" charset="0"/>
                        </a:rPr>
                        <a:t> negative or positive?</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positive</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positive</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negative</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719607"/>
                  </a:ext>
                </a:extLst>
              </a:tr>
              <a:tr h="370840">
                <a:tc>
                  <a:txBody>
                    <a:bodyPr/>
                    <a:lstStyle/>
                    <a:p>
                      <a:r>
                        <a:rPr lang="en-GB" sz="2400" dirty="0" smtClean="0">
                          <a:solidFill>
                            <a:schemeClr val="tx1"/>
                          </a:solidFill>
                          <a:latin typeface="Arial Rounded MT Bold" panose="020F0704030504030204" pitchFamily="34" charset="0"/>
                        </a:rPr>
                        <a:t>Inferior</a:t>
                      </a:r>
                      <a:r>
                        <a:rPr lang="en-GB" sz="2400" baseline="0" dirty="0" smtClean="0">
                          <a:solidFill>
                            <a:schemeClr val="tx1"/>
                          </a:solidFill>
                          <a:latin typeface="Arial Rounded MT Bold" panose="020F0704030504030204" pitchFamily="34" charset="0"/>
                        </a:rPr>
                        <a:t> or normal good?</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latin typeface="Arial Rounded MT Bold" panose="020F0704030504030204" pitchFamily="34" charset="0"/>
                        </a:rPr>
                        <a:t>Luxury</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400" dirty="0" smtClean="0">
                          <a:solidFill>
                            <a:schemeClr val="tx1"/>
                          </a:solidFill>
                          <a:latin typeface="Arial Rounded MT Bold" panose="020F0704030504030204" pitchFamily="34" charset="0"/>
                        </a:rPr>
                        <a:t>Luxury</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400" dirty="0" smtClean="0">
                          <a:solidFill>
                            <a:schemeClr val="tx1"/>
                          </a:solidFill>
                          <a:latin typeface="Arial Rounded MT Bold" panose="020F0704030504030204" pitchFamily="34" charset="0"/>
                        </a:rPr>
                        <a:t>inferior</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00962077"/>
                  </a:ext>
                </a:extLst>
              </a:tr>
            </a:tbl>
          </a:graphicData>
        </a:graphic>
      </p:graphicFrame>
    </p:spTree>
    <p:extLst>
      <p:ext uri="{BB962C8B-B14F-4D97-AF65-F5344CB8AC3E}">
        <p14:creationId xmlns:p14="http://schemas.microsoft.com/office/powerpoint/2010/main" val="188905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5821" y="4253948"/>
            <a:ext cx="11151507" cy="1722782"/>
          </a:xfrm>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The factors influencing income elasticity of demand</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34811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Factors influencing YED = luxury goods</a:t>
            </a:r>
            <a:endParaRPr lang="en-GB" dirty="0"/>
          </a:p>
        </p:txBody>
      </p:sp>
      <p:sp>
        <p:nvSpPr>
          <p:cNvPr id="5" name="Content Placeholder 4"/>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smtClean="0"/>
              <a:t>An increase in income will mean an increase in the demand for luxury goods</a:t>
            </a:r>
          </a:p>
          <a:p>
            <a:endParaRPr lang="en-GB" dirty="0"/>
          </a:p>
          <a:p>
            <a:endParaRPr lang="en-GB" dirty="0" smtClean="0"/>
          </a:p>
          <a:p>
            <a:endParaRPr lang="en-GB" dirty="0"/>
          </a:p>
          <a:p>
            <a:endParaRPr lang="en-GB" dirty="0" smtClean="0"/>
          </a:p>
          <a:p>
            <a:r>
              <a:rPr lang="en-GB" dirty="0" smtClean="0"/>
              <a:t>Scott has had a pay rise and now he is considering purchasing a luxury watch</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0760" y="3115208"/>
            <a:ext cx="3518799" cy="1655575"/>
          </a:xfrm>
          <a:prstGeom prst="rect">
            <a:avLst/>
          </a:prstGeom>
        </p:spPr>
      </p:pic>
    </p:spTree>
    <p:extLst>
      <p:ext uri="{BB962C8B-B14F-4D97-AF65-F5344CB8AC3E}">
        <p14:creationId xmlns:p14="http://schemas.microsoft.com/office/powerpoint/2010/main" val="314311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Factors influencing YED </a:t>
            </a:r>
            <a:r>
              <a:rPr lang="en-GB" dirty="0" smtClean="0"/>
              <a:t>= normal goods</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smtClean="0"/>
              <a:t>An increase in income will lead to an increase in demand</a:t>
            </a:r>
            <a:endParaRPr lang="en-GB" dirty="0"/>
          </a:p>
          <a:p>
            <a:endParaRPr lang="en-GB" dirty="0" smtClean="0"/>
          </a:p>
          <a:p>
            <a:endParaRPr lang="en-GB" dirty="0" smtClean="0"/>
          </a:p>
          <a:p>
            <a:endParaRPr lang="en-GB" dirty="0"/>
          </a:p>
          <a:p>
            <a:endParaRPr lang="en-GB" dirty="0" smtClean="0"/>
          </a:p>
          <a:p>
            <a:endParaRPr lang="en-GB" dirty="0"/>
          </a:p>
          <a:p>
            <a:r>
              <a:rPr lang="en-GB" dirty="0" smtClean="0"/>
              <a:t>Kathryn is earning more because the minimum wage has increased this year,  so she will buy more of the products that she needs</a:t>
            </a:r>
          </a:p>
          <a:p>
            <a:endParaRPr lang="en-GB" dirty="0" smtClean="0"/>
          </a:p>
          <a:p>
            <a:endParaRPr lang="en-GB" dirty="0"/>
          </a:p>
          <a:p>
            <a:endParaRPr lang="en-GB" dirty="0" smtClean="0"/>
          </a:p>
          <a:p>
            <a:endParaRPr lang="en-GB" dirty="0"/>
          </a:p>
          <a:p>
            <a:endParaRPr lang="en-GB" dirty="0" smtClean="0"/>
          </a:p>
          <a:p>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74094"/>
            <a:ext cx="5181600" cy="3454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394" y="2850164"/>
            <a:ext cx="3152635" cy="1483297"/>
          </a:xfrm>
          <a:prstGeom prst="rect">
            <a:avLst/>
          </a:prstGeom>
        </p:spPr>
      </p:pic>
    </p:spTree>
    <p:extLst>
      <p:ext uri="{BB962C8B-B14F-4D97-AF65-F5344CB8AC3E}">
        <p14:creationId xmlns:p14="http://schemas.microsoft.com/office/powerpoint/2010/main" val="272167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Factors influencing YED </a:t>
            </a:r>
            <a:r>
              <a:rPr lang="en-GB" dirty="0" smtClean="0"/>
              <a:t>= Inferior goods</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smtClean="0"/>
              <a:t>An increase in income will lead to a fall in demand for inferior goods</a:t>
            </a:r>
          </a:p>
          <a:p>
            <a:endParaRPr lang="en-GB" dirty="0"/>
          </a:p>
          <a:p>
            <a:endParaRPr lang="en-GB" dirty="0" smtClean="0"/>
          </a:p>
          <a:p>
            <a:endParaRPr lang="en-GB" dirty="0" smtClean="0"/>
          </a:p>
          <a:p>
            <a:pPr marL="0" indent="0">
              <a:buNone/>
            </a:pPr>
            <a:endParaRPr lang="en-GB" dirty="0"/>
          </a:p>
          <a:p>
            <a:r>
              <a:rPr lang="en-GB" dirty="0" err="1" smtClean="0"/>
              <a:t>Chazz</a:t>
            </a:r>
            <a:r>
              <a:rPr lang="en-GB" dirty="0" smtClean="0"/>
              <a:t> earns more money, he no longer wants to buy ASDA </a:t>
            </a:r>
            <a:r>
              <a:rPr lang="en-GB" dirty="0" err="1" smtClean="0"/>
              <a:t>Smartprice</a:t>
            </a:r>
            <a:r>
              <a:rPr lang="en-GB" dirty="0" smtClean="0"/>
              <a:t> food and is treating himself to a tin on Heinz branded beans</a:t>
            </a:r>
          </a:p>
        </p:txBody>
      </p:sp>
      <p:pic>
        <p:nvPicPr>
          <p:cNvPr id="6" name="Content Placeholder 5"/>
          <p:cNvPicPr>
            <a:picLocks noGrp="1" noChangeAspect="1"/>
          </p:cNvPicPr>
          <p:nvPr>
            <p:ph sz="half" idx="2"/>
          </p:nvPr>
        </p:nvPicPr>
        <p:blipFill>
          <a:blip r:embed="rId2"/>
          <a:stretch>
            <a:fillRect/>
          </a:stretch>
        </p:blipFill>
        <p:spPr>
          <a:xfrm>
            <a:off x="6248506" y="2286425"/>
            <a:ext cx="5105294" cy="338503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6557" y="2598579"/>
            <a:ext cx="3248902" cy="1528590"/>
          </a:xfrm>
          <a:prstGeom prst="rect">
            <a:avLst/>
          </a:prstGeom>
        </p:spPr>
      </p:pic>
    </p:spTree>
    <p:extLst>
      <p:ext uri="{BB962C8B-B14F-4D97-AF65-F5344CB8AC3E}">
        <p14:creationId xmlns:p14="http://schemas.microsoft.com/office/powerpoint/2010/main" val="11056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Expectations of changes income – why incomes change</a:t>
            </a:r>
            <a:endParaRPr lang="en-GB" dirty="0"/>
          </a:p>
        </p:txBody>
      </p:sp>
      <p:pic>
        <p:nvPicPr>
          <p:cNvPr id="5" name="Picture 4"/>
          <p:cNvPicPr>
            <a:picLocks noChangeAspect="1"/>
          </p:cNvPicPr>
          <p:nvPr/>
        </p:nvPicPr>
        <p:blipFill>
          <a:blip r:embed="rId2"/>
          <a:stretch>
            <a:fillRect/>
          </a:stretch>
        </p:blipFill>
        <p:spPr>
          <a:xfrm>
            <a:off x="2059440" y="2747282"/>
            <a:ext cx="2238375" cy="203835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0258" y="1983408"/>
            <a:ext cx="1970314" cy="2802224"/>
          </a:xfrm>
          <a:prstGeom prst="rect">
            <a:avLst/>
          </a:prstGeom>
        </p:spPr>
      </p:pic>
      <p:sp>
        <p:nvSpPr>
          <p:cNvPr id="8" name="TextBox 7"/>
          <p:cNvSpPr txBox="1"/>
          <p:nvPr/>
        </p:nvSpPr>
        <p:spPr>
          <a:xfrm>
            <a:off x="1567541" y="4774746"/>
            <a:ext cx="3592285"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Incomes will fall if employees lose their job and end up claiming jobseekers – see </a:t>
            </a: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hlinkClick r:id="rId4"/>
              </a:rPr>
              <a:t>website</a:t>
            </a:r>
            <a:endPar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836227" y="4785632"/>
            <a:ext cx="3592285"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Incomes will rise if an employee is promoted within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7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Expectations of changes income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827" y="2057400"/>
            <a:ext cx="4038601" cy="2692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4585" y="1880053"/>
            <a:ext cx="4080209" cy="2869747"/>
          </a:xfrm>
          <a:prstGeom prst="rect">
            <a:avLst/>
          </a:prstGeom>
        </p:spPr>
      </p:pic>
      <p:sp>
        <p:nvSpPr>
          <p:cNvPr id="7" name="TextBox 6"/>
          <p:cNvSpPr txBox="1"/>
          <p:nvPr/>
        </p:nvSpPr>
        <p:spPr>
          <a:xfrm>
            <a:off x="1099455" y="4749800"/>
            <a:ext cx="3592285"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Incomes may fall in times of recession – businesses may need to cut costs (staff wages)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998548" y="4749800"/>
            <a:ext cx="3592285"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Incomes may rise in times of economic growth – businesses may want to keep key staff with a pay 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82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25021" y="4600349"/>
            <a:ext cx="10515600" cy="1500187"/>
          </a:xfrm>
        </p:spPr>
        <p:style>
          <a:lnRef idx="2">
            <a:schemeClr val="accent5"/>
          </a:lnRef>
          <a:fillRef idx="1">
            <a:schemeClr val="lt1"/>
          </a:fillRef>
          <a:effectRef idx="0">
            <a:schemeClr val="accent5"/>
          </a:effectRef>
          <a:fontRef idx="minor">
            <a:schemeClr val="dk1"/>
          </a:fontRef>
        </p:style>
        <p:txBody>
          <a:bodyPr>
            <a:normAutofit/>
          </a:bodyPr>
          <a:lstStyle/>
          <a:p>
            <a:r>
              <a:rPr lang="en-GB" sz="4400" b="1" dirty="0">
                <a:solidFill>
                  <a:srgbClr val="0070C0"/>
                </a:solidFill>
              </a:rPr>
              <a:t>The significance of income elasticity of demand to businesses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465449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Uses of YED</a:t>
            </a:r>
            <a:endParaRPr lang="en-GB" dirty="0"/>
          </a:p>
        </p:txBody>
      </p:sp>
      <p:sp>
        <p:nvSpPr>
          <p:cNvPr id="5" name="Content Placeholder 4"/>
          <p:cNvSpPr>
            <a:spLocks noGrp="1"/>
          </p:cNvSpPr>
          <p:nvPr>
            <p:ph sz="half" idx="1"/>
          </p:nvPr>
        </p:nvSpPr>
        <p:spPr>
          <a:xfrm>
            <a:off x="838200" y="1825625"/>
            <a:ext cx="5181600" cy="1755775"/>
          </a:xfrm>
        </p:spPr>
        <p:style>
          <a:lnRef idx="2">
            <a:schemeClr val="accent5"/>
          </a:lnRef>
          <a:fillRef idx="1">
            <a:schemeClr val="lt1"/>
          </a:fillRef>
          <a:effectRef idx="0">
            <a:schemeClr val="accent5"/>
          </a:effectRef>
          <a:fontRef idx="minor">
            <a:schemeClr val="dk1"/>
          </a:fontRef>
        </p:style>
        <p:txBody>
          <a:bodyPr/>
          <a:lstStyle/>
          <a:p>
            <a:r>
              <a:rPr lang="en-GB" dirty="0" smtClean="0"/>
              <a:t>YED is used by business to help them decide what products and services they should offer in order to increase sales</a:t>
            </a:r>
            <a:endParaRPr lang="en-GB" dirty="0"/>
          </a:p>
        </p:txBody>
      </p:sp>
      <p:pic>
        <p:nvPicPr>
          <p:cNvPr id="7" name="Content Placeholder 6"/>
          <p:cNvPicPr>
            <a:picLocks noGrp="1" noChangeAspect="1"/>
          </p:cNvPicPr>
          <p:nvPr>
            <p:ph sz="half" idx="2"/>
          </p:nvPr>
        </p:nvPicPr>
        <p:blipFill>
          <a:blip r:embed="rId2"/>
          <a:stretch>
            <a:fillRect/>
          </a:stretch>
        </p:blipFill>
        <p:spPr>
          <a:xfrm>
            <a:off x="6901542" y="2124302"/>
            <a:ext cx="3577740" cy="4052661"/>
          </a:xfrm>
          <a:prstGeom prst="rect">
            <a:avLst/>
          </a:prstGeom>
        </p:spPr>
      </p:pic>
      <p:pic>
        <p:nvPicPr>
          <p:cNvPr id="8" name="Picture 7"/>
          <p:cNvPicPr>
            <a:picLocks noChangeAspect="1"/>
          </p:cNvPicPr>
          <p:nvPr/>
        </p:nvPicPr>
        <p:blipFill>
          <a:blip r:embed="rId3"/>
          <a:stretch>
            <a:fillRect/>
          </a:stretch>
        </p:blipFill>
        <p:spPr>
          <a:xfrm>
            <a:off x="1214437" y="3779384"/>
            <a:ext cx="3971925" cy="2695575"/>
          </a:xfrm>
          <a:prstGeom prst="rect">
            <a:avLst/>
          </a:prstGeom>
        </p:spPr>
      </p:pic>
    </p:spTree>
    <p:extLst>
      <p:ext uri="{BB962C8B-B14F-4D97-AF65-F5344CB8AC3E}">
        <p14:creationId xmlns:p14="http://schemas.microsoft.com/office/powerpoint/2010/main" val="400421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907398"/>
            <a:ext cx="10515600" cy="4187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100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YED example - Poundland</a:t>
            </a:r>
            <a:endParaRPr lang="en-GB" dirty="0"/>
          </a:p>
        </p:txBody>
      </p:sp>
      <p:sp>
        <p:nvSpPr>
          <p:cNvPr id="3" name="Content Placeholder 2"/>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en-GB" dirty="0" smtClean="0"/>
              <a:t>Poundland specialises in inferior goods</a:t>
            </a:r>
          </a:p>
          <a:p>
            <a:r>
              <a:rPr lang="en-GB" dirty="0" smtClean="0"/>
              <a:t>Poundland specialises in negative YED products</a:t>
            </a:r>
          </a:p>
          <a:p>
            <a:r>
              <a:rPr lang="en-GB" dirty="0" smtClean="0"/>
              <a:t>Poundland will thrive and have more sales when incomes are falling in a recession</a:t>
            </a:r>
          </a:p>
          <a:p>
            <a:r>
              <a:rPr lang="en-GB" dirty="0" smtClean="0">
                <a:solidFill>
                  <a:srgbClr val="FF0000"/>
                </a:solidFill>
              </a:rPr>
              <a:t>What will happen in economic growth when incomes start to rise?</a:t>
            </a:r>
          </a:p>
          <a:p>
            <a:r>
              <a:rPr lang="en-GB" dirty="0" smtClean="0">
                <a:solidFill>
                  <a:srgbClr val="FF0000"/>
                </a:solidFill>
              </a:rPr>
              <a:t>What is the current state of the economy and is there any news about Poundland which would back up this idea?</a:t>
            </a:r>
          </a:p>
          <a:p>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78571"/>
            <a:ext cx="5181600" cy="2927394"/>
          </a:xfrm>
          <a:prstGeom prst="rect">
            <a:avLst/>
          </a:prstGeom>
        </p:spPr>
      </p:pic>
    </p:spTree>
    <p:extLst>
      <p:ext uri="{BB962C8B-B14F-4D97-AF65-F5344CB8AC3E}">
        <p14:creationId xmlns:p14="http://schemas.microsoft.com/office/powerpoint/2010/main" val="325066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YED example ASDA</a:t>
            </a:r>
            <a:endParaRPr lang="en-GB" dirty="0"/>
          </a:p>
        </p:txBody>
      </p:sp>
      <p:sp>
        <p:nvSpPr>
          <p:cNvPr id="3" name="Content Placeholder 2"/>
          <p:cNvSpPr>
            <a:spLocks noGrp="1"/>
          </p:cNvSpPr>
          <p:nvPr>
            <p:ph sz="half" idx="1"/>
          </p:nvPr>
        </p:nvSpPr>
        <p:spPr>
          <a:xfrm>
            <a:off x="838200" y="1825625"/>
            <a:ext cx="5181600" cy="2044246"/>
          </a:xfrm>
        </p:spPr>
        <p:style>
          <a:lnRef idx="2">
            <a:schemeClr val="accent5"/>
          </a:lnRef>
          <a:fillRef idx="1">
            <a:schemeClr val="lt1"/>
          </a:fillRef>
          <a:effectRef idx="0">
            <a:schemeClr val="accent5"/>
          </a:effectRef>
          <a:fontRef idx="minor">
            <a:schemeClr val="dk1"/>
          </a:fontRef>
        </p:style>
        <p:txBody>
          <a:bodyPr/>
          <a:lstStyle/>
          <a:p>
            <a:r>
              <a:rPr lang="en-GB" dirty="0" smtClean="0"/>
              <a:t>When incomes start to rise, in a period of economic growth, ASDA may need to diversify into premium products and extra special ranges</a:t>
            </a:r>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p:spPr>
      </p:pic>
      <p:pic>
        <p:nvPicPr>
          <p:cNvPr id="6" name="Picture 5"/>
          <p:cNvPicPr>
            <a:picLocks noChangeAspect="1"/>
          </p:cNvPicPr>
          <p:nvPr/>
        </p:nvPicPr>
        <p:blipFill>
          <a:blip r:embed="rId3"/>
          <a:stretch>
            <a:fillRect/>
          </a:stretch>
        </p:blipFill>
        <p:spPr>
          <a:xfrm>
            <a:off x="397328" y="4001294"/>
            <a:ext cx="2667000" cy="2667000"/>
          </a:xfrm>
          <a:prstGeom prst="rect">
            <a:avLst/>
          </a:prstGeom>
        </p:spPr>
      </p:pic>
      <p:pic>
        <p:nvPicPr>
          <p:cNvPr id="7" name="Picture 6"/>
          <p:cNvPicPr>
            <a:picLocks noChangeAspect="1"/>
          </p:cNvPicPr>
          <p:nvPr/>
        </p:nvPicPr>
        <p:blipFill>
          <a:blip r:embed="rId4"/>
          <a:stretch>
            <a:fillRect/>
          </a:stretch>
        </p:blipFill>
        <p:spPr>
          <a:xfrm>
            <a:off x="3064328" y="4001294"/>
            <a:ext cx="2667000" cy="2667000"/>
          </a:xfrm>
          <a:prstGeom prst="rect">
            <a:avLst/>
          </a:prstGeom>
        </p:spPr>
      </p:pic>
    </p:spTree>
    <p:extLst>
      <p:ext uri="{BB962C8B-B14F-4D97-AF65-F5344CB8AC3E}">
        <p14:creationId xmlns:p14="http://schemas.microsoft.com/office/powerpoint/2010/main" val="1880646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1631" y="136526"/>
            <a:ext cx="3559629" cy="759619"/>
          </a:xfrm>
        </p:spPr>
        <p:txBody>
          <a:bodyPr/>
          <a:lstStyle/>
          <a:p>
            <a:r>
              <a:rPr lang="en-GB" dirty="0" smtClean="0">
                <a:solidFill>
                  <a:schemeClr val="bg1"/>
                </a:solidFill>
              </a:rPr>
              <a:t>Revision Video </a:t>
            </a:r>
            <a:endParaRPr lang="en-GB" dirty="0">
              <a:solidFill>
                <a:schemeClr val="bg1"/>
              </a:solidFill>
            </a:endParaRPr>
          </a:p>
        </p:txBody>
      </p:sp>
      <p:pic>
        <p:nvPicPr>
          <p:cNvPr id="10242"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1396" y="1124744"/>
            <a:ext cx="84201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90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7361"/>
          </a:xfrm>
        </p:spPr>
        <p:txBody>
          <a:bodyPr/>
          <a:lstStyle/>
          <a:p>
            <a:pPr algn="ctr"/>
            <a:r>
              <a:rPr lang="en-GB" dirty="0" smtClean="0">
                <a:solidFill>
                  <a:schemeClr val="bg1"/>
                </a:solidFill>
              </a:rPr>
              <a:t>Another revision video</a:t>
            </a:r>
            <a:endParaRPr lang="en-GB" dirty="0">
              <a:solidFill>
                <a:schemeClr val="bg1"/>
              </a:solidFill>
            </a:endParaRPr>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2855" y="1519971"/>
            <a:ext cx="8410575"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58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44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1</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21033" y="1240972"/>
            <a:ext cx="7749934" cy="5425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6815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pic>
        <p:nvPicPr>
          <p:cNvPr id="4" name="Content Placeholder 3"/>
          <p:cNvPicPr>
            <a:picLocks noGrp="1" noChangeAspect="1"/>
          </p:cNvPicPr>
          <p:nvPr>
            <p:ph idx="1"/>
          </p:nvPr>
        </p:nvPicPr>
        <p:blipFill>
          <a:blip r:embed="rId2"/>
          <a:stretch>
            <a:fillRect/>
          </a:stretch>
        </p:blipFill>
        <p:spPr>
          <a:xfrm>
            <a:off x="609599" y="1933208"/>
            <a:ext cx="10689771" cy="2314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827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3" name="Content Placeholder 2"/>
          <p:cNvPicPr>
            <a:picLocks noGrp="1" noChangeAspect="1"/>
          </p:cNvPicPr>
          <p:nvPr>
            <p:ph idx="1"/>
          </p:nvPr>
        </p:nvPicPr>
        <p:blipFill>
          <a:blip r:embed="rId2"/>
          <a:stretch>
            <a:fillRect/>
          </a:stretch>
        </p:blipFill>
        <p:spPr>
          <a:xfrm>
            <a:off x="2011815" y="1737746"/>
            <a:ext cx="6642327" cy="4710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981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a:t>
            </a:r>
            <a:r>
              <a:rPr lang="en-GB" dirty="0"/>
              <a:t>2</a:t>
            </a:r>
          </a:p>
        </p:txBody>
      </p:sp>
      <p:pic>
        <p:nvPicPr>
          <p:cNvPr id="4" name="Content Placeholder 3"/>
          <p:cNvPicPr>
            <a:picLocks noGrp="1" noChangeAspect="1"/>
          </p:cNvPicPr>
          <p:nvPr>
            <p:ph idx="1"/>
          </p:nvPr>
        </p:nvPicPr>
        <p:blipFill>
          <a:blip r:embed="rId2"/>
          <a:stretch>
            <a:fillRect/>
          </a:stretch>
        </p:blipFill>
        <p:spPr>
          <a:xfrm>
            <a:off x="609600" y="2068626"/>
            <a:ext cx="10972800" cy="1501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5803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2</a:t>
            </a:r>
            <a:endParaRPr lang="en-GB" dirty="0"/>
          </a:p>
        </p:txBody>
      </p:sp>
      <p:pic>
        <p:nvPicPr>
          <p:cNvPr id="3" name="Content Placeholder 2"/>
          <p:cNvPicPr>
            <a:picLocks noGrp="1" noChangeAspect="1"/>
          </p:cNvPicPr>
          <p:nvPr>
            <p:ph idx="1"/>
          </p:nvPr>
        </p:nvPicPr>
        <p:blipFill>
          <a:blip r:embed="rId2"/>
          <a:stretch>
            <a:fillRect/>
          </a:stretch>
        </p:blipFill>
        <p:spPr>
          <a:xfrm>
            <a:off x="2719388" y="1547926"/>
            <a:ext cx="6753225" cy="5082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321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GB" dirty="0"/>
              <a:t>a) Calculation of income elasticity of demand</a:t>
            </a:r>
          </a:p>
          <a:p>
            <a:pPr marL="0" indent="0">
              <a:buNone/>
            </a:pPr>
            <a:r>
              <a:rPr lang="en-GB" dirty="0"/>
              <a:t>b) Interpretation of numerical values of income elasticity </a:t>
            </a:r>
            <a:r>
              <a:rPr lang="en-GB" dirty="0" smtClean="0"/>
              <a:t>of demand</a:t>
            </a:r>
            <a:endParaRPr lang="en-GB" dirty="0"/>
          </a:p>
          <a:p>
            <a:pPr marL="0" indent="0">
              <a:buNone/>
            </a:pPr>
            <a:r>
              <a:rPr lang="en-GB" dirty="0"/>
              <a:t>c) The factors influencing income elasticity of demand</a:t>
            </a:r>
          </a:p>
          <a:p>
            <a:pPr marL="0" indent="0">
              <a:buNone/>
            </a:pPr>
            <a:r>
              <a:rPr lang="en-GB" dirty="0"/>
              <a:t>d) The significance of income elasticity of demand </a:t>
            </a:r>
            <a:r>
              <a:rPr lang="en-GB" dirty="0" smtClean="0"/>
              <a:t>to businesses</a:t>
            </a:r>
            <a:endParaRPr lang="en-GB" dirty="0"/>
          </a:p>
        </p:txBody>
      </p:sp>
    </p:spTree>
    <p:extLst>
      <p:ext uri="{BB962C8B-B14F-4D97-AF65-F5344CB8AC3E}">
        <p14:creationId xmlns:p14="http://schemas.microsoft.com/office/powerpoint/2010/main" val="2646491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3</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8941" y="1600200"/>
            <a:ext cx="1037411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935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3</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3240" y="1900850"/>
            <a:ext cx="10972800" cy="1506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6800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04160" cy="2532865"/>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Answer sample question 3</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44028" y="269883"/>
            <a:ext cx="6531492" cy="6301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2817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Income elastic demand; how much demand changes when the consumer has a change in income </a:t>
            </a:r>
          </a:p>
          <a:p>
            <a:r>
              <a:rPr lang="en-GB" dirty="0"/>
              <a:t>YED; income elastic demand (we use Y because the letter I is reserved for the word investment)</a:t>
            </a:r>
          </a:p>
          <a:p>
            <a:pPr marL="0" indent="0">
              <a:buNone/>
            </a:pPr>
            <a:endParaRPr lang="en-GB" dirty="0"/>
          </a:p>
        </p:txBody>
      </p:sp>
    </p:spTree>
    <p:extLst>
      <p:ext uri="{BB962C8B-B14F-4D97-AF65-F5344CB8AC3E}">
        <p14:creationId xmlns:p14="http://schemas.microsoft.com/office/powerpoint/2010/main" val="14179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75682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GB" b="1" dirty="0" smtClean="0"/>
              <a:t>Here are three statements:</a:t>
            </a:r>
          </a:p>
          <a:p>
            <a:pPr marL="514350" indent="-514350">
              <a:buFont typeface="+mj-lt"/>
              <a:buAutoNum type="arabicPeriod"/>
            </a:pPr>
            <a:r>
              <a:rPr lang="en-GB" dirty="0" smtClean="0"/>
              <a:t>We know that an inferior good is a good whose demand decreases when consumer income increases</a:t>
            </a:r>
          </a:p>
          <a:p>
            <a:pPr marL="514350" indent="-514350">
              <a:buFont typeface="+mj-lt"/>
              <a:buAutoNum type="arabicPeriod"/>
            </a:pPr>
            <a:endParaRPr lang="en-GB" dirty="0"/>
          </a:p>
          <a:p>
            <a:pPr marL="514350" indent="-514350">
              <a:buFont typeface="+mj-lt"/>
              <a:buAutoNum type="arabicPeriod"/>
            </a:pPr>
            <a:r>
              <a:rPr lang="en-GB" dirty="0" smtClean="0"/>
              <a:t>We also know that a normal good (necessity good) is any good for which demand increases when income increases</a:t>
            </a:r>
          </a:p>
          <a:p>
            <a:pPr marL="514350" indent="-514350">
              <a:buFont typeface="+mj-lt"/>
              <a:buAutoNum type="arabicPeriod"/>
            </a:pPr>
            <a:endParaRPr lang="en-GB" dirty="0"/>
          </a:p>
          <a:p>
            <a:pPr marL="514350" indent="-514350">
              <a:buFont typeface="+mj-lt"/>
              <a:buAutoNum type="arabicPeriod"/>
            </a:pPr>
            <a:r>
              <a:rPr lang="en-GB" dirty="0" smtClean="0"/>
              <a:t>We also know that a luxury good is a good for which demand increases more than proportionally as income rises</a:t>
            </a:r>
          </a:p>
          <a:p>
            <a:endParaRPr lang="en-GB" dirty="0" smtClean="0"/>
          </a:p>
          <a:p>
            <a:r>
              <a:rPr lang="en-GB" b="1" dirty="0" smtClean="0"/>
              <a:t>Now try the question on the next slide</a:t>
            </a:r>
            <a:endParaRPr lang="en-GB" b="1" dirty="0"/>
          </a:p>
        </p:txBody>
      </p:sp>
    </p:spTree>
    <p:extLst>
      <p:ext uri="{BB962C8B-B14F-4D97-AF65-F5344CB8AC3E}">
        <p14:creationId xmlns:p14="http://schemas.microsoft.com/office/powerpoint/2010/main" val="40526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 – which product is inferior?</a:t>
            </a:r>
            <a:endParaRPr lang="en-GB"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690688"/>
            <a:ext cx="3408419" cy="4351338"/>
          </a:xfrm>
          <a:prstGeom prst="rect">
            <a:avLst/>
          </a:prstGeom>
        </p:spPr>
      </p:pic>
      <p:pic>
        <p:nvPicPr>
          <p:cNvPr id="1026" name="Picture 2" descr="https://upload.wikimedia.org/wikipedia/commons/thumb/2/2a/Rolls_Royce_Phantom_-_Flickr_-_Alexandre_Pr%C3%A9vot_%285%29_%28cropped%29.jpg/250px-Rolls_Royce_Phantom_-_Flickr_-_Alexandre_Pr%C3%A9vot_%285%29_%28cropped%2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46619" y="3317054"/>
            <a:ext cx="4215814" cy="1854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cken &amp; Mushroom Pot Noodl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75505" y="2753840"/>
            <a:ext cx="2732937" cy="29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6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Definition: Income Elasticity of Demand</a:t>
            </a:r>
            <a:endParaRPr lang="en-GB" dirty="0"/>
          </a:p>
        </p:txBody>
      </p:sp>
      <p:sp>
        <p:nvSpPr>
          <p:cNvPr id="3" name="Content Placeholder 2"/>
          <p:cNvSpPr>
            <a:spLocks noGrp="1"/>
          </p:cNvSpPr>
          <p:nvPr>
            <p:ph idx="1"/>
          </p:nvPr>
        </p:nvSpPr>
        <p:spPr>
          <a:xfrm>
            <a:off x="838200" y="1825625"/>
            <a:ext cx="7696200" cy="4351338"/>
          </a:xfrm>
        </p:spPr>
        <p:style>
          <a:lnRef idx="2">
            <a:schemeClr val="dk1"/>
          </a:lnRef>
          <a:fillRef idx="1">
            <a:schemeClr val="lt1"/>
          </a:fillRef>
          <a:effectRef idx="0">
            <a:schemeClr val="dk1"/>
          </a:effectRef>
          <a:fontRef idx="minor">
            <a:schemeClr val="dk1"/>
          </a:fontRef>
        </p:style>
        <p:txBody>
          <a:bodyPr>
            <a:normAutofit/>
          </a:bodyPr>
          <a:lstStyle/>
          <a:p>
            <a:r>
              <a:rPr lang="en-GB" dirty="0" smtClean="0"/>
              <a:t>Income Elasticity of Demand is also known as YED for short</a:t>
            </a:r>
          </a:p>
          <a:p>
            <a:r>
              <a:rPr lang="en-GB" dirty="0" smtClean="0"/>
              <a:t>It is a calculation used, by business, to estimate </a:t>
            </a:r>
            <a:r>
              <a:rPr lang="en-GB" dirty="0"/>
              <a:t>how demand will change given changes in income </a:t>
            </a:r>
          </a:p>
          <a:p>
            <a:r>
              <a:rPr lang="en-GB" dirty="0" smtClean="0"/>
              <a:t>As consumer incomes change (up or down) so do demands</a:t>
            </a:r>
            <a:endParaRPr lang="en-GB" dirty="0"/>
          </a:p>
          <a:p>
            <a:r>
              <a:rPr lang="en-GB" dirty="0" smtClean="0"/>
              <a:t>So a business can measure how much demand for a product or service will be affected by a change in consumers income</a:t>
            </a:r>
            <a:endParaRPr lang="en-GB"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8240" y="2007729"/>
            <a:ext cx="3272246" cy="3987130"/>
          </a:xfrm>
          <a:prstGeom prst="rect">
            <a:avLst/>
          </a:prstGeom>
        </p:spPr>
      </p:pic>
    </p:spTree>
    <p:extLst>
      <p:ext uri="{BB962C8B-B14F-4D97-AF65-F5344CB8AC3E}">
        <p14:creationId xmlns:p14="http://schemas.microsoft.com/office/powerpoint/2010/main" val="187776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err="1" smtClean="0"/>
              <a:t>YED</a:t>
            </a:r>
            <a:r>
              <a:rPr lang="en-GB" dirty="0" smtClean="0"/>
              <a:t> in a nutshell</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3360" y="175754"/>
            <a:ext cx="1354053" cy="1649871"/>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032310" y="2032000"/>
            <a:ext cx="1903930" cy="282416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6360" y="2032000"/>
            <a:ext cx="2826702" cy="286651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42213" y="2117282"/>
            <a:ext cx="2989414" cy="2850957"/>
          </a:xfrm>
          <a:prstGeom prst="rect">
            <a:avLst/>
          </a:prstGeom>
        </p:spPr>
      </p:pic>
      <p:sp>
        <p:nvSpPr>
          <p:cNvPr id="10" name="TextBox 9"/>
          <p:cNvSpPr txBox="1"/>
          <p:nvPr/>
        </p:nvSpPr>
        <p:spPr>
          <a:xfrm>
            <a:off x="1032310" y="5197476"/>
            <a:ext cx="2199640" cy="923330"/>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You are broke, what do you have for lunch?</a:t>
            </a:r>
            <a:endParaRPr lang="en-GB" dirty="0">
              <a:solidFill>
                <a:schemeClr val="bg1"/>
              </a:solidFill>
              <a:latin typeface="Arial Rounded MT Bold" panose="020F0704030504030204" pitchFamily="34" charset="0"/>
            </a:endParaRPr>
          </a:p>
        </p:txBody>
      </p:sp>
      <p:sp>
        <p:nvSpPr>
          <p:cNvPr id="11" name="TextBox 10"/>
          <p:cNvSpPr txBox="1"/>
          <p:nvPr/>
        </p:nvSpPr>
        <p:spPr>
          <a:xfrm>
            <a:off x="3896360" y="5059239"/>
            <a:ext cx="2826702" cy="1200329"/>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You have a part-time job which gives you a steady income. What do you have for lunch?</a:t>
            </a:r>
            <a:endParaRPr lang="en-GB" dirty="0">
              <a:solidFill>
                <a:schemeClr val="bg1"/>
              </a:solidFill>
              <a:latin typeface="Arial Rounded MT Bold" panose="020F0704030504030204" pitchFamily="34" charset="0"/>
            </a:endParaRPr>
          </a:p>
        </p:txBody>
      </p:sp>
      <p:sp>
        <p:nvSpPr>
          <p:cNvPr id="12" name="TextBox 11"/>
          <p:cNvSpPr txBox="1"/>
          <p:nvPr/>
        </p:nvSpPr>
        <p:spPr>
          <a:xfrm>
            <a:off x="7542212" y="5197476"/>
            <a:ext cx="2989415" cy="923330"/>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You have a successful online business, what do you have for lunch?</a:t>
            </a:r>
            <a:endParaRPr lang="en-GB" dirty="0">
              <a:solidFill>
                <a:schemeClr val="bg1"/>
              </a:solidFill>
              <a:latin typeface="Arial Rounded MT Bold" panose="020F0704030504030204" pitchFamily="34" charset="0"/>
            </a:endParaRPr>
          </a:p>
        </p:txBody>
      </p:sp>
      <p:sp>
        <p:nvSpPr>
          <p:cNvPr id="13" name="TextBox 12"/>
          <p:cNvSpPr txBox="1"/>
          <p:nvPr/>
        </p:nvSpPr>
        <p:spPr>
          <a:xfrm>
            <a:off x="762000" y="1989648"/>
            <a:ext cx="568960" cy="400110"/>
          </a:xfrm>
          <a:prstGeom prst="rect">
            <a:avLst/>
          </a:prstGeom>
          <a:noFill/>
        </p:spPr>
        <p:txBody>
          <a:bodyPr wrap="square" rtlCol="0">
            <a:spAutoFit/>
          </a:bodyPr>
          <a:lstStyle/>
          <a:p>
            <a:r>
              <a:rPr lang="en-GB" sz="2000" b="1" dirty="0" smtClean="0">
                <a:latin typeface="Arial Rounded MT Bold" panose="020F0704030504030204" pitchFamily="34" charset="0"/>
              </a:rPr>
              <a:t>A</a:t>
            </a:r>
            <a:endParaRPr lang="en-GB" sz="2000" b="1" dirty="0">
              <a:latin typeface="Arial Rounded MT Bold" panose="020F0704030504030204" pitchFamily="34" charset="0"/>
            </a:endParaRPr>
          </a:p>
        </p:txBody>
      </p:sp>
      <p:sp>
        <p:nvSpPr>
          <p:cNvPr id="14" name="Rectangle 13"/>
          <p:cNvSpPr/>
          <p:nvPr/>
        </p:nvSpPr>
        <p:spPr>
          <a:xfrm>
            <a:off x="3896360" y="2109502"/>
            <a:ext cx="351378" cy="369332"/>
          </a:xfrm>
          <a:prstGeom prst="rect">
            <a:avLst/>
          </a:prstGeom>
        </p:spPr>
        <p:txBody>
          <a:bodyPr wrap="none">
            <a:spAutoFit/>
          </a:bodyPr>
          <a:lstStyle/>
          <a:p>
            <a:r>
              <a:rPr lang="en-GB" b="1" dirty="0" smtClean="0">
                <a:latin typeface="Arial Rounded MT Bold" panose="020F0704030504030204" pitchFamily="34" charset="0"/>
              </a:rPr>
              <a:t>B</a:t>
            </a:r>
            <a:endParaRPr lang="en-GB" b="1" dirty="0">
              <a:latin typeface="Arial Rounded MT Bold" panose="020F0704030504030204" pitchFamily="34" charset="0"/>
            </a:endParaRPr>
          </a:p>
        </p:txBody>
      </p:sp>
      <p:sp>
        <p:nvSpPr>
          <p:cNvPr id="15" name="Rectangle 14"/>
          <p:cNvSpPr/>
          <p:nvPr/>
        </p:nvSpPr>
        <p:spPr>
          <a:xfrm>
            <a:off x="7753278" y="2109502"/>
            <a:ext cx="491903" cy="369332"/>
          </a:xfrm>
          <a:prstGeom prst="rect">
            <a:avLst/>
          </a:prstGeom>
        </p:spPr>
        <p:txBody>
          <a:bodyPr wrap="square">
            <a:spAutoFit/>
          </a:bodyPr>
          <a:lstStyle/>
          <a:p>
            <a:r>
              <a:rPr lang="en-GB" b="1" dirty="0" smtClean="0">
                <a:solidFill>
                  <a:schemeClr val="bg1"/>
                </a:solidFill>
                <a:latin typeface="Arial Rounded MT Bold" panose="020F0704030504030204" pitchFamily="34" charset="0"/>
              </a:rPr>
              <a:t>C</a:t>
            </a:r>
            <a:endParaRPr lang="en-GB"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56646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Calculation of income elasticity of demand</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429004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1392</Words>
  <Application>Microsoft Office PowerPoint</Application>
  <PresentationFormat>Widescreen</PresentationFormat>
  <Paragraphs>198</Paragraphs>
  <Slides>44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Arial Black</vt:lpstr>
      <vt:lpstr>Arial Rounded MT Bold</vt:lpstr>
      <vt:lpstr>Calibri</vt:lpstr>
      <vt:lpstr>Calibri Light</vt:lpstr>
      <vt:lpstr>Office Theme</vt:lpstr>
      <vt:lpstr>2_Office Theme</vt:lpstr>
      <vt:lpstr>PowerPoint Presentation</vt:lpstr>
      <vt:lpstr>PowerPoint Presentation</vt:lpstr>
      <vt:lpstr>Worksheet</vt:lpstr>
      <vt:lpstr>From Edexcel</vt:lpstr>
      <vt:lpstr>Starter</vt:lpstr>
      <vt:lpstr>Starter – which product is inferior?</vt:lpstr>
      <vt:lpstr>Definition: Income Elasticity of Demand</vt:lpstr>
      <vt:lpstr>YED in a nutshell</vt:lpstr>
      <vt:lpstr>PowerPoint Presentation</vt:lpstr>
      <vt:lpstr>Normal (necessity) goods</vt:lpstr>
      <vt:lpstr>Inferior goods</vt:lpstr>
      <vt:lpstr>Luxury goods</vt:lpstr>
      <vt:lpstr>Suggested activity - Can you create your own collages of inferior / normal and luxury goods?</vt:lpstr>
      <vt:lpstr>PowerPoint Presentation</vt:lpstr>
      <vt:lpstr>YED formula</vt:lpstr>
      <vt:lpstr>% change in price or quantity demanded formula</vt:lpstr>
      <vt:lpstr>Interpretation of numerical values</vt:lpstr>
      <vt:lpstr>Example YED Calculations</vt:lpstr>
      <vt:lpstr>Answers to example YED calculations</vt:lpstr>
      <vt:lpstr>Comment on your results</vt:lpstr>
      <vt:lpstr>Comment on your results - answers</vt:lpstr>
      <vt:lpstr>PowerPoint Presentation</vt:lpstr>
      <vt:lpstr>Factors influencing YED = luxury goods</vt:lpstr>
      <vt:lpstr>Factors influencing YED = normal goods</vt:lpstr>
      <vt:lpstr>Factors influencing YED = Inferior goods</vt:lpstr>
      <vt:lpstr>Expectations of changes income – why incomes change</vt:lpstr>
      <vt:lpstr>Expectations of changes income</vt:lpstr>
      <vt:lpstr>PowerPoint Presentation</vt:lpstr>
      <vt:lpstr>Uses of YED</vt:lpstr>
      <vt:lpstr>YED example - Poundland</vt:lpstr>
      <vt:lpstr>YED example ASDA</vt:lpstr>
      <vt:lpstr>Revision Video </vt:lpstr>
      <vt:lpstr>Another revision video</vt:lpstr>
      <vt:lpstr>Sample Edexcel A2 questions</vt:lpstr>
      <vt:lpstr>Case study for question 1</vt:lpstr>
      <vt:lpstr>Sample question 1</vt:lpstr>
      <vt:lpstr>Answer sample question 1</vt:lpstr>
      <vt:lpstr>Sample question 2</vt:lpstr>
      <vt:lpstr>Answer sample question 2</vt:lpstr>
      <vt:lpstr>Case study for question 3</vt:lpstr>
      <vt:lpstr>Sample question 3</vt:lpstr>
      <vt:lpstr>Answer sample question 3</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107</cp:revision>
  <dcterms:created xsi:type="dcterms:W3CDTF">2017-05-29T18:04:54Z</dcterms:created>
  <dcterms:modified xsi:type="dcterms:W3CDTF">2019-11-10T15:46:36Z</dcterms:modified>
</cp:coreProperties>
</file>