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7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1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42888"/>
            <a:ext cx="2095500" cy="5548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42888"/>
            <a:ext cx="6134100" cy="5548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0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42888"/>
            <a:ext cx="8382000" cy="554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2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1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67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3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5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3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74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08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72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372225" y="6618288"/>
            <a:ext cx="277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 © Business Studies Online: Slide </a:t>
            </a:r>
            <a:fld id="{39C2F707-7E44-4F30-A18E-3FAA8A1501E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2709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428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5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2u.net/business/reference/variance-analysis-revision-quiz" TargetMode="External"/><Relationship Id="rId2" Type="http://schemas.openxmlformats.org/officeDocument/2006/relationships/hyperlink" Target="https://www.tutor2u.net/business/reference/budgets-and-budget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431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3675" y="1287463"/>
            <a:ext cx="8605838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 dirty="0">
                <a:solidFill>
                  <a:srgbClr val="000000"/>
                </a:solidFill>
              </a:rPr>
              <a:t>You will be familiar with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3333CC"/>
                </a:solidFill>
              </a:rPr>
              <a:t>“The Budget”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 dirty="0">
                <a:solidFill>
                  <a:srgbClr val="000000"/>
                </a:solidFill>
              </a:rPr>
              <a:t>This is where the </a:t>
            </a:r>
            <a:r>
              <a:rPr lang="en-GB" sz="2400" dirty="0">
                <a:solidFill>
                  <a:srgbClr val="3333CC"/>
                </a:solidFill>
              </a:rPr>
              <a:t>Chancellor</a:t>
            </a:r>
            <a:br>
              <a:rPr lang="en-GB" sz="2400" dirty="0">
                <a:solidFill>
                  <a:srgbClr val="3333CC"/>
                </a:solidFill>
              </a:rPr>
            </a:br>
            <a:r>
              <a:rPr lang="en-GB" sz="2400" dirty="0">
                <a:solidFill>
                  <a:srgbClr val="3333CC"/>
                </a:solidFill>
              </a:rPr>
              <a:t>of the Exchequer</a:t>
            </a:r>
            <a:r>
              <a:rPr lang="en-GB" sz="2400" dirty="0">
                <a:solidFill>
                  <a:srgbClr val="000000"/>
                </a:solidFill>
              </a:rPr>
              <a:t> outlines 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the government plans for</a:t>
            </a:r>
            <a:br>
              <a:rPr lang="en-GB" sz="2400" dirty="0">
                <a:solidFill>
                  <a:srgbClr val="000000"/>
                </a:solidFill>
              </a:rPr>
            </a:br>
            <a:r>
              <a:rPr lang="en-GB" sz="2400" dirty="0">
                <a:solidFill>
                  <a:srgbClr val="000000"/>
                </a:solidFill>
              </a:rPr>
              <a:t>the UK Economy</a:t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 dirty="0">
                <a:solidFill>
                  <a:srgbClr val="000000"/>
                </a:solidFill>
              </a:rPr>
              <a:t>He will indicate: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solidFill>
                  <a:srgbClr val="000000"/>
                </a:solidFill>
              </a:rPr>
              <a:t>The spending plans of the Government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solidFill>
                  <a:srgbClr val="000000"/>
                </a:solidFill>
              </a:rPr>
              <a:t>How and where the Government will 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raise revenue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The UK Budget</a:t>
            </a:r>
            <a:endParaRPr lang="en-US"/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4640263" y="1993900"/>
            <a:ext cx="4051300" cy="3132138"/>
            <a:chOff x="2923" y="1256"/>
            <a:chExt cx="2552" cy="1973"/>
          </a:xfrm>
        </p:grpSpPr>
        <p:pic>
          <p:nvPicPr>
            <p:cNvPr id="32780" name="Picture 12" descr="in_the_news_qx_me"/>
            <p:cNvPicPr>
              <a:picLocks noChangeAspect="1" noChangeArrowheads="1"/>
            </p:cNvPicPr>
            <p:nvPr/>
          </p:nvPicPr>
          <p:blipFill>
            <a:blip r:embed="rId4" cstate="print">
              <a:lum bright="52000" contrast="-4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7" t="5984" r="5173" b="4599"/>
            <a:stretch>
              <a:fillRect/>
            </a:stretch>
          </p:blipFill>
          <p:spPr bwMode="auto">
            <a:xfrm rot="1644175">
              <a:off x="2923" y="1256"/>
              <a:ext cx="2552" cy="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3" r="17896"/>
            <a:stretch>
              <a:fillRect/>
            </a:stretch>
          </p:blipFill>
          <p:spPr bwMode="auto">
            <a:xfrm rot="1620000">
              <a:off x="2935" y="1640"/>
              <a:ext cx="1521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59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4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and_thumbs_down_hg_clr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503613"/>
            <a:ext cx="2209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579938" y="5494338"/>
            <a:ext cx="3848100" cy="1130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</a:rPr>
              <a:t>Fuel price increase a price of oil rises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579938" y="4429125"/>
            <a:ext cx="3848100" cy="10652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</a:rPr>
              <a:t>Government increase business rates, by an unexpected amount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579938" y="3363913"/>
            <a:ext cx="3848100" cy="10652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</a:rPr>
              <a:t>Competition launches new product, winning extra sales</a:t>
            </a:r>
          </a:p>
        </p:txBody>
      </p:sp>
      <p:pic>
        <p:nvPicPr>
          <p:cNvPr id="82952" name="Picture 8" descr="hand_thumbs_up_hg_clr"/>
          <p:cNvPicPr>
            <a:picLocks noChangeAspect="1" noChangeArrowheads="1" noCrop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149600"/>
            <a:ext cx="2209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733425" y="5494338"/>
            <a:ext cx="3848100" cy="1130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</a:rPr>
              <a:t>Rising value of the pound makes importing raw material cheaper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733425" y="4429125"/>
            <a:ext cx="3848100" cy="10652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</a:rPr>
              <a:t>Economic boom leads to extra sales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733425" y="2817813"/>
            <a:ext cx="3848100" cy="546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</a:rPr>
              <a:t>Favourable Variances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733425" y="3363913"/>
            <a:ext cx="3848100" cy="10652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>
                <a:solidFill>
                  <a:srgbClr val="000000"/>
                </a:solidFill>
              </a:rPr>
              <a:t>Wage rises are lower than expected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4579938" y="2817813"/>
            <a:ext cx="3848100" cy="546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b="1">
                <a:solidFill>
                  <a:srgbClr val="3333CC"/>
                </a:solidFill>
              </a:rPr>
              <a:t>Adverse Variances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176213" y="1122363"/>
            <a:ext cx="80010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GB" sz="2400">
                <a:solidFill>
                  <a:srgbClr val="000000"/>
                </a:solidFill>
              </a:rPr>
              <a:t>Managers must look at the reasons for the variance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r>
              <a:rPr lang="en-GB" sz="2000">
                <a:solidFill>
                  <a:srgbClr val="000000"/>
                </a:solidFill>
              </a:rPr>
              <a:t> So that problems can be accounted for in the next budget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5"/>
              </a:buBlip>
            </a:pPr>
            <a:endParaRPr lang="en-GB" sz="200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GB" sz="2400">
                <a:solidFill>
                  <a:srgbClr val="000000"/>
                </a:solidFill>
              </a:rPr>
              <a:t>Variances are caused by a variety of different factors:</a:t>
            </a:r>
          </a:p>
        </p:txBody>
      </p:sp>
      <p:sp>
        <p:nvSpPr>
          <p:cNvPr id="829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Causes Variances To Occur?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0" grpId="0" animBg="1"/>
      <p:bldP spid="82951" grpId="0" animBg="1"/>
      <p:bldP spid="82953" grpId="0" animBg="1"/>
      <p:bldP spid="82954" grpId="0" animBg="1"/>
      <p:bldP spid="82955" grpId="0" animBg="1"/>
      <p:bldP spid="82957" grpId="0" animBg="1"/>
      <p:bldP spid="82958" grpId="0" animBg="1"/>
      <p:bldP spid="82959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62" name="Picture 46" descr="sticky_blank_hg_clr_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 b="10687"/>
          <a:stretch>
            <a:fillRect/>
          </a:stretch>
        </p:blipFill>
        <p:spPr bwMode="auto">
          <a:xfrm rot="-291984">
            <a:off x="-85725" y="1220788"/>
            <a:ext cx="5033963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63" name="Picture 47" descr="pinblue_md_clr_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169988"/>
            <a:ext cx="639762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64" name="Text Box 48"/>
          <p:cNvSpPr txBox="1">
            <a:spLocks noChangeArrowheads="1"/>
          </p:cNvSpPr>
          <p:nvPr/>
        </p:nvSpPr>
        <p:spPr bwMode="auto">
          <a:xfrm rot="20924788">
            <a:off x="620713" y="1906588"/>
            <a:ext cx="3065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 u="sng">
                <a:solidFill>
                  <a:srgbClr val="FF0000"/>
                </a:solidFill>
                <a:latin typeface="Comic Sans MS" pitchFamily="66" charset="0"/>
              </a:rPr>
              <a:t>Advantages</a:t>
            </a:r>
            <a:endParaRPr lang="en-US" sz="28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 rot="20940000">
            <a:off x="287338" y="2517775"/>
            <a:ext cx="3805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Helps managers understand the running of the business, and highlight possible problems</a:t>
            </a:r>
            <a:endParaRPr lang="en-US" sz="18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0466" name="Text Box 50"/>
          <p:cNvSpPr txBox="1">
            <a:spLocks noChangeArrowheads="1"/>
          </p:cNvSpPr>
          <p:nvPr/>
        </p:nvSpPr>
        <p:spPr bwMode="auto">
          <a:xfrm rot="20940000">
            <a:off x="374650" y="3617913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 startAt="2"/>
            </a:pP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Encourages departments to </a:t>
            </a:r>
            <a:br>
              <a:rPr lang="en-GB" sz="18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co-operate</a:t>
            </a:r>
            <a:endParaRPr lang="en-US" sz="180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60467" name="Picture 51" descr="hand_thumbs_up_hg_clr_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016125"/>
            <a:ext cx="439737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68" name="Picture 52" descr="sticky_blank_hg_clr_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1" b="10660"/>
          <a:stretch>
            <a:fillRect/>
          </a:stretch>
        </p:blipFill>
        <p:spPr bwMode="auto">
          <a:xfrm rot="600000">
            <a:off x="4186238" y="1276350"/>
            <a:ext cx="5253037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69" name="Picture 53" descr="pinblue_md_clr_m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440" flipH="1">
            <a:off x="6700838" y="1323975"/>
            <a:ext cx="64135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70" name="Text Box 54"/>
          <p:cNvSpPr txBox="1">
            <a:spLocks noChangeArrowheads="1"/>
          </p:cNvSpPr>
          <p:nvPr/>
        </p:nvSpPr>
        <p:spPr bwMode="auto">
          <a:xfrm rot="240000">
            <a:off x="5219700" y="1793875"/>
            <a:ext cx="3065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 u="sng">
                <a:solidFill>
                  <a:srgbClr val="FF0000"/>
                </a:solidFill>
                <a:latin typeface="Comic Sans MS" pitchFamily="66" charset="0"/>
              </a:rPr>
              <a:t>Disadvantages</a:t>
            </a:r>
            <a:endParaRPr lang="en-US" sz="28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471" name="Text Box 55"/>
          <p:cNvSpPr txBox="1">
            <a:spLocks noChangeArrowheads="1"/>
          </p:cNvSpPr>
          <p:nvPr/>
        </p:nvSpPr>
        <p:spPr bwMode="auto">
          <a:xfrm rot="240000">
            <a:off x="4895850" y="2479675"/>
            <a:ext cx="38020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Inaccurate and unrealistic budgets may demotivate, or simply be ignored</a:t>
            </a:r>
            <a:endParaRPr lang="en-US" sz="18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0472" name="Text Box 56"/>
          <p:cNvSpPr txBox="1">
            <a:spLocks noChangeArrowheads="1"/>
          </p:cNvSpPr>
          <p:nvPr/>
        </p:nvSpPr>
        <p:spPr bwMode="auto">
          <a:xfrm rot="240000">
            <a:off x="4672013" y="3438525"/>
            <a:ext cx="397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 startAt="2"/>
            </a:pP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It can restrict business activity, which may lose the firm business</a:t>
            </a:r>
            <a:endParaRPr lang="en-US" sz="180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60473" name="Picture 57" descr="hand_thumbs_down_hg_clr_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01">
            <a:off x="8170863" y="1778000"/>
            <a:ext cx="4953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74" name="Text Box 58"/>
          <p:cNvSpPr txBox="1">
            <a:spLocks noChangeArrowheads="1"/>
          </p:cNvSpPr>
          <p:nvPr/>
        </p:nvSpPr>
        <p:spPr bwMode="auto">
          <a:xfrm rot="240000">
            <a:off x="4441825" y="4159250"/>
            <a:ext cx="4346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 startAt="3"/>
            </a:pP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If budgets are imposed upon people there is little incentive for them to stick to the targets</a:t>
            </a:r>
            <a:endParaRPr lang="en-US" sz="18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0475" name="Text Box 59"/>
          <p:cNvSpPr txBox="1">
            <a:spLocks noChangeArrowheads="1"/>
          </p:cNvSpPr>
          <p:nvPr/>
        </p:nvSpPr>
        <p:spPr bwMode="auto">
          <a:xfrm rot="240000">
            <a:off x="4173538" y="5091113"/>
            <a:ext cx="45688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 startAt="4"/>
            </a:pP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The larger the business, the more difficult and time consuming the process will be</a:t>
            </a:r>
            <a:endParaRPr lang="en-US" sz="18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0477" name="Text Box 61"/>
          <p:cNvSpPr txBox="1">
            <a:spLocks noChangeArrowheads="1"/>
          </p:cNvSpPr>
          <p:nvPr/>
        </p:nvSpPr>
        <p:spPr bwMode="auto">
          <a:xfrm rot="20940000">
            <a:off x="307975" y="4454525"/>
            <a:ext cx="412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 startAt="3"/>
            </a:pP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Makes everyone aware of costs</a:t>
            </a:r>
            <a:endParaRPr lang="en-US" sz="18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0480" name="Text Box 64"/>
          <p:cNvSpPr txBox="1">
            <a:spLocks noChangeArrowheads="1"/>
          </p:cNvSpPr>
          <p:nvPr/>
        </p:nvSpPr>
        <p:spPr bwMode="auto">
          <a:xfrm rot="20940000">
            <a:off x="361950" y="5060950"/>
            <a:ext cx="4127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9378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3037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696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35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arenR" startAt="4"/>
            </a:pPr>
            <a:r>
              <a:rPr lang="en-GB" sz="1800">
                <a:solidFill>
                  <a:srgbClr val="3333CC"/>
                </a:solidFill>
                <a:latin typeface="Comic Sans MS" pitchFamily="66" charset="0"/>
              </a:rPr>
              <a:t>Helps everyone focus on the firms objectives</a:t>
            </a:r>
            <a:endParaRPr lang="en-US" sz="18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60481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42888"/>
            <a:ext cx="8658226" cy="914400"/>
          </a:xfrm>
        </p:spPr>
        <p:txBody>
          <a:bodyPr/>
          <a:lstStyle/>
          <a:p>
            <a:r>
              <a:rPr lang="en-GB"/>
              <a:t>Advantages &amp; Disadvantages of Budgets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4" grpId="0"/>
      <p:bldP spid="60465" grpId="0"/>
      <p:bldP spid="60466" grpId="0"/>
      <p:bldP spid="60470" grpId="0"/>
      <p:bldP spid="60471" grpId="0"/>
      <p:bldP spid="60472" grpId="0"/>
      <p:bldP spid="60474" grpId="0"/>
      <p:bldP spid="60475" grpId="0"/>
      <p:bldP spid="60477" grpId="0"/>
      <p:bldP spid="604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584200" y="1903413"/>
          <a:ext cx="8015288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6991380" imgH="2809785" progId="Excel.Sheet.12">
                  <p:embed/>
                </p:oleObj>
              </mc:Choice>
              <mc:Fallback>
                <p:oleObj name="Worksheet" r:id="rId4" imgW="6991380" imgH="2809785" progId="Excel.Shee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903413"/>
                        <a:ext cx="8015288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 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3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B2 Data Analysis – Pg. 100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11622"/>
              </p:ext>
            </p:extLst>
          </p:nvPr>
        </p:nvGraphicFramePr>
        <p:xfrm>
          <a:off x="635267" y="1289317"/>
          <a:ext cx="7849168" cy="2204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4781430" imgH="1343025" progId="Excel.Sheet.12">
                  <p:embed/>
                </p:oleObj>
              </mc:Choice>
              <mc:Fallback>
                <p:oleObj name="Worksheet" r:id="rId4" imgW="4781430" imgH="1343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267" y="1289317"/>
                        <a:ext cx="7849168" cy="2204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771" y="3657601"/>
            <a:ext cx="7353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are the five missing numbers?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Examine one financial strength and two weaknesses in this data, from the company’s viewpoint.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 How may a manager set about improving the accuracy of a sales budget?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Budgeting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Variance Analysis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3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7777163" cy="863600"/>
          </a:xfrm>
        </p:spPr>
        <p:txBody>
          <a:bodyPr/>
          <a:lstStyle/>
          <a:p>
            <a:r>
              <a:rPr lang="en-GB"/>
              <a:t>Budgets in Business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69888" y="1147763"/>
            <a:ext cx="7940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The Governments Budget is no different from any budget drawn up by businesses</a:t>
            </a:r>
            <a:br>
              <a:rPr lang="en-GB" sz="2400">
                <a:solidFill>
                  <a:srgbClr val="000000"/>
                </a:solidFill>
              </a:rPr>
            </a:br>
            <a:endParaRPr lang="en-GB" sz="240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A budget can be defined as:</a:t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/>
            </a:r>
            <a:br>
              <a:rPr lang="en-GB" sz="2400">
                <a:solidFill>
                  <a:srgbClr val="000000"/>
                </a:solidFill>
              </a:rPr>
            </a:br>
            <a:endParaRPr lang="en-GB" sz="240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As such a budget is </a:t>
            </a:r>
            <a:r>
              <a:rPr lang="en-GB" sz="2400">
                <a:solidFill>
                  <a:srgbClr val="FF0000"/>
                </a:solidFill>
              </a:rPr>
              <a:t>NOT</a:t>
            </a:r>
            <a:r>
              <a:rPr lang="en-GB" sz="2400">
                <a:solidFill>
                  <a:srgbClr val="000000"/>
                </a:solidFill>
              </a:rPr>
              <a:t> a forecast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</a:rPr>
              <a:t>It is a plan of: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GB">
                <a:solidFill>
                  <a:srgbClr val="000000"/>
                </a:solidFill>
              </a:rPr>
              <a:t>The money a business expects to spend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GB">
                <a:solidFill>
                  <a:srgbClr val="000000"/>
                </a:solidFill>
              </a:rPr>
              <a:t>The money a business expects to receive</a:t>
            </a:r>
          </a:p>
        </p:txBody>
      </p: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669925" y="2887663"/>
            <a:ext cx="7740650" cy="1196975"/>
            <a:chOff x="422" y="1819"/>
            <a:chExt cx="4876" cy="754"/>
          </a:xfrm>
        </p:grpSpPr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422" y="1819"/>
              <a:ext cx="4876" cy="75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auto">
            <a:xfrm>
              <a:off x="1953" y="1819"/>
              <a:ext cx="3337" cy="7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“A financial plan to </a:t>
              </a:r>
              <a:b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</a:b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move towards the </a:t>
              </a:r>
              <a:b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</a:b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achievement of set objectives”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pic>
          <p:nvPicPr>
            <p:cNvPr id="7886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3"/>
              <a:ext cx="1544" cy="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865" name="Picture 17" descr="piggy_bank_toss_coin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3890963"/>
            <a:ext cx="2203450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 bldLvl="4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7777163" cy="863600"/>
          </a:xfrm>
        </p:spPr>
        <p:txBody>
          <a:bodyPr/>
          <a:lstStyle/>
          <a:p>
            <a:r>
              <a:rPr lang="en-GB"/>
              <a:t>Obtaining Data For A Budget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69888" y="1147763"/>
            <a:ext cx="7940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A budget can be:</a:t>
            </a:r>
            <a:br>
              <a:rPr lang="en-GB" sz="2400">
                <a:solidFill>
                  <a:srgbClr val="000000"/>
                </a:solidFill>
              </a:rPr>
            </a:b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720725" y="2106613"/>
            <a:ext cx="3382963" cy="2266950"/>
          </a:xfrm>
          <a:prstGeom prst="rect">
            <a:avLst/>
          </a:prstGeom>
          <a:solidFill>
            <a:srgbClr val="FFFFCC">
              <a:alpha val="80000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 marL="6350" indent="-6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34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0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800100" y="2179638"/>
            <a:ext cx="31765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Departmental budgets will be drawn up using past data, e.g.: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Sales figures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Allowances will be made for known changes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E.g. inflation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19138" y="1617663"/>
            <a:ext cx="3382962" cy="447675"/>
          </a:xfrm>
          <a:prstGeom prst="rect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3333CC"/>
                </a:solidFill>
              </a:rPr>
              <a:t>Historical</a:t>
            </a:r>
            <a:endParaRPr lang="en-GB" sz="2400" b="1" noProof="1">
              <a:solidFill>
                <a:srgbClr val="3333CC"/>
              </a:solidFill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451475" y="2106613"/>
            <a:ext cx="3382963" cy="2266950"/>
          </a:xfrm>
          <a:prstGeom prst="rect">
            <a:avLst/>
          </a:prstGeom>
          <a:solidFill>
            <a:srgbClr val="FFFFCC">
              <a:alpha val="80000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 marL="6350" indent="-6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34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0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495925" y="2157413"/>
            <a:ext cx="32956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Sets each budget at zero at the start of every year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Departments then have to justify every pound they ask for in their budget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5453063" y="1616075"/>
            <a:ext cx="3382962" cy="447675"/>
          </a:xfrm>
          <a:prstGeom prst="rect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3333CC"/>
                </a:solidFill>
              </a:rPr>
              <a:t>Zero-Based</a:t>
            </a:r>
            <a:endParaRPr lang="en-GB" sz="2400" b="1" noProof="1">
              <a:solidFill>
                <a:srgbClr val="3333CC"/>
              </a:solidFill>
            </a:endParaRP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/>
        </p:nvSpPr>
        <p:spPr bwMode="auto">
          <a:xfrm>
            <a:off x="4352925" y="2528888"/>
            <a:ext cx="7334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OR</a:t>
            </a:r>
          </a:p>
        </p:txBody>
      </p:sp>
      <p:grpSp>
        <p:nvGrpSpPr>
          <p:cNvPr id="86125" name="Group 109"/>
          <p:cNvGrpSpPr>
            <a:grpSpLocks/>
          </p:cNvGrpSpPr>
          <p:nvPr/>
        </p:nvGrpSpPr>
        <p:grpSpPr bwMode="auto">
          <a:xfrm>
            <a:off x="357188" y="4319588"/>
            <a:ext cx="3736975" cy="2290762"/>
            <a:chOff x="142" y="2721"/>
            <a:chExt cx="2437" cy="1443"/>
          </a:xfrm>
        </p:grpSpPr>
        <p:sp>
          <p:nvSpPr>
            <p:cNvPr id="86037" name="Rectangle 21"/>
            <p:cNvSpPr>
              <a:spLocks noChangeArrowheads="1"/>
            </p:cNvSpPr>
            <p:nvPr/>
          </p:nvSpPr>
          <p:spPr bwMode="auto">
            <a:xfrm>
              <a:off x="142" y="3444"/>
              <a:ext cx="244" cy="65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6069" name="Text Box 53"/>
            <p:cNvSpPr txBox="1">
              <a:spLocks noChangeArrowheads="1"/>
            </p:cNvSpPr>
            <p:nvPr/>
          </p:nvSpPr>
          <p:spPr bwMode="auto">
            <a:xfrm rot="16200000">
              <a:off x="-133" y="3674"/>
              <a:ext cx="782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>
                  <a:solidFill>
                    <a:srgbClr val="3333CC"/>
                  </a:solidFill>
                </a:rPr>
                <a:t>Bad at…</a:t>
              </a:r>
              <a:endParaRPr lang="en-US" sz="1400" b="1">
                <a:solidFill>
                  <a:srgbClr val="3333CC"/>
                </a:solidFill>
              </a:endParaRPr>
            </a:p>
          </p:txBody>
        </p:sp>
        <p:sp>
          <p:nvSpPr>
            <p:cNvPr id="86038" name="Rectangle 22"/>
            <p:cNvSpPr>
              <a:spLocks noChangeArrowheads="1"/>
            </p:cNvSpPr>
            <p:nvPr/>
          </p:nvSpPr>
          <p:spPr bwMode="auto">
            <a:xfrm>
              <a:off x="386" y="3444"/>
              <a:ext cx="2193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6035" name="Rectangle 19"/>
            <p:cNvSpPr>
              <a:spLocks noChangeArrowheads="1"/>
            </p:cNvSpPr>
            <p:nvPr/>
          </p:nvSpPr>
          <p:spPr bwMode="auto">
            <a:xfrm>
              <a:off x="386" y="2783"/>
              <a:ext cx="2193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6034" name="Rectangle 18"/>
            <p:cNvSpPr>
              <a:spLocks noChangeArrowheads="1"/>
            </p:cNvSpPr>
            <p:nvPr/>
          </p:nvSpPr>
          <p:spPr bwMode="auto">
            <a:xfrm>
              <a:off x="142" y="2783"/>
              <a:ext cx="244" cy="66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6040" name="Line 24"/>
            <p:cNvSpPr>
              <a:spLocks noChangeShapeType="1"/>
            </p:cNvSpPr>
            <p:nvPr/>
          </p:nvSpPr>
          <p:spPr bwMode="auto">
            <a:xfrm>
              <a:off x="142" y="2783"/>
              <a:ext cx="2437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041" name="Line 25"/>
            <p:cNvSpPr>
              <a:spLocks noChangeShapeType="1"/>
            </p:cNvSpPr>
            <p:nvPr/>
          </p:nvSpPr>
          <p:spPr bwMode="auto">
            <a:xfrm>
              <a:off x="142" y="3444"/>
              <a:ext cx="243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>
              <a:off x="142" y="4102"/>
              <a:ext cx="2437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043" name="Line 27"/>
            <p:cNvSpPr>
              <a:spLocks noChangeShapeType="1"/>
            </p:cNvSpPr>
            <p:nvPr/>
          </p:nvSpPr>
          <p:spPr bwMode="auto">
            <a:xfrm>
              <a:off x="142" y="2783"/>
              <a:ext cx="0" cy="1319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089" name="Line 73"/>
            <p:cNvSpPr>
              <a:spLocks noChangeShapeType="1"/>
            </p:cNvSpPr>
            <p:nvPr/>
          </p:nvSpPr>
          <p:spPr bwMode="auto">
            <a:xfrm>
              <a:off x="386" y="2783"/>
              <a:ext cx="0" cy="1319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090" name="Line 74"/>
            <p:cNvSpPr>
              <a:spLocks noChangeShapeType="1"/>
            </p:cNvSpPr>
            <p:nvPr/>
          </p:nvSpPr>
          <p:spPr bwMode="auto">
            <a:xfrm>
              <a:off x="2579" y="2783"/>
              <a:ext cx="0" cy="131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068" name="Text Box 52"/>
            <p:cNvSpPr txBox="1">
              <a:spLocks noChangeArrowheads="1"/>
            </p:cNvSpPr>
            <p:nvPr/>
          </p:nvSpPr>
          <p:spPr bwMode="auto">
            <a:xfrm rot="16200000">
              <a:off x="-131" y="3013"/>
              <a:ext cx="782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>
                  <a:solidFill>
                    <a:srgbClr val="3333CC"/>
                  </a:solidFill>
                </a:rPr>
                <a:t>Good For…</a:t>
              </a:r>
              <a:endParaRPr lang="en-US" sz="1400" b="1">
                <a:solidFill>
                  <a:srgbClr val="3333CC"/>
                </a:solidFill>
              </a:endParaRPr>
            </a:p>
          </p:txBody>
        </p:sp>
      </p:grpSp>
      <p:grpSp>
        <p:nvGrpSpPr>
          <p:cNvPr id="86126" name="Group 110"/>
          <p:cNvGrpSpPr>
            <a:grpSpLocks/>
          </p:cNvGrpSpPr>
          <p:nvPr/>
        </p:nvGrpSpPr>
        <p:grpSpPr bwMode="auto">
          <a:xfrm>
            <a:off x="5021263" y="4318000"/>
            <a:ext cx="3817937" cy="2290763"/>
            <a:chOff x="3163" y="2720"/>
            <a:chExt cx="2405" cy="1443"/>
          </a:xfrm>
        </p:grpSpPr>
        <p:sp>
          <p:nvSpPr>
            <p:cNvPr id="86116" name="Rectangle 100"/>
            <p:cNvSpPr>
              <a:spLocks noChangeArrowheads="1"/>
            </p:cNvSpPr>
            <p:nvPr/>
          </p:nvSpPr>
          <p:spPr bwMode="auto">
            <a:xfrm>
              <a:off x="3178" y="2782"/>
              <a:ext cx="244" cy="66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86119" name="Text Box 103"/>
            <p:cNvSpPr txBox="1">
              <a:spLocks noChangeArrowheads="1"/>
            </p:cNvSpPr>
            <p:nvPr/>
          </p:nvSpPr>
          <p:spPr bwMode="auto">
            <a:xfrm rot="16200000">
              <a:off x="2902" y="3015"/>
              <a:ext cx="7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>
                  <a:solidFill>
                    <a:srgbClr val="3333CC"/>
                  </a:solidFill>
                </a:rPr>
                <a:t>Good For…</a:t>
              </a:r>
              <a:endParaRPr lang="en-US" sz="1400" b="1">
                <a:solidFill>
                  <a:srgbClr val="3333CC"/>
                </a:solidFill>
              </a:endParaRPr>
            </a:p>
          </p:txBody>
        </p:sp>
        <p:sp>
          <p:nvSpPr>
            <p:cNvPr id="86039" name="Rectangle 23"/>
            <p:cNvSpPr>
              <a:spLocks noChangeArrowheads="1"/>
            </p:cNvSpPr>
            <p:nvPr/>
          </p:nvSpPr>
          <p:spPr bwMode="auto">
            <a:xfrm>
              <a:off x="3430" y="3444"/>
              <a:ext cx="2138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6036" name="Rectangle 20"/>
            <p:cNvSpPr>
              <a:spLocks noChangeArrowheads="1"/>
            </p:cNvSpPr>
            <p:nvPr/>
          </p:nvSpPr>
          <p:spPr bwMode="auto">
            <a:xfrm>
              <a:off x="3430" y="2783"/>
              <a:ext cx="2138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6046" name="Line 30"/>
            <p:cNvSpPr>
              <a:spLocks noChangeShapeType="1"/>
            </p:cNvSpPr>
            <p:nvPr/>
          </p:nvSpPr>
          <p:spPr bwMode="auto">
            <a:xfrm>
              <a:off x="5568" y="2783"/>
              <a:ext cx="0" cy="1319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3430" y="2783"/>
              <a:ext cx="0" cy="131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115" name="Rectangle 99"/>
            <p:cNvSpPr>
              <a:spLocks noChangeArrowheads="1"/>
            </p:cNvSpPr>
            <p:nvPr/>
          </p:nvSpPr>
          <p:spPr bwMode="auto">
            <a:xfrm>
              <a:off x="3178" y="3443"/>
              <a:ext cx="244" cy="65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6117" name="Line 101"/>
            <p:cNvSpPr>
              <a:spLocks noChangeShapeType="1"/>
            </p:cNvSpPr>
            <p:nvPr/>
          </p:nvSpPr>
          <p:spPr bwMode="auto">
            <a:xfrm>
              <a:off x="3178" y="2782"/>
              <a:ext cx="0" cy="1319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120" name="Text Box 104"/>
            <p:cNvSpPr txBox="1">
              <a:spLocks noChangeArrowheads="1"/>
            </p:cNvSpPr>
            <p:nvPr/>
          </p:nvSpPr>
          <p:spPr bwMode="auto">
            <a:xfrm rot="16200000">
              <a:off x="2900" y="3676"/>
              <a:ext cx="7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b="1">
                  <a:solidFill>
                    <a:srgbClr val="3333CC"/>
                  </a:solidFill>
                </a:rPr>
                <a:t>Bad at…</a:t>
              </a:r>
              <a:endParaRPr lang="en-US" sz="1400" b="1">
                <a:solidFill>
                  <a:srgbClr val="3333CC"/>
                </a:solidFill>
              </a:endParaRPr>
            </a:p>
          </p:txBody>
        </p:sp>
        <p:sp>
          <p:nvSpPr>
            <p:cNvPr id="86112" name="Line 96"/>
            <p:cNvSpPr>
              <a:spLocks noChangeShapeType="1"/>
            </p:cNvSpPr>
            <p:nvPr/>
          </p:nvSpPr>
          <p:spPr bwMode="auto">
            <a:xfrm>
              <a:off x="3163" y="4102"/>
              <a:ext cx="2405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106" name="Line 90"/>
            <p:cNvSpPr>
              <a:spLocks noChangeShapeType="1"/>
            </p:cNvSpPr>
            <p:nvPr/>
          </p:nvSpPr>
          <p:spPr bwMode="auto">
            <a:xfrm>
              <a:off x="3172" y="2783"/>
              <a:ext cx="2396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6110" name="Line 94"/>
            <p:cNvSpPr>
              <a:spLocks noChangeShapeType="1"/>
            </p:cNvSpPr>
            <p:nvPr/>
          </p:nvSpPr>
          <p:spPr bwMode="auto">
            <a:xfrm>
              <a:off x="3172" y="3444"/>
              <a:ext cx="239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</p:grpSp>
      <p:sp>
        <p:nvSpPr>
          <p:cNvPr id="86121" name="Rectangle 105"/>
          <p:cNvSpPr>
            <a:spLocks noChangeArrowheads="1"/>
          </p:cNvSpPr>
          <p:nvPr/>
        </p:nvSpPr>
        <p:spPr bwMode="auto">
          <a:xfrm>
            <a:off x="692150" y="4579938"/>
            <a:ext cx="35036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Drawing up a budget quickly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Since data is available</a:t>
            </a:r>
          </a:p>
        </p:txBody>
      </p:sp>
      <p:sp>
        <p:nvSpPr>
          <p:cNvPr id="86122" name="Rectangle 106"/>
          <p:cNvSpPr>
            <a:spLocks noChangeArrowheads="1"/>
          </p:cNvSpPr>
          <p:nvPr/>
        </p:nvSpPr>
        <p:spPr bwMode="auto">
          <a:xfrm>
            <a:off x="679450" y="5610225"/>
            <a:ext cx="35036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Doesn’t encourage efficiency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As departments rely on receiving a given amount</a:t>
            </a:r>
          </a:p>
        </p:txBody>
      </p:sp>
      <p:sp>
        <p:nvSpPr>
          <p:cNvPr id="86123" name="Rectangle 107"/>
          <p:cNvSpPr>
            <a:spLocks noChangeArrowheads="1"/>
          </p:cNvSpPr>
          <p:nvPr/>
        </p:nvSpPr>
        <p:spPr bwMode="auto">
          <a:xfrm>
            <a:off x="5462588" y="4622800"/>
            <a:ext cx="304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Identifying area where savings can be made</a:t>
            </a:r>
          </a:p>
        </p:txBody>
      </p:sp>
      <p:sp>
        <p:nvSpPr>
          <p:cNvPr id="86124" name="Rectangle 108"/>
          <p:cNvSpPr>
            <a:spLocks noChangeArrowheads="1"/>
          </p:cNvSpPr>
          <p:nvPr/>
        </p:nvSpPr>
        <p:spPr bwMode="auto">
          <a:xfrm>
            <a:off x="5462588" y="5589588"/>
            <a:ext cx="35036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Take more management time to produce budgets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4"/>
              </a:buBlip>
            </a:pPr>
            <a:r>
              <a:rPr lang="en-GB" sz="1600">
                <a:solidFill>
                  <a:srgbClr val="000000"/>
                </a:solidFill>
              </a:rPr>
              <a:t>Since data is available</a:t>
            </a:r>
          </a:p>
        </p:txBody>
      </p:sp>
    </p:spTree>
    <p:extLst>
      <p:ext uri="{BB962C8B-B14F-4D97-AF65-F5344CB8AC3E}">
        <p14:creationId xmlns:p14="http://schemas.microsoft.com/office/powerpoint/2010/main" val="2725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6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6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4" autoUpdateAnimBg="0"/>
      <p:bldP spid="86026" grpId="0" build="allAtOnce" animBg="1"/>
      <p:bldP spid="86027" grpId="0" build="p" bldLvl="4" autoUpdateAnimBg="0"/>
      <p:bldP spid="86028" grpId="0" animBg="1"/>
      <p:bldP spid="86029" grpId="0" build="allAtOnce" animBg="1"/>
      <p:bldP spid="86030" grpId="0" build="p" bldLvl="4" autoUpdateAnimBg="0"/>
      <p:bldP spid="86031" grpId="0" animBg="1"/>
      <p:bldP spid="86032" grpId="0" animBg="1"/>
      <p:bldP spid="86121" grpId="0" build="p" bldLvl="4" autoUpdateAnimBg="0"/>
      <p:bldP spid="86122" grpId="0" build="p" bldLvl="4" autoUpdateAnimBg="0"/>
      <p:bldP spid="86123" grpId="0" build="p" bldLvl="4" autoUpdateAnimBg="0"/>
      <p:bldP spid="86124" grpId="0" build="p" bldLvl="4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/>
              <a:t>t</a:t>
            </a:r>
            <a:r>
              <a:rPr lang="en-GB" dirty="0" smtClean="0"/>
              <a:t>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174282"/>
            <a:ext cx="8547234" cy="5178391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Adverse variance </a:t>
            </a:r>
            <a:r>
              <a:rPr lang="en-GB" sz="2000" dirty="0" smtClean="0"/>
              <a:t>– a difference between budgeted and actual figures that is damaging to the firm’s profit (costs go up or revenue goes down)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Criteria</a:t>
            </a:r>
            <a:r>
              <a:rPr lang="en-GB" sz="2000" dirty="0" smtClean="0"/>
              <a:t> – yardsticks against which success (or the lack of it) can be measured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Delegated</a:t>
            </a:r>
            <a:r>
              <a:rPr lang="en-GB" sz="2000" dirty="0" smtClean="0"/>
              <a:t> – passing authority down the hierarchy</a:t>
            </a:r>
          </a:p>
          <a:p>
            <a:r>
              <a:rPr lang="en-GB" sz="2000" dirty="0">
                <a:solidFill>
                  <a:srgbClr val="FF0000"/>
                </a:solidFill>
              </a:rPr>
              <a:t>Expenditure budget </a:t>
            </a:r>
            <a:r>
              <a:rPr lang="en-GB" sz="2000" dirty="0" smtClean="0"/>
              <a:t>– setting a maximum figure on what a department or manger can spend over a period of time; this is to control costs</a:t>
            </a:r>
          </a:p>
          <a:p>
            <a:r>
              <a:rPr lang="en-GB" sz="2000" dirty="0">
                <a:solidFill>
                  <a:srgbClr val="FF0000"/>
                </a:solidFill>
              </a:rPr>
              <a:t>Favourable variance </a:t>
            </a:r>
            <a:r>
              <a:rPr lang="en-GB" sz="2000" dirty="0" smtClean="0"/>
              <a:t>-  </a:t>
            </a:r>
            <a:r>
              <a:rPr lang="en-GB" sz="2000" dirty="0"/>
              <a:t>a difference between budgeted and actual figures that </a:t>
            </a:r>
            <a:r>
              <a:rPr lang="en-GB" sz="2000" dirty="0" smtClean="0"/>
              <a:t>boost's </a:t>
            </a:r>
            <a:r>
              <a:rPr lang="en-GB" sz="2000" dirty="0"/>
              <a:t>the firm’s profit (costs go </a:t>
            </a:r>
            <a:r>
              <a:rPr lang="en-GB" sz="2000" dirty="0" smtClean="0"/>
              <a:t>down </a:t>
            </a:r>
            <a:r>
              <a:rPr lang="en-GB" sz="2000" dirty="0"/>
              <a:t>or revenue goes </a:t>
            </a:r>
            <a:r>
              <a:rPr lang="en-GB" sz="2000" dirty="0" smtClean="0"/>
              <a:t>up)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Income budget </a:t>
            </a:r>
            <a:r>
              <a:rPr lang="en-GB" sz="2000" dirty="0" smtClean="0"/>
              <a:t>– setting a minimum figure for the revenue to be generated by a product, a department or manager</a:t>
            </a:r>
          </a:p>
          <a:p>
            <a:r>
              <a:rPr lang="en-GB" sz="2000" dirty="0">
                <a:solidFill>
                  <a:srgbClr val="FF0000"/>
                </a:solidFill>
              </a:rPr>
              <a:t>Profit budget </a:t>
            </a:r>
            <a:r>
              <a:rPr lang="en-GB" sz="2000" dirty="0" smtClean="0"/>
              <a:t>– setting a minimum figure for the profit to be achieved over a period of time.</a:t>
            </a:r>
          </a:p>
          <a:p>
            <a:r>
              <a:rPr lang="en-GB" sz="2000" dirty="0">
                <a:solidFill>
                  <a:srgbClr val="FF0000"/>
                </a:solidFill>
              </a:rPr>
              <a:t>Zero budgeting </a:t>
            </a:r>
            <a:r>
              <a:rPr lang="en-GB" sz="2000" dirty="0" smtClean="0"/>
              <a:t>– setting all budgets at £0, to force managers to9 have to justify spending levels that they say they need in future.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911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_s1036"/>
          <p:cNvSpPr>
            <a:spLocks noChangeShapeType="1"/>
          </p:cNvSpPr>
          <p:nvPr/>
        </p:nvSpPr>
        <p:spPr bwMode="auto">
          <a:xfrm flipV="1">
            <a:off x="4321175" y="4619625"/>
            <a:ext cx="12700" cy="3063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3984" name="_s1028"/>
          <p:cNvSpPr>
            <a:spLocks noChangeShapeType="1"/>
          </p:cNvSpPr>
          <p:nvPr/>
        </p:nvSpPr>
        <p:spPr bwMode="auto">
          <a:xfrm flipH="1" flipV="1">
            <a:off x="3548063" y="2949575"/>
            <a:ext cx="446087" cy="5921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4004" name="_s1028"/>
          <p:cNvSpPr>
            <a:spLocks noChangeShapeType="1"/>
          </p:cNvSpPr>
          <p:nvPr/>
        </p:nvSpPr>
        <p:spPr bwMode="auto">
          <a:xfrm flipH="1" flipV="1">
            <a:off x="5022850" y="4291013"/>
            <a:ext cx="1571625" cy="1014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4005" name="_s1028"/>
          <p:cNvSpPr>
            <a:spLocks noChangeShapeType="1"/>
          </p:cNvSpPr>
          <p:nvPr/>
        </p:nvSpPr>
        <p:spPr bwMode="auto">
          <a:xfrm flipH="1" flipV="1">
            <a:off x="5040313" y="3976688"/>
            <a:ext cx="1239837" cy="619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4006" name="_s1028"/>
          <p:cNvSpPr>
            <a:spLocks noChangeShapeType="1"/>
          </p:cNvSpPr>
          <p:nvPr/>
        </p:nvSpPr>
        <p:spPr bwMode="auto">
          <a:xfrm flipH="1">
            <a:off x="4629150" y="2752725"/>
            <a:ext cx="603250" cy="7477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4007" name="_s1028"/>
          <p:cNvSpPr>
            <a:spLocks noChangeShapeType="1"/>
          </p:cNvSpPr>
          <p:nvPr/>
        </p:nvSpPr>
        <p:spPr bwMode="auto">
          <a:xfrm flipH="1">
            <a:off x="2673350" y="4267200"/>
            <a:ext cx="987425" cy="693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4008" name="_s1028"/>
          <p:cNvSpPr>
            <a:spLocks noChangeShapeType="1"/>
          </p:cNvSpPr>
          <p:nvPr/>
        </p:nvSpPr>
        <p:spPr bwMode="auto">
          <a:xfrm flipH="1" flipV="1">
            <a:off x="2551113" y="3781425"/>
            <a:ext cx="1093787" cy="34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685800" y="1143000"/>
            <a:ext cx="8142288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A firm will need to consider a number of different things: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3987" name="_s1037"/>
          <p:cNvSpPr>
            <a:spLocks noChangeArrowheads="1"/>
          </p:cNvSpPr>
          <p:nvPr/>
        </p:nvSpPr>
        <p:spPr bwMode="auto">
          <a:xfrm>
            <a:off x="5997575" y="4935538"/>
            <a:ext cx="2587625" cy="145573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06531" tIns="53266" rIns="106531" bIns="532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Labour Budget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Outlines the labour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 requirements of 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production budget</a:t>
            </a:r>
          </a:p>
        </p:txBody>
      </p:sp>
      <p:sp>
        <p:nvSpPr>
          <p:cNvPr id="83988" name="_s1037"/>
          <p:cNvSpPr>
            <a:spLocks noChangeArrowheads="1"/>
          </p:cNvSpPr>
          <p:nvPr/>
        </p:nvSpPr>
        <p:spPr bwMode="auto">
          <a:xfrm>
            <a:off x="2906713" y="4906963"/>
            <a:ext cx="2882900" cy="18161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06531" tIns="53266" rIns="106531" bIns="532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Capital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Expenditure</a:t>
            </a:r>
            <a:br>
              <a:rPr lang="en-GB" sz="21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 Budget</a:t>
            </a:r>
            <a:br>
              <a:rPr lang="en-GB" sz="21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Outlines new assets 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that may be needed</a:t>
            </a:r>
          </a:p>
        </p:txBody>
      </p:sp>
      <p:sp>
        <p:nvSpPr>
          <p:cNvPr id="83989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Types of Budget</a:t>
            </a:r>
            <a:endParaRPr lang="en-US"/>
          </a:p>
        </p:txBody>
      </p:sp>
      <p:sp>
        <p:nvSpPr>
          <p:cNvPr id="83991" name="_s1036"/>
          <p:cNvSpPr>
            <a:spLocks noChangeArrowheads="1"/>
          </p:cNvSpPr>
          <p:nvPr/>
        </p:nvSpPr>
        <p:spPr bwMode="auto">
          <a:xfrm>
            <a:off x="4791075" y="1654175"/>
            <a:ext cx="2827338" cy="13763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06531" tIns="53266" rIns="106531" bIns="532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Production Budget</a:t>
            </a:r>
            <a:br>
              <a:rPr lang="en-GB" sz="21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Forecasts how many 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units need to be made</a:t>
            </a:r>
          </a:p>
        </p:txBody>
      </p:sp>
      <p:sp>
        <p:nvSpPr>
          <p:cNvPr id="83992" name="_s1034"/>
          <p:cNvSpPr>
            <a:spLocks noChangeArrowheads="1"/>
          </p:cNvSpPr>
          <p:nvPr/>
        </p:nvSpPr>
        <p:spPr bwMode="auto">
          <a:xfrm>
            <a:off x="6237288" y="3036888"/>
            <a:ext cx="2638425" cy="17399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06531" tIns="53266" rIns="106531" bIns="532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Purchases Budget</a:t>
            </a:r>
            <a:br>
              <a:rPr lang="en-GB" sz="21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Outlines the material 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requirements of 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production budget</a:t>
            </a:r>
          </a:p>
        </p:txBody>
      </p:sp>
      <p:sp>
        <p:nvSpPr>
          <p:cNvPr id="83995" name="_s1032"/>
          <p:cNvSpPr>
            <a:spLocks noChangeArrowheads="1"/>
          </p:cNvSpPr>
          <p:nvPr/>
        </p:nvSpPr>
        <p:spPr bwMode="auto">
          <a:xfrm>
            <a:off x="274638" y="4621213"/>
            <a:ext cx="2663825" cy="14351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06531" tIns="53266" rIns="106531" bIns="532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Cash Budget</a:t>
            </a:r>
            <a:br>
              <a:rPr lang="en-GB" sz="21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(Cash flow) Forecasts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money flowing in &amp;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 out of the business</a:t>
            </a:r>
          </a:p>
        </p:txBody>
      </p:sp>
      <p:sp>
        <p:nvSpPr>
          <p:cNvPr id="83996" name="_s1030"/>
          <p:cNvSpPr>
            <a:spLocks noChangeArrowheads="1"/>
          </p:cNvSpPr>
          <p:nvPr/>
        </p:nvSpPr>
        <p:spPr bwMode="auto">
          <a:xfrm>
            <a:off x="147638" y="2881313"/>
            <a:ext cx="2427287" cy="15224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06531" tIns="53266" rIns="106531" bIns="532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Master Budget</a:t>
            </a:r>
            <a:br>
              <a:rPr lang="en-GB" sz="21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A summary of all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 budgets to forecast 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profit &amp; loss</a:t>
            </a:r>
          </a:p>
        </p:txBody>
      </p:sp>
      <p:sp>
        <p:nvSpPr>
          <p:cNvPr id="83997" name="_s1037"/>
          <p:cNvSpPr>
            <a:spLocks noChangeArrowheads="1"/>
          </p:cNvSpPr>
          <p:nvPr/>
        </p:nvSpPr>
        <p:spPr bwMode="auto">
          <a:xfrm>
            <a:off x="1765300" y="1685925"/>
            <a:ext cx="2589213" cy="13335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06531" tIns="53266" rIns="106531" bIns="532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>
                <a:solidFill>
                  <a:srgbClr val="3333CC"/>
                </a:solidFill>
                <a:latin typeface="Comic Sans MS" pitchFamily="66" charset="0"/>
              </a:rPr>
              <a:t>Sales Budget</a:t>
            </a:r>
            <a:br>
              <a:rPr lang="en-GB" sz="21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Forecasts how </a:t>
            </a:r>
            <a:br>
              <a:rPr lang="en-GB" sz="16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sz="1600">
                <a:solidFill>
                  <a:srgbClr val="000000"/>
                </a:solidFill>
                <a:latin typeface="Comic Sans MS" pitchFamily="66" charset="0"/>
              </a:rPr>
              <a:t>much will be sold</a:t>
            </a:r>
          </a:p>
        </p:txBody>
      </p:sp>
      <p:sp>
        <p:nvSpPr>
          <p:cNvPr id="83998" name="_s1038"/>
          <p:cNvSpPr>
            <a:spLocks noChangeArrowheads="1"/>
          </p:cNvSpPr>
          <p:nvPr/>
        </p:nvSpPr>
        <p:spPr bwMode="auto">
          <a:xfrm>
            <a:off x="3602038" y="3441700"/>
            <a:ext cx="1468437" cy="12477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06531" tIns="53266" rIns="106531" bIns="53266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b="1">
                <a:solidFill>
                  <a:srgbClr val="3333CC"/>
                </a:solidFill>
                <a:latin typeface="Comic Sans MS" pitchFamily="66" charset="0"/>
              </a:rPr>
              <a:t>Types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100" b="1">
                <a:solidFill>
                  <a:srgbClr val="3333CC"/>
                </a:solidFill>
                <a:latin typeface="Comic Sans MS" pitchFamily="66" charset="0"/>
              </a:rPr>
              <a:t>of Budget</a:t>
            </a:r>
          </a:p>
        </p:txBody>
      </p:sp>
    </p:spTree>
    <p:extLst>
      <p:ext uri="{BB962C8B-B14F-4D97-AF65-F5344CB8AC3E}">
        <p14:creationId xmlns:p14="http://schemas.microsoft.com/office/powerpoint/2010/main" val="35080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4" grpId="0" animBg="1"/>
      <p:bldP spid="84005" grpId="0" animBg="1"/>
      <p:bldP spid="84006" grpId="0" animBg="1"/>
      <p:bldP spid="84007" grpId="0" animBg="1"/>
      <p:bldP spid="84008" grpId="0" animBg="1"/>
      <p:bldP spid="83986" grpId="0" build="p" bldLvl="4" autoUpdateAnimBg="0"/>
      <p:bldP spid="83987" grpId="0" animBg="1" autoUpdateAnimBg="0"/>
      <p:bldP spid="83988" grpId="0" animBg="1" autoUpdateAnimBg="0"/>
      <p:bldP spid="83991" grpId="0" animBg="1"/>
      <p:bldP spid="83992" grpId="0" animBg="1"/>
      <p:bldP spid="83995" grpId="0" animBg="1" autoUpdateAnimBg="0"/>
      <p:bldP spid="83996" grpId="0" animBg="1" autoUpdateAnimBg="0"/>
      <p:bldP spid="83997" grpId="0" animBg="1" autoUpdateAnimBg="0"/>
      <p:bldP spid="839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15" name="Picture 23" descr="sold_l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538413"/>
            <a:ext cx="1357313" cy="1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6" name="Picture 24" descr="paid_l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543175"/>
            <a:ext cx="1357313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30188" y="2503488"/>
            <a:ext cx="8759825" cy="1890712"/>
          </a:xfrm>
          <a:prstGeom prst="rect">
            <a:avLst/>
          </a:prstGeom>
          <a:solidFill>
            <a:srgbClr val="FFFFCC">
              <a:alpha val="70000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656138" y="3024188"/>
            <a:ext cx="385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</a:rPr>
              <a:t>PURCHASES BUDGET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660900" y="2552700"/>
            <a:ext cx="385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</a:rPr>
              <a:t>PRODUCTION</a:t>
            </a: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>
                <a:solidFill>
                  <a:srgbClr val="3333CC"/>
                </a:solidFill>
              </a:rPr>
              <a:t>BUDGET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656138" y="3484563"/>
            <a:ext cx="385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</a:rPr>
              <a:t>LABOUR BUDGET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835400" y="3973513"/>
            <a:ext cx="521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</a:rPr>
              <a:t>CAPITAL EXPENDITURE BUDGET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63563" y="1173163"/>
            <a:ext cx="80010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GB" sz="2400">
                <a:solidFill>
                  <a:srgbClr val="000000"/>
                </a:solidFill>
              </a:rPr>
              <a:t>The cash budget and master budget are created from the other budgets: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42875" y="3022600"/>
            <a:ext cx="3856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</a:rPr>
              <a:t>SALES</a:t>
            </a:r>
            <a:br>
              <a:rPr lang="en-GB" sz="2400">
                <a:solidFill>
                  <a:srgbClr val="3333CC"/>
                </a:solidFill>
              </a:rPr>
            </a:br>
            <a:r>
              <a:rPr lang="en-GB" sz="2400">
                <a:solidFill>
                  <a:srgbClr val="3333CC"/>
                </a:solidFill>
              </a:rPr>
              <a:t> BUDGET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2695575" y="4581525"/>
            <a:ext cx="3443288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</a:rPr>
              <a:t>CASH BUDGET</a:t>
            </a:r>
            <a:br>
              <a:rPr lang="en-GB" sz="2400">
                <a:solidFill>
                  <a:srgbClr val="3333CC"/>
                </a:solidFill>
              </a:rPr>
            </a:br>
            <a:r>
              <a:rPr lang="en-GB" sz="2400">
                <a:solidFill>
                  <a:srgbClr val="3333CC"/>
                </a:solidFill>
              </a:rPr>
              <a:t>(Cash Flow Forecast)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V="1">
            <a:off x="3838575" y="2503488"/>
            <a:ext cx="0" cy="1905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1150938" y="2166938"/>
            <a:ext cx="2057400" cy="2809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INCOME</a:t>
            </a:r>
          </a:p>
        </p:txBody>
      </p:sp>
      <p:sp>
        <p:nvSpPr>
          <p:cNvPr id="85006" name="WordArt 14"/>
          <p:cNvSpPr>
            <a:spLocks noChangeArrowheads="1" noChangeShapeType="1" noTextEdit="1"/>
          </p:cNvSpPr>
          <p:nvPr/>
        </p:nvSpPr>
        <p:spPr bwMode="auto">
          <a:xfrm>
            <a:off x="5359400" y="2154238"/>
            <a:ext cx="2057400" cy="2809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952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CCFF"/>
                </a:solidFill>
                <a:latin typeface="Arial Black"/>
              </a:rPr>
              <a:t>COSTS</a:t>
            </a:r>
          </a:p>
        </p:txBody>
      </p:sp>
      <p:sp>
        <p:nvSpPr>
          <p:cNvPr id="85007" name="AutoShape 15"/>
          <p:cNvSpPr>
            <a:spLocks noChangeArrowheads="1"/>
          </p:cNvSpPr>
          <p:nvPr/>
        </p:nvSpPr>
        <p:spPr bwMode="auto">
          <a:xfrm rot="5400000">
            <a:off x="1839912" y="4486276"/>
            <a:ext cx="898525" cy="762000"/>
          </a:xfrm>
          <a:custGeom>
            <a:avLst/>
            <a:gdLst>
              <a:gd name="G0" fmla="+- 8651 0 0"/>
              <a:gd name="G1" fmla="+- 16543 0 0"/>
              <a:gd name="G2" fmla="+- 7154 0 0"/>
              <a:gd name="G3" fmla="*/ 8651 1 2"/>
              <a:gd name="G4" fmla="+- G3 10800 0"/>
              <a:gd name="G5" fmla="+- 21600 8651 16543"/>
              <a:gd name="G6" fmla="+- 16543 7154 0"/>
              <a:gd name="G7" fmla="*/ G6 1 2"/>
              <a:gd name="G8" fmla="*/ 16543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543 1 2"/>
              <a:gd name="G15" fmla="+- G5 0 G4"/>
              <a:gd name="G16" fmla="+- G0 0 G4"/>
              <a:gd name="G17" fmla="*/ G2 G15 G16"/>
              <a:gd name="T0" fmla="*/ 15126 w 21600"/>
              <a:gd name="T1" fmla="*/ 0 h 21600"/>
              <a:gd name="T2" fmla="*/ 8651 w 21600"/>
              <a:gd name="T3" fmla="*/ 7154 h 21600"/>
              <a:gd name="T4" fmla="*/ 0 w 21600"/>
              <a:gd name="T5" fmla="*/ 19750 h 21600"/>
              <a:gd name="T6" fmla="*/ 8272 w 21600"/>
              <a:gd name="T7" fmla="*/ 21600 h 21600"/>
              <a:gd name="T8" fmla="*/ 16543 w 21600"/>
              <a:gd name="T9" fmla="*/ 15471 h 21600"/>
              <a:gd name="T10" fmla="*/ 21600 w 21600"/>
              <a:gd name="T11" fmla="*/ 715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6" y="0"/>
                </a:moveTo>
                <a:lnTo>
                  <a:pt x="8651" y="7154"/>
                </a:lnTo>
                <a:lnTo>
                  <a:pt x="13708" y="7154"/>
                </a:lnTo>
                <a:lnTo>
                  <a:pt x="13708" y="17898"/>
                </a:lnTo>
                <a:lnTo>
                  <a:pt x="0" y="17898"/>
                </a:lnTo>
                <a:lnTo>
                  <a:pt x="0" y="21600"/>
                </a:lnTo>
                <a:lnTo>
                  <a:pt x="16543" y="21600"/>
                </a:lnTo>
                <a:lnTo>
                  <a:pt x="16543" y="7154"/>
                </a:lnTo>
                <a:lnTo>
                  <a:pt x="21600" y="7154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5008" name="AutoShape 16"/>
          <p:cNvSpPr>
            <a:spLocks noChangeArrowheads="1"/>
          </p:cNvSpPr>
          <p:nvPr/>
        </p:nvSpPr>
        <p:spPr bwMode="auto">
          <a:xfrm rot="16200000" flipH="1">
            <a:off x="6139656" y="4474370"/>
            <a:ext cx="898525" cy="792162"/>
          </a:xfrm>
          <a:custGeom>
            <a:avLst/>
            <a:gdLst>
              <a:gd name="G0" fmla="+- 8651 0 0"/>
              <a:gd name="G1" fmla="+- 16543 0 0"/>
              <a:gd name="G2" fmla="+- 7154 0 0"/>
              <a:gd name="G3" fmla="*/ 8651 1 2"/>
              <a:gd name="G4" fmla="+- G3 10800 0"/>
              <a:gd name="G5" fmla="+- 21600 8651 16543"/>
              <a:gd name="G6" fmla="+- 16543 7154 0"/>
              <a:gd name="G7" fmla="*/ G6 1 2"/>
              <a:gd name="G8" fmla="*/ 16543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543 1 2"/>
              <a:gd name="G15" fmla="+- G5 0 G4"/>
              <a:gd name="G16" fmla="+- G0 0 G4"/>
              <a:gd name="G17" fmla="*/ G2 G15 G16"/>
              <a:gd name="T0" fmla="*/ 15126 w 21600"/>
              <a:gd name="T1" fmla="*/ 0 h 21600"/>
              <a:gd name="T2" fmla="*/ 8651 w 21600"/>
              <a:gd name="T3" fmla="*/ 7154 h 21600"/>
              <a:gd name="T4" fmla="*/ 0 w 21600"/>
              <a:gd name="T5" fmla="*/ 19750 h 21600"/>
              <a:gd name="T6" fmla="*/ 8272 w 21600"/>
              <a:gd name="T7" fmla="*/ 21600 h 21600"/>
              <a:gd name="T8" fmla="*/ 16543 w 21600"/>
              <a:gd name="T9" fmla="*/ 15471 h 21600"/>
              <a:gd name="T10" fmla="*/ 21600 w 21600"/>
              <a:gd name="T11" fmla="*/ 715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26" y="0"/>
                </a:moveTo>
                <a:lnTo>
                  <a:pt x="8651" y="7154"/>
                </a:lnTo>
                <a:lnTo>
                  <a:pt x="13708" y="7154"/>
                </a:lnTo>
                <a:lnTo>
                  <a:pt x="13708" y="17898"/>
                </a:lnTo>
                <a:lnTo>
                  <a:pt x="0" y="17898"/>
                </a:lnTo>
                <a:lnTo>
                  <a:pt x="0" y="21600"/>
                </a:lnTo>
                <a:lnTo>
                  <a:pt x="16543" y="21600"/>
                </a:lnTo>
                <a:lnTo>
                  <a:pt x="16543" y="7154"/>
                </a:lnTo>
                <a:lnTo>
                  <a:pt x="21600" y="7154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5010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Bringing The Budgets Together</a:t>
            </a:r>
            <a:endParaRPr lang="en-US"/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2443163" y="5835650"/>
            <a:ext cx="3856037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</a:rPr>
              <a:t>MASTER BUDGET</a:t>
            </a:r>
          </a:p>
        </p:txBody>
      </p:sp>
      <p:sp>
        <p:nvSpPr>
          <p:cNvPr id="85012" name="AutoShape 20"/>
          <p:cNvSpPr>
            <a:spLocks noChangeArrowheads="1"/>
          </p:cNvSpPr>
          <p:nvPr/>
        </p:nvSpPr>
        <p:spPr bwMode="auto">
          <a:xfrm>
            <a:off x="4264025" y="5422900"/>
            <a:ext cx="258763" cy="398463"/>
          </a:xfrm>
          <a:prstGeom prst="downArrow">
            <a:avLst>
              <a:gd name="adj1" fmla="val 50000"/>
              <a:gd name="adj2" fmla="val 38497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9" grpId="0"/>
      <p:bldP spid="84998" grpId="0"/>
      <p:bldP spid="85000" grpId="0"/>
      <p:bldP spid="85001" grpId="0"/>
      <p:bldP spid="84996" grpId="0" build="p" bldLvl="4" autoUpdateAnimBg="0"/>
      <p:bldP spid="84997" grpId="0"/>
      <p:bldP spid="85002" grpId="0" animBg="1"/>
      <p:bldP spid="85004" grpId="0" animBg="1"/>
      <p:bldP spid="85005" grpId="0" animBg="1"/>
      <p:bldP spid="85006" grpId="0" animBg="1"/>
      <p:bldP spid="85007" grpId="0" animBg="1"/>
      <p:bldP spid="85008" grpId="0" animBg="1"/>
      <p:bldP spid="85011" grpId="0" animBg="1"/>
      <p:bldP spid="85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50" name="Rectangle 366"/>
          <p:cNvSpPr>
            <a:spLocks noChangeArrowheads="1"/>
          </p:cNvSpPr>
          <p:nvPr/>
        </p:nvSpPr>
        <p:spPr bwMode="auto">
          <a:xfrm>
            <a:off x="4141788" y="1762125"/>
            <a:ext cx="3644900" cy="6365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951" name="Rectangle 367"/>
          <p:cNvSpPr>
            <a:spLocks noChangeArrowheads="1"/>
          </p:cNvSpPr>
          <p:nvPr/>
        </p:nvSpPr>
        <p:spPr bwMode="auto">
          <a:xfrm>
            <a:off x="4141788" y="2798763"/>
            <a:ext cx="3644900" cy="6365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952" name="Rectangle 368"/>
          <p:cNvSpPr>
            <a:spLocks noChangeArrowheads="1"/>
          </p:cNvSpPr>
          <p:nvPr/>
        </p:nvSpPr>
        <p:spPr bwMode="auto">
          <a:xfrm>
            <a:off x="4141788" y="3819525"/>
            <a:ext cx="3644900" cy="6365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953" name="Rectangle 369"/>
          <p:cNvSpPr>
            <a:spLocks noChangeArrowheads="1"/>
          </p:cNvSpPr>
          <p:nvPr/>
        </p:nvSpPr>
        <p:spPr bwMode="auto">
          <a:xfrm>
            <a:off x="4141788" y="4827588"/>
            <a:ext cx="3644900" cy="6365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954" name="Rectangle 370"/>
          <p:cNvSpPr>
            <a:spLocks noChangeArrowheads="1"/>
          </p:cNvSpPr>
          <p:nvPr/>
        </p:nvSpPr>
        <p:spPr bwMode="auto">
          <a:xfrm>
            <a:off x="4141788" y="5861050"/>
            <a:ext cx="3644900" cy="6365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99" name="Rectangle 315"/>
          <p:cNvSpPr>
            <a:spLocks noChangeArrowheads="1"/>
          </p:cNvSpPr>
          <p:nvPr/>
        </p:nvSpPr>
        <p:spPr bwMode="auto">
          <a:xfrm>
            <a:off x="4325938" y="1816100"/>
            <a:ext cx="3238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These are usually in the form of targets</a:t>
            </a:r>
          </a:p>
        </p:txBody>
      </p:sp>
      <p:sp>
        <p:nvSpPr>
          <p:cNvPr id="67882" name="Rectangle 298"/>
          <p:cNvSpPr>
            <a:spLocks noChangeArrowheads="1"/>
          </p:cNvSpPr>
          <p:nvPr/>
        </p:nvSpPr>
        <p:spPr bwMode="auto">
          <a:xfrm>
            <a:off x="706438" y="4770438"/>
            <a:ext cx="1320800" cy="581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Control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865313" y="1317625"/>
            <a:ext cx="1082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865313" y="1317625"/>
            <a:ext cx="1082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1865313" y="1317625"/>
            <a:ext cx="1082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632" name="Rectangle 48"/>
          <p:cNvSpPr>
            <a:spLocks noChangeArrowheads="1"/>
          </p:cNvSpPr>
          <p:nvPr/>
        </p:nvSpPr>
        <p:spPr bwMode="auto">
          <a:xfrm>
            <a:off x="1865313" y="1317625"/>
            <a:ext cx="1082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689" name="Line 105"/>
          <p:cNvSpPr>
            <a:spLocks noChangeShapeType="1"/>
          </p:cNvSpPr>
          <p:nvPr/>
        </p:nvSpPr>
        <p:spPr bwMode="auto">
          <a:xfrm>
            <a:off x="1865313" y="1317625"/>
            <a:ext cx="10826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690" name="Line 106"/>
          <p:cNvSpPr>
            <a:spLocks noChangeShapeType="1"/>
          </p:cNvSpPr>
          <p:nvPr/>
        </p:nvSpPr>
        <p:spPr bwMode="auto">
          <a:xfrm>
            <a:off x="2246313" y="5541963"/>
            <a:ext cx="10826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691" name="Line 107"/>
          <p:cNvSpPr>
            <a:spLocks noChangeShapeType="1"/>
          </p:cNvSpPr>
          <p:nvPr/>
        </p:nvSpPr>
        <p:spPr bwMode="auto">
          <a:xfrm>
            <a:off x="1865313" y="1317625"/>
            <a:ext cx="0" cy="455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692" name="Line 108"/>
          <p:cNvSpPr>
            <a:spLocks noChangeShapeType="1"/>
          </p:cNvSpPr>
          <p:nvPr/>
        </p:nvSpPr>
        <p:spPr bwMode="auto">
          <a:xfrm>
            <a:off x="7278688" y="1317625"/>
            <a:ext cx="0" cy="455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698" name="Line 114"/>
          <p:cNvSpPr>
            <a:spLocks noChangeShapeType="1"/>
          </p:cNvSpPr>
          <p:nvPr/>
        </p:nvSpPr>
        <p:spPr bwMode="auto">
          <a:xfrm>
            <a:off x="3292475" y="1317625"/>
            <a:ext cx="18208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701" name="Line 117"/>
          <p:cNvSpPr>
            <a:spLocks noChangeShapeType="1"/>
          </p:cNvSpPr>
          <p:nvPr/>
        </p:nvSpPr>
        <p:spPr bwMode="auto">
          <a:xfrm>
            <a:off x="5113338" y="1317625"/>
            <a:ext cx="511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5624513" y="1317625"/>
            <a:ext cx="1654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779" name="Line 195"/>
          <p:cNvSpPr>
            <a:spLocks noChangeShapeType="1"/>
          </p:cNvSpPr>
          <p:nvPr/>
        </p:nvSpPr>
        <p:spPr bwMode="auto">
          <a:xfrm>
            <a:off x="2246313" y="4235450"/>
            <a:ext cx="0" cy="455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793" name="Line 209"/>
          <p:cNvSpPr>
            <a:spLocks noChangeShapeType="1"/>
          </p:cNvSpPr>
          <p:nvPr/>
        </p:nvSpPr>
        <p:spPr bwMode="auto">
          <a:xfrm>
            <a:off x="2246313" y="4691063"/>
            <a:ext cx="0" cy="3952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30" name="Line 246"/>
          <p:cNvSpPr>
            <a:spLocks noChangeShapeType="1"/>
          </p:cNvSpPr>
          <p:nvPr/>
        </p:nvSpPr>
        <p:spPr bwMode="auto">
          <a:xfrm>
            <a:off x="5494338" y="5541963"/>
            <a:ext cx="511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41" name="Line 257"/>
          <p:cNvSpPr>
            <a:spLocks noChangeShapeType="1"/>
          </p:cNvSpPr>
          <p:nvPr/>
        </p:nvSpPr>
        <p:spPr bwMode="auto">
          <a:xfrm>
            <a:off x="2947988" y="1317625"/>
            <a:ext cx="3444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42" name="Line 258"/>
          <p:cNvSpPr>
            <a:spLocks noChangeShapeType="1"/>
          </p:cNvSpPr>
          <p:nvPr/>
        </p:nvSpPr>
        <p:spPr bwMode="auto">
          <a:xfrm>
            <a:off x="2246313" y="1773238"/>
            <a:ext cx="0" cy="3952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48" name="Line 264"/>
          <p:cNvSpPr>
            <a:spLocks noChangeShapeType="1"/>
          </p:cNvSpPr>
          <p:nvPr/>
        </p:nvSpPr>
        <p:spPr bwMode="auto">
          <a:xfrm>
            <a:off x="2246313" y="2806700"/>
            <a:ext cx="0" cy="395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51" name="Line 267"/>
          <p:cNvSpPr>
            <a:spLocks noChangeShapeType="1"/>
          </p:cNvSpPr>
          <p:nvPr/>
        </p:nvSpPr>
        <p:spPr bwMode="auto">
          <a:xfrm>
            <a:off x="2246313" y="3201988"/>
            <a:ext cx="0" cy="638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54" name="Line 270"/>
          <p:cNvSpPr>
            <a:spLocks noChangeShapeType="1"/>
          </p:cNvSpPr>
          <p:nvPr/>
        </p:nvSpPr>
        <p:spPr bwMode="auto">
          <a:xfrm>
            <a:off x="2246313" y="3840163"/>
            <a:ext cx="0" cy="3952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57" name="Line 273"/>
          <p:cNvSpPr>
            <a:spLocks noChangeShapeType="1"/>
          </p:cNvSpPr>
          <p:nvPr/>
        </p:nvSpPr>
        <p:spPr bwMode="auto">
          <a:xfrm>
            <a:off x="2246313" y="5086350"/>
            <a:ext cx="0" cy="455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60" name="Line 276"/>
          <p:cNvSpPr>
            <a:spLocks noChangeShapeType="1"/>
          </p:cNvSpPr>
          <p:nvPr/>
        </p:nvSpPr>
        <p:spPr bwMode="auto">
          <a:xfrm>
            <a:off x="3328988" y="5541963"/>
            <a:ext cx="3444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71" name="Rectangle 287"/>
          <p:cNvSpPr>
            <a:spLocks noChangeArrowheads="1"/>
          </p:cNvSpPr>
          <p:nvPr/>
        </p:nvSpPr>
        <p:spPr bwMode="auto">
          <a:xfrm>
            <a:off x="4287838" y="5980113"/>
            <a:ext cx="3238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All budgets are brought together</a:t>
            </a:r>
          </a:p>
        </p:txBody>
      </p:sp>
      <p:sp>
        <p:nvSpPr>
          <p:cNvPr id="67878" name="Rectangle 294"/>
          <p:cNvSpPr>
            <a:spLocks noChangeArrowheads="1"/>
          </p:cNvSpPr>
          <p:nvPr/>
        </p:nvSpPr>
        <p:spPr bwMode="auto">
          <a:xfrm>
            <a:off x="4224338" y="4979988"/>
            <a:ext cx="32385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Detailed budgets are prepared</a:t>
            </a:r>
          </a:p>
        </p:txBody>
      </p:sp>
      <p:sp>
        <p:nvSpPr>
          <p:cNvPr id="67886" name="Rectangle 302"/>
          <p:cNvSpPr>
            <a:spLocks noChangeArrowheads="1"/>
          </p:cNvSpPr>
          <p:nvPr/>
        </p:nvSpPr>
        <p:spPr bwMode="auto">
          <a:xfrm>
            <a:off x="4224338" y="3843338"/>
            <a:ext cx="3238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Decide how much is to be spent and where</a:t>
            </a:r>
          </a:p>
        </p:txBody>
      </p:sp>
      <p:sp>
        <p:nvSpPr>
          <p:cNvPr id="67893" name="Rectangle 309"/>
          <p:cNvSpPr>
            <a:spLocks noChangeArrowheads="1"/>
          </p:cNvSpPr>
          <p:nvPr/>
        </p:nvSpPr>
        <p:spPr bwMode="auto">
          <a:xfrm>
            <a:off x="4237038" y="2814638"/>
            <a:ext cx="32385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This could be historical data, or market research data</a:t>
            </a:r>
          </a:p>
        </p:txBody>
      </p:sp>
      <p:grpSp>
        <p:nvGrpSpPr>
          <p:cNvPr id="67902" name="Group 318"/>
          <p:cNvGrpSpPr>
            <a:grpSpLocks/>
          </p:cNvGrpSpPr>
          <p:nvPr/>
        </p:nvGrpSpPr>
        <p:grpSpPr bwMode="auto">
          <a:xfrm>
            <a:off x="2235200" y="1765300"/>
            <a:ext cx="1909763" cy="639763"/>
            <a:chOff x="1168" y="862"/>
            <a:chExt cx="1203" cy="403"/>
          </a:xfrm>
        </p:grpSpPr>
        <p:sp>
          <p:nvSpPr>
            <p:cNvPr id="67903" name="Rectangle 319"/>
            <p:cNvSpPr>
              <a:spLocks noChangeArrowheads="1"/>
            </p:cNvSpPr>
            <p:nvPr/>
          </p:nvSpPr>
          <p:spPr bwMode="auto">
            <a:xfrm>
              <a:off x="1168" y="862"/>
              <a:ext cx="1203" cy="40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3333CC"/>
                  </a:solidFill>
                  <a:ea typeface="Times New Roman" pitchFamily="18" charset="0"/>
                  <a:cs typeface="Arial" charset="0"/>
                </a:rPr>
                <a:t>Set Objectives</a:t>
              </a:r>
            </a:p>
          </p:txBody>
        </p:sp>
        <p:sp>
          <p:nvSpPr>
            <p:cNvPr id="67904" name="Line 320"/>
            <p:cNvSpPr>
              <a:spLocks noChangeShapeType="1"/>
            </p:cNvSpPr>
            <p:nvPr/>
          </p:nvSpPr>
          <p:spPr bwMode="auto">
            <a:xfrm>
              <a:off x="1168" y="862"/>
              <a:ext cx="1203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67905" name="Line 321"/>
            <p:cNvSpPr>
              <a:spLocks noChangeShapeType="1"/>
            </p:cNvSpPr>
            <p:nvPr/>
          </p:nvSpPr>
          <p:spPr bwMode="auto">
            <a:xfrm>
              <a:off x="1168" y="862"/>
              <a:ext cx="0" cy="403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67906" name="Line 322"/>
            <p:cNvSpPr>
              <a:spLocks noChangeShapeType="1"/>
            </p:cNvSpPr>
            <p:nvPr/>
          </p:nvSpPr>
          <p:spPr bwMode="auto">
            <a:xfrm>
              <a:off x="2371" y="862"/>
              <a:ext cx="0" cy="403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67907" name="Line 323"/>
            <p:cNvSpPr>
              <a:spLocks noChangeShapeType="1"/>
            </p:cNvSpPr>
            <p:nvPr/>
          </p:nvSpPr>
          <p:spPr bwMode="auto">
            <a:xfrm>
              <a:off x="1168" y="1265"/>
              <a:ext cx="1203" cy="0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</p:grpSp>
      <p:sp>
        <p:nvSpPr>
          <p:cNvPr id="67928" name="AutoShape 344"/>
          <p:cNvSpPr>
            <a:spLocks noChangeArrowheads="1"/>
          </p:cNvSpPr>
          <p:nvPr/>
        </p:nvSpPr>
        <p:spPr bwMode="auto">
          <a:xfrm>
            <a:off x="3030538" y="2413000"/>
            <a:ext cx="274637" cy="365125"/>
          </a:xfrm>
          <a:prstGeom prst="downArrow">
            <a:avLst>
              <a:gd name="adj1" fmla="val 29167"/>
              <a:gd name="adj2" fmla="val 2862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95" name="Rectangle 311"/>
          <p:cNvSpPr>
            <a:spLocks noChangeArrowheads="1"/>
          </p:cNvSpPr>
          <p:nvPr/>
        </p:nvSpPr>
        <p:spPr bwMode="auto">
          <a:xfrm>
            <a:off x="2233613" y="2801938"/>
            <a:ext cx="1909762" cy="641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Provide Information</a:t>
            </a:r>
          </a:p>
        </p:txBody>
      </p:sp>
      <p:sp>
        <p:nvSpPr>
          <p:cNvPr id="67888" name="Rectangle 304"/>
          <p:cNvSpPr>
            <a:spLocks noChangeArrowheads="1"/>
          </p:cNvSpPr>
          <p:nvPr/>
        </p:nvSpPr>
        <p:spPr bwMode="auto">
          <a:xfrm>
            <a:off x="2235200" y="3819525"/>
            <a:ext cx="1909763" cy="641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Make Decisions</a:t>
            </a:r>
          </a:p>
        </p:txBody>
      </p:sp>
      <p:sp>
        <p:nvSpPr>
          <p:cNvPr id="67929" name="AutoShape 345"/>
          <p:cNvSpPr>
            <a:spLocks noChangeArrowheads="1"/>
          </p:cNvSpPr>
          <p:nvPr/>
        </p:nvSpPr>
        <p:spPr bwMode="auto">
          <a:xfrm>
            <a:off x="3044825" y="3444875"/>
            <a:ext cx="274638" cy="365125"/>
          </a:xfrm>
          <a:prstGeom prst="downArrow">
            <a:avLst>
              <a:gd name="adj1" fmla="val 29167"/>
              <a:gd name="adj2" fmla="val 2862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80" name="Rectangle 296"/>
          <p:cNvSpPr>
            <a:spLocks noChangeArrowheads="1"/>
          </p:cNvSpPr>
          <p:nvPr/>
        </p:nvSpPr>
        <p:spPr bwMode="auto">
          <a:xfrm>
            <a:off x="2233613" y="4827588"/>
            <a:ext cx="1909762" cy="641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Prepare Budgets</a:t>
            </a:r>
          </a:p>
        </p:txBody>
      </p:sp>
      <p:sp>
        <p:nvSpPr>
          <p:cNvPr id="67930" name="AutoShape 346"/>
          <p:cNvSpPr>
            <a:spLocks noChangeArrowheads="1"/>
          </p:cNvSpPr>
          <p:nvPr/>
        </p:nvSpPr>
        <p:spPr bwMode="auto">
          <a:xfrm>
            <a:off x="3044825" y="4467225"/>
            <a:ext cx="274638" cy="365125"/>
          </a:xfrm>
          <a:prstGeom prst="downArrow">
            <a:avLst>
              <a:gd name="adj1" fmla="val 29167"/>
              <a:gd name="adj2" fmla="val 2862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873" name="Rectangle 289"/>
          <p:cNvSpPr>
            <a:spLocks noChangeArrowheads="1"/>
          </p:cNvSpPr>
          <p:nvPr/>
        </p:nvSpPr>
        <p:spPr bwMode="auto">
          <a:xfrm>
            <a:off x="2235200" y="5862638"/>
            <a:ext cx="1909763" cy="641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Prepare Master Budget</a:t>
            </a:r>
          </a:p>
        </p:txBody>
      </p:sp>
      <p:sp>
        <p:nvSpPr>
          <p:cNvPr id="67931" name="AutoShape 347"/>
          <p:cNvSpPr>
            <a:spLocks noChangeArrowheads="1"/>
          </p:cNvSpPr>
          <p:nvPr/>
        </p:nvSpPr>
        <p:spPr bwMode="auto">
          <a:xfrm>
            <a:off x="3059113" y="5491163"/>
            <a:ext cx="274637" cy="365125"/>
          </a:xfrm>
          <a:prstGeom prst="downArrow">
            <a:avLst>
              <a:gd name="adj1" fmla="val 29167"/>
              <a:gd name="adj2" fmla="val 2862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932" name="AutoShape 348"/>
          <p:cNvSpPr>
            <a:spLocks noChangeArrowheads="1"/>
          </p:cNvSpPr>
          <p:nvPr/>
        </p:nvSpPr>
        <p:spPr bwMode="auto">
          <a:xfrm rot="-5369903">
            <a:off x="1199356" y="5215732"/>
            <a:ext cx="733425" cy="1189038"/>
          </a:xfrm>
          <a:custGeom>
            <a:avLst/>
            <a:gdLst>
              <a:gd name="G0" fmla="+- 15069 0 0"/>
              <a:gd name="G1" fmla="+- 4216 0 0"/>
              <a:gd name="G2" fmla="+- 12158 0 4216"/>
              <a:gd name="G3" fmla="+- G2 0 4216"/>
              <a:gd name="G4" fmla="*/ G3 32768 32059"/>
              <a:gd name="G5" fmla="*/ G4 1 2"/>
              <a:gd name="G6" fmla="+- 21600 0 15069"/>
              <a:gd name="G7" fmla="*/ G6 4216 6079"/>
              <a:gd name="G8" fmla="+- G7 15069 0"/>
              <a:gd name="T0" fmla="*/ 15069 w 21600"/>
              <a:gd name="T1" fmla="*/ 0 h 21600"/>
              <a:gd name="T2" fmla="*/ 15069 w 21600"/>
              <a:gd name="T3" fmla="*/ 12158 h 21600"/>
              <a:gd name="T4" fmla="*/ 190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69" y="0"/>
                </a:lnTo>
                <a:lnTo>
                  <a:pt x="15069" y="4216"/>
                </a:lnTo>
                <a:lnTo>
                  <a:pt x="12427" y="4216"/>
                </a:lnTo>
                <a:cubicBezTo>
                  <a:pt x="5564" y="4216"/>
                  <a:pt x="0" y="7772"/>
                  <a:pt x="0" y="12158"/>
                </a:cubicBezTo>
                <a:lnTo>
                  <a:pt x="0" y="21600"/>
                </a:lnTo>
                <a:lnTo>
                  <a:pt x="3808" y="21600"/>
                </a:lnTo>
                <a:lnTo>
                  <a:pt x="3808" y="12158"/>
                </a:lnTo>
                <a:cubicBezTo>
                  <a:pt x="3808" y="9830"/>
                  <a:pt x="7667" y="7942"/>
                  <a:pt x="12427" y="7942"/>
                </a:cubicBezTo>
                <a:lnTo>
                  <a:pt x="15069" y="7942"/>
                </a:lnTo>
                <a:lnTo>
                  <a:pt x="15069" y="12158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933" name="AutoShape 349"/>
          <p:cNvSpPr>
            <a:spLocks noChangeArrowheads="1"/>
          </p:cNvSpPr>
          <p:nvPr/>
        </p:nvSpPr>
        <p:spPr bwMode="auto">
          <a:xfrm rot="1941">
            <a:off x="1258888" y="3784600"/>
            <a:ext cx="919162" cy="919163"/>
          </a:xfrm>
          <a:custGeom>
            <a:avLst/>
            <a:gdLst>
              <a:gd name="G0" fmla="+- 15069 0 0"/>
              <a:gd name="G1" fmla="+- 4216 0 0"/>
              <a:gd name="G2" fmla="+- 12158 0 4216"/>
              <a:gd name="G3" fmla="+- G2 0 4216"/>
              <a:gd name="G4" fmla="*/ G3 32768 32059"/>
              <a:gd name="G5" fmla="*/ G4 1 2"/>
              <a:gd name="G6" fmla="+- 21600 0 15069"/>
              <a:gd name="G7" fmla="*/ G6 4216 6079"/>
              <a:gd name="G8" fmla="+- G7 15069 0"/>
              <a:gd name="T0" fmla="*/ 15069 w 21600"/>
              <a:gd name="T1" fmla="*/ 0 h 21600"/>
              <a:gd name="T2" fmla="*/ 15069 w 21600"/>
              <a:gd name="T3" fmla="*/ 12158 h 21600"/>
              <a:gd name="T4" fmla="*/ 190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69" y="0"/>
                </a:lnTo>
                <a:lnTo>
                  <a:pt x="15069" y="4216"/>
                </a:lnTo>
                <a:lnTo>
                  <a:pt x="12427" y="4216"/>
                </a:lnTo>
                <a:cubicBezTo>
                  <a:pt x="5564" y="4216"/>
                  <a:pt x="0" y="7772"/>
                  <a:pt x="0" y="12158"/>
                </a:cubicBezTo>
                <a:lnTo>
                  <a:pt x="0" y="21600"/>
                </a:lnTo>
                <a:lnTo>
                  <a:pt x="3808" y="21600"/>
                </a:lnTo>
                <a:lnTo>
                  <a:pt x="3808" y="12158"/>
                </a:lnTo>
                <a:cubicBezTo>
                  <a:pt x="3808" y="9830"/>
                  <a:pt x="7667" y="7942"/>
                  <a:pt x="12427" y="7942"/>
                </a:cubicBezTo>
                <a:lnTo>
                  <a:pt x="15069" y="7942"/>
                </a:lnTo>
                <a:lnTo>
                  <a:pt x="15069" y="12158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67946" name="Rectangle 362"/>
          <p:cNvSpPr>
            <a:spLocks noChangeArrowheads="1"/>
          </p:cNvSpPr>
          <p:nvPr/>
        </p:nvSpPr>
        <p:spPr bwMode="auto">
          <a:xfrm>
            <a:off x="112713" y="1146175"/>
            <a:ext cx="7891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GB" sz="2400">
                <a:solidFill>
                  <a:srgbClr val="000000"/>
                </a:solidFill>
              </a:rPr>
              <a:t>The normal procedure for setting budgets is as follows:</a:t>
            </a:r>
          </a:p>
        </p:txBody>
      </p:sp>
      <p:sp>
        <p:nvSpPr>
          <p:cNvPr id="67949" name="Rectangle 36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Setting A Budget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50" grpId="0" animBg="1"/>
      <p:bldP spid="67951" grpId="0" animBg="1"/>
      <p:bldP spid="67952" grpId="0" animBg="1"/>
      <p:bldP spid="67953" grpId="0" animBg="1"/>
      <p:bldP spid="67954" grpId="0" animBg="1"/>
      <p:bldP spid="67899" grpId="0"/>
      <p:bldP spid="67882" grpId="0" animBg="1"/>
      <p:bldP spid="67871" grpId="0"/>
      <p:bldP spid="67878" grpId="0"/>
      <p:bldP spid="67886" grpId="0"/>
      <p:bldP spid="67893" grpId="0"/>
      <p:bldP spid="67928" grpId="0" animBg="1"/>
      <p:bldP spid="67895" grpId="0" animBg="1"/>
      <p:bldP spid="67888" grpId="0" animBg="1"/>
      <p:bldP spid="67929" grpId="0" animBg="1"/>
      <p:bldP spid="67880" grpId="0" animBg="1"/>
      <p:bldP spid="67930" grpId="0" animBg="1"/>
      <p:bldP spid="67873" grpId="0" animBg="1"/>
      <p:bldP spid="67931" grpId="0" animBg="1"/>
      <p:bldP spid="67932" grpId="0" animBg="1"/>
      <p:bldP spid="67933" grpId="0" animBg="1"/>
      <p:bldP spid="67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471488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49238" y="1282700"/>
            <a:ext cx="47371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The control section of the process is vital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It is usually monitored using </a:t>
            </a:r>
            <a:r>
              <a:rPr lang="en-GB" sz="2400">
                <a:solidFill>
                  <a:srgbClr val="3333CC"/>
                </a:solidFill>
              </a:rPr>
              <a:t>VARIANCE ANALYSIS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This involves comparing budgeted figures with actual figures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</a:rPr>
              <a:t>So to be of any value the budget needs to be as accurate as possible</a:t>
            </a:r>
          </a:p>
        </p:txBody>
      </p:sp>
      <p:grpSp>
        <p:nvGrpSpPr>
          <p:cNvPr id="48181" name="Group 53"/>
          <p:cNvGrpSpPr>
            <a:grpSpLocks/>
          </p:cNvGrpSpPr>
          <p:nvPr/>
        </p:nvGrpSpPr>
        <p:grpSpPr bwMode="auto">
          <a:xfrm>
            <a:off x="5029200" y="1411288"/>
            <a:ext cx="3455988" cy="4678362"/>
            <a:chOff x="54" y="811"/>
            <a:chExt cx="2177" cy="2947"/>
          </a:xfrm>
        </p:grpSpPr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1024" y="3190"/>
              <a:ext cx="68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1024" y="2367"/>
              <a:ext cx="0" cy="287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>
              <a:off x="1024" y="2654"/>
              <a:ext cx="0" cy="24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1024" y="816"/>
              <a:ext cx="0" cy="24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>
              <a:off x="1024" y="1467"/>
              <a:ext cx="0" cy="24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1024" y="1716"/>
              <a:ext cx="0" cy="40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1024" y="2118"/>
              <a:ext cx="0" cy="24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>
              <a:off x="1024" y="2903"/>
              <a:ext cx="0" cy="287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>
              <a:off x="1706" y="3190"/>
              <a:ext cx="217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886" y="3320"/>
              <a:ext cx="1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886" y="3070"/>
              <a:ext cx="1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54" y="2820"/>
              <a:ext cx="8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51" name="Rectangle 23"/>
            <p:cNvSpPr>
              <a:spLocks noChangeArrowheads="1"/>
            </p:cNvSpPr>
            <p:nvPr/>
          </p:nvSpPr>
          <p:spPr bwMode="auto">
            <a:xfrm>
              <a:off x="886" y="2704"/>
              <a:ext cx="1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886" y="2454"/>
              <a:ext cx="1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54" name="Rectangle 26"/>
            <p:cNvSpPr>
              <a:spLocks noChangeArrowheads="1"/>
            </p:cNvSpPr>
            <p:nvPr/>
          </p:nvSpPr>
          <p:spPr bwMode="auto">
            <a:xfrm>
              <a:off x="54" y="2204"/>
              <a:ext cx="8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>
              <a:off x="886" y="2088"/>
              <a:ext cx="1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57" name="Rectangle 29"/>
            <p:cNvSpPr>
              <a:spLocks noChangeArrowheads="1"/>
            </p:cNvSpPr>
            <p:nvPr/>
          </p:nvSpPr>
          <p:spPr bwMode="auto">
            <a:xfrm>
              <a:off x="54" y="1838"/>
              <a:ext cx="83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59" name="Rectangle 31"/>
            <p:cNvSpPr>
              <a:spLocks noChangeArrowheads="1"/>
            </p:cNvSpPr>
            <p:nvPr/>
          </p:nvSpPr>
          <p:spPr bwMode="auto">
            <a:xfrm>
              <a:off x="886" y="1838"/>
              <a:ext cx="1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48163" name="Rectangle 35"/>
            <p:cNvSpPr>
              <a:spLocks noChangeArrowheads="1"/>
            </p:cNvSpPr>
            <p:nvPr/>
          </p:nvSpPr>
          <p:spPr bwMode="auto">
            <a:xfrm>
              <a:off x="886" y="811"/>
              <a:ext cx="13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GB" sz="1600">
                <a:solidFill>
                  <a:srgbClr val="000000"/>
                </a:solidFill>
              </a:endParaRPr>
            </a:p>
          </p:txBody>
        </p:sp>
        <p:grpSp>
          <p:nvGrpSpPr>
            <p:cNvPr id="48164" name="Group 36"/>
            <p:cNvGrpSpPr>
              <a:grpSpLocks/>
            </p:cNvGrpSpPr>
            <p:nvPr/>
          </p:nvGrpSpPr>
          <p:grpSpPr bwMode="auto">
            <a:xfrm>
              <a:off x="1017" y="811"/>
              <a:ext cx="1203" cy="403"/>
              <a:chOff x="1168" y="862"/>
              <a:chExt cx="1203" cy="403"/>
            </a:xfrm>
          </p:grpSpPr>
          <p:sp>
            <p:nvSpPr>
              <p:cNvPr id="48165" name="Rectangle 37"/>
              <p:cNvSpPr>
                <a:spLocks noChangeArrowheads="1"/>
              </p:cNvSpPr>
              <p:nvPr/>
            </p:nvSpPr>
            <p:spPr bwMode="auto">
              <a:xfrm>
                <a:off x="1168" y="862"/>
                <a:ext cx="1203" cy="403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3333CC"/>
                    </a:solidFill>
                    <a:ea typeface="Times New Roman" pitchFamily="18" charset="0"/>
                    <a:cs typeface="Arial" charset="0"/>
                  </a:rPr>
                  <a:t>Set Objectives</a:t>
                </a:r>
              </a:p>
            </p:txBody>
          </p:sp>
          <p:sp>
            <p:nvSpPr>
              <p:cNvPr id="48166" name="Line 38"/>
              <p:cNvSpPr>
                <a:spLocks noChangeShapeType="1"/>
              </p:cNvSpPr>
              <p:nvPr/>
            </p:nvSpPr>
            <p:spPr bwMode="auto">
              <a:xfrm>
                <a:off x="1168" y="862"/>
                <a:ext cx="1203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48167" name="Line 39"/>
              <p:cNvSpPr>
                <a:spLocks noChangeShapeType="1"/>
              </p:cNvSpPr>
              <p:nvPr/>
            </p:nvSpPr>
            <p:spPr bwMode="auto">
              <a:xfrm>
                <a:off x="1168" y="862"/>
                <a:ext cx="0" cy="403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48168" name="Line 40"/>
              <p:cNvSpPr>
                <a:spLocks noChangeShapeType="1"/>
              </p:cNvSpPr>
              <p:nvPr/>
            </p:nvSpPr>
            <p:spPr bwMode="auto">
              <a:xfrm>
                <a:off x="2371" y="862"/>
                <a:ext cx="0" cy="403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empus Sans ITC" pitchFamily="82" charset="0"/>
                </a:endParaRPr>
              </a:p>
            </p:txBody>
          </p:sp>
          <p:sp>
            <p:nvSpPr>
              <p:cNvPr id="48169" name="Line 41"/>
              <p:cNvSpPr>
                <a:spLocks noChangeShapeType="1"/>
              </p:cNvSpPr>
              <p:nvPr/>
            </p:nvSpPr>
            <p:spPr bwMode="auto">
              <a:xfrm>
                <a:off x="1168" y="1265"/>
                <a:ext cx="1203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latin typeface="Tempus Sans ITC" pitchFamily="82" charset="0"/>
                </a:endParaRPr>
              </a:p>
            </p:txBody>
          </p:sp>
        </p:grpSp>
        <p:sp>
          <p:nvSpPr>
            <p:cNvPr id="48170" name="AutoShape 42"/>
            <p:cNvSpPr>
              <a:spLocks noChangeArrowheads="1"/>
            </p:cNvSpPr>
            <p:nvPr/>
          </p:nvSpPr>
          <p:spPr bwMode="auto">
            <a:xfrm>
              <a:off x="1518" y="1219"/>
              <a:ext cx="173" cy="230"/>
            </a:xfrm>
            <a:prstGeom prst="downArrow">
              <a:avLst>
                <a:gd name="adj1" fmla="val 29167"/>
                <a:gd name="adj2" fmla="val 28621"/>
              </a:avLst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71" name="Rectangle 43"/>
            <p:cNvSpPr>
              <a:spLocks noChangeArrowheads="1"/>
            </p:cNvSpPr>
            <p:nvPr/>
          </p:nvSpPr>
          <p:spPr bwMode="auto">
            <a:xfrm>
              <a:off x="1028" y="1464"/>
              <a:ext cx="1203" cy="37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3333CC"/>
                  </a:solidFill>
                  <a:ea typeface="Times New Roman" pitchFamily="18" charset="0"/>
                  <a:cs typeface="Arial" charset="0"/>
                </a:rPr>
                <a:t>Provide Information</a:t>
              </a:r>
            </a:p>
          </p:txBody>
        </p:sp>
        <p:sp>
          <p:nvSpPr>
            <p:cNvPr id="48172" name="Rectangle 44"/>
            <p:cNvSpPr>
              <a:spLocks noChangeArrowheads="1"/>
            </p:cNvSpPr>
            <p:nvPr/>
          </p:nvSpPr>
          <p:spPr bwMode="auto">
            <a:xfrm>
              <a:off x="1017" y="2105"/>
              <a:ext cx="1203" cy="36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3333CC"/>
                  </a:solidFill>
                  <a:ea typeface="Times New Roman" pitchFamily="18" charset="0"/>
                  <a:cs typeface="Arial" charset="0"/>
                </a:rPr>
                <a:t>Make Decisions</a:t>
              </a:r>
            </a:p>
          </p:txBody>
        </p:sp>
        <p:sp>
          <p:nvSpPr>
            <p:cNvPr id="48173" name="AutoShape 45"/>
            <p:cNvSpPr>
              <a:spLocks noChangeArrowheads="1"/>
            </p:cNvSpPr>
            <p:nvPr/>
          </p:nvSpPr>
          <p:spPr bwMode="auto">
            <a:xfrm>
              <a:off x="1527" y="1853"/>
              <a:ext cx="173" cy="230"/>
            </a:xfrm>
            <a:prstGeom prst="downArrow">
              <a:avLst>
                <a:gd name="adj1" fmla="val 29167"/>
                <a:gd name="adj2" fmla="val 28621"/>
              </a:avLst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74" name="Rectangle 46"/>
            <p:cNvSpPr>
              <a:spLocks noChangeArrowheads="1"/>
            </p:cNvSpPr>
            <p:nvPr/>
          </p:nvSpPr>
          <p:spPr bwMode="auto">
            <a:xfrm>
              <a:off x="1008" y="2740"/>
              <a:ext cx="1203" cy="36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3333CC"/>
                  </a:solidFill>
                  <a:ea typeface="Times New Roman" pitchFamily="18" charset="0"/>
                  <a:cs typeface="Arial" charset="0"/>
                </a:rPr>
                <a:t>Prepare Budgets</a:t>
              </a:r>
            </a:p>
          </p:txBody>
        </p:sp>
        <p:sp>
          <p:nvSpPr>
            <p:cNvPr id="48175" name="AutoShape 47"/>
            <p:cNvSpPr>
              <a:spLocks noChangeArrowheads="1"/>
            </p:cNvSpPr>
            <p:nvPr/>
          </p:nvSpPr>
          <p:spPr bwMode="auto">
            <a:xfrm>
              <a:off x="1527" y="2489"/>
              <a:ext cx="173" cy="230"/>
            </a:xfrm>
            <a:prstGeom prst="downArrow">
              <a:avLst>
                <a:gd name="adj1" fmla="val 29167"/>
                <a:gd name="adj2" fmla="val 28621"/>
              </a:avLst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76" name="Rectangle 48"/>
            <p:cNvSpPr>
              <a:spLocks noChangeArrowheads="1"/>
            </p:cNvSpPr>
            <p:nvPr/>
          </p:nvSpPr>
          <p:spPr bwMode="auto">
            <a:xfrm>
              <a:off x="1017" y="3392"/>
              <a:ext cx="1203" cy="36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3333CC"/>
                  </a:solidFill>
                  <a:ea typeface="Times New Roman" pitchFamily="18" charset="0"/>
                  <a:cs typeface="Arial" charset="0"/>
                </a:rPr>
                <a:t>Prepare Master Budget</a:t>
              </a:r>
            </a:p>
          </p:txBody>
        </p:sp>
        <p:sp>
          <p:nvSpPr>
            <p:cNvPr id="48177" name="AutoShape 49"/>
            <p:cNvSpPr>
              <a:spLocks noChangeArrowheads="1"/>
            </p:cNvSpPr>
            <p:nvPr/>
          </p:nvSpPr>
          <p:spPr bwMode="auto">
            <a:xfrm>
              <a:off x="1536" y="3126"/>
              <a:ext cx="173" cy="230"/>
            </a:xfrm>
            <a:prstGeom prst="downArrow">
              <a:avLst>
                <a:gd name="adj1" fmla="val 29167"/>
                <a:gd name="adj2" fmla="val 28621"/>
              </a:avLst>
            </a:pr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78" name="Rectangle 50"/>
            <p:cNvSpPr>
              <a:spLocks noChangeArrowheads="1"/>
            </p:cNvSpPr>
            <p:nvPr/>
          </p:nvSpPr>
          <p:spPr bwMode="auto">
            <a:xfrm>
              <a:off x="54" y="2704"/>
              <a:ext cx="832" cy="36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3333CC"/>
                  </a:solidFill>
                  <a:ea typeface="Times New Roman" pitchFamily="18" charset="0"/>
                  <a:cs typeface="Arial" charset="0"/>
                </a:rPr>
                <a:t>Control</a:t>
              </a:r>
            </a:p>
          </p:txBody>
        </p:sp>
        <p:sp>
          <p:nvSpPr>
            <p:cNvPr id="48179" name="AutoShape 51"/>
            <p:cNvSpPr>
              <a:spLocks noChangeArrowheads="1"/>
            </p:cNvSpPr>
            <p:nvPr/>
          </p:nvSpPr>
          <p:spPr bwMode="auto">
            <a:xfrm rot="-5369903">
              <a:off x="365" y="2984"/>
              <a:ext cx="462" cy="749"/>
            </a:xfrm>
            <a:custGeom>
              <a:avLst/>
              <a:gdLst>
                <a:gd name="G0" fmla="+- 15069 0 0"/>
                <a:gd name="G1" fmla="+- 4216 0 0"/>
                <a:gd name="G2" fmla="+- 12158 0 4216"/>
                <a:gd name="G3" fmla="+- G2 0 4216"/>
                <a:gd name="G4" fmla="*/ G3 32768 32059"/>
                <a:gd name="G5" fmla="*/ G4 1 2"/>
                <a:gd name="G6" fmla="+- 21600 0 15069"/>
                <a:gd name="G7" fmla="*/ G6 4216 6079"/>
                <a:gd name="G8" fmla="+- G7 15069 0"/>
                <a:gd name="T0" fmla="*/ 15069 w 21600"/>
                <a:gd name="T1" fmla="*/ 0 h 21600"/>
                <a:gd name="T2" fmla="*/ 15069 w 21600"/>
                <a:gd name="T3" fmla="*/ 12158 h 21600"/>
                <a:gd name="T4" fmla="*/ 190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069" y="0"/>
                  </a:lnTo>
                  <a:lnTo>
                    <a:pt x="15069" y="4216"/>
                  </a:lnTo>
                  <a:lnTo>
                    <a:pt x="12427" y="4216"/>
                  </a:lnTo>
                  <a:cubicBezTo>
                    <a:pt x="5564" y="4216"/>
                    <a:pt x="0" y="7772"/>
                    <a:pt x="0" y="12158"/>
                  </a:cubicBezTo>
                  <a:lnTo>
                    <a:pt x="0" y="21600"/>
                  </a:lnTo>
                  <a:lnTo>
                    <a:pt x="3808" y="21600"/>
                  </a:lnTo>
                  <a:lnTo>
                    <a:pt x="3808" y="12158"/>
                  </a:lnTo>
                  <a:cubicBezTo>
                    <a:pt x="3808" y="9830"/>
                    <a:pt x="7667" y="7942"/>
                    <a:pt x="12427" y="7942"/>
                  </a:cubicBezTo>
                  <a:lnTo>
                    <a:pt x="15069" y="7942"/>
                  </a:lnTo>
                  <a:lnTo>
                    <a:pt x="15069" y="12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80" name="AutoShape 52"/>
            <p:cNvSpPr>
              <a:spLocks noChangeArrowheads="1"/>
            </p:cNvSpPr>
            <p:nvPr/>
          </p:nvSpPr>
          <p:spPr bwMode="auto">
            <a:xfrm rot="1941">
              <a:off x="402" y="2083"/>
              <a:ext cx="579" cy="579"/>
            </a:xfrm>
            <a:custGeom>
              <a:avLst/>
              <a:gdLst>
                <a:gd name="G0" fmla="+- 15069 0 0"/>
                <a:gd name="G1" fmla="+- 4216 0 0"/>
                <a:gd name="G2" fmla="+- 12158 0 4216"/>
                <a:gd name="G3" fmla="+- G2 0 4216"/>
                <a:gd name="G4" fmla="*/ G3 32768 32059"/>
                <a:gd name="G5" fmla="*/ G4 1 2"/>
                <a:gd name="G6" fmla="+- 21600 0 15069"/>
                <a:gd name="G7" fmla="*/ G6 4216 6079"/>
                <a:gd name="G8" fmla="+- G7 15069 0"/>
                <a:gd name="T0" fmla="*/ 15069 w 21600"/>
                <a:gd name="T1" fmla="*/ 0 h 21600"/>
                <a:gd name="T2" fmla="*/ 15069 w 21600"/>
                <a:gd name="T3" fmla="*/ 12158 h 21600"/>
                <a:gd name="T4" fmla="*/ 1904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069" y="0"/>
                  </a:lnTo>
                  <a:lnTo>
                    <a:pt x="15069" y="4216"/>
                  </a:lnTo>
                  <a:lnTo>
                    <a:pt x="12427" y="4216"/>
                  </a:lnTo>
                  <a:cubicBezTo>
                    <a:pt x="5564" y="4216"/>
                    <a:pt x="0" y="7772"/>
                    <a:pt x="0" y="12158"/>
                  </a:cubicBezTo>
                  <a:lnTo>
                    <a:pt x="0" y="21600"/>
                  </a:lnTo>
                  <a:lnTo>
                    <a:pt x="3808" y="21600"/>
                  </a:lnTo>
                  <a:lnTo>
                    <a:pt x="3808" y="12158"/>
                  </a:lnTo>
                  <a:cubicBezTo>
                    <a:pt x="3808" y="9830"/>
                    <a:pt x="7667" y="7942"/>
                    <a:pt x="12427" y="7942"/>
                  </a:cubicBezTo>
                  <a:lnTo>
                    <a:pt x="15069" y="7942"/>
                  </a:lnTo>
                  <a:lnTo>
                    <a:pt x="15069" y="12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</p:grpSp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5029200" y="4416425"/>
            <a:ext cx="1320800" cy="581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Control</a:t>
            </a:r>
          </a:p>
        </p:txBody>
      </p:sp>
      <p:sp>
        <p:nvSpPr>
          <p:cNvPr id="48183" name="Rectangle 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Controlling the Budget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4" autoUpdateAnimBg="0"/>
      <p:bldP spid="48182" grpId="0" animBg="1"/>
      <p:bldP spid="4818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28638" y="1157288"/>
            <a:ext cx="80010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This compares budgeted figures with the actual figures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It is calculated using the formula:</a:t>
            </a:r>
            <a:endParaRPr lang="en-GB" sz="2400">
              <a:solidFill>
                <a:srgbClr val="3333CC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20700" y="3392488"/>
            <a:ext cx="80010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</a:rPr>
              <a:t>This will give two possible results:</a:t>
            </a:r>
            <a:endParaRPr lang="en-GB" sz="240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379538" y="2598738"/>
            <a:ext cx="6415087" cy="590550"/>
            <a:chOff x="860" y="1294"/>
            <a:chExt cx="4041" cy="372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860" y="1294"/>
              <a:ext cx="4041" cy="37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>
              <a:off x="952" y="1317"/>
              <a:ext cx="3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3333CC"/>
                  </a:solidFill>
                </a:rPr>
                <a:t>Variance = Actual Level – Budgeted Level</a:t>
              </a:r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Variance Analysis</a:t>
            </a:r>
            <a:endParaRPr lang="en-US"/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930400" y="6211888"/>
            <a:ext cx="5491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600" b="1">
                <a:solidFill>
                  <a:srgbClr val="FF0000"/>
                </a:solidFill>
                <a:latin typeface="Comic Sans MS" pitchFamily="66" charset="0"/>
              </a:rPr>
              <a:t>Be Careful!  It’s easy to be confused by these!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1941513" y="4368800"/>
            <a:ext cx="2695575" cy="1793875"/>
          </a:xfrm>
          <a:prstGeom prst="rect">
            <a:avLst/>
          </a:prstGeom>
          <a:solidFill>
            <a:srgbClr val="FFFFCC">
              <a:alpha val="80000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 marL="6350" indent="-6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34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0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1985963" y="4429125"/>
            <a:ext cx="26860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The actual figure is </a:t>
            </a:r>
            <a:r>
              <a:rPr lang="en-GB" b="1">
                <a:solidFill>
                  <a:srgbClr val="3333CC"/>
                </a:solidFill>
              </a:rPr>
              <a:t>BETTER</a:t>
            </a:r>
            <a:r>
              <a:rPr lang="en-GB">
                <a:solidFill>
                  <a:srgbClr val="000000"/>
                </a:solidFill>
              </a:rPr>
              <a:t> than planned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This should give the firm greater profits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1943100" y="3879850"/>
            <a:ext cx="2693988" cy="447675"/>
          </a:xfrm>
          <a:prstGeom prst="rect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3333CC"/>
                </a:solidFill>
              </a:rPr>
              <a:t>Favourable</a:t>
            </a:r>
            <a:endParaRPr lang="en-GB" sz="2400" b="1" noProof="1">
              <a:solidFill>
                <a:srgbClr val="3333CC"/>
              </a:solidFill>
            </a:endParaRP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4727575" y="4368800"/>
            <a:ext cx="2695575" cy="1793875"/>
          </a:xfrm>
          <a:prstGeom prst="rect">
            <a:avLst/>
          </a:prstGeom>
          <a:solidFill>
            <a:srgbClr val="FFFFCC">
              <a:alpha val="80000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 marL="6350" indent="-6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34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0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4772025" y="4419600"/>
            <a:ext cx="26860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The actual figure is </a:t>
            </a:r>
            <a:r>
              <a:rPr lang="en-GB" b="1">
                <a:solidFill>
                  <a:srgbClr val="3333CC"/>
                </a:solidFill>
              </a:rPr>
              <a:t>WORSE</a:t>
            </a:r>
            <a:r>
              <a:rPr lang="en-GB">
                <a:solidFill>
                  <a:srgbClr val="000000"/>
                </a:solidFill>
              </a:rPr>
              <a:t> than planned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>
                <a:solidFill>
                  <a:srgbClr val="000000"/>
                </a:solidFill>
              </a:rPr>
              <a:t>This would give the firm lower profits</a:t>
            </a: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4729163" y="3878263"/>
            <a:ext cx="2693987" cy="447675"/>
          </a:xfrm>
          <a:prstGeom prst="rect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3333CC"/>
                </a:solidFill>
              </a:rPr>
              <a:t>Adverse</a:t>
            </a:r>
            <a:endParaRPr lang="en-GB" sz="2400" b="1" noProof="1">
              <a:solidFill>
                <a:srgbClr val="3333CC"/>
              </a:solidFill>
            </a:endParaRPr>
          </a:p>
        </p:txBody>
      </p:sp>
      <p:pic>
        <p:nvPicPr>
          <p:cNvPr id="66591" name="Picture 31" descr="Man_giving_thumbs_down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3867150"/>
            <a:ext cx="105410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2" name="Picture 32" descr="man_giving_thumbs_up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868738"/>
            <a:ext cx="10541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5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4" autoUpdateAnimBg="0"/>
      <p:bldP spid="66567" grpId="0" build="p" bldLvl="4" autoUpdateAnimBg="0"/>
      <p:bldP spid="66584" grpId="0"/>
      <p:bldP spid="66585" grpId="0" build="allAtOnce" animBg="1"/>
      <p:bldP spid="66586" grpId="0" build="p" bldLvl="4" autoUpdateAnimBg="0"/>
      <p:bldP spid="66587" grpId="0" animBg="1"/>
      <p:bldP spid="66588" grpId="0" build="allAtOnce" animBg="1"/>
      <p:bldP spid="66589" grpId="0" build="p" bldLvl="4" autoUpdateAnimBg="0"/>
      <p:bldP spid="66590" grpId="0" animBg="1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On-screen Show (4:3)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1_Blank Presentation</vt:lpstr>
      <vt:lpstr>Worksheet</vt:lpstr>
      <vt:lpstr>The UK Budget</vt:lpstr>
      <vt:lpstr>Budgets in Business</vt:lpstr>
      <vt:lpstr>Obtaining Data For A Budget</vt:lpstr>
      <vt:lpstr>Key terms</vt:lpstr>
      <vt:lpstr>Types of Budget</vt:lpstr>
      <vt:lpstr>Bringing The Budgets Together</vt:lpstr>
      <vt:lpstr>Setting A Budget</vt:lpstr>
      <vt:lpstr>Controlling the Budget</vt:lpstr>
      <vt:lpstr>Variance Analysis</vt:lpstr>
      <vt:lpstr>What Causes Variances To Occur?</vt:lpstr>
      <vt:lpstr>Advantages &amp; Disadvantages of Budgets</vt:lpstr>
      <vt:lpstr>Variance Analysis</vt:lpstr>
      <vt:lpstr>B2 Data Analysis – Pg. 100</vt:lpstr>
      <vt:lpstr>Quiz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Budget</dc:title>
  <dc:creator>Stephen Gouldthorpe</dc:creator>
  <cp:lastModifiedBy>Stephen Gouldthorpe</cp:lastModifiedBy>
  <cp:revision>3</cp:revision>
  <dcterms:created xsi:type="dcterms:W3CDTF">2012-04-18T11:51:54Z</dcterms:created>
  <dcterms:modified xsi:type="dcterms:W3CDTF">2017-10-16T07:30:30Z</dcterms:modified>
</cp:coreProperties>
</file>