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89" r:id="rId4"/>
    <p:sldId id="268" r:id="rId5"/>
    <p:sldId id="288" r:id="rId6"/>
    <p:sldId id="284" r:id="rId7"/>
    <p:sldId id="285" r:id="rId8"/>
    <p:sldId id="287" r:id="rId9"/>
    <p:sldId id="286" r:id="rId10"/>
    <p:sldId id="277" r:id="rId11"/>
    <p:sldId id="280" r:id="rId12"/>
    <p:sldId id="278" r:id="rId13"/>
    <p:sldId id="281" r:id="rId14"/>
    <p:sldId id="279" r:id="rId15"/>
    <p:sldId id="28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4" autoAdjust="0"/>
    <p:restoredTop sz="88330" autoAdjust="0"/>
  </p:normalViewPr>
  <p:slideViewPr>
    <p:cSldViewPr snapToGrid="0">
      <p:cViewPr varScale="1">
        <p:scale>
          <a:sx n="80" d="100"/>
          <a:sy n="80" d="100"/>
        </p:scale>
        <p:origin x="114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28A9-47FE-42D7-A262-B1B8E9A05501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190D-1B3E-43BB-8599-0976B6516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5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Definitions from previous lessons thus</a:t>
            </a:r>
            <a:r>
              <a:rPr lang="en-GB" baseline="0" dirty="0" smtClean="0"/>
              <a:t> far.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9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2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January</a:t>
            </a:r>
            <a:r>
              <a:rPr lang="en-GB" baseline="0" dirty="0" smtClean="0"/>
              <a:t>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4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7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8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January 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190D-1B3E-43BB-8599-0976B65162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0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6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0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6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9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1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4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9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6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E017D-30AC-49AC-80F6-A900A493AA3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147D-F612-4801-9093-12814F335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179" y="176071"/>
            <a:ext cx="114861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STARTER ACTIVTIY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179" y="5468231"/>
            <a:ext cx="1109349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C00000"/>
                </a:solidFill>
              </a:rPr>
              <a:t>Define the following key terms that we have</a:t>
            </a:r>
            <a:br>
              <a:rPr lang="en-GB" sz="4400" b="1" i="1" dirty="0" smtClean="0">
                <a:solidFill>
                  <a:srgbClr val="C00000"/>
                </a:solidFill>
              </a:rPr>
            </a:br>
            <a:r>
              <a:rPr lang="en-GB" sz="4400" b="1" i="1" dirty="0" smtClean="0">
                <a:solidFill>
                  <a:srgbClr val="C00000"/>
                </a:solidFill>
              </a:rPr>
              <a:t>covered so far.</a:t>
            </a:r>
            <a:endParaRPr lang="ar-EG" sz="4400" b="1" i="1" dirty="0">
              <a:solidFill>
                <a:srgbClr val="00421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488" y="1456223"/>
            <a:ext cx="58478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Sustainable Resources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1769" y="3006541"/>
            <a:ext cx="4930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Economic Problem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0795" y="2498709"/>
            <a:ext cx="21600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Scarcity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4123" y="1710341"/>
            <a:ext cx="45876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Opportunity Cost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475" y="2336924"/>
            <a:ext cx="5624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Factors of Production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7707" y="3633124"/>
            <a:ext cx="57299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Renewable Resources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475" y="4237386"/>
            <a:ext cx="69850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Non-Renewable Resources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http://www.pegasusnational.com/graphics/KDM/products/M_17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224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392" t="27331" r="32521" b="25341"/>
          <a:stretch/>
        </p:blipFill>
        <p:spPr>
          <a:xfrm>
            <a:off x="1008743" y="0"/>
            <a:ext cx="10135507" cy="65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942" t="34375" r="25294" b="29427"/>
          <a:stretch/>
        </p:blipFill>
        <p:spPr>
          <a:xfrm>
            <a:off x="819150" y="285750"/>
            <a:ext cx="10895504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264" t="23177" r="27795" b="21875"/>
          <a:stretch/>
        </p:blipFill>
        <p:spPr>
          <a:xfrm>
            <a:off x="990600" y="0"/>
            <a:ext cx="10325100" cy="66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353" t="38021" r="28529" b="12761"/>
          <a:stretch/>
        </p:blipFill>
        <p:spPr>
          <a:xfrm>
            <a:off x="1409700" y="495300"/>
            <a:ext cx="9315450" cy="586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971" t="19531" r="27206" b="19531"/>
          <a:stretch/>
        </p:blipFill>
        <p:spPr>
          <a:xfrm>
            <a:off x="762000" y="0"/>
            <a:ext cx="10725150" cy="675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94" t="16927" r="26324" b="9896"/>
          <a:stretch/>
        </p:blipFill>
        <p:spPr>
          <a:xfrm>
            <a:off x="2457450" y="190499"/>
            <a:ext cx="7067550" cy="63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173" y="329022"/>
            <a:ext cx="67449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PLENARY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427" y="1562400"/>
            <a:ext cx="111469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i="1" dirty="0" smtClean="0">
                <a:solidFill>
                  <a:srgbClr val="000000"/>
                </a:solidFill>
                <a:latin typeface="trebuchet"/>
              </a:rPr>
              <a:t>Prepare an answer to the following question...</a:t>
            </a:r>
          </a:p>
          <a:p>
            <a:endParaRPr lang="en-GB" sz="4400" i="1" dirty="0">
              <a:solidFill>
                <a:srgbClr val="000000"/>
              </a:solidFill>
              <a:latin typeface="trebuchet"/>
            </a:endParaRPr>
          </a:p>
          <a:p>
            <a:r>
              <a:rPr lang="en-GB" sz="4400" i="1" dirty="0" smtClean="0">
                <a:solidFill>
                  <a:srgbClr val="000000"/>
                </a:solidFill>
                <a:latin typeface="trebuchet"/>
              </a:rPr>
              <a:t>“How do positive and normative statements influence economic </a:t>
            </a:r>
            <a:r>
              <a:rPr lang="en-GB" sz="4400" i="1" smtClean="0">
                <a:solidFill>
                  <a:srgbClr val="000000"/>
                </a:solidFill>
                <a:latin typeface="trebuchet"/>
              </a:rPr>
              <a:t>policy makers?”</a:t>
            </a:r>
            <a:endParaRPr lang="en-GB" sz="4400" i="1" dirty="0" smtClean="0"/>
          </a:p>
          <a:p>
            <a:endParaRPr lang="en-GB" sz="4400" i="1" dirty="0">
              <a:solidFill>
                <a:srgbClr val="000000"/>
              </a:solidFill>
              <a:latin typeface="trebuchet"/>
            </a:endParaRPr>
          </a:p>
          <a:p>
            <a:r>
              <a:rPr lang="en-GB" sz="4400" i="1" dirty="0" smtClean="0">
                <a:solidFill>
                  <a:srgbClr val="000000"/>
                </a:solidFill>
                <a:latin typeface="trebuchet"/>
              </a:rPr>
              <a:t>(Answer on your work sheets.)</a:t>
            </a:r>
          </a:p>
        </p:txBody>
      </p:sp>
    </p:spTree>
    <p:extLst>
      <p:ext uri="{BB962C8B-B14F-4D97-AF65-F5344CB8AC3E}">
        <p14:creationId xmlns:p14="http://schemas.microsoft.com/office/powerpoint/2010/main" val="2399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813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TYPES OF ECONOMIC STATEMENTS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075" y="1039885"/>
            <a:ext cx="1164227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The sentences in this statement can be separated into two categories, identify what you think they are and highlight them.</a:t>
            </a:r>
          </a:p>
          <a:p>
            <a:endParaRPr lang="en-GB" sz="2800" b="1" dirty="0">
              <a:solidFill>
                <a:srgbClr val="000000"/>
              </a:solidFill>
            </a:endParaRPr>
          </a:p>
          <a:p>
            <a:r>
              <a:rPr lang="en-GB" sz="2800" b="1" i="1" dirty="0" smtClean="0">
                <a:solidFill>
                  <a:srgbClr val="000000"/>
                </a:solidFill>
              </a:rPr>
              <a:t>“Smoking is bad for you. Around 10 million people in the UK smoke, 22% of men and 17% of women. I think that it not only shortens your life expectancy, by increasing the risk of serious illnesses; but it also reduces your quality of life whilst you are alive. Two thirds of smokers start before the age of 18, so I think we should focus upon stopping adverts and branding aimed at young people. About 77% of the price of a pack of cigarettes is taxation, but I do not think this is high enough – even though this generates £12.3billion in tax revenue for the UK government. It should be higher, much higher; especially as it costs the NHS around £5billion every year to treat smoking related diseases. It is very bad!”</a:t>
            </a:r>
          </a:p>
          <a:p>
            <a:endParaRPr lang="en-GB" sz="2800" b="1" dirty="0">
              <a:solidFill>
                <a:srgbClr val="0000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0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813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TYPES OF ECONOMIC STATEMENTS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075" y="1039885"/>
            <a:ext cx="1164227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The sentences in this statement can be separated into two categories, identify what you think they are and highlight them.</a:t>
            </a:r>
          </a:p>
          <a:p>
            <a:endParaRPr lang="en-GB" sz="2800" b="1" dirty="0">
              <a:solidFill>
                <a:srgbClr val="000000"/>
              </a:solidFill>
            </a:endParaRPr>
          </a:p>
          <a:p>
            <a:r>
              <a:rPr lang="en-GB" sz="2800" b="1" i="1" dirty="0" smtClean="0">
                <a:solidFill>
                  <a:srgbClr val="000000"/>
                </a:solidFill>
              </a:rPr>
              <a:t>“</a:t>
            </a:r>
            <a:r>
              <a:rPr lang="en-GB" sz="2800" b="1" i="1" dirty="0" smtClean="0">
                <a:solidFill>
                  <a:srgbClr val="FF0000"/>
                </a:solidFill>
              </a:rPr>
              <a:t>Smoking is bad for you. </a:t>
            </a:r>
            <a:r>
              <a:rPr lang="en-GB" sz="2800" b="1" i="1" dirty="0" smtClean="0"/>
              <a:t>Around 10 million people in the UK smoke</a:t>
            </a:r>
            <a:r>
              <a:rPr lang="en-GB" sz="2800" b="1" i="1" dirty="0" smtClean="0">
                <a:solidFill>
                  <a:srgbClr val="000000"/>
                </a:solidFill>
              </a:rPr>
              <a:t>, 22% of men and 17% of women. I think that it not only shortens your life expectancy, by increasing the risk of serious illnesses; but it also reduces your quality of life whilst you are alive. Two thirds of smokers start before the age of 18, </a:t>
            </a:r>
            <a:r>
              <a:rPr lang="en-GB" sz="2800" b="1" i="1" dirty="0" smtClean="0">
                <a:solidFill>
                  <a:srgbClr val="FF0000"/>
                </a:solidFill>
              </a:rPr>
              <a:t>so I think we should focus upon stopping adverts and branding aimed at young people</a:t>
            </a:r>
            <a:r>
              <a:rPr lang="en-GB" sz="2800" b="1" i="1" dirty="0" smtClean="0">
                <a:solidFill>
                  <a:srgbClr val="000000"/>
                </a:solidFill>
              </a:rPr>
              <a:t>. About 77% of the price of a pack of cigarettes is taxation</a:t>
            </a:r>
            <a:r>
              <a:rPr lang="en-GB" sz="2800" b="1" i="1" dirty="0" smtClean="0">
                <a:solidFill>
                  <a:srgbClr val="FF0000"/>
                </a:solidFill>
              </a:rPr>
              <a:t>, but I do not think this is high enough</a:t>
            </a:r>
            <a:r>
              <a:rPr lang="en-GB" sz="2800" b="1" i="1" dirty="0" smtClean="0">
                <a:solidFill>
                  <a:srgbClr val="000000"/>
                </a:solidFill>
              </a:rPr>
              <a:t> – even though this generates £12.3billion in tax revenue for the UK government. </a:t>
            </a:r>
            <a:r>
              <a:rPr lang="en-GB" sz="2800" b="1" i="1" dirty="0" smtClean="0">
                <a:solidFill>
                  <a:srgbClr val="FF0000"/>
                </a:solidFill>
              </a:rPr>
              <a:t>It should be higher, much higher; </a:t>
            </a:r>
            <a:r>
              <a:rPr lang="en-GB" sz="2800" b="1" i="1" dirty="0" smtClean="0">
                <a:solidFill>
                  <a:srgbClr val="000000"/>
                </a:solidFill>
              </a:rPr>
              <a:t>especially as it costs the NHS around £5billion every year to treat smoking related diseases. </a:t>
            </a:r>
            <a:r>
              <a:rPr lang="en-GB" sz="2800" b="1" i="1" dirty="0" smtClean="0">
                <a:solidFill>
                  <a:srgbClr val="FF0000"/>
                </a:solidFill>
              </a:rPr>
              <a:t>It is very bad!”</a:t>
            </a:r>
          </a:p>
          <a:p>
            <a:endParaRPr lang="en-GB" sz="2800" b="1" dirty="0">
              <a:solidFill>
                <a:srgbClr val="0000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455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eaturedwebsite.com/users/17516/images/SLEPPINS_TAR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00" y="161175"/>
            <a:ext cx="2952564" cy="280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9626" y="2961653"/>
            <a:ext cx="103980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Lo1: Define the </a:t>
            </a:r>
            <a:r>
              <a:rPr lang="en-GB" sz="3200" b="1" dirty="0" smtClean="0">
                <a:solidFill>
                  <a:srgbClr val="C00000"/>
                </a:solidFill>
              </a:rPr>
              <a:t>terms ‘positive’ and ‘normative’ statement.</a:t>
            </a:r>
          </a:p>
          <a:p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3200" b="1" dirty="0">
                <a:solidFill>
                  <a:srgbClr val="00B0F0"/>
                </a:solidFill>
              </a:rPr>
              <a:t>Lo2: Distinguish between objective statements and value judgements on economic issues</a:t>
            </a:r>
          </a:p>
          <a:p>
            <a:endParaRPr lang="en-GB" sz="3200" b="1" dirty="0">
              <a:solidFill>
                <a:srgbClr val="00B050"/>
              </a:solidFill>
            </a:endParaRPr>
          </a:p>
          <a:p>
            <a:r>
              <a:rPr lang="en-GB" sz="3200" b="1" dirty="0">
                <a:solidFill>
                  <a:srgbClr val="00B050"/>
                </a:solidFill>
              </a:rPr>
              <a:t>Lo3: Analyse how </a:t>
            </a:r>
            <a:r>
              <a:rPr lang="en-GB" sz="3200" b="1" dirty="0" smtClean="0">
                <a:solidFill>
                  <a:srgbClr val="00B050"/>
                </a:solidFill>
              </a:rPr>
              <a:t>value </a:t>
            </a:r>
            <a:r>
              <a:rPr lang="en-GB" sz="3200" b="1" dirty="0">
                <a:solidFill>
                  <a:srgbClr val="00B050"/>
                </a:solidFill>
              </a:rPr>
              <a:t>judgements influence economic decision making and policy.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1173" y="329022"/>
            <a:ext cx="549442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OBJECTIVES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Positive and Normative Statements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425" y="1325635"/>
            <a:ext cx="1114697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Economics as a whole tries to be objective in analysis...</a:t>
            </a:r>
          </a:p>
          <a:p>
            <a:endParaRPr lang="en-GB" sz="2800" b="1" dirty="0">
              <a:solidFill>
                <a:srgbClr val="000000"/>
              </a:solidFill>
            </a:endParaRPr>
          </a:p>
          <a:p>
            <a:r>
              <a:rPr lang="en-GB" sz="2800" b="1" dirty="0" smtClean="0">
                <a:solidFill>
                  <a:srgbClr val="000000"/>
                </a:solidFill>
              </a:rPr>
              <a:t>Suppose the government considers raising the tax on cigarettes. It would consult economists to discover the effect on consumption and revenue. This would be a </a:t>
            </a:r>
            <a:r>
              <a:rPr lang="en-GB" sz="2800" b="1" i="1" dirty="0" smtClean="0">
                <a:solidFill>
                  <a:srgbClr val="FF0000"/>
                </a:solidFill>
              </a:rPr>
              <a:t>positive</a:t>
            </a:r>
            <a:r>
              <a:rPr lang="en-GB" sz="2800" b="1" i="1" dirty="0" smtClean="0">
                <a:solidFill>
                  <a:srgbClr val="000000"/>
                </a:solidFill>
              </a:rPr>
              <a:t> </a:t>
            </a:r>
            <a:r>
              <a:rPr lang="en-GB" sz="2800" b="1" dirty="0" smtClean="0">
                <a:solidFill>
                  <a:srgbClr val="000000"/>
                </a:solidFill>
              </a:rPr>
              <a:t>investigation.</a:t>
            </a:r>
          </a:p>
          <a:p>
            <a:endParaRPr lang="en-GB" sz="2800" b="1" dirty="0">
              <a:solidFill>
                <a:srgbClr val="000000"/>
              </a:solidFill>
            </a:endParaRPr>
          </a:p>
          <a:p>
            <a:r>
              <a:rPr lang="en-GB" sz="2800" b="1" dirty="0" smtClean="0">
                <a:solidFill>
                  <a:srgbClr val="000000"/>
                </a:solidFill>
              </a:rPr>
              <a:t>Whereas if the government asks economists if it </a:t>
            </a:r>
            <a:r>
              <a:rPr lang="en-GB" sz="2800" b="1" i="1" dirty="0" smtClean="0">
                <a:solidFill>
                  <a:srgbClr val="000000"/>
                </a:solidFill>
              </a:rPr>
              <a:t>should </a:t>
            </a:r>
            <a:r>
              <a:rPr lang="en-GB" sz="2800" b="1" dirty="0" smtClean="0">
                <a:solidFill>
                  <a:srgbClr val="000000"/>
                </a:solidFill>
              </a:rPr>
              <a:t>raise tax on cigarettes, this entails a </a:t>
            </a:r>
            <a:r>
              <a:rPr lang="en-GB" sz="2800" b="1" i="1" u="sng" dirty="0" smtClean="0">
                <a:solidFill>
                  <a:srgbClr val="000000"/>
                </a:solidFill>
              </a:rPr>
              <a:t>value judgement </a:t>
            </a:r>
            <a:r>
              <a:rPr lang="en-GB" sz="2800" b="1" dirty="0" smtClean="0">
                <a:solidFill>
                  <a:srgbClr val="000000"/>
                </a:solidFill>
              </a:rPr>
              <a:t>– so it is </a:t>
            </a:r>
            <a:r>
              <a:rPr lang="en-GB" sz="2800" b="1" i="1" dirty="0" smtClean="0">
                <a:solidFill>
                  <a:srgbClr val="00B050"/>
                </a:solidFill>
              </a:rPr>
              <a:t>normative</a:t>
            </a:r>
            <a:r>
              <a:rPr lang="en-GB" sz="2800" b="1" dirty="0" smtClean="0">
                <a:solidFill>
                  <a:srgbClr val="000000"/>
                </a:solidFill>
              </a:rPr>
              <a:t> analysis.</a:t>
            </a:r>
          </a:p>
          <a:p>
            <a:endParaRPr lang="en-GB" sz="2800" b="1" dirty="0">
              <a:solidFill>
                <a:srgbClr val="00000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Value judgements </a:t>
            </a:r>
            <a:r>
              <a:rPr lang="en-GB" sz="2800" dirty="0" smtClean="0">
                <a:solidFill>
                  <a:srgbClr val="000000"/>
                </a:solidFill>
              </a:rPr>
              <a:t>influence policy makers and decision-making, because even if they agree upon how policies work, they may have different views about what is desirable for society.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094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Positive and Normative Statements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425" y="2297185"/>
            <a:ext cx="1114697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Positive Statement: </a:t>
            </a:r>
            <a:r>
              <a:rPr lang="en-GB" sz="2800" b="1" dirty="0" smtClean="0"/>
              <a:t>a statement </a:t>
            </a:r>
            <a:r>
              <a:rPr lang="en-GB" sz="2800" b="1" dirty="0" smtClean="0"/>
              <a:t>that is verifiable by data </a:t>
            </a:r>
            <a:r>
              <a:rPr lang="en-GB" sz="2800" b="1" dirty="0" smtClean="0"/>
              <a:t>(</a:t>
            </a:r>
            <a:r>
              <a:rPr lang="en-GB" sz="2800" b="1" dirty="0" err="1" smtClean="0"/>
              <a:t>ie</a:t>
            </a:r>
            <a:r>
              <a:rPr lang="en-GB" sz="2800" b="1" dirty="0" smtClean="0"/>
              <a:t>. About facts).</a:t>
            </a:r>
          </a:p>
          <a:p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sz="5400" b="1" dirty="0" smtClean="0">
                <a:solidFill>
                  <a:srgbClr val="00B050"/>
                </a:solidFill>
              </a:rPr>
              <a:t>Normative Statement: </a:t>
            </a:r>
            <a:r>
              <a:rPr lang="en-GB" sz="2800" b="1" dirty="0" smtClean="0"/>
              <a:t>a statement that involves a </a:t>
            </a:r>
            <a:r>
              <a:rPr lang="en-GB" sz="2800" b="1" u="sng" dirty="0" smtClean="0"/>
              <a:t>value judgement.</a:t>
            </a:r>
            <a:endParaRPr lang="en-GB" sz="2800" b="1" u="sng" dirty="0" smtClean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0000"/>
              </a:solidFill>
            </a:endParaRP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426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ACTIVITY – 10 MINS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425" y="2297185"/>
            <a:ext cx="111469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Complete the worksheet on positive and normative statements.</a:t>
            </a:r>
          </a:p>
          <a:p>
            <a:endParaRPr lang="en-GB" sz="2800" b="1" dirty="0" smtClean="0">
              <a:solidFill>
                <a:srgbClr val="00B050"/>
              </a:solidFill>
            </a:endParaRPr>
          </a:p>
          <a:p>
            <a:endParaRPr lang="en-GB" sz="2800" b="1" dirty="0">
              <a:solidFill>
                <a:srgbClr val="000000"/>
              </a:solidFill>
            </a:endParaRP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411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9" y="309972"/>
            <a:ext cx="114675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ACTIVITY – 10 MINS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425" y="2297185"/>
            <a:ext cx="1114697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Now complete the table of issues that involve positive and normative economics.</a:t>
            </a:r>
          </a:p>
          <a:p>
            <a:endParaRPr lang="en-GB" sz="2800" b="1" dirty="0" smtClean="0">
              <a:solidFill>
                <a:srgbClr val="0070C0"/>
              </a:solidFill>
            </a:endParaRPr>
          </a:p>
          <a:p>
            <a:endParaRPr lang="en-GB" sz="2800" b="1" dirty="0">
              <a:solidFill>
                <a:srgbClr val="0070C0"/>
              </a:solidFill>
            </a:endParaRPr>
          </a:p>
          <a:p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98674"/>
              </p:ext>
            </p:extLst>
          </p:nvPr>
        </p:nvGraphicFramePr>
        <p:xfrm>
          <a:off x="476251" y="381001"/>
          <a:ext cx="11353798" cy="6119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799"/>
                <a:gridCol w="4229100"/>
                <a:gridCol w="4152899"/>
              </a:tblGrid>
              <a:tr h="434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Issue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Normative Information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Positive Information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The 2015 refugee crisis.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Changing the national minimum wage.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Changing benefits for the unemployed.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Outsourcing more aspects of the NHS to the private sector.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Introducing a new tax on banker’s bonuses.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Military intervention in Syria.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Scrapping austerity measures.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30" marR="427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686</Words>
  <Application>Microsoft Office PowerPoint</Application>
  <PresentationFormat>Widescreen</PresentationFormat>
  <Paragraphs>83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trebuchet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Wilson</dc:creator>
  <cp:lastModifiedBy>Michael Wilson</cp:lastModifiedBy>
  <cp:revision>84</cp:revision>
  <dcterms:created xsi:type="dcterms:W3CDTF">2014-08-28T13:03:11Z</dcterms:created>
  <dcterms:modified xsi:type="dcterms:W3CDTF">2017-09-22T09:57:02Z</dcterms:modified>
</cp:coreProperties>
</file>