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3" r:id="rId2"/>
    <p:sldId id="309" r:id="rId3"/>
    <p:sldId id="310" r:id="rId4"/>
    <p:sldId id="312" r:id="rId5"/>
    <p:sldId id="316" r:id="rId6"/>
    <p:sldId id="297" r:id="rId7"/>
    <p:sldId id="304" r:id="rId8"/>
    <p:sldId id="318" r:id="rId9"/>
    <p:sldId id="319" r:id="rId10"/>
    <p:sldId id="320" r:id="rId11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8" autoAdjust="0"/>
    <p:restoredTop sz="55556" autoAdjust="0"/>
  </p:normalViewPr>
  <p:slideViewPr>
    <p:cSldViewPr>
      <p:cViewPr>
        <p:scale>
          <a:sx n="70" d="100"/>
          <a:sy n="70" d="100"/>
        </p:scale>
        <p:origin x="-822" y="14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FE6E971E-93EE-4D61-BECB-2663537906A5}" type="datetimeFigureOut">
              <a:rPr lang="en-GB" smtClean="0"/>
              <a:pPr/>
              <a:t>23/10/2014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19514945-9F32-4AA8-9B47-BE061058BA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25270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Why use the word elastic? Used to signify responsiveness- a key phrase in any elasticity question in economics. More stretchy = more elastic = more responsive</a:t>
            </a:r>
            <a:r>
              <a:rPr lang="en-GB" baseline="0" dirty="0" smtClean="0"/>
              <a:t> to the forces acting on it. </a:t>
            </a:r>
            <a:r>
              <a:rPr lang="en-GB" dirty="0" smtClean="0"/>
              <a:t>Less stretchy = less elastic = less responsive</a:t>
            </a:r>
            <a:r>
              <a:rPr lang="en-GB" baseline="0" dirty="0" smtClean="0"/>
              <a:t> to the forces acting on it</a:t>
            </a:r>
            <a:r>
              <a:rPr lang="en-GB" baseline="0" dirty="0" smtClean="0"/>
              <a:t>.</a:t>
            </a:r>
          </a:p>
          <a:p>
            <a:r>
              <a:rPr lang="en-GB" baseline="0" dirty="0" smtClean="0"/>
              <a:t>How quickly/easily can suppliers react to a change in price? They will want to supply more when price rises and less when they fall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know already</a:t>
            </a:r>
            <a:r>
              <a:rPr lang="en-GB" baseline="0" dirty="0" smtClean="0"/>
              <a:t> from the ‘Law of </a:t>
            </a:r>
            <a:r>
              <a:rPr lang="en-GB" baseline="0" dirty="0" smtClean="0"/>
              <a:t>supply’ </a:t>
            </a:r>
            <a:r>
              <a:rPr lang="en-GB" baseline="0" dirty="0" smtClean="0"/>
              <a:t>there is an </a:t>
            </a:r>
            <a:r>
              <a:rPr lang="en-GB" baseline="0" dirty="0" smtClean="0"/>
              <a:t>positive </a:t>
            </a:r>
            <a:r>
              <a:rPr lang="en-GB" baseline="0" dirty="0" smtClean="0"/>
              <a:t>relationship between price and the quantity </a:t>
            </a:r>
            <a:r>
              <a:rPr lang="en-GB" baseline="0" dirty="0" smtClean="0"/>
              <a:t>supplied</a:t>
            </a:r>
            <a:r>
              <a:rPr lang="en-GB" baseline="0" dirty="0" smtClean="0"/>
              <a:t>.</a:t>
            </a:r>
          </a:p>
          <a:p>
            <a:r>
              <a:rPr lang="en-GB" baseline="0" dirty="0" smtClean="0"/>
              <a:t>Sometimes price changes loads and q </a:t>
            </a:r>
            <a:r>
              <a:rPr lang="en-GB" baseline="0" dirty="0" err="1" smtClean="0"/>
              <a:t>ss</a:t>
            </a:r>
            <a:r>
              <a:rPr lang="en-GB" baseline="0" dirty="0" smtClean="0"/>
              <a:t> </a:t>
            </a:r>
            <a:r>
              <a:rPr lang="en-GB" baseline="0" dirty="0" smtClean="0"/>
              <a:t>hardly changes e.g</a:t>
            </a:r>
            <a:r>
              <a:rPr lang="en-GB" baseline="0" dirty="0" smtClean="0"/>
              <a:t>. Strawberries in June </a:t>
            </a:r>
            <a:r>
              <a:rPr lang="en-GB" baseline="0" dirty="0" smtClean="0"/>
              <a:t>PRICE INELASTIC On other hand</a:t>
            </a:r>
            <a:r>
              <a:rPr lang="en-GB" baseline="0" dirty="0" smtClean="0"/>
              <a:t>, water </a:t>
            </a:r>
            <a:r>
              <a:rPr lang="en-GB" baseline="0" dirty="0" smtClean="0"/>
              <a:t>PRICE ELASTIC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Top 2 only realistic </a:t>
            </a:r>
            <a:r>
              <a:rPr lang="en-GB" dirty="0" smtClean="0"/>
              <a:t>. </a:t>
            </a:r>
          </a:p>
          <a:p>
            <a:r>
              <a:rPr lang="en-GB" dirty="0" smtClean="0"/>
              <a:t> % Change in q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ss</a:t>
            </a:r>
            <a:r>
              <a:rPr lang="en-GB" baseline="0" dirty="0" smtClean="0"/>
              <a:t> &gt; % change in price</a:t>
            </a:r>
          </a:p>
          <a:p>
            <a:r>
              <a:rPr lang="en-GB" dirty="0" smtClean="0"/>
              <a:t>% Change in q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ss</a:t>
            </a:r>
            <a:r>
              <a:rPr lang="en-GB" baseline="0" dirty="0" smtClean="0"/>
              <a:t> &lt; % change in price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Unitary</a:t>
            </a:r>
            <a:r>
              <a:rPr lang="en-GB" baseline="0" dirty="0" smtClean="0"/>
              <a:t> elasticity. 5% change in p leads to a 5% change in q </a:t>
            </a:r>
            <a:r>
              <a:rPr lang="en-GB" baseline="0" dirty="0" err="1" smtClean="0"/>
              <a:t>ss</a:t>
            </a:r>
            <a:endParaRPr lang="en-GB" dirty="0" smtClean="0"/>
          </a:p>
          <a:p>
            <a:r>
              <a:rPr lang="en-GB" dirty="0" smtClean="0"/>
              <a:t>Perfectly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inelasatic</a:t>
            </a:r>
            <a:r>
              <a:rPr lang="en-GB" baseline="0" dirty="0" smtClean="0"/>
              <a:t> means that any change in price leads to no change in q </a:t>
            </a:r>
            <a:r>
              <a:rPr lang="en-GB" baseline="0" dirty="0" err="1" smtClean="0"/>
              <a:t>ss</a:t>
            </a:r>
            <a:endParaRPr lang="en-GB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Perfectly</a:t>
            </a:r>
            <a:r>
              <a:rPr lang="en-GB" baseline="0" dirty="0" smtClean="0"/>
              <a:t> elastic means that any change in price leads to an </a:t>
            </a:r>
            <a:r>
              <a:rPr lang="en-GB" baseline="0" dirty="0" smtClean="0"/>
              <a:t>collapse </a:t>
            </a:r>
            <a:r>
              <a:rPr lang="en-GB" baseline="0" dirty="0" smtClean="0"/>
              <a:t>q </a:t>
            </a:r>
            <a:r>
              <a:rPr lang="en-GB" baseline="0" dirty="0" err="1" smtClean="0"/>
              <a:t>ss</a:t>
            </a:r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GB" dirty="0" smtClean="0"/>
              <a:t>Steep gradient. Price changes by large</a:t>
            </a:r>
            <a:r>
              <a:rPr lang="en-GB" baseline="0" dirty="0" smtClean="0"/>
              <a:t> amount q </a:t>
            </a:r>
            <a:r>
              <a:rPr lang="en-GB" baseline="0" dirty="0" err="1" smtClean="0"/>
              <a:t>ss</a:t>
            </a:r>
            <a:r>
              <a:rPr lang="en-GB" baseline="0" dirty="0" smtClean="0"/>
              <a:t> </a:t>
            </a:r>
            <a:r>
              <a:rPr lang="en-GB" baseline="0" dirty="0" smtClean="0"/>
              <a:t>changes by little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GB" dirty="0" smtClean="0"/>
              <a:t>Flattish</a:t>
            </a:r>
            <a:r>
              <a:rPr lang="en-GB" baseline="0" dirty="0" smtClean="0"/>
              <a:t> </a:t>
            </a:r>
            <a:r>
              <a:rPr lang="en-GB" dirty="0" smtClean="0"/>
              <a:t>gradient. Price changes by small</a:t>
            </a:r>
            <a:r>
              <a:rPr lang="en-GB" baseline="0" dirty="0" smtClean="0"/>
              <a:t> amount q </a:t>
            </a:r>
            <a:r>
              <a:rPr lang="en-GB" baseline="0" dirty="0" err="1" smtClean="0"/>
              <a:t>ss</a:t>
            </a:r>
            <a:r>
              <a:rPr lang="en-GB" baseline="0" dirty="0" smtClean="0"/>
              <a:t> </a:t>
            </a:r>
            <a:r>
              <a:rPr lang="en-GB" baseline="0" dirty="0" smtClean="0"/>
              <a:t>changes by loads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dirty="0" err="1" smtClean="0"/>
              <a:t>e.g</a:t>
            </a:r>
            <a:r>
              <a:rPr lang="en-GB" dirty="0" smtClean="0"/>
              <a:t> </a:t>
            </a:r>
            <a:r>
              <a:rPr lang="en-GB" dirty="0" smtClean="0"/>
              <a:t>Van</a:t>
            </a:r>
            <a:r>
              <a:rPr lang="en-GB" baseline="0" dirty="0" smtClean="0"/>
              <a:t> production to car production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e.g. </a:t>
            </a:r>
            <a:r>
              <a:rPr lang="en-GB" dirty="0" smtClean="0"/>
              <a:t>Warehousing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perishability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e.g. </a:t>
            </a:r>
            <a:r>
              <a:rPr lang="en-GB" dirty="0" smtClean="0"/>
              <a:t>How much production can be increased using current capital/land</a:t>
            </a:r>
            <a:endParaRPr lang="en-GB" baseline="0" dirty="0" smtClean="0"/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 e.g. </a:t>
            </a:r>
            <a:r>
              <a:rPr lang="en-GB" baseline="0" dirty="0" smtClean="0"/>
              <a:t>Growing produce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Mined or grown copper</a:t>
            </a:r>
            <a:r>
              <a:rPr lang="en-GB" baseline="0" dirty="0" smtClean="0"/>
              <a:t> &amp; coffee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e.g. </a:t>
            </a:r>
            <a:r>
              <a:rPr lang="en-GB" dirty="0" smtClean="0"/>
              <a:t>Warehousing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perishability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e.g. </a:t>
            </a:r>
            <a:r>
              <a:rPr lang="en-GB" dirty="0" smtClean="0"/>
              <a:t>How much production can be increased using current capital/land</a:t>
            </a:r>
            <a:endParaRPr lang="en-GB" baseline="0" dirty="0" smtClean="0"/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 e.g. </a:t>
            </a:r>
            <a:r>
              <a:rPr lang="en-GB" baseline="0" dirty="0" smtClean="0"/>
              <a:t>Growing produce</a:t>
            </a:r>
          </a:p>
          <a:p>
            <a:pPr>
              <a:buFont typeface="Arial" pitchFamily="34" charset="0"/>
              <a:buChar char="•"/>
            </a:pPr>
            <a:endParaRPr lang="en-GB" baseline="0" dirty="0" smtClean="0"/>
          </a:p>
          <a:p>
            <a:pPr>
              <a:buFont typeface="Arial" pitchFamily="34" charset="0"/>
              <a:buNone/>
            </a:pPr>
            <a:r>
              <a:rPr lang="en-GB" baseline="0" dirty="0" smtClean="0"/>
              <a:t>Commodities- watch out for </a:t>
            </a:r>
            <a:r>
              <a:rPr lang="en-GB" baseline="0" smtClean="0"/>
              <a:t>them – inelastic!!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23/10/2014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23/10/2014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23/10/2014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23/10/2014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23/10/2014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23/10/2014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099AC-CACD-4DF7-984A-5C891B52FA65}" type="datetimeFigureOut">
              <a:rPr lang="en-GB" smtClean="0"/>
              <a:pPr/>
              <a:t>23/10/2014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Price Elasticity of </a:t>
            </a:r>
            <a:r>
              <a:rPr lang="en-GB" dirty="0" smtClean="0"/>
              <a:t>Supply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4000" dirty="0" smtClean="0"/>
              <a:t>Learning objectives:</a:t>
            </a:r>
          </a:p>
          <a:p>
            <a:r>
              <a:rPr lang="en-GB" sz="4000" dirty="0" smtClean="0"/>
              <a:t>What is meant by </a:t>
            </a:r>
            <a:r>
              <a:rPr lang="en-GB" sz="4000" dirty="0" smtClean="0"/>
              <a:t>PES- </a:t>
            </a:r>
            <a:r>
              <a:rPr lang="en-GB" sz="4000" dirty="0" smtClean="0"/>
              <a:t>a definition </a:t>
            </a:r>
          </a:p>
          <a:p>
            <a:r>
              <a:rPr lang="en-GB" sz="4000" dirty="0" smtClean="0"/>
              <a:t>What </a:t>
            </a:r>
            <a:r>
              <a:rPr lang="en-GB" sz="4000" dirty="0" smtClean="0"/>
              <a:t>PES </a:t>
            </a:r>
            <a:r>
              <a:rPr lang="en-GB" sz="4000" dirty="0" smtClean="0"/>
              <a:t>doesn’t tell us</a:t>
            </a:r>
          </a:p>
          <a:p>
            <a:r>
              <a:rPr lang="en-GB" sz="4000" dirty="0" smtClean="0"/>
              <a:t>What </a:t>
            </a:r>
            <a:r>
              <a:rPr lang="en-GB" sz="4000" dirty="0" smtClean="0"/>
              <a:t>different values of </a:t>
            </a:r>
            <a:r>
              <a:rPr lang="en-GB" sz="4000" dirty="0" smtClean="0"/>
              <a:t>PES </a:t>
            </a:r>
            <a:r>
              <a:rPr lang="en-GB" sz="4000" dirty="0" smtClean="0"/>
              <a:t>mean</a:t>
            </a:r>
          </a:p>
          <a:p>
            <a:r>
              <a:rPr lang="en-GB" sz="4000" dirty="0" smtClean="0"/>
              <a:t>How </a:t>
            </a:r>
            <a:r>
              <a:rPr lang="en-GB" sz="4000" dirty="0" smtClean="0"/>
              <a:t>PES </a:t>
            </a:r>
            <a:r>
              <a:rPr lang="en-GB" sz="4000" dirty="0" smtClean="0"/>
              <a:t>affects the gradient of the </a:t>
            </a:r>
            <a:r>
              <a:rPr lang="en-GB" sz="4000" dirty="0" smtClean="0"/>
              <a:t>supply curve</a:t>
            </a:r>
          </a:p>
          <a:p>
            <a:r>
              <a:rPr lang="en-GB" sz="4000" dirty="0" smtClean="0"/>
              <a:t>Determinants of PES</a:t>
            </a:r>
          </a:p>
          <a:p>
            <a:r>
              <a:rPr lang="en-GB" sz="4000" dirty="0" smtClean="0"/>
              <a:t>Commodities and PES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Price Elasticity of </a:t>
            </a:r>
            <a:r>
              <a:rPr lang="en-GB" dirty="0" smtClean="0"/>
              <a:t>Supply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4000" dirty="0" smtClean="0"/>
              <a:t>Learning objectives:</a:t>
            </a:r>
          </a:p>
          <a:p>
            <a:r>
              <a:rPr lang="en-GB" sz="4000" dirty="0" smtClean="0"/>
              <a:t>What is meant by </a:t>
            </a:r>
            <a:r>
              <a:rPr lang="en-GB" sz="4000" dirty="0" smtClean="0"/>
              <a:t>PES- </a:t>
            </a:r>
            <a:r>
              <a:rPr lang="en-GB" sz="4000" dirty="0" smtClean="0"/>
              <a:t>a definition </a:t>
            </a:r>
          </a:p>
          <a:p>
            <a:r>
              <a:rPr lang="en-GB" sz="4000" dirty="0" smtClean="0"/>
              <a:t>What </a:t>
            </a:r>
            <a:r>
              <a:rPr lang="en-GB" sz="4000" dirty="0" smtClean="0"/>
              <a:t>PES </a:t>
            </a:r>
            <a:r>
              <a:rPr lang="en-GB" sz="4000" dirty="0" smtClean="0"/>
              <a:t>doesn’t tell us</a:t>
            </a:r>
          </a:p>
          <a:p>
            <a:r>
              <a:rPr lang="en-GB" sz="4000" dirty="0" smtClean="0"/>
              <a:t>What </a:t>
            </a:r>
            <a:r>
              <a:rPr lang="en-GB" sz="4000" dirty="0" smtClean="0"/>
              <a:t>different values of </a:t>
            </a:r>
            <a:r>
              <a:rPr lang="en-GB" sz="4000" dirty="0" smtClean="0"/>
              <a:t>PES </a:t>
            </a:r>
            <a:r>
              <a:rPr lang="en-GB" sz="4000" dirty="0" smtClean="0"/>
              <a:t>mean</a:t>
            </a:r>
          </a:p>
          <a:p>
            <a:r>
              <a:rPr lang="en-GB" sz="4000" dirty="0" smtClean="0"/>
              <a:t>How </a:t>
            </a:r>
            <a:r>
              <a:rPr lang="en-GB" sz="4000" dirty="0" smtClean="0"/>
              <a:t>PES </a:t>
            </a:r>
            <a:r>
              <a:rPr lang="en-GB" sz="4000" dirty="0" smtClean="0"/>
              <a:t>affects the gradient of the </a:t>
            </a:r>
            <a:r>
              <a:rPr lang="en-GB" sz="4000" dirty="0" smtClean="0"/>
              <a:t>supply curve</a:t>
            </a:r>
          </a:p>
          <a:p>
            <a:r>
              <a:rPr lang="en-GB" sz="4000" dirty="0" smtClean="0"/>
              <a:t>Determinants of PES</a:t>
            </a:r>
          </a:p>
          <a:p>
            <a:r>
              <a:rPr lang="en-GB" sz="4000" dirty="0" smtClean="0"/>
              <a:t>Commodities and PES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Price Elasticity of </a:t>
            </a:r>
            <a:r>
              <a:rPr lang="en-GB" dirty="0" smtClean="0"/>
              <a:t>Supply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Definition:</a:t>
            </a:r>
          </a:p>
          <a:p>
            <a:pPr>
              <a:buNone/>
            </a:pPr>
            <a:r>
              <a:rPr lang="en-GB" sz="4000" dirty="0" smtClean="0"/>
              <a:t>The </a:t>
            </a:r>
            <a:r>
              <a:rPr lang="en-GB" sz="4000" b="1" u="sng" dirty="0" smtClean="0"/>
              <a:t>responsiveness</a:t>
            </a:r>
            <a:r>
              <a:rPr lang="en-GB" sz="4000" dirty="0" smtClean="0"/>
              <a:t> of quantity </a:t>
            </a:r>
            <a:r>
              <a:rPr lang="en-GB" sz="4000" dirty="0" smtClean="0"/>
              <a:t>supplied of </a:t>
            </a:r>
            <a:r>
              <a:rPr lang="en-GB" sz="4000" dirty="0" smtClean="0"/>
              <a:t>a good given a change in price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Price Elasticity of </a:t>
            </a:r>
            <a:r>
              <a:rPr lang="en-GB" dirty="0" smtClean="0"/>
              <a:t>Supply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4000" u="sng" dirty="0" smtClean="0"/>
              <a:t>What it isn’t</a:t>
            </a:r>
          </a:p>
          <a:p>
            <a:pPr>
              <a:buNone/>
            </a:pPr>
            <a:r>
              <a:rPr lang="en-GB" sz="4000" dirty="0" smtClean="0"/>
              <a:t>PES </a:t>
            </a:r>
            <a:r>
              <a:rPr lang="en-GB" sz="4000" dirty="0" smtClean="0"/>
              <a:t>does NOT say WHETHER quantity </a:t>
            </a:r>
            <a:r>
              <a:rPr lang="en-GB" sz="4000" dirty="0" smtClean="0"/>
              <a:t>supplied </a:t>
            </a:r>
            <a:r>
              <a:rPr lang="en-GB" sz="4000" dirty="0" smtClean="0"/>
              <a:t>rose or fell in response to a change in price.</a:t>
            </a:r>
          </a:p>
          <a:p>
            <a:pPr>
              <a:buNone/>
            </a:pPr>
            <a:r>
              <a:rPr lang="en-GB" sz="4000" u="sng" dirty="0" smtClean="0"/>
              <a:t>What it is</a:t>
            </a:r>
          </a:p>
          <a:p>
            <a:pPr>
              <a:buNone/>
            </a:pPr>
            <a:r>
              <a:rPr lang="en-GB" sz="4000" dirty="0" smtClean="0"/>
              <a:t>PES </a:t>
            </a:r>
            <a:r>
              <a:rPr lang="en-GB" sz="4000" dirty="0" smtClean="0"/>
              <a:t>tells us HOW MUCH quantity </a:t>
            </a:r>
            <a:r>
              <a:rPr lang="en-GB" sz="4000" dirty="0" smtClean="0"/>
              <a:t>supplied </a:t>
            </a:r>
            <a:r>
              <a:rPr lang="en-GB" sz="4000" dirty="0" smtClean="0"/>
              <a:t>CHANGES in response to a change in price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Price Elasticity of </a:t>
            </a:r>
            <a:r>
              <a:rPr lang="en-GB" dirty="0" smtClean="0"/>
              <a:t>Supply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8092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Calculating values of </a:t>
            </a:r>
            <a:r>
              <a:rPr lang="en-GB" sz="4000" dirty="0" smtClean="0"/>
              <a:t>PES</a:t>
            </a:r>
            <a:endParaRPr lang="en-GB" sz="4000" dirty="0" smtClean="0"/>
          </a:p>
          <a:p>
            <a:pPr>
              <a:buNone/>
            </a:pPr>
            <a:r>
              <a:rPr lang="en-GB" sz="4000" dirty="0" smtClean="0"/>
              <a:t>F</a:t>
            </a:r>
            <a:r>
              <a:rPr lang="en-GB" sz="4000" dirty="0" smtClean="0"/>
              <a:t>ormula to </a:t>
            </a:r>
            <a:r>
              <a:rPr lang="en-GB" sz="4000" dirty="0" smtClean="0"/>
              <a:t>put a numerical value </a:t>
            </a:r>
            <a:r>
              <a:rPr lang="en-GB" sz="4000" dirty="0" smtClean="0"/>
              <a:t>of PES </a:t>
            </a:r>
            <a:r>
              <a:rPr lang="en-GB" sz="4000" dirty="0" smtClean="0"/>
              <a:t>on a good</a:t>
            </a:r>
            <a:r>
              <a:rPr lang="en-GB" sz="4000" dirty="0" smtClean="0"/>
              <a:t>. Always positive </a:t>
            </a:r>
            <a:endParaRPr lang="en-GB" sz="4000" dirty="0" smtClean="0"/>
          </a:p>
          <a:p>
            <a:pPr>
              <a:buNone/>
            </a:pP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55576" y="3343632"/>
            <a:ext cx="7813376" cy="2677656"/>
            <a:chOff x="755576" y="3343632"/>
            <a:chExt cx="7813376" cy="2677656"/>
          </a:xfrm>
        </p:grpSpPr>
        <p:sp>
          <p:nvSpPr>
            <p:cNvPr id="6" name="TextBox 5"/>
            <p:cNvSpPr txBox="1"/>
            <p:nvPr/>
          </p:nvSpPr>
          <p:spPr>
            <a:xfrm>
              <a:off x="755576" y="3343632"/>
              <a:ext cx="7813376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GB" sz="3200" dirty="0" smtClean="0"/>
                <a:t>PES  </a:t>
              </a:r>
              <a:r>
                <a:rPr lang="en-GB" sz="3200" dirty="0" smtClean="0"/>
                <a:t>=	 % change in quantity </a:t>
              </a:r>
              <a:r>
                <a:rPr lang="en-GB" sz="3200" dirty="0" smtClean="0"/>
                <a:t>suppli</a:t>
              </a:r>
              <a:r>
                <a:rPr lang="en-GB" sz="3200" dirty="0" smtClean="0"/>
                <a:t>ed</a:t>
              </a:r>
              <a:endParaRPr lang="en-GB" sz="3200" dirty="0" smtClean="0"/>
            </a:p>
            <a:p>
              <a:pPr>
                <a:buNone/>
              </a:pPr>
              <a:endParaRPr lang="en-GB" sz="3200" dirty="0" smtClean="0"/>
            </a:p>
            <a:p>
              <a:pPr>
                <a:buNone/>
              </a:pPr>
              <a:r>
                <a:rPr lang="en-GB" sz="3200" dirty="0" smtClean="0"/>
                <a:t>			     % change in price</a:t>
              </a:r>
            </a:p>
            <a:p>
              <a:pPr>
                <a:buNone/>
              </a:pPr>
              <a:endParaRPr lang="en-GB" dirty="0" smtClean="0"/>
            </a:p>
            <a:p>
              <a:pPr>
                <a:buNone/>
              </a:pPr>
              <a:endParaRPr lang="en-GB" dirty="0" smtClean="0"/>
            </a:p>
            <a:p>
              <a:pPr>
                <a:buNone/>
              </a:pPr>
              <a:endParaRPr lang="en-GB" dirty="0" smtClean="0"/>
            </a:p>
            <a:p>
              <a:pPr>
                <a:buNone/>
              </a:pPr>
              <a:endParaRPr lang="en-GB" dirty="0" smtClean="0"/>
            </a:p>
          </p:txBody>
        </p:sp>
        <p:cxnSp>
          <p:nvCxnSpPr>
            <p:cNvPr id="8" name="Straight Connector 7"/>
            <p:cNvCxnSpPr/>
            <p:nvPr/>
          </p:nvCxnSpPr>
          <p:spPr>
            <a:xfrm flipH="1">
              <a:off x="2843808" y="4149080"/>
              <a:ext cx="5328592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C:\Users\Chris\AppData\Local\Microsoft\Windows\Temporary Internet Files\Content.IE5\RIJ8CISD\MC90043381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420888"/>
            <a:ext cx="448048" cy="4480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Price Elasticity of </a:t>
            </a:r>
            <a:r>
              <a:rPr lang="en-GB" dirty="0" smtClean="0"/>
              <a:t>Supply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Different values for </a:t>
            </a:r>
            <a:r>
              <a:rPr lang="en-GB" sz="4000" dirty="0" smtClean="0"/>
              <a:t>PES</a:t>
            </a:r>
            <a:endParaRPr lang="en-GB" sz="4000" dirty="0" smtClean="0"/>
          </a:p>
          <a:p>
            <a:r>
              <a:rPr lang="en-GB" sz="4000" dirty="0" smtClean="0"/>
              <a:t>&gt; </a:t>
            </a:r>
            <a:r>
              <a:rPr lang="en-GB" sz="4000" dirty="0" smtClean="0"/>
              <a:t> </a:t>
            </a:r>
            <a:r>
              <a:rPr lang="en-GB" sz="4000" dirty="0" smtClean="0"/>
              <a:t>1 elastic</a:t>
            </a:r>
          </a:p>
          <a:p>
            <a:r>
              <a:rPr lang="en-GB" sz="4000" dirty="0" smtClean="0"/>
              <a:t>0 - </a:t>
            </a:r>
            <a:r>
              <a:rPr lang="en-GB" sz="4000" dirty="0" smtClean="0"/>
              <a:t>1 inelastic</a:t>
            </a:r>
          </a:p>
          <a:p>
            <a:r>
              <a:rPr lang="en-GB" sz="4000" dirty="0" smtClean="0"/>
              <a:t>= 1 unitary elasticity</a:t>
            </a:r>
          </a:p>
          <a:p>
            <a:r>
              <a:rPr lang="en-GB" sz="4000" dirty="0" smtClean="0"/>
              <a:t>= 0 perfectly inelastic</a:t>
            </a:r>
          </a:p>
          <a:p>
            <a:r>
              <a:rPr lang="en-GB" sz="4000" dirty="0" smtClean="0"/>
              <a:t>= ∞ perfectly elastic</a:t>
            </a:r>
          </a:p>
          <a:p>
            <a:pPr>
              <a:buNone/>
            </a:pPr>
            <a:endParaRPr lang="en-GB" sz="4000" dirty="0" smtClean="0"/>
          </a:p>
          <a:p>
            <a:pPr>
              <a:buNone/>
            </a:pP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Inelastic </a:t>
            </a:r>
            <a:r>
              <a:rPr lang="en-GB" dirty="0" smtClean="0"/>
              <a:t>supply</a:t>
            </a:r>
            <a:r>
              <a:rPr lang="en-GB" dirty="0" smtClean="0"/>
              <a:t> </a:t>
            </a:r>
            <a:r>
              <a:rPr lang="en-GB" dirty="0" smtClean="0"/>
              <a:t>curve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October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75656" y="1628800"/>
            <a:ext cx="0" cy="43924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3608" y="5733256"/>
            <a:ext cx="583264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520" y="141277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Price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04248" y="580526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Quantity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2231421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Elastic </a:t>
            </a:r>
            <a:r>
              <a:rPr lang="en-GB" dirty="0" smtClean="0"/>
              <a:t>supply</a:t>
            </a:r>
            <a:r>
              <a:rPr lang="en-GB" dirty="0" smtClean="0"/>
              <a:t> </a:t>
            </a:r>
            <a:r>
              <a:rPr lang="en-GB" dirty="0" smtClean="0"/>
              <a:t>curve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October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75656" y="1628800"/>
            <a:ext cx="0" cy="43924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3608" y="5733256"/>
            <a:ext cx="583264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520" y="141277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Price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04248" y="580526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Quantity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2231421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Price Elasticity of </a:t>
            </a:r>
            <a:r>
              <a:rPr lang="en-GB" dirty="0" smtClean="0"/>
              <a:t>Supply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Determinants of </a:t>
            </a:r>
            <a:r>
              <a:rPr lang="en-GB" sz="4000" dirty="0" smtClean="0"/>
              <a:t>PES</a:t>
            </a:r>
            <a:endParaRPr lang="en-GB" sz="4000" dirty="0" smtClean="0"/>
          </a:p>
          <a:p>
            <a:r>
              <a:rPr lang="en-GB" sz="4000" dirty="0" smtClean="0"/>
              <a:t>Ease of switching factors of production</a:t>
            </a:r>
            <a:endParaRPr lang="en-GB" sz="4000" dirty="0" smtClean="0"/>
          </a:p>
          <a:p>
            <a:r>
              <a:rPr lang="en-GB" sz="4000" dirty="0" smtClean="0"/>
              <a:t>Cost and ease of holding stock</a:t>
            </a:r>
          </a:p>
          <a:p>
            <a:r>
              <a:rPr lang="en-GB" sz="4000" dirty="0" smtClean="0"/>
              <a:t>Spare capacity</a:t>
            </a:r>
            <a:endParaRPr lang="en-GB" sz="4000" dirty="0" smtClean="0"/>
          </a:p>
          <a:p>
            <a:r>
              <a:rPr lang="en-GB" sz="4000" dirty="0" smtClean="0"/>
              <a:t>Time lags in production</a:t>
            </a: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Price Elasticity of </a:t>
            </a:r>
            <a:r>
              <a:rPr lang="en-GB" dirty="0" smtClean="0"/>
              <a:t>Supply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Commodities and PES</a:t>
            </a:r>
            <a:endParaRPr lang="en-GB" sz="4000" dirty="0" smtClean="0"/>
          </a:p>
          <a:p>
            <a:r>
              <a:rPr lang="en-GB" sz="4000" dirty="0" smtClean="0"/>
              <a:t>What we mean by commodities</a:t>
            </a:r>
            <a:endParaRPr lang="en-GB" sz="4000" dirty="0" smtClean="0"/>
          </a:p>
          <a:p>
            <a:r>
              <a:rPr lang="en-GB" sz="4000" dirty="0" smtClean="0"/>
              <a:t>Time lags in production- long-term commitment </a:t>
            </a:r>
          </a:p>
          <a:p>
            <a:r>
              <a:rPr lang="en-GB" sz="4000" dirty="0" smtClean="0"/>
              <a:t>Costly &amp; difficult to hold stocks</a:t>
            </a:r>
            <a:endParaRPr lang="en-GB" sz="4000" dirty="0" smtClean="0"/>
          </a:p>
          <a:p>
            <a:r>
              <a:rPr lang="en-GB" sz="4000" dirty="0" smtClean="0"/>
              <a:t>Inelastic supply</a:t>
            </a:r>
          </a:p>
          <a:p>
            <a:r>
              <a:rPr lang="en-GB" sz="4000" dirty="0" smtClean="0"/>
              <a:t>Exam question focus</a:t>
            </a:r>
          </a:p>
          <a:p>
            <a:pPr>
              <a:buNone/>
            </a:pP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</TotalTime>
  <Words>601</Words>
  <Application>Microsoft Office PowerPoint</Application>
  <PresentationFormat>On-screen Show (4:3)</PresentationFormat>
  <Paragraphs>112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Price Elasticity of Supply</vt:lpstr>
      <vt:lpstr>Price Elasticity of Supply</vt:lpstr>
      <vt:lpstr>Price Elasticity of Supply</vt:lpstr>
      <vt:lpstr>Price Elasticity of Supply</vt:lpstr>
      <vt:lpstr>Price Elasticity of Supply</vt:lpstr>
      <vt:lpstr>Inelastic supply curve</vt:lpstr>
      <vt:lpstr>Elastic supply curve</vt:lpstr>
      <vt:lpstr>Price Elasticity of Supply</vt:lpstr>
      <vt:lpstr>Price Elasticity of Supply</vt:lpstr>
      <vt:lpstr>Price Elasticity of Supply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quiz</dc:title>
  <dc:creator>Chris</dc:creator>
  <cp:lastModifiedBy>Chris</cp:lastModifiedBy>
  <cp:revision>106</cp:revision>
  <dcterms:created xsi:type="dcterms:W3CDTF">2014-06-22T18:50:03Z</dcterms:created>
  <dcterms:modified xsi:type="dcterms:W3CDTF">2014-10-23T20:33:38Z</dcterms:modified>
</cp:coreProperties>
</file>