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1" r:id="rId2"/>
    <p:sldId id="267" r:id="rId3"/>
    <p:sldId id="313" r:id="rId4"/>
    <p:sldId id="314" r:id="rId5"/>
    <p:sldId id="315" r:id="rId6"/>
    <p:sldId id="296" r:id="rId7"/>
    <p:sldId id="297" r:id="rId8"/>
    <p:sldId id="316" r:id="rId9"/>
    <p:sldId id="298" r:id="rId10"/>
    <p:sldId id="301" r:id="rId11"/>
    <p:sldId id="299" r:id="rId12"/>
    <p:sldId id="307" r:id="rId13"/>
    <p:sldId id="303" r:id="rId14"/>
    <p:sldId id="310" r:id="rId15"/>
    <p:sldId id="309" r:id="rId16"/>
    <p:sldId id="317" r:id="rId17"/>
    <p:sldId id="319" r:id="rId18"/>
    <p:sldId id="320" r:id="rId19"/>
    <p:sldId id="318" r:id="rId20"/>
    <p:sldId id="321" r:id="rId21"/>
    <p:sldId id="322" r:id="rId22"/>
    <p:sldId id="323" r:id="rId23"/>
    <p:sldId id="339" r:id="rId24"/>
    <p:sldId id="337" r:id="rId25"/>
    <p:sldId id="338" r:id="rId26"/>
    <p:sldId id="335" r:id="rId27"/>
    <p:sldId id="336" r:id="rId28"/>
    <p:sldId id="334" r:id="rId29"/>
    <p:sldId id="333" r:id="rId30"/>
    <p:sldId id="324" r:id="rId31"/>
    <p:sldId id="308" r:id="rId32"/>
    <p:sldId id="328" r:id="rId33"/>
    <p:sldId id="329" r:id="rId34"/>
    <p:sldId id="331" r:id="rId35"/>
    <p:sldId id="311" r:id="rId36"/>
    <p:sldId id="325" r:id="rId37"/>
    <p:sldId id="327" r:id="rId38"/>
    <p:sldId id="31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6" autoAdjust="0"/>
    <p:restoredTop sz="94139" autoAdjust="0"/>
  </p:normalViewPr>
  <p:slideViewPr>
    <p:cSldViewPr snapToGrid="0">
      <p:cViewPr varScale="1">
        <p:scale>
          <a:sx n="77" d="100"/>
          <a:sy n="77" d="100"/>
        </p:scale>
        <p:origin x="114"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5B8C5-3729-47B9-A5DE-37C0DFA1E76E}" type="datetimeFigureOut">
              <a:rPr lang="en-GB" smtClean="0"/>
              <a:t>30/10/2017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EDF98-4E86-4FEA-8AB6-295F118B2336}" type="slidenum">
              <a:rPr lang="en-GB" smtClean="0"/>
              <a:t>‹#›</a:t>
            </a:fld>
            <a:endParaRPr lang="en-GB"/>
          </a:p>
        </p:txBody>
      </p:sp>
    </p:spTree>
    <p:extLst>
      <p:ext uri="{BB962C8B-B14F-4D97-AF65-F5344CB8AC3E}">
        <p14:creationId xmlns:p14="http://schemas.microsoft.com/office/powerpoint/2010/main" val="345149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1</a:t>
            </a:fld>
            <a:endParaRPr lang="en-GB"/>
          </a:p>
        </p:txBody>
      </p:sp>
    </p:spTree>
    <p:extLst>
      <p:ext uri="{BB962C8B-B14F-4D97-AF65-F5344CB8AC3E}">
        <p14:creationId xmlns:p14="http://schemas.microsoft.com/office/powerpoint/2010/main" val="8448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14</a:t>
            </a:fld>
            <a:endParaRPr lang="en-GB"/>
          </a:p>
        </p:txBody>
      </p:sp>
    </p:spTree>
    <p:extLst>
      <p:ext uri="{BB962C8B-B14F-4D97-AF65-F5344CB8AC3E}">
        <p14:creationId xmlns:p14="http://schemas.microsoft.com/office/powerpoint/2010/main" val="410250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74747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44610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425116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85699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B4E0A8-0D9E-4D18-8883-353B82C8F931}" type="datetimeFigureOut">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76812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B4E0A8-0D9E-4D18-8883-353B82C8F931}" type="datetimeFigureOut">
              <a:rPr lang="en-GB" smtClean="0"/>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63876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B4E0A8-0D9E-4D18-8883-353B82C8F931}" type="datetimeFigureOut">
              <a:rPr lang="en-GB" smtClean="0"/>
              <a:t>30/10/2017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190997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B4E0A8-0D9E-4D18-8883-353B82C8F931}" type="datetimeFigureOut">
              <a:rPr lang="en-GB" smtClean="0"/>
              <a:t>30/10/2017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61583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4E0A8-0D9E-4D18-8883-353B82C8F931}" type="datetimeFigureOut">
              <a:rPr lang="en-GB" smtClean="0"/>
              <a:t>30/10/2017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422224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4E0A8-0D9E-4D18-8883-353B82C8F931}" type="datetimeFigureOut">
              <a:rPr lang="en-GB" smtClean="0"/>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81305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4E0A8-0D9E-4D18-8883-353B82C8F931}" type="datetimeFigureOut">
              <a:rPr lang="en-GB" smtClean="0"/>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65630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4E0A8-0D9E-4D18-8883-353B82C8F931}" type="datetimeFigureOut">
              <a:rPr lang="en-GB" smtClean="0"/>
              <a:t>30/10/2017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B179E-1108-402F-9E3C-BDB9B9574EC1}" type="slidenum">
              <a:rPr lang="en-GB" smtClean="0"/>
              <a:t>‹#›</a:t>
            </a:fld>
            <a:endParaRPr lang="en-GB"/>
          </a:p>
        </p:txBody>
      </p:sp>
    </p:spTree>
    <p:extLst>
      <p:ext uri="{BB962C8B-B14F-4D97-AF65-F5344CB8AC3E}">
        <p14:creationId xmlns:p14="http://schemas.microsoft.com/office/powerpoint/2010/main" val="10184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332656"/>
            <a:ext cx="8352928" cy="1015663"/>
          </a:xfrm>
          <a:prstGeom prst="rect">
            <a:avLst/>
          </a:prstGeom>
          <a:noFill/>
        </p:spPr>
        <p:txBody>
          <a:bodyPr wrap="square" rtlCol="0">
            <a:spAutoFit/>
          </a:bodyPr>
          <a:lstStyle/>
          <a:p>
            <a:r>
              <a:rPr lang="en-GB" sz="6000" b="1" i="1" u="sng" dirty="0">
                <a:solidFill>
                  <a:schemeClr val="bg1"/>
                </a:solidFill>
              </a:rPr>
              <a:t>RECAP: What is PED?</a:t>
            </a:r>
          </a:p>
        </p:txBody>
      </p:sp>
      <p:sp>
        <p:nvSpPr>
          <p:cNvPr id="3" name="Rectangle 2"/>
          <p:cNvSpPr/>
          <p:nvPr/>
        </p:nvSpPr>
        <p:spPr>
          <a:xfrm>
            <a:off x="343863" y="6216"/>
            <a:ext cx="11360258" cy="1200329"/>
          </a:xfrm>
          <a:prstGeom prst="rect">
            <a:avLst/>
          </a:prstGeom>
          <a:noFill/>
        </p:spPr>
        <p:txBody>
          <a:bodyPr wrap="square" lIns="91440" tIns="45720" rIns="91440" bIns="45720">
            <a:spAutoFit/>
          </a:bodyPr>
          <a:lstStyle/>
          <a:p>
            <a:pPr algn="ct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STARTER – </a:t>
            </a:r>
            <a:endParaRPr lang="en-US" sz="7200" b="1" dirty="0">
              <a:ln w="1905"/>
              <a:solidFill>
                <a:schemeClr val="accent4">
                  <a:lumMod val="60000"/>
                  <a:lumOff val="40000"/>
                </a:schemeClr>
              </a:solidFill>
              <a:effectLst>
                <a:innerShdw blurRad="69850" dist="43180" dir="5400000">
                  <a:srgbClr val="000000">
                    <a:alpha val="65000"/>
                  </a:srgbClr>
                </a:innerShdw>
              </a:effectLst>
            </a:endParaRPr>
          </a:p>
        </p:txBody>
      </p:sp>
      <p:sp>
        <p:nvSpPr>
          <p:cNvPr id="11" name="Title 1"/>
          <p:cNvSpPr>
            <a:spLocks noGrp="1"/>
          </p:cNvSpPr>
          <p:nvPr>
            <p:ph type="ctrTitle"/>
          </p:nvPr>
        </p:nvSpPr>
        <p:spPr>
          <a:xfrm>
            <a:off x="613429" y="-213570"/>
            <a:ext cx="10821126" cy="3123778"/>
          </a:xfrm>
        </p:spPr>
        <p:txBody>
          <a:bodyPr>
            <a:noAutofit/>
          </a:bodyPr>
          <a:lstStyle/>
          <a:p>
            <a:r>
              <a:rPr lang="en-GB" sz="5400" b="1" dirty="0" smtClean="0">
                <a:solidFill>
                  <a:srgbClr val="C00000"/>
                </a:solidFill>
                <a:latin typeface="+mn-lt"/>
              </a:rPr>
              <a:t>What could be meant by PES? What factors impact a good’s PES?</a:t>
            </a:r>
            <a:endParaRPr lang="en-GB" sz="5400" b="1" dirty="0">
              <a:solidFill>
                <a:srgbClr val="C00000"/>
              </a:solidFill>
              <a:latin typeface="+mn-lt"/>
            </a:endParaRPr>
          </a:p>
        </p:txBody>
      </p:sp>
      <p:pic>
        <p:nvPicPr>
          <p:cNvPr id="5" name="Picture 2" descr="http://www.todayifoundout.com/wp-content/uploads/2010/10/mil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939" y="3196855"/>
            <a:ext cx="2353603" cy="32226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6954" y="4424459"/>
            <a:ext cx="930448" cy="769441"/>
          </a:xfrm>
          <a:prstGeom prst="rect">
            <a:avLst/>
          </a:prstGeom>
          <a:noFill/>
        </p:spPr>
        <p:txBody>
          <a:bodyPr wrap="none" rtlCol="0">
            <a:spAutoFit/>
          </a:bodyPr>
          <a:lstStyle/>
          <a:p>
            <a:r>
              <a:rPr lang="en-GB" sz="4400" b="1" dirty="0" smtClean="0"/>
              <a:t>VS.</a:t>
            </a:r>
            <a:endParaRPr lang="en-GB" sz="4400" b="1" dirty="0"/>
          </a:p>
        </p:txBody>
      </p:sp>
      <p:pic>
        <p:nvPicPr>
          <p:cNvPr id="1026" name="Picture 2" descr="http://www.lamudi.co.ke/journal/wp-content/uploads/2014/09/terrace-hous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515" y="347751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486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371" y="1412776"/>
            <a:ext cx="6720747" cy="5040560"/>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a:off x="1103445" y="1988840"/>
            <a:ext cx="0" cy="40324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103446" y="6021288"/>
            <a:ext cx="566462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3392" y="1700808"/>
            <a:ext cx="384043" cy="523220"/>
          </a:xfrm>
          <a:prstGeom prst="rect">
            <a:avLst/>
          </a:prstGeom>
          <a:noFill/>
        </p:spPr>
        <p:txBody>
          <a:bodyPr wrap="square" rtlCol="0">
            <a:spAutoFit/>
          </a:bodyPr>
          <a:lstStyle/>
          <a:p>
            <a:r>
              <a:rPr lang="en-GB" sz="2800" dirty="0" smtClean="0">
                <a:ln w="0"/>
                <a:effectLst>
                  <a:outerShdw blurRad="38100" dist="19050" dir="2700000" algn="tl" rotWithShape="0">
                    <a:schemeClr val="dk1">
                      <a:alpha val="40000"/>
                    </a:schemeClr>
                  </a:outerShdw>
                </a:effectLst>
              </a:rPr>
              <a:t>P</a:t>
            </a:r>
            <a:endParaRPr lang="en-GB" sz="1600" dirty="0">
              <a:ln w="0"/>
              <a:effectLst>
                <a:outerShdw blurRad="38100" dist="19050" dir="2700000" algn="tl" rotWithShape="0">
                  <a:schemeClr val="dk1">
                    <a:alpha val="40000"/>
                  </a:schemeClr>
                </a:outerShdw>
              </a:effectLst>
            </a:endParaRPr>
          </a:p>
        </p:txBody>
      </p:sp>
      <p:sp>
        <p:nvSpPr>
          <p:cNvPr id="11" name="TextBox 10"/>
          <p:cNvSpPr txBox="1"/>
          <p:nvPr/>
        </p:nvSpPr>
        <p:spPr>
          <a:xfrm>
            <a:off x="6404466" y="5986052"/>
            <a:ext cx="960107" cy="523220"/>
          </a:xfrm>
          <a:prstGeom prst="rect">
            <a:avLst/>
          </a:prstGeom>
          <a:noFill/>
        </p:spPr>
        <p:txBody>
          <a:bodyPr wrap="square" rtlCol="0">
            <a:spAutoFit/>
          </a:bodyPr>
          <a:lstStyle/>
          <a:p>
            <a:r>
              <a:rPr lang="en-GB" sz="2800" dirty="0" smtClean="0">
                <a:ln w="0"/>
                <a:effectLst>
                  <a:outerShdw blurRad="38100" dist="19050" dir="2700000" algn="tl" rotWithShape="0">
                    <a:schemeClr val="dk1">
                      <a:alpha val="40000"/>
                    </a:schemeClr>
                  </a:outerShdw>
                </a:effectLst>
              </a:rPr>
              <a:t>Q</a:t>
            </a:r>
            <a:endParaRPr lang="en-GB" sz="1600" dirty="0">
              <a:ln w="0"/>
              <a:effectLst>
                <a:outerShdw blurRad="38100" dist="19050" dir="2700000" algn="tl" rotWithShape="0">
                  <a:schemeClr val="dk1">
                    <a:alpha val="40000"/>
                  </a:schemeClr>
                </a:outerShdw>
              </a:effectLst>
            </a:endParaRPr>
          </a:p>
        </p:txBody>
      </p:sp>
      <p:sp>
        <p:nvSpPr>
          <p:cNvPr id="12" name="TextBox 11"/>
          <p:cNvSpPr txBox="1"/>
          <p:nvPr/>
        </p:nvSpPr>
        <p:spPr>
          <a:xfrm>
            <a:off x="623392" y="5805264"/>
            <a:ext cx="384043" cy="523220"/>
          </a:xfrm>
          <a:prstGeom prst="rect">
            <a:avLst/>
          </a:prstGeom>
          <a:noFill/>
        </p:spPr>
        <p:txBody>
          <a:bodyPr wrap="square" rtlCol="0">
            <a:spAutoFit/>
          </a:bodyPr>
          <a:lstStyle/>
          <a:p>
            <a:r>
              <a:rPr lang="en-GB" sz="2800" dirty="0">
                <a:ln w="0"/>
                <a:effectLst>
                  <a:outerShdw blurRad="38100" dist="19050" dir="2700000" algn="tl" rotWithShape="0">
                    <a:schemeClr val="dk1">
                      <a:alpha val="40000"/>
                    </a:schemeClr>
                  </a:outerShdw>
                </a:effectLst>
              </a:rPr>
              <a:t>0</a:t>
            </a:r>
            <a:endParaRPr lang="en-GB" sz="1600" dirty="0">
              <a:ln w="0"/>
              <a:effectLst>
                <a:outerShdw blurRad="38100" dist="19050" dir="2700000" algn="tl" rotWithShape="0">
                  <a:schemeClr val="dk1">
                    <a:alpha val="40000"/>
                  </a:schemeClr>
                </a:outerShdw>
              </a:effectLst>
            </a:endParaRPr>
          </a:p>
        </p:txBody>
      </p:sp>
      <p:cxnSp>
        <p:nvCxnSpPr>
          <p:cNvPr id="14" name="Straight Connector 13"/>
          <p:cNvCxnSpPr/>
          <p:nvPr/>
        </p:nvCxnSpPr>
        <p:spPr>
          <a:xfrm flipV="1">
            <a:off x="1295467" y="3717032"/>
            <a:ext cx="5184576" cy="144016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67622" y="3212414"/>
            <a:ext cx="1536171" cy="461665"/>
          </a:xfrm>
          <a:prstGeom prst="rect">
            <a:avLst/>
          </a:prstGeom>
          <a:noFill/>
        </p:spPr>
        <p:txBody>
          <a:bodyPr wrap="square" rtlCol="0">
            <a:spAutoFit/>
          </a:bodyPr>
          <a:lstStyle/>
          <a:p>
            <a:r>
              <a:rPr lang="en-GB" sz="2400" b="1" dirty="0" smtClean="0">
                <a:solidFill>
                  <a:srgbClr val="7030A0"/>
                </a:solidFill>
              </a:rPr>
              <a:t>Supply</a:t>
            </a:r>
            <a:endParaRPr lang="en-GB" sz="2400" b="1" dirty="0">
              <a:solidFill>
                <a:srgbClr val="7030A0"/>
              </a:solidFill>
            </a:endParaRPr>
          </a:p>
        </p:txBody>
      </p:sp>
      <p:cxnSp>
        <p:nvCxnSpPr>
          <p:cNvPr id="19" name="Straight Connector 18"/>
          <p:cNvCxnSpPr/>
          <p:nvPr/>
        </p:nvCxnSpPr>
        <p:spPr>
          <a:xfrm>
            <a:off x="1103445" y="4653136"/>
            <a:ext cx="1824203" cy="0"/>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99456" y="4149080"/>
            <a:ext cx="3648405" cy="0"/>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43872" y="4149080"/>
            <a:ext cx="0" cy="1872208"/>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23659" y="4725144"/>
            <a:ext cx="0" cy="1296144"/>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3392" y="4437112"/>
            <a:ext cx="480052" cy="400110"/>
          </a:xfrm>
          <a:prstGeom prst="rect">
            <a:avLst/>
          </a:prstGeom>
          <a:noFill/>
        </p:spPr>
        <p:txBody>
          <a:bodyPr wrap="square" rtlCol="0">
            <a:spAutoFit/>
          </a:bodyPr>
          <a:lstStyle/>
          <a:p>
            <a:r>
              <a:rPr lang="en-GB" sz="2000" dirty="0" smtClean="0">
                <a:ln w="0"/>
                <a:effectLst>
                  <a:outerShdw blurRad="38100" dist="19050" dir="2700000" algn="tl" rotWithShape="0">
                    <a:schemeClr val="dk1">
                      <a:alpha val="40000"/>
                    </a:schemeClr>
                  </a:outerShdw>
                </a:effectLst>
              </a:rPr>
              <a:t>P1</a:t>
            </a:r>
            <a:endParaRPr lang="en-GB" sz="1200" dirty="0">
              <a:ln w="0"/>
              <a:effectLst>
                <a:outerShdw blurRad="38100" dist="19050" dir="2700000" algn="tl" rotWithShape="0">
                  <a:schemeClr val="dk1">
                    <a:alpha val="40000"/>
                  </a:schemeClr>
                </a:outerShdw>
              </a:effectLst>
            </a:endParaRPr>
          </a:p>
        </p:txBody>
      </p:sp>
      <p:sp>
        <p:nvSpPr>
          <p:cNvPr id="29" name="TextBox 28"/>
          <p:cNvSpPr txBox="1"/>
          <p:nvPr/>
        </p:nvSpPr>
        <p:spPr>
          <a:xfrm>
            <a:off x="606211" y="3933056"/>
            <a:ext cx="768085" cy="400110"/>
          </a:xfrm>
          <a:prstGeom prst="rect">
            <a:avLst/>
          </a:prstGeom>
          <a:noFill/>
        </p:spPr>
        <p:txBody>
          <a:bodyPr wrap="square" rtlCol="0">
            <a:spAutoFit/>
          </a:bodyPr>
          <a:lstStyle/>
          <a:p>
            <a:r>
              <a:rPr lang="en-GB" sz="2000" dirty="0" smtClean="0">
                <a:ln w="0"/>
                <a:effectLst>
                  <a:outerShdw blurRad="38100" dist="19050" dir="2700000" algn="tl" rotWithShape="0">
                    <a:schemeClr val="dk1">
                      <a:alpha val="40000"/>
                    </a:schemeClr>
                  </a:outerShdw>
                </a:effectLst>
              </a:rPr>
              <a:t>P2</a:t>
            </a:r>
            <a:endParaRPr lang="en-GB" sz="1200" dirty="0">
              <a:ln w="0"/>
              <a:effectLst>
                <a:outerShdw blurRad="38100" dist="19050" dir="2700000" algn="tl" rotWithShape="0">
                  <a:schemeClr val="dk1">
                    <a:alpha val="40000"/>
                  </a:schemeClr>
                </a:outerShdw>
              </a:effectLst>
            </a:endParaRPr>
          </a:p>
        </p:txBody>
      </p:sp>
      <p:sp>
        <p:nvSpPr>
          <p:cNvPr id="32" name="TextBox 31"/>
          <p:cNvSpPr txBox="1"/>
          <p:nvPr/>
        </p:nvSpPr>
        <p:spPr>
          <a:xfrm>
            <a:off x="2735627" y="6021288"/>
            <a:ext cx="672075" cy="400110"/>
          </a:xfrm>
          <a:prstGeom prst="rect">
            <a:avLst/>
          </a:prstGeom>
          <a:noFill/>
        </p:spPr>
        <p:txBody>
          <a:bodyPr wrap="square" rtlCol="0">
            <a:spAutoFit/>
          </a:bodyPr>
          <a:lstStyle/>
          <a:p>
            <a:r>
              <a:rPr lang="en-GB" sz="2000" dirty="0" smtClean="0">
                <a:ln w="0"/>
                <a:effectLst>
                  <a:outerShdw blurRad="38100" dist="19050" dir="2700000" algn="tl" rotWithShape="0">
                    <a:schemeClr val="dk1">
                      <a:alpha val="40000"/>
                    </a:schemeClr>
                  </a:outerShdw>
                </a:effectLst>
              </a:rPr>
              <a:t>Q1</a:t>
            </a:r>
            <a:endParaRPr lang="en-GB" sz="1200" dirty="0">
              <a:ln w="0"/>
              <a:effectLst>
                <a:outerShdw blurRad="38100" dist="19050" dir="2700000" algn="tl" rotWithShape="0">
                  <a:schemeClr val="dk1">
                    <a:alpha val="40000"/>
                  </a:schemeClr>
                </a:outerShdw>
              </a:effectLst>
            </a:endParaRPr>
          </a:p>
        </p:txBody>
      </p:sp>
      <p:sp>
        <p:nvSpPr>
          <p:cNvPr id="33" name="TextBox 32"/>
          <p:cNvSpPr txBox="1"/>
          <p:nvPr/>
        </p:nvSpPr>
        <p:spPr>
          <a:xfrm>
            <a:off x="4655840" y="6021288"/>
            <a:ext cx="960107" cy="400110"/>
          </a:xfrm>
          <a:prstGeom prst="rect">
            <a:avLst/>
          </a:prstGeom>
          <a:noFill/>
        </p:spPr>
        <p:txBody>
          <a:bodyPr wrap="square" rtlCol="0">
            <a:spAutoFit/>
          </a:bodyPr>
          <a:lstStyle/>
          <a:p>
            <a:r>
              <a:rPr lang="en-GB" sz="2000" dirty="0" smtClean="0">
                <a:ln w="0"/>
                <a:effectLst>
                  <a:outerShdw blurRad="38100" dist="19050" dir="2700000" algn="tl" rotWithShape="0">
                    <a:schemeClr val="dk1">
                      <a:alpha val="40000"/>
                    </a:schemeClr>
                  </a:outerShdw>
                </a:effectLst>
              </a:rPr>
              <a:t>Q2</a:t>
            </a:r>
            <a:endParaRPr lang="en-GB" sz="1200" dirty="0">
              <a:ln w="0"/>
              <a:effectLst>
                <a:outerShdw blurRad="38100" dist="19050" dir="2700000" algn="tl" rotWithShape="0">
                  <a:schemeClr val="dk1">
                    <a:alpha val="40000"/>
                  </a:schemeClr>
                </a:outerShdw>
              </a:effectLst>
            </a:endParaRPr>
          </a:p>
        </p:txBody>
      </p:sp>
      <p:sp>
        <p:nvSpPr>
          <p:cNvPr id="34" name="TextBox 33"/>
          <p:cNvSpPr txBox="1"/>
          <p:nvPr/>
        </p:nvSpPr>
        <p:spPr>
          <a:xfrm>
            <a:off x="7536160" y="1628800"/>
            <a:ext cx="4416491" cy="3293209"/>
          </a:xfrm>
          <a:prstGeom prst="rect">
            <a:avLst/>
          </a:prstGeom>
          <a:noFill/>
        </p:spPr>
        <p:txBody>
          <a:bodyPr wrap="square" rtlCol="0">
            <a:spAutoFit/>
          </a:bodyPr>
          <a:lstStyle/>
          <a:p>
            <a:r>
              <a:rPr lang="en-GB" sz="2600" b="1" dirty="0" smtClean="0"/>
              <a:t>A </a:t>
            </a:r>
            <a:r>
              <a:rPr lang="en-GB" sz="2600" b="1" dirty="0" smtClean="0">
                <a:solidFill>
                  <a:srgbClr val="FF0000"/>
                </a:solidFill>
              </a:rPr>
              <a:t>small increase</a:t>
            </a:r>
            <a:r>
              <a:rPr lang="en-GB" sz="2600" b="1" dirty="0" smtClean="0"/>
              <a:t> in price from P1 to P2 has resulted in a </a:t>
            </a:r>
            <a:r>
              <a:rPr lang="en-GB" sz="2600" b="1" dirty="0" smtClean="0">
                <a:solidFill>
                  <a:srgbClr val="FF0000"/>
                </a:solidFill>
              </a:rPr>
              <a:t>proportionately greater change in quantity supplied</a:t>
            </a:r>
            <a:r>
              <a:rPr lang="en-GB" sz="2600" b="1" dirty="0" smtClean="0"/>
              <a:t> from Q1 to Q2.</a:t>
            </a:r>
          </a:p>
          <a:p>
            <a:endParaRPr lang="en-GB" sz="2600" b="1" dirty="0"/>
          </a:p>
          <a:p>
            <a:r>
              <a:rPr lang="en-GB" sz="2600" b="1" dirty="0" smtClean="0"/>
              <a:t>Quantity supplied is very responsive to price change.</a:t>
            </a:r>
            <a:endParaRPr lang="en-GB" sz="2600" b="1" dirty="0"/>
          </a:p>
        </p:txBody>
      </p:sp>
      <p:cxnSp>
        <p:nvCxnSpPr>
          <p:cNvPr id="36" name="Straight Arrow Connector 35"/>
          <p:cNvCxnSpPr/>
          <p:nvPr/>
        </p:nvCxnSpPr>
        <p:spPr>
          <a:xfrm>
            <a:off x="3311691" y="6237312"/>
            <a:ext cx="1344149"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15413" y="4221088"/>
            <a:ext cx="0" cy="288032"/>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27382" y="383113"/>
            <a:ext cx="7632848"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ELASTIC SUPPLY CURVE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3542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arn(inVertical)">
                                      <p:cBhvr>
                                        <p:cTn id="38" dur="500"/>
                                        <p:tgtEl>
                                          <p:spTgt spid="29"/>
                                        </p:tgtEl>
                                      </p:cBhvr>
                                    </p:animEffect>
                                  </p:childTnLst>
                                </p:cTn>
                              </p:par>
                              <p:par>
                                <p:cTn id="39" presetID="16" presetClass="entr" presetSubtype="21"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par>
                                <p:cTn id="42" presetID="16" presetClass="entr" presetSubtype="21"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9"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371" y="1412776"/>
            <a:ext cx="6720747" cy="5040560"/>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a:off x="1103445" y="1988840"/>
            <a:ext cx="0" cy="40324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103446" y="6021288"/>
            <a:ext cx="566462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3392" y="1700808"/>
            <a:ext cx="384043" cy="523220"/>
          </a:xfrm>
          <a:prstGeom prst="rect">
            <a:avLst/>
          </a:prstGeom>
          <a:noFill/>
        </p:spPr>
        <p:txBody>
          <a:bodyPr wrap="square" rtlCol="0">
            <a:spAutoFit/>
          </a:bodyPr>
          <a:lstStyle/>
          <a:p>
            <a:r>
              <a:rPr lang="en-GB" sz="2800" b="1" dirty="0" smtClean="0"/>
              <a:t>P</a:t>
            </a:r>
            <a:endParaRPr lang="en-GB" sz="1600" b="1" dirty="0"/>
          </a:p>
        </p:txBody>
      </p:sp>
      <p:sp>
        <p:nvSpPr>
          <p:cNvPr id="11" name="TextBox 10"/>
          <p:cNvSpPr txBox="1"/>
          <p:nvPr/>
        </p:nvSpPr>
        <p:spPr>
          <a:xfrm>
            <a:off x="6384032" y="5949280"/>
            <a:ext cx="960107" cy="523220"/>
          </a:xfrm>
          <a:prstGeom prst="rect">
            <a:avLst/>
          </a:prstGeom>
          <a:noFill/>
        </p:spPr>
        <p:txBody>
          <a:bodyPr wrap="square" rtlCol="0">
            <a:spAutoFit/>
          </a:bodyPr>
          <a:lstStyle/>
          <a:p>
            <a:r>
              <a:rPr lang="en-GB" sz="2800" b="1" dirty="0" smtClean="0">
                <a:noFill/>
              </a:rPr>
              <a:t>QS</a:t>
            </a:r>
            <a:endParaRPr lang="en-GB" sz="1600" b="1" dirty="0">
              <a:noFill/>
            </a:endParaRPr>
          </a:p>
        </p:txBody>
      </p:sp>
      <p:sp>
        <p:nvSpPr>
          <p:cNvPr id="12" name="TextBox 11"/>
          <p:cNvSpPr txBox="1"/>
          <p:nvPr/>
        </p:nvSpPr>
        <p:spPr>
          <a:xfrm>
            <a:off x="623392" y="5805264"/>
            <a:ext cx="384043" cy="523220"/>
          </a:xfrm>
          <a:prstGeom prst="rect">
            <a:avLst/>
          </a:prstGeom>
          <a:noFill/>
        </p:spPr>
        <p:txBody>
          <a:bodyPr wrap="square" rtlCol="0">
            <a:spAutoFit/>
          </a:bodyPr>
          <a:lstStyle/>
          <a:p>
            <a:r>
              <a:rPr lang="en-GB" sz="2800" b="1" dirty="0"/>
              <a:t>0</a:t>
            </a:r>
            <a:endParaRPr lang="en-GB" sz="1600" b="1" dirty="0"/>
          </a:p>
        </p:txBody>
      </p:sp>
      <p:sp>
        <p:nvSpPr>
          <p:cNvPr id="17" name="TextBox 16"/>
          <p:cNvSpPr txBox="1"/>
          <p:nvPr/>
        </p:nvSpPr>
        <p:spPr>
          <a:xfrm>
            <a:off x="3408260" y="1613992"/>
            <a:ext cx="2400267" cy="461665"/>
          </a:xfrm>
          <a:prstGeom prst="rect">
            <a:avLst/>
          </a:prstGeom>
          <a:noFill/>
        </p:spPr>
        <p:txBody>
          <a:bodyPr wrap="square" rtlCol="0">
            <a:spAutoFit/>
          </a:bodyPr>
          <a:lstStyle/>
          <a:p>
            <a:r>
              <a:rPr lang="en-GB" sz="2400" b="1" dirty="0" smtClean="0">
                <a:solidFill>
                  <a:srgbClr val="7030A0"/>
                </a:solidFill>
              </a:rPr>
              <a:t>Supply</a:t>
            </a:r>
            <a:endParaRPr lang="en-GB" sz="2400" b="1" dirty="0">
              <a:solidFill>
                <a:srgbClr val="7030A0"/>
              </a:solidFill>
            </a:endParaRPr>
          </a:p>
        </p:txBody>
      </p:sp>
      <p:cxnSp>
        <p:nvCxnSpPr>
          <p:cNvPr id="19" name="Straight Connector 18"/>
          <p:cNvCxnSpPr/>
          <p:nvPr/>
        </p:nvCxnSpPr>
        <p:spPr>
          <a:xfrm>
            <a:off x="1103445" y="4653136"/>
            <a:ext cx="1440160" cy="0"/>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03443" y="3676556"/>
            <a:ext cx="1660739" cy="28602"/>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71252" y="3818336"/>
            <a:ext cx="0" cy="2178242"/>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23148" y="4725144"/>
            <a:ext cx="0" cy="1296144"/>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2382" y="4520995"/>
            <a:ext cx="481061" cy="400110"/>
          </a:xfrm>
          <a:prstGeom prst="rect">
            <a:avLst/>
          </a:prstGeom>
          <a:noFill/>
        </p:spPr>
        <p:txBody>
          <a:bodyPr wrap="square" rtlCol="0">
            <a:spAutoFit/>
          </a:bodyPr>
          <a:lstStyle/>
          <a:p>
            <a:r>
              <a:rPr lang="en-GB" sz="2000" b="1" dirty="0" smtClean="0"/>
              <a:t>P1</a:t>
            </a:r>
            <a:endParaRPr lang="en-GB" sz="1200" b="1" dirty="0"/>
          </a:p>
        </p:txBody>
      </p:sp>
      <p:sp>
        <p:nvSpPr>
          <p:cNvPr id="29" name="TextBox 28"/>
          <p:cNvSpPr txBox="1"/>
          <p:nvPr/>
        </p:nvSpPr>
        <p:spPr>
          <a:xfrm>
            <a:off x="622382" y="3479745"/>
            <a:ext cx="768085" cy="400110"/>
          </a:xfrm>
          <a:prstGeom prst="rect">
            <a:avLst/>
          </a:prstGeom>
          <a:noFill/>
        </p:spPr>
        <p:txBody>
          <a:bodyPr wrap="square" rtlCol="0">
            <a:spAutoFit/>
          </a:bodyPr>
          <a:lstStyle/>
          <a:p>
            <a:r>
              <a:rPr lang="en-GB" sz="2000" b="1" dirty="0" smtClean="0"/>
              <a:t>P2</a:t>
            </a:r>
            <a:endParaRPr lang="en-GB" sz="1200" b="1" dirty="0"/>
          </a:p>
        </p:txBody>
      </p:sp>
      <p:sp>
        <p:nvSpPr>
          <p:cNvPr id="32" name="TextBox 31"/>
          <p:cNvSpPr txBox="1"/>
          <p:nvPr/>
        </p:nvSpPr>
        <p:spPr>
          <a:xfrm>
            <a:off x="2049201" y="6021288"/>
            <a:ext cx="672075" cy="400110"/>
          </a:xfrm>
          <a:prstGeom prst="rect">
            <a:avLst/>
          </a:prstGeom>
          <a:noFill/>
        </p:spPr>
        <p:txBody>
          <a:bodyPr wrap="square" rtlCol="0">
            <a:spAutoFit/>
          </a:bodyPr>
          <a:lstStyle/>
          <a:p>
            <a:r>
              <a:rPr lang="en-GB" sz="2000" b="1" dirty="0" smtClean="0"/>
              <a:t>Q1</a:t>
            </a:r>
            <a:endParaRPr lang="en-GB" sz="1200" b="1" dirty="0"/>
          </a:p>
        </p:txBody>
      </p:sp>
      <p:sp>
        <p:nvSpPr>
          <p:cNvPr id="33" name="TextBox 32"/>
          <p:cNvSpPr txBox="1"/>
          <p:nvPr/>
        </p:nvSpPr>
        <p:spPr>
          <a:xfrm>
            <a:off x="2752307" y="6008401"/>
            <a:ext cx="960107" cy="400110"/>
          </a:xfrm>
          <a:prstGeom prst="rect">
            <a:avLst/>
          </a:prstGeom>
          <a:noFill/>
        </p:spPr>
        <p:txBody>
          <a:bodyPr wrap="square" rtlCol="0">
            <a:spAutoFit/>
          </a:bodyPr>
          <a:lstStyle/>
          <a:p>
            <a:r>
              <a:rPr lang="en-GB" sz="2000" b="1" dirty="0" smtClean="0"/>
              <a:t>Q2</a:t>
            </a:r>
            <a:endParaRPr lang="en-GB" sz="1200" b="1" dirty="0"/>
          </a:p>
        </p:txBody>
      </p:sp>
      <p:sp>
        <p:nvSpPr>
          <p:cNvPr id="34" name="TextBox 33"/>
          <p:cNvSpPr txBox="1"/>
          <p:nvPr/>
        </p:nvSpPr>
        <p:spPr>
          <a:xfrm>
            <a:off x="6936828" y="1628800"/>
            <a:ext cx="5015823" cy="2893100"/>
          </a:xfrm>
          <a:prstGeom prst="rect">
            <a:avLst/>
          </a:prstGeom>
          <a:noFill/>
        </p:spPr>
        <p:txBody>
          <a:bodyPr wrap="square" rtlCol="0">
            <a:spAutoFit/>
          </a:bodyPr>
          <a:lstStyle/>
          <a:p>
            <a:r>
              <a:rPr lang="en-GB" sz="2600" b="1" dirty="0" smtClean="0">
                <a:solidFill>
                  <a:srgbClr val="FF0000"/>
                </a:solidFill>
              </a:rPr>
              <a:t>An increase in price </a:t>
            </a:r>
            <a:r>
              <a:rPr lang="en-GB" sz="2600" b="1" dirty="0" smtClean="0"/>
              <a:t>from P1 to P2 has resulted in a </a:t>
            </a:r>
            <a:r>
              <a:rPr lang="en-GB" sz="2600" b="1" dirty="0" smtClean="0">
                <a:solidFill>
                  <a:srgbClr val="FF0000"/>
                </a:solidFill>
              </a:rPr>
              <a:t>proportionately smaller change in the quantity supplied</a:t>
            </a:r>
            <a:r>
              <a:rPr lang="en-GB" sz="2600" b="1" dirty="0" smtClean="0"/>
              <a:t> from Q1 to Q2.</a:t>
            </a:r>
          </a:p>
          <a:p>
            <a:endParaRPr lang="en-GB" sz="2600" b="1" dirty="0"/>
          </a:p>
          <a:p>
            <a:r>
              <a:rPr lang="en-GB" sz="2600" b="1" dirty="0" smtClean="0"/>
              <a:t>Quantity supplied is not very responsive to price change.</a:t>
            </a:r>
            <a:endParaRPr lang="en-GB" sz="2600" b="1" dirty="0"/>
          </a:p>
        </p:txBody>
      </p:sp>
      <p:cxnSp>
        <p:nvCxnSpPr>
          <p:cNvPr id="35" name="Straight Arrow Connector 34"/>
          <p:cNvCxnSpPr/>
          <p:nvPr/>
        </p:nvCxnSpPr>
        <p:spPr>
          <a:xfrm flipV="1">
            <a:off x="815413" y="3933056"/>
            <a:ext cx="0" cy="616541"/>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476150" y="6224679"/>
            <a:ext cx="288032"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91970" y="389449"/>
            <a:ext cx="7632848"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INELASTIC SUPPLY CURVE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TextBox 36"/>
          <p:cNvSpPr txBox="1"/>
          <p:nvPr/>
        </p:nvSpPr>
        <p:spPr>
          <a:xfrm>
            <a:off x="6391013" y="6031811"/>
            <a:ext cx="384043" cy="523220"/>
          </a:xfrm>
          <a:prstGeom prst="rect">
            <a:avLst/>
          </a:prstGeom>
          <a:noFill/>
        </p:spPr>
        <p:txBody>
          <a:bodyPr wrap="square" rtlCol="0">
            <a:spAutoFit/>
          </a:bodyPr>
          <a:lstStyle/>
          <a:p>
            <a:r>
              <a:rPr lang="en-GB" sz="2800" b="1" dirty="0"/>
              <a:t>Q</a:t>
            </a:r>
            <a:endParaRPr lang="en-GB" sz="1600" b="1" dirty="0"/>
          </a:p>
        </p:txBody>
      </p:sp>
      <p:cxnSp>
        <p:nvCxnSpPr>
          <p:cNvPr id="14" name="Straight Connector 13"/>
          <p:cNvCxnSpPr/>
          <p:nvPr/>
        </p:nvCxnSpPr>
        <p:spPr>
          <a:xfrm flipV="1">
            <a:off x="2176624" y="1736812"/>
            <a:ext cx="1151391" cy="4068453"/>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85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arn(inVertical)">
                                      <p:cBhvr>
                                        <p:cTn id="21" dur="500"/>
                                        <p:tgtEl>
                                          <p:spTgt spid="44"/>
                                        </p:tgtEl>
                                      </p:cBhvr>
                                    </p:animEffect>
                                  </p:childTnLst>
                                </p:cTn>
                              </p:par>
                              <p:par>
                                <p:cTn id="22" presetID="16" presetClass="entr" presetSubtype="21"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inVertical)">
                                      <p:cBhvr>
                                        <p:cTn id="24" dur="500"/>
                                        <p:tgtEl>
                                          <p:spTgt spid="3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709" y="2593746"/>
            <a:ext cx="10515600" cy="3603854"/>
          </a:xfrm>
        </p:spPr>
        <p:txBody>
          <a:bodyPr/>
          <a:lstStyle/>
          <a:p>
            <a:r>
              <a:rPr lang="en-GB" b="1" i="1" dirty="0" smtClean="0">
                <a:solidFill>
                  <a:srgbClr val="FF0000"/>
                </a:solidFill>
              </a:rPr>
              <a:t>QS increased by 2.5m, which as a % is 2.5/10 = 0.25 = +25%</a:t>
            </a:r>
            <a:endParaRPr lang="en-GB" b="1" i="1" dirty="0">
              <a:solidFill>
                <a:srgbClr val="FF0000"/>
              </a:solidFill>
            </a:endParaRPr>
          </a:p>
          <a:p>
            <a:r>
              <a:rPr lang="en-GB" b="1" i="1" dirty="0" smtClean="0">
                <a:solidFill>
                  <a:srgbClr val="FF0000"/>
                </a:solidFill>
              </a:rPr>
              <a:t>Price change is 10p, which is 10% increase.</a:t>
            </a:r>
          </a:p>
          <a:p>
            <a:endParaRPr lang="en-GB" b="1" i="1" dirty="0">
              <a:solidFill>
                <a:srgbClr val="FF0000"/>
              </a:solidFill>
            </a:endParaRPr>
          </a:p>
          <a:p>
            <a:r>
              <a:rPr lang="en-GB" b="1" i="1" dirty="0" smtClean="0">
                <a:solidFill>
                  <a:srgbClr val="FF0000"/>
                </a:solidFill>
              </a:rPr>
              <a:t>So… 25%/10% </a:t>
            </a:r>
          </a:p>
          <a:p>
            <a:endParaRPr lang="en-GB" b="1" i="1" dirty="0">
              <a:solidFill>
                <a:srgbClr val="FF0000"/>
              </a:solidFill>
            </a:endParaRPr>
          </a:p>
          <a:p>
            <a:r>
              <a:rPr lang="en-GB" b="1" i="1" dirty="0" smtClean="0">
                <a:solidFill>
                  <a:srgbClr val="FF0000"/>
                </a:solidFill>
              </a:rPr>
              <a:t>PES = 2.5 </a:t>
            </a:r>
          </a:p>
          <a:p>
            <a:r>
              <a:rPr lang="en-GB" b="1" i="1" dirty="0" smtClean="0">
                <a:solidFill>
                  <a:srgbClr val="FF0000"/>
                </a:solidFill>
              </a:rPr>
              <a:t>2.5 = Elastic</a:t>
            </a:r>
          </a:p>
        </p:txBody>
      </p:sp>
      <p:sp>
        <p:nvSpPr>
          <p:cNvPr id="4" name="Rectangle 3"/>
          <p:cNvSpPr/>
          <p:nvPr/>
        </p:nvSpPr>
        <p:spPr>
          <a:xfrm>
            <a:off x="387985" y="1330351"/>
            <a:ext cx="11455672" cy="1077218"/>
          </a:xfrm>
          <a:prstGeom prst="rect">
            <a:avLst/>
          </a:prstGeom>
        </p:spPr>
        <p:txBody>
          <a:bodyPr wrap="square">
            <a:spAutoFit/>
          </a:bodyPr>
          <a:lstStyle/>
          <a:p>
            <a:r>
              <a:rPr lang="en-GB" sz="3200" b="1" dirty="0"/>
              <a:t>A firm’s market price increases from £1 to £1.10, and its supply increases from 10m to 12.5m. PES is:</a:t>
            </a:r>
          </a:p>
        </p:txBody>
      </p:sp>
      <p:sp>
        <p:nvSpPr>
          <p:cNvPr id="5" name="Rectangle 4"/>
          <p:cNvSpPr/>
          <p:nvPr/>
        </p:nvSpPr>
        <p:spPr>
          <a:xfrm>
            <a:off x="1109681" y="382669"/>
            <a:ext cx="10024483"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WORKSHEET ANSWER</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52213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206" y="1511726"/>
            <a:ext cx="11226908" cy="4861778"/>
          </a:xfrm>
        </p:spPr>
        <p:txBody>
          <a:bodyPr>
            <a:normAutofit/>
          </a:bodyPr>
          <a:lstStyle/>
          <a:p>
            <a:pPr marL="0" indent="0">
              <a:buNone/>
            </a:pPr>
            <a:r>
              <a:rPr lang="en-GB" sz="3200" b="1" dirty="0"/>
              <a:t>PES is 2.0 for CDs and the firm supplied 4,000 when the price was £30. </a:t>
            </a:r>
          </a:p>
          <a:p>
            <a:pPr marL="0" indent="0">
              <a:buNone/>
            </a:pPr>
            <a:r>
              <a:rPr lang="en-GB" sz="3200" b="1" dirty="0" smtClean="0"/>
              <a:t>If </a:t>
            </a:r>
            <a:r>
              <a:rPr lang="en-GB" sz="3200" b="1" dirty="0"/>
              <a:t>the price increased from £30 to £36, what will be the new </a:t>
            </a:r>
            <a:r>
              <a:rPr lang="en-GB" sz="3200" b="1" dirty="0" smtClean="0"/>
              <a:t>QS?</a:t>
            </a:r>
            <a:r>
              <a:rPr lang="en-GB" b="1" dirty="0" smtClean="0"/>
              <a:t/>
            </a:r>
            <a:br>
              <a:rPr lang="en-GB" b="1" dirty="0" smtClean="0"/>
            </a:br>
            <a:endParaRPr lang="en-GB" b="1" dirty="0"/>
          </a:p>
          <a:p>
            <a:pPr lvl="0"/>
            <a:r>
              <a:rPr lang="en-GB" b="1" i="1" dirty="0" smtClean="0">
                <a:solidFill>
                  <a:srgbClr val="FF0000"/>
                </a:solidFill>
              </a:rPr>
              <a:t>Price </a:t>
            </a:r>
            <a:r>
              <a:rPr lang="en-GB" b="1" i="1" dirty="0">
                <a:solidFill>
                  <a:srgbClr val="FF0000"/>
                </a:solidFill>
              </a:rPr>
              <a:t>increases by 6, therefore as a % 6/30 = 0.2 = 20</a:t>
            </a:r>
            <a:r>
              <a:rPr lang="en-GB" b="1" i="1" dirty="0" smtClean="0">
                <a:solidFill>
                  <a:srgbClr val="FF0000"/>
                </a:solidFill>
              </a:rPr>
              <a:t>%</a:t>
            </a:r>
          </a:p>
          <a:p>
            <a:pPr lvl="0"/>
            <a:r>
              <a:rPr lang="en-GB" b="1" i="1" dirty="0" smtClean="0">
                <a:solidFill>
                  <a:srgbClr val="FF0000"/>
                </a:solidFill>
              </a:rPr>
              <a:t>?/20% = 2</a:t>
            </a:r>
            <a:endParaRPr lang="en-GB" b="1" i="1" dirty="0">
              <a:solidFill>
                <a:srgbClr val="FF0000"/>
              </a:solidFill>
            </a:endParaRPr>
          </a:p>
          <a:p>
            <a:pPr lvl="0"/>
            <a:r>
              <a:rPr lang="en-GB" b="1" i="1" dirty="0" smtClean="0">
                <a:solidFill>
                  <a:srgbClr val="FF0000"/>
                </a:solidFill>
              </a:rPr>
              <a:t>40 </a:t>
            </a:r>
            <a:r>
              <a:rPr lang="en-GB" b="1" i="1" dirty="0">
                <a:solidFill>
                  <a:srgbClr val="FF0000"/>
                </a:solidFill>
              </a:rPr>
              <a:t>= % change in QS</a:t>
            </a:r>
          </a:p>
          <a:p>
            <a:r>
              <a:rPr lang="en-GB" b="1" i="1" dirty="0">
                <a:solidFill>
                  <a:srgbClr val="FF0000"/>
                </a:solidFill>
              </a:rPr>
              <a:t>We know that the QS will increase, because price has increased – law of supply.</a:t>
            </a:r>
          </a:p>
          <a:p>
            <a:pPr lvl="0"/>
            <a:r>
              <a:rPr lang="en-GB" b="1" i="1" dirty="0" smtClean="0">
                <a:solidFill>
                  <a:srgbClr val="FF0000"/>
                </a:solidFill>
              </a:rPr>
              <a:t>Therefore </a:t>
            </a:r>
            <a:r>
              <a:rPr lang="en-GB" b="1" i="1" dirty="0">
                <a:solidFill>
                  <a:srgbClr val="FF0000"/>
                </a:solidFill>
              </a:rPr>
              <a:t>new Q = 4000 </a:t>
            </a:r>
            <a:r>
              <a:rPr lang="en-GB" b="1" i="1" dirty="0" smtClean="0">
                <a:solidFill>
                  <a:srgbClr val="FF0000"/>
                </a:solidFill>
              </a:rPr>
              <a:t>* 1.4 </a:t>
            </a:r>
            <a:r>
              <a:rPr lang="en-GB" b="1" i="1" dirty="0">
                <a:solidFill>
                  <a:srgbClr val="FF0000"/>
                </a:solidFill>
              </a:rPr>
              <a:t>= 5,600 </a:t>
            </a:r>
            <a:endParaRPr lang="en-GB" b="1" i="1" dirty="0" smtClean="0">
              <a:solidFill>
                <a:srgbClr val="FF0000"/>
              </a:solidFill>
            </a:endParaRPr>
          </a:p>
          <a:p>
            <a:pPr marL="0" lvl="0" indent="0">
              <a:buNone/>
            </a:pPr>
            <a:endParaRPr lang="en-GB" b="1" dirty="0"/>
          </a:p>
          <a:p>
            <a:endParaRPr lang="en-GB" b="1" dirty="0"/>
          </a:p>
        </p:txBody>
      </p:sp>
      <p:sp>
        <p:nvSpPr>
          <p:cNvPr id="4" name="Rectangle 3"/>
          <p:cNvSpPr/>
          <p:nvPr/>
        </p:nvSpPr>
        <p:spPr>
          <a:xfrm>
            <a:off x="1109681" y="382669"/>
            <a:ext cx="10024483"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WORKSHEET ANSWER</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8202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1531" y="692696"/>
            <a:ext cx="0" cy="5400600"/>
          </a:xfrm>
          <a:prstGeom prst="line">
            <a:avLst/>
          </a:prstGeom>
          <a:ln w="31750"/>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flipH="1">
            <a:off x="1871531" y="6093296"/>
            <a:ext cx="7488832" cy="0"/>
          </a:xfrm>
          <a:prstGeom prst="line">
            <a:avLst/>
          </a:prstGeom>
          <a:ln w="3175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35360" y="692696"/>
            <a:ext cx="1440160" cy="523220"/>
          </a:xfrm>
          <a:prstGeom prst="rect">
            <a:avLst/>
          </a:prstGeom>
          <a:noFill/>
        </p:spPr>
        <p:txBody>
          <a:bodyPr wrap="square" rtlCol="0">
            <a:spAutoFit/>
          </a:bodyPr>
          <a:lstStyle/>
          <a:p>
            <a:r>
              <a:rPr lang="en-GB" sz="2800" b="1" dirty="0" smtClean="0"/>
              <a:t>Price</a:t>
            </a:r>
            <a:endParaRPr lang="en-GB" sz="2800" b="1" dirty="0"/>
          </a:p>
        </p:txBody>
      </p:sp>
      <p:sp>
        <p:nvSpPr>
          <p:cNvPr id="10" name="TextBox 9"/>
          <p:cNvSpPr txBox="1"/>
          <p:nvPr/>
        </p:nvSpPr>
        <p:spPr>
          <a:xfrm>
            <a:off x="9264352" y="6093296"/>
            <a:ext cx="2688299" cy="523220"/>
          </a:xfrm>
          <a:prstGeom prst="rect">
            <a:avLst/>
          </a:prstGeom>
          <a:noFill/>
        </p:spPr>
        <p:txBody>
          <a:bodyPr wrap="square" rtlCol="0">
            <a:spAutoFit/>
          </a:bodyPr>
          <a:lstStyle/>
          <a:p>
            <a:r>
              <a:rPr lang="en-GB" sz="2800" b="1" dirty="0" smtClean="0">
                <a:solidFill>
                  <a:sysClr val="windowText" lastClr="000000"/>
                </a:solidFill>
              </a:rPr>
              <a:t>Quantity</a:t>
            </a:r>
            <a:endParaRPr lang="en-GB" sz="2800" b="1" dirty="0">
              <a:solidFill>
                <a:sysClr val="windowText" lastClr="000000"/>
              </a:solidFill>
            </a:endParaRPr>
          </a:p>
        </p:txBody>
      </p:sp>
      <p:sp>
        <p:nvSpPr>
          <p:cNvPr id="11" name="TextBox 10"/>
          <p:cNvSpPr txBox="1"/>
          <p:nvPr/>
        </p:nvSpPr>
        <p:spPr>
          <a:xfrm>
            <a:off x="1391477" y="6021288"/>
            <a:ext cx="384043" cy="523220"/>
          </a:xfrm>
          <a:prstGeom prst="rect">
            <a:avLst/>
          </a:prstGeom>
          <a:noFill/>
        </p:spPr>
        <p:txBody>
          <a:bodyPr wrap="square" rtlCol="0">
            <a:spAutoFit/>
          </a:bodyPr>
          <a:lstStyle/>
          <a:p>
            <a:r>
              <a:rPr lang="en-GB" sz="2800" b="1" dirty="0" smtClean="0"/>
              <a:t>0</a:t>
            </a:r>
            <a:endParaRPr lang="en-GB" sz="2800" b="1" dirty="0"/>
          </a:p>
        </p:txBody>
      </p:sp>
      <p:cxnSp>
        <p:nvCxnSpPr>
          <p:cNvPr id="13" name="Straight Connector 12"/>
          <p:cNvCxnSpPr/>
          <p:nvPr/>
        </p:nvCxnSpPr>
        <p:spPr>
          <a:xfrm>
            <a:off x="5903979" y="998550"/>
            <a:ext cx="0" cy="5066982"/>
          </a:xfrm>
          <a:prstGeom prst="line">
            <a:avLst/>
          </a:prstGeom>
          <a:ln w="25400"/>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716580" y="475330"/>
            <a:ext cx="864096" cy="523220"/>
          </a:xfrm>
          <a:prstGeom prst="rect">
            <a:avLst/>
          </a:prstGeom>
          <a:noFill/>
        </p:spPr>
        <p:txBody>
          <a:bodyPr wrap="square" rtlCol="0">
            <a:spAutoFit/>
          </a:bodyPr>
          <a:lstStyle/>
          <a:p>
            <a:r>
              <a:rPr lang="en-GB" sz="2800" b="1" dirty="0"/>
              <a:t>S</a:t>
            </a:r>
          </a:p>
        </p:txBody>
      </p:sp>
      <p:cxnSp>
        <p:nvCxnSpPr>
          <p:cNvPr id="27" name="Straight Connector 26"/>
          <p:cNvCxnSpPr/>
          <p:nvPr/>
        </p:nvCxnSpPr>
        <p:spPr>
          <a:xfrm>
            <a:off x="1967542" y="2204864"/>
            <a:ext cx="3936437"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67542" y="3861048"/>
            <a:ext cx="3936437" cy="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262520" y="1988841"/>
            <a:ext cx="672075" cy="461665"/>
          </a:xfrm>
          <a:prstGeom prst="rect">
            <a:avLst/>
          </a:prstGeom>
          <a:noFill/>
        </p:spPr>
        <p:txBody>
          <a:bodyPr wrap="square" rtlCol="0">
            <a:spAutoFit/>
          </a:bodyPr>
          <a:lstStyle/>
          <a:p>
            <a:r>
              <a:rPr lang="en-GB" sz="2400" b="1" dirty="0" smtClean="0"/>
              <a:t>P2</a:t>
            </a:r>
            <a:endParaRPr lang="en-GB" sz="2400" b="1" dirty="0"/>
          </a:p>
        </p:txBody>
      </p:sp>
      <p:sp>
        <p:nvSpPr>
          <p:cNvPr id="37" name="TextBox 36"/>
          <p:cNvSpPr txBox="1"/>
          <p:nvPr/>
        </p:nvSpPr>
        <p:spPr>
          <a:xfrm>
            <a:off x="5598766" y="6093297"/>
            <a:ext cx="960107" cy="461665"/>
          </a:xfrm>
          <a:prstGeom prst="rect">
            <a:avLst/>
          </a:prstGeom>
          <a:noFill/>
        </p:spPr>
        <p:txBody>
          <a:bodyPr wrap="square" rtlCol="0">
            <a:spAutoFit/>
          </a:bodyPr>
          <a:lstStyle/>
          <a:p>
            <a:r>
              <a:rPr lang="en-GB" sz="2400" b="1" dirty="0" smtClean="0"/>
              <a:t>Q1</a:t>
            </a:r>
            <a:endParaRPr lang="en-GB" sz="2400" b="1" dirty="0"/>
          </a:p>
        </p:txBody>
      </p:sp>
      <p:sp>
        <p:nvSpPr>
          <p:cNvPr id="24" name="TextBox 23"/>
          <p:cNvSpPr txBox="1"/>
          <p:nvPr/>
        </p:nvSpPr>
        <p:spPr>
          <a:xfrm>
            <a:off x="1294053" y="3664188"/>
            <a:ext cx="625484" cy="461665"/>
          </a:xfrm>
          <a:prstGeom prst="rect">
            <a:avLst/>
          </a:prstGeom>
          <a:noFill/>
        </p:spPr>
        <p:txBody>
          <a:bodyPr wrap="square" rtlCol="0">
            <a:spAutoFit/>
          </a:bodyPr>
          <a:lstStyle/>
          <a:p>
            <a:r>
              <a:rPr lang="en-GB" sz="2400" b="1" dirty="0" smtClean="0"/>
              <a:t>P1</a:t>
            </a:r>
            <a:endParaRPr lang="en-GB" sz="2400" b="1" dirty="0"/>
          </a:p>
        </p:txBody>
      </p:sp>
      <p:cxnSp>
        <p:nvCxnSpPr>
          <p:cNvPr id="26" name="Straight Arrow Connector 25"/>
          <p:cNvCxnSpPr/>
          <p:nvPr/>
        </p:nvCxnSpPr>
        <p:spPr>
          <a:xfrm flipV="1">
            <a:off x="1583499" y="2348880"/>
            <a:ext cx="0" cy="122413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80043" y="1340768"/>
            <a:ext cx="5376597" cy="830997"/>
          </a:xfrm>
          <a:prstGeom prst="rect">
            <a:avLst/>
          </a:prstGeom>
          <a:solidFill>
            <a:srgbClr val="FFFF00"/>
          </a:solidFill>
        </p:spPr>
        <p:txBody>
          <a:bodyPr wrap="square" rtlCol="0">
            <a:spAutoFit/>
          </a:bodyPr>
          <a:lstStyle/>
          <a:p>
            <a:r>
              <a:rPr lang="en-GB" sz="2400" dirty="0" smtClean="0"/>
              <a:t>This product has a supply curve which </a:t>
            </a:r>
            <a:r>
              <a:rPr lang="en-GB" sz="2400" dirty="0"/>
              <a:t>is </a:t>
            </a:r>
            <a:r>
              <a:rPr lang="en-GB" sz="2400" b="1" dirty="0"/>
              <a:t>fixed </a:t>
            </a:r>
            <a:r>
              <a:rPr lang="en-GB" sz="2400" dirty="0"/>
              <a:t>in the </a:t>
            </a:r>
            <a:r>
              <a:rPr lang="en-GB" sz="2400" dirty="0" smtClean="0"/>
              <a:t>short-term</a:t>
            </a:r>
            <a:r>
              <a:rPr lang="en-GB" sz="2400" dirty="0"/>
              <a:t>.</a:t>
            </a:r>
            <a:endParaRPr lang="en-GB" sz="2400" b="1" dirty="0"/>
          </a:p>
        </p:txBody>
      </p:sp>
      <p:sp>
        <p:nvSpPr>
          <p:cNvPr id="16" name="TextBox 15"/>
          <p:cNvSpPr txBox="1"/>
          <p:nvPr/>
        </p:nvSpPr>
        <p:spPr>
          <a:xfrm>
            <a:off x="6480043" y="2450506"/>
            <a:ext cx="5376597" cy="1569660"/>
          </a:xfrm>
          <a:prstGeom prst="rect">
            <a:avLst/>
          </a:prstGeom>
          <a:solidFill>
            <a:srgbClr val="FFFF00"/>
          </a:solidFill>
        </p:spPr>
        <p:txBody>
          <a:bodyPr wrap="square" rtlCol="0">
            <a:spAutoFit/>
          </a:bodyPr>
          <a:lstStyle/>
          <a:p>
            <a:r>
              <a:rPr lang="en-GB" sz="2400" dirty="0" smtClean="0"/>
              <a:t>Housing in the short-run or a stadium’s</a:t>
            </a:r>
            <a:br>
              <a:rPr lang="en-GB" sz="2400" dirty="0" smtClean="0"/>
            </a:br>
            <a:r>
              <a:rPr lang="en-GB" sz="2400" dirty="0" smtClean="0"/>
              <a:t>capacity.</a:t>
            </a:r>
          </a:p>
          <a:p>
            <a:endParaRPr lang="en-GB" sz="2400" b="1" dirty="0"/>
          </a:p>
          <a:p>
            <a:r>
              <a:rPr lang="en-GB" sz="2400" b="1" dirty="0" smtClean="0"/>
              <a:t>Known as perfectly inelastic supply.</a:t>
            </a:r>
            <a:endParaRPr lang="en-GB" sz="2400" b="1" dirty="0"/>
          </a:p>
        </p:txBody>
      </p:sp>
    </p:spTree>
    <p:extLst>
      <p:ext uri="{BB962C8B-B14F-4D97-AF65-F5344CB8AC3E}">
        <p14:creationId xmlns:p14="http://schemas.microsoft.com/office/powerpoint/2010/main" val="6437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inVertical)">
                                      <p:cBhvr>
                                        <p:cTn id="10" dur="500"/>
                                        <p:tgtEl>
                                          <p:spTgt spid="3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par>
                                <p:cTn id="23" presetID="16" presetClass="entr" presetSubtype="2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p:bldP spid="37" grpId="0"/>
      <p:bldP spid="24"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1531" y="692696"/>
            <a:ext cx="0" cy="5400600"/>
          </a:xfrm>
          <a:prstGeom prst="line">
            <a:avLst/>
          </a:prstGeom>
          <a:ln w="31750"/>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flipH="1">
            <a:off x="1871531" y="6093296"/>
            <a:ext cx="7488832" cy="0"/>
          </a:xfrm>
          <a:prstGeom prst="line">
            <a:avLst/>
          </a:prstGeom>
          <a:ln w="3175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35360" y="692696"/>
            <a:ext cx="1440160" cy="523220"/>
          </a:xfrm>
          <a:prstGeom prst="rect">
            <a:avLst/>
          </a:prstGeom>
          <a:noFill/>
        </p:spPr>
        <p:txBody>
          <a:bodyPr wrap="square" rtlCol="0">
            <a:spAutoFit/>
          </a:bodyPr>
          <a:lstStyle/>
          <a:p>
            <a:r>
              <a:rPr lang="en-GB" sz="2800" b="1" dirty="0" smtClean="0">
                <a:solidFill>
                  <a:sysClr val="windowText" lastClr="000000"/>
                </a:solidFill>
              </a:rPr>
              <a:t>Price</a:t>
            </a:r>
            <a:endParaRPr lang="en-GB" sz="2800" b="1" dirty="0">
              <a:solidFill>
                <a:sysClr val="windowText" lastClr="000000"/>
              </a:solidFill>
            </a:endParaRPr>
          </a:p>
        </p:txBody>
      </p:sp>
      <p:sp>
        <p:nvSpPr>
          <p:cNvPr id="10" name="TextBox 9"/>
          <p:cNvSpPr txBox="1"/>
          <p:nvPr/>
        </p:nvSpPr>
        <p:spPr>
          <a:xfrm>
            <a:off x="9264352" y="6093296"/>
            <a:ext cx="2688299" cy="523220"/>
          </a:xfrm>
          <a:prstGeom prst="rect">
            <a:avLst/>
          </a:prstGeom>
          <a:noFill/>
        </p:spPr>
        <p:txBody>
          <a:bodyPr wrap="square" rtlCol="0">
            <a:spAutoFit/>
          </a:bodyPr>
          <a:lstStyle/>
          <a:p>
            <a:r>
              <a:rPr lang="en-GB" sz="2800" b="1" dirty="0" smtClean="0">
                <a:solidFill>
                  <a:sysClr val="windowText" lastClr="000000"/>
                </a:solidFill>
              </a:rPr>
              <a:t>Quantity</a:t>
            </a:r>
            <a:endParaRPr lang="en-GB" sz="2800" b="1" dirty="0">
              <a:solidFill>
                <a:sysClr val="windowText" lastClr="000000"/>
              </a:solidFill>
            </a:endParaRPr>
          </a:p>
        </p:txBody>
      </p:sp>
      <p:sp>
        <p:nvSpPr>
          <p:cNvPr id="11" name="TextBox 10"/>
          <p:cNvSpPr txBox="1"/>
          <p:nvPr/>
        </p:nvSpPr>
        <p:spPr>
          <a:xfrm>
            <a:off x="1391477" y="6021288"/>
            <a:ext cx="384043" cy="523220"/>
          </a:xfrm>
          <a:prstGeom prst="rect">
            <a:avLst/>
          </a:prstGeom>
          <a:noFill/>
        </p:spPr>
        <p:txBody>
          <a:bodyPr wrap="square" rtlCol="0">
            <a:spAutoFit/>
          </a:bodyPr>
          <a:lstStyle/>
          <a:p>
            <a:r>
              <a:rPr lang="en-GB" sz="2800" b="1" dirty="0" smtClean="0">
                <a:solidFill>
                  <a:sysClr val="windowText" lastClr="000000"/>
                </a:solidFill>
              </a:rPr>
              <a:t>0</a:t>
            </a:r>
            <a:endParaRPr lang="en-GB" sz="2800" b="1" dirty="0">
              <a:solidFill>
                <a:sysClr val="windowText" lastClr="000000"/>
              </a:solidFill>
            </a:endParaRPr>
          </a:p>
        </p:txBody>
      </p:sp>
      <p:cxnSp>
        <p:nvCxnSpPr>
          <p:cNvPr id="13" name="Straight Connector 12"/>
          <p:cNvCxnSpPr/>
          <p:nvPr/>
        </p:nvCxnSpPr>
        <p:spPr>
          <a:xfrm>
            <a:off x="1871531" y="3429000"/>
            <a:ext cx="7488832" cy="0"/>
          </a:xfrm>
          <a:prstGeom prst="line">
            <a:avLst/>
          </a:prstGeom>
          <a:ln w="38100"/>
        </p:spPr>
        <p:style>
          <a:lnRef idx="1">
            <a:schemeClr val="dk1"/>
          </a:lnRef>
          <a:fillRef idx="0">
            <a:schemeClr val="dk1"/>
          </a:fillRef>
          <a:effectRef idx="0">
            <a:schemeClr val="dk1"/>
          </a:effectRef>
          <a:fontRef idx="minor">
            <a:schemeClr val="tx1"/>
          </a:fontRef>
        </p:style>
      </p:cxnSp>
      <p:sp>
        <p:nvSpPr>
          <p:cNvPr id="15" name="TextBox 14"/>
          <p:cNvSpPr txBox="1"/>
          <p:nvPr/>
        </p:nvSpPr>
        <p:spPr>
          <a:xfrm flipH="1">
            <a:off x="9360363" y="3131386"/>
            <a:ext cx="576064" cy="523220"/>
          </a:xfrm>
          <a:prstGeom prst="rect">
            <a:avLst/>
          </a:prstGeom>
          <a:noFill/>
        </p:spPr>
        <p:txBody>
          <a:bodyPr wrap="square" rtlCol="0">
            <a:spAutoFit/>
          </a:bodyPr>
          <a:lstStyle/>
          <a:p>
            <a:r>
              <a:rPr lang="en-GB" sz="2800" b="1" dirty="0" smtClean="0">
                <a:solidFill>
                  <a:sysClr val="windowText" lastClr="000000"/>
                </a:solidFill>
              </a:rPr>
              <a:t>S</a:t>
            </a:r>
            <a:endParaRPr lang="en-GB" sz="2800" b="1" dirty="0">
              <a:solidFill>
                <a:sysClr val="windowText" lastClr="000000"/>
              </a:solidFill>
            </a:endParaRPr>
          </a:p>
        </p:txBody>
      </p:sp>
      <p:cxnSp>
        <p:nvCxnSpPr>
          <p:cNvPr id="27" name="Straight Connector 26"/>
          <p:cNvCxnSpPr/>
          <p:nvPr/>
        </p:nvCxnSpPr>
        <p:spPr>
          <a:xfrm flipV="1">
            <a:off x="3407701" y="3501008"/>
            <a:ext cx="0" cy="252028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632171" y="3501008"/>
            <a:ext cx="0" cy="252028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355839" y="3212977"/>
            <a:ext cx="736414" cy="461665"/>
          </a:xfrm>
          <a:prstGeom prst="rect">
            <a:avLst/>
          </a:prstGeom>
          <a:noFill/>
        </p:spPr>
        <p:txBody>
          <a:bodyPr wrap="square" rtlCol="0">
            <a:spAutoFit/>
          </a:bodyPr>
          <a:lstStyle/>
          <a:p>
            <a:r>
              <a:rPr lang="en-GB" sz="2400" b="1" dirty="0" smtClean="0">
                <a:solidFill>
                  <a:sysClr val="windowText" lastClr="000000"/>
                </a:solidFill>
              </a:rPr>
              <a:t>P1</a:t>
            </a:r>
            <a:endParaRPr lang="en-GB" sz="2400" b="1" dirty="0">
              <a:solidFill>
                <a:sysClr val="windowText" lastClr="000000"/>
              </a:solidFill>
            </a:endParaRPr>
          </a:p>
        </p:txBody>
      </p:sp>
      <p:sp>
        <p:nvSpPr>
          <p:cNvPr id="36" name="TextBox 35"/>
          <p:cNvSpPr txBox="1"/>
          <p:nvPr/>
        </p:nvSpPr>
        <p:spPr>
          <a:xfrm>
            <a:off x="7488154" y="6093295"/>
            <a:ext cx="768085" cy="461665"/>
          </a:xfrm>
          <a:prstGeom prst="rect">
            <a:avLst/>
          </a:prstGeom>
          <a:noFill/>
        </p:spPr>
        <p:txBody>
          <a:bodyPr wrap="square" rtlCol="0">
            <a:spAutoFit/>
          </a:bodyPr>
          <a:lstStyle/>
          <a:p>
            <a:r>
              <a:rPr lang="en-GB" sz="2400" b="1" dirty="0" smtClean="0">
                <a:solidFill>
                  <a:sysClr val="windowText" lastClr="000000"/>
                </a:solidFill>
              </a:rPr>
              <a:t>Q1</a:t>
            </a:r>
            <a:endParaRPr lang="en-GB" sz="2400" b="1" dirty="0">
              <a:solidFill>
                <a:sysClr val="windowText" lastClr="000000"/>
              </a:solidFill>
            </a:endParaRPr>
          </a:p>
        </p:txBody>
      </p:sp>
      <p:sp>
        <p:nvSpPr>
          <p:cNvPr id="37" name="TextBox 36"/>
          <p:cNvSpPr txBox="1"/>
          <p:nvPr/>
        </p:nvSpPr>
        <p:spPr>
          <a:xfrm>
            <a:off x="3143670" y="6077842"/>
            <a:ext cx="960107" cy="461665"/>
          </a:xfrm>
          <a:prstGeom prst="rect">
            <a:avLst/>
          </a:prstGeom>
          <a:noFill/>
        </p:spPr>
        <p:txBody>
          <a:bodyPr wrap="square" rtlCol="0">
            <a:spAutoFit/>
          </a:bodyPr>
          <a:lstStyle/>
          <a:p>
            <a:r>
              <a:rPr lang="en-GB" sz="2400" b="1" dirty="0" smtClean="0">
                <a:solidFill>
                  <a:sysClr val="windowText" lastClr="000000"/>
                </a:solidFill>
              </a:rPr>
              <a:t>Q2</a:t>
            </a:r>
            <a:endParaRPr lang="en-GB" sz="2400" b="1" dirty="0">
              <a:solidFill>
                <a:sysClr val="windowText" lastClr="000000"/>
              </a:solidFill>
            </a:endParaRPr>
          </a:p>
        </p:txBody>
      </p:sp>
      <p:cxnSp>
        <p:nvCxnSpPr>
          <p:cNvPr id="31" name="Straight Arrow Connector 30"/>
          <p:cNvCxnSpPr>
            <a:stCxn id="36" idx="1"/>
            <a:endCxn id="37" idx="3"/>
          </p:cNvCxnSpPr>
          <p:nvPr/>
        </p:nvCxnSpPr>
        <p:spPr>
          <a:xfrm flipH="1" flipV="1">
            <a:off x="4103777" y="6308675"/>
            <a:ext cx="3384377" cy="1545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887755" y="332656"/>
            <a:ext cx="7968885" cy="1938992"/>
          </a:xfrm>
          <a:prstGeom prst="rect">
            <a:avLst/>
          </a:prstGeom>
          <a:solidFill>
            <a:srgbClr val="FFFF00"/>
          </a:solidFill>
        </p:spPr>
        <p:txBody>
          <a:bodyPr wrap="square" rtlCol="0">
            <a:spAutoFit/>
          </a:bodyPr>
          <a:lstStyle/>
          <a:p>
            <a:r>
              <a:rPr lang="en-GB" sz="2400" dirty="0" smtClean="0"/>
              <a:t>This product </a:t>
            </a:r>
            <a:r>
              <a:rPr lang="en-GB" sz="2400" dirty="0"/>
              <a:t>which can immediately respond </a:t>
            </a:r>
            <a:r>
              <a:rPr lang="en-GB" sz="2400" dirty="0" smtClean="0"/>
              <a:t/>
            </a:r>
            <a:br>
              <a:rPr lang="en-GB" sz="2400" dirty="0" smtClean="0"/>
            </a:br>
            <a:r>
              <a:rPr lang="en-GB" sz="2400" dirty="0" smtClean="0"/>
              <a:t>to </a:t>
            </a:r>
            <a:r>
              <a:rPr lang="en-GB" sz="2400" dirty="0"/>
              <a:t>any given price </a:t>
            </a:r>
            <a:r>
              <a:rPr lang="en-GB" sz="2400" dirty="0" smtClean="0"/>
              <a:t>change.</a:t>
            </a:r>
          </a:p>
          <a:p>
            <a:endParaRPr lang="en-GB" sz="2400" b="1" dirty="0" smtClean="0">
              <a:solidFill>
                <a:sysClr val="windowText" lastClr="000000"/>
              </a:solidFill>
            </a:endParaRPr>
          </a:p>
          <a:p>
            <a:r>
              <a:rPr lang="en-GB" sz="2400" b="1" dirty="0" smtClean="0">
                <a:solidFill>
                  <a:sysClr val="windowText" lastClr="000000"/>
                </a:solidFill>
              </a:rPr>
              <a:t>‘Theoretical benchmark’ </a:t>
            </a:r>
            <a:r>
              <a:rPr lang="en-GB" sz="2400" dirty="0" smtClean="0">
                <a:solidFill>
                  <a:sysClr val="windowText" lastClr="000000"/>
                </a:solidFill>
              </a:rPr>
              <a:t>and unlikely to be a real good.</a:t>
            </a:r>
          </a:p>
          <a:p>
            <a:r>
              <a:rPr lang="en-GB" sz="2400" b="1" dirty="0" smtClean="0">
                <a:solidFill>
                  <a:sysClr val="windowText" lastClr="000000"/>
                </a:solidFill>
              </a:rPr>
              <a:t>Perfectly elastic supply.</a:t>
            </a:r>
            <a:endParaRPr lang="en-GB" sz="2400" b="1" dirty="0">
              <a:solidFill>
                <a:sysClr val="windowText" lastClr="000000"/>
              </a:solidFill>
            </a:endParaRPr>
          </a:p>
        </p:txBody>
      </p:sp>
    </p:spTree>
    <p:extLst>
      <p:ext uri="{BB962C8B-B14F-4D97-AF65-F5344CB8AC3E}">
        <p14:creationId xmlns:p14="http://schemas.microsoft.com/office/powerpoint/2010/main" val="209254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9680" y="1021298"/>
            <a:ext cx="10024483" cy="3785652"/>
          </a:xfrm>
          <a:prstGeom prst="rect">
            <a:avLst/>
          </a:prstGeom>
          <a:noFill/>
        </p:spPr>
        <p:txBody>
          <a:bodyPr wrap="square" lIns="91440" tIns="45720" rIns="91440" bIns="45720">
            <a:spAutoFit/>
          </a:bodyPr>
          <a:lstStyle/>
          <a:p>
            <a:pPr algn="ctr"/>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PAST PAPER </a:t>
            </a:r>
            <a:b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PES</a:t>
            </a:r>
          </a:p>
          <a:p>
            <a:pPr algn="ctr"/>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MULTIPLE CHOICE</a:t>
            </a:r>
          </a:p>
        </p:txBody>
      </p:sp>
    </p:spTree>
    <p:extLst>
      <p:ext uri="{BB962C8B-B14F-4D97-AF65-F5344CB8AC3E}">
        <p14:creationId xmlns:p14="http://schemas.microsoft.com/office/powerpoint/2010/main" val="2798504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6270" t="22448" r="30334" b="7628"/>
          <a:stretch/>
        </p:blipFill>
        <p:spPr bwMode="auto">
          <a:xfrm>
            <a:off x="1944914" y="203201"/>
            <a:ext cx="7692572" cy="61250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2843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0680" t="19868" r="32075" b="4653"/>
          <a:stretch/>
        </p:blipFill>
        <p:spPr bwMode="auto">
          <a:xfrm>
            <a:off x="2219189" y="195852"/>
            <a:ext cx="6939325" cy="66621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2183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4383" t="23367" r="27721" b="41284"/>
          <a:stretch/>
        </p:blipFill>
        <p:spPr bwMode="auto">
          <a:xfrm>
            <a:off x="1276303" y="1212532"/>
            <a:ext cx="9565867" cy="35771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4091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144" y="1885604"/>
            <a:ext cx="11513711" cy="4351338"/>
          </a:xfrm>
        </p:spPr>
        <p:txBody>
          <a:bodyPr>
            <a:noAutofit/>
          </a:bodyPr>
          <a:lstStyle/>
          <a:p>
            <a:r>
              <a:rPr lang="en-GB" sz="4000" b="1" dirty="0">
                <a:solidFill>
                  <a:srgbClr val="C00000"/>
                </a:solidFill>
              </a:rPr>
              <a:t>Lo1: </a:t>
            </a:r>
            <a:r>
              <a:rPr lang="en-GB" sz="4000" b="1" dirty="0" smtClean="0">
                <a:solidFill>
                  <a:srgbClr val="C00000"/>
                </a:solidFill>
              </a:rPr>
              <a:t>Know the formula and calculation for Price Elasticity of Supply.</a:t>
            </a:r>
          </a:p>
          <a:p>
            <a:endParaRPr lang="en-GB" sz="4000" b="1" dirty="0"/>
          </a:p>
          <a:p>
            <a:r>
              <a:rPr lang="en-GB" sz="4000" b="1" dirty="0" smtClean="0">
                <a:solidFill>
                  <a:srgbClr val="0070C0"/>
                </a:solidFill>
              </a:rPr>
              <a:t>Lo2: Understand the meaning of ‘factor immobility’.</a:t>
            </a:r>
            <a:br>
              <a:rPr lang="en-GB" sz="4000" b="1" dirty="0" smtClean="0">
                <a:solidFill>
                  <a:srgbClr val="0070C0"/>
                </a:solidFill>
              </a:rPr>
            </a:br>
            <a:endParaRPr lang="en-GB" sz="4000" b="1" dirty="0"/>
          </a:p>
          <a:p>
            <a:r>
              <a:rPr lang="en-GB" sz="4000" b="1" dirty="0">
                <a:solidFill>
                  <a:schemeClr val="accent6">
                    <a:lumMod val="75000"/>
                  </a:schemeClr>
                </a:solidFill>
              </a:rPr>
              <a:t>Lo3: </a:t>
            </a:r>
            <a:r>
              <a:rPr lang="en-GB" sz="4000" b="1" dirty="0" smtClean="0">
                <a:solidFill>
                  <a:schemeClr val="accent6">
                    <a:lumMod val="75000"/>
                  </a:schemeClr>
                </a:solidFill>
              </a:rPr>
              <a:t>Evaluate the impact of various factors </a:t>
            </a:r>
            <a:r>
              <a:rPr lang="en-GB" sz="4000" b="1" smtClean="0">
                <a:solidFill>
                  <a:schemeClr val="accent6">
                    <a:lumMod val="75000"/>
                  </a:schemeClr>
                </a:solidFill>
              </a:rPr>
              <a:t>which influence PES.</a:t>
            </a:r>
            <a:endParaRPr lang="en-GB" sz="4000" b="1" dirty="0">
              <a:solidFill>
                <a:schemeClr val="accent6">
                  <a:lumMod val="75000"/>
                </a:schemeClr>
              </a:solidFill>
            </a:endParaRPr>
          </a:p>
          <a:p>
            <a:pPr marL="0" indent="0">
              <a:buNone/>
            </a:pPr>
            <a:endParaRPr lang="en-GB" sz="4000" b="1" dirty="0">
              <a:solidFill>
                <a:schemeClr val="accent6">
                  <a:lumMod val="75000"/>
                </a:schemeClr>
              </a:solidFill>
            </a:endParaRPr>
          </a:p>
        </p:txBody>
      </p:sp>
      <p:sp>
        <p:nvSpPr>
          <p:cNvPr id="4" name="Rectangle 3"/>
          <p:cNvSpPr/>
          <p:nvPr/>
        </p:nvSpPr>
        <p:spPr>
          <a:xfrm>
            <a:off x="2279576" y="382669"/>
            <a:ext cx="7632848"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LEARNING OBJECTIVES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1176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3735" t="22964" r="33672" b="2326"/>
          <a:stretch/>
        </p:blipFill>
        <p:spPr bwMode="auto">
          <a:xfrm>
            <a:off x="2183129" y="150494"/>
            <a:ext cx="6612527" cy="65405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3602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3848" t="23222" r="26560" b="38260"/>
          <a:stretch/>
        </p:blipFill>
        <p:spPr bwMode="auto">
          <a:xfrm>
            <a:off x="1350191" y="1175611"/>
            <a:ext cx="9796780" cy="39043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0701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6468" t="22188" r="28157" b="5678"/>
          <a:stretch/>
        </p:blipFill>
        <p:spPr bwMode="auto">
          <a:xfrm>
            <a:off x="1856104" y="244479"/>
            <a:ext cx="7999095" cy="63958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0684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9681" y="382669"/>
            <a:ext cx="10024483" cy="2554545"/>
          </a:xfrm>
          <a:prstGeom prst="rect">
            <a:avLst/>
          </a:prstGeom>
          <a:noFill/>
        </p:spPr>
        <p:txBody>
          <a:bodyPr wrap="square" lIns="91440" tIns="45720" rIns="91440" bIns="45720">
            <a:spAutoFit/>
          </a:bodyPr>
          <a:lstStyle/>
          <a:p>
            <a:pPr algn="ctr"/>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Factor Immobility Questions</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1797090" y="4180113"/>
            <a:ext cx="8984447" cy="1200329"/>
          </a:xfrm>
          <a:prstGeom prst="rect">
            <a:avLst/>
          </a:prstGeom>
          <a:noFill/>
        </p:spPr>
        <p:txBody>
          <a:bodyPr wrap="none" rtlCol="0">
            <a:spAutoFit/>
          </a:bodyPr>
          <a:lstStyle/>
          <a:p>
            <a:pPr algn="ctr"/>
            <a:r>
              <a:rPr lang="en-GB" sz="3600" dirty="0" smtClean="0"/>
              <a:t>This topic is re-visited in future lessons, </a:t>
            </a:r>
            <a:br>
              <a:rPr lang="en-GB" sz="3600" dirty="0" smtClean="0"/>
            </a:br>
            <a:r>
              <a:rPr lang="en-GB" sz="3600" dirty="0" smtClean="0"/>
              <a:t>so only an awareness is necessary at this stage.</a:t>
            </a:r>
            <a:endParaRPr lang="en-GB" sz="3600" dirty="0"/>
          </a:p>
        </p:txBody>
      </p:sp>
    </p:spTree>
    <p:extLst>
      <p:ext uri="{BB962C8B-B14F-4D97-AF65-F5344CB8AC3E}">
        <p14:creationId xmlns:p14="http://schemas.microsoft.com/office/powerpoint/2010/main" val="1819953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4093" t="37155" r="23948" b="23109"/>
          <a:stretch/>
        </p:blipFill>
        <p:spPr bwMode="auto">
          <a:xfrm>
            <a:off x="1620110" y="398961"/>
            <a:ext cx="9773603" cy="45068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2743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1335" t="42317" r="29463" b="6337"/>
          <a:stretch/>
        </p:blipFill>
        <p:spPr bwMode="auto">
          <a:xfrm>
            <a:off x="1600426" y="854392"/>
            <a:ext cx="9140145" cy="53577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3679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4142" t="28641" r="28592" b="39558"/>
          <a:stretch/>
        </p:blipFill>
        <p:spPr bwMode="auto">
          <a:xfrm>
            <a:off x="1704294" y="1099003"/>
            <a:ext cx="8934677" cy="36181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2741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8447" t="23480" r="32947" b="2726"/>
          <a:stretch/>
        </p:blipFill>
        <p:spPr bwMode="auto">
          <a:xfrm>
            <a:off x="2077130" y="0"/>
            <a:ext cx="706687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0076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4093" t="32769" r="28302" b="25174"/>
          <a:stretch/>
        </p:blipFill>
        <p:spPr bwMode="auto">
          <a:xfrm>
            <a:off x="1867490" y="1061583"/>
            <a:ext cx="8669881" cy="47151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9721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39" t="21377" r="30238" b="4973"/>
          <a:stretch/>
        </p:blipFill>
        <p:spPr bwMode="auto">
          <a:xfrm>
            <a:off x="2844799" y="116115"/>
            <a:ext cx="6255657" cy="6557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042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373" y="1642745"/>
            <a:ext cx="11471030" cy="4351338"/>
          </a:xfrm>
        </p:spPr>
        <p:txBody>
          <a:bodyPr>
            <a:noAutofit/>
          </a:bodyPr>
          <a:lstStyle/>
          <a:p>
            <a:pPr marL="0" indent="0">
              <a:buNone/>
            </a:pPr>
            <a:r>
              <a:rPr lang="en-GB" sz="3200" b="1" dirty="0"/>
              <a:t>1.2.5 Elasticity of supply </a:t>
            </a:r>
            <a:endParaRPr lang="en-GB" sz="3200" dirty="0"/>
          </a:p>
          <a:p>
            <a:pPr marL="0" indent="0">
              <a:buNone/>
            </a:pPr>
            <a:r>
              <a:rPr lang="en-GB" sz="3200" dirty="0"/>
              <a:t>a) Understanding of price elasticity of supply </a:t>
            </a:r>
          </a:p>
          <a:p>
            <a:pPr marL="0" indent="0">
              <a:buNone/>
            </a:pPr>
            <a:r>
              <a:rPr lang="en-GB" sz="3200" dirty="0"/>
              <a:t>b) Use formula to calculate price elasticity of supply </a:t>
            </a:r>
          </a:p>
          <a:p>
            <a:pPr marL="0" indent="0">
              <a:buNone/>
            </a:pPr>
            <a:r>
              <a:rPr lang="en-GB" sz="3200" dirty="0"/>
              <a:t>c) Interpret numerical values of price elasticity of supply: perfectly and relatively elastic, and perfectly and </a:t>
            </a:r>
            <a:r>
              <a:rPr lang="en-GB" sz="3200" dirty="0" smtClean="0"/>
              <a:t>relatively </a:t>
            </a:r>
            <a:r>
              <a:rPr lang="en-GB" sz="3200" dirty="0"/>
              <a:t>inelastic </a:t>
            </a:r>
          </a:p>
          <a:p>
            <a:pPr marL="0" indent="0">
              <a:buNone/>
            </a:pPr>
            <a:r>
              <a:rPr lang="en-GB" sz="3200" dirty="0"/>
              <a:t>d) Factors that influence price elasticity of supply </a:t>
            </a:r>
          </a:p>
          <a:p>
            <a:pPr marL="0" indent="0">
              <a:buNone/>
            </a:pPr>
            <a:r>
              <a:rPr lang="en-GB" sz="3200" dirty="0"/>
              <a:t>e) The distinction between short run and long run in economics and its significance for elasticity of supply </a:t>
            </a:r>
          </a:p>
          <a:p>
            <a:endParaRPr lang="en-GB" sz="3200" dirty="0"/>
          </a:p>
        </p:txBody>
      </p:sp>
      <p:sp>
        <p:nvSpPr>
          <p:cNvPr id="4" name="Rectangle 3"/>
          <p:cNvSpPr/>
          <p:nvPr/>
        </p:nvSpPr>
        <p:spPr>
          <a:xfrm>
            <a:off x="605521" y="382669"/>
            <a:ext cx="7632848" cy="923330"/>
          </a:xfrm>
          <a:prstGeom prst="rect">
            <a:avLst/>
          </a:prstGeom>
          <a:noFill/>
        </p:spPr>
        <p:txBody>
          <a:bodyPr wrap="square" lIns="91440" tIns="45720" rIns="91440" bIns="45720">
            <a:spAutoFit/>
          </a:bodyPr>
          <a:lstStyle/>
          <a:p>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SPECIFICATION</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54825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9681" y="382669"/>
            <a:ext cx="10024483" cy="5016758"/>
          </a:xfrm>
          <a:prstGeom prst="rect">
            <a:avLst/>
          </a:prstGeom>
          <a:noFill/>
        </p:spPr>
        <p:txBody>
          <a:bodyPr wrap="square" lIns="91440" tIns="45720" rIns="91440" bIns="45720">
            <a:spAutoFit/>
          </a:bodyPr>
          <a:lstStyle/>
          <a:p>
            <a:pPr algn="ctr"/>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PES FACTORS</a:t>
            </a:r>
            <a:b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Answer the questions in the table.</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70749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52545712"/>
              </p:ext>
            </p:extLst>
          </p:nvPr>
        </p:nvGraphicFramePr>
        <p:xfrm>
          <a:off x="304846" y="766082"/>
          <a:ext cx="11219497" cy="5644295"/>
        </p:xfrm>
        <a:graphic>
          <a:graphicData uri="http://schemas.openxmlformats.org/drawingml/2006/table">
            <a:tbl>
              <a:tblPr firstRow="1" firstCol="1" bandRow="1">
                <a:tableStyleId>{5C22544A-7EE6-4342-B048-85BDC9FD1C3A}</a:tableStyleId>
              </a:tblPr>
              <a:tblGrid>
                <a:gridCol w="11219497"/>
              </a:tblGrid>
              <a:tr h="129560">
                <a:tc>
                  <a:txBody>
                    <a:bodyPr/>
                    <a:lstStyle/>
                    <a:p>
                      <a:pPr>
                        <a:lnSpc>
                          <a:spcPct val="115000"/>
                        </a:lnSpc>
                        <a:spcAft>
                          <a:spcPts val="0"/>
                        </a:spcAft>
                        <a:tabLst>
                          <a:tab pos="1581785" algn="l"/>
                        </a:tabLst>
                      </a:pPr>
                      <a:r>
                        <a:rPr lang="en-GB" sz="2400" dirty="0">
                          <a:solidFill>
                            <a:sysClr val="windowText" lastClr="000000"/>
                          </a:solidFill>
                          <a:effectLst/>
                        </a:rPr>
                        <a:t>PES Factors</a:t>
                      </a:r>
                      <a:endParaRPr lang="en-GB" sz="2000" dirty="0">
                        <a:solidFill>
                          <a:sysClr val="windowText" lastClr="000000"/>
                        </a:solidFill>
                        <a:effectLst/>
                        <a:latin typeface="Calibri"/>
                        <a:ea typeface="Calibri"/>
                        <a:cs typeface="Times New Roman"/>
                      </a:endParaRPr>
                    </a:p>
                  </a:txBody>
                  <a:tcPr marL="36213" marR="362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01611">
                <a:tc>
                  <a:txBody>
                    <a:bodyPr/>
                    <a:lstStyle/>
                    <a:p>
                      <a:pPr>
                        <a:lnSpc>
                          <a:spcPct val="115000"/>
                        </a:lnSpc>
                        <a:spcAft>
                          <a:spcPts val="0"/>
                        </a:spcAft>
                        <a:tabLst>
                          <a:tab pos="1581785" algn="l"/>
                        </a:tabLst>
                      </a:pPr>
                      <a:r>
                        <a:rPr lang="en-GB" sz="2000" b="0">
                          <a:solidFill>
                            <a:sysClr val="windowText" lastClr="000000"/>
                          </a:solidFill>
                          <a:effectLst/>
                        </a:rPr>
                        <a:t>Scarcity of raw materials or land (factor or production).</a:t>
                      </a:r>
                      <a:endParaRPr lang="en-GB" sz="2400" b="0">
                        <a:solidFill>
                          <a:sysClr val="windowText" lastClr="000000"/>
                        </a:solidFill>
                        <a:effectLst/>
                      </a:endParaRPr>
                    </a:p>
                    <a:p>
                      <a:pPr>
                        <a:lnSpc>
                          <a:spcPct val="115000"/>
                        </a:lnSpc>
                        <a:spcAft>
                          <a:spcPts val="0"/>
                        </a:spcAft>
                        <a:tabLst>
                          <a:tab pos="1581785" algn="l"/>
                        </a:tabLst>
                      </a:pPr>
                      <a:r>
                        <a:rPr lang="en-GB" sz="2000" b="0">
                          <a:solidFill>
                            <a:sysClr val="windowText" lastClr="000000"/>
                          </a:solidFill>
                          <a:effectLst/>
                        </a:rPr>
                        <a:t> </a:t>
                      </a:r>
                      <a:endParaRPr lang="en-GB" sz="2400" b="0">
                        <a:solidFill>
                          <a:sysClr val="windowText" lastClr="000000"/>
                        </a:solidFill>
                        <a:effectLst/>
                        <a:latin typeface="Calibri"/>
                        <a:ea typeface="Calibri"/>
                        <a:cs typeface="Times New Roman"/>
                      </a:endParaRPr>
                    </a:p>
                  </a:txBody>
                  <a:tcPr marL="36213" marR="362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1611">
                <a:tc>
                  <a:txBody>
                    <a:bodyPr/>
                    <a:lstStyle/>
                    <a:p>
                      <a:pPr>
                        <a:lnSpc>
                          <a:spcPct val="115000"/>
                        </a:lnSpc>
                        <a:spcAft>
                          <a:spcPts val="0"/>
                        </a:spcAft>
                        <a:tabLst>
                          <a:tab pos="1581785" algn="l"/>
                        </a:tabLst>
                      </a:pPr>
                      <a:r>
                        <a:rPr lang="en-GB" sz="2000" b="0" dirty="0">
                          <a:solidFill>
                            <a:sysClr val="windowText" lastClr="000000"/>
                          </a:solidFill>
                          <a:effectLst/>
                        </a:rPr>
                        <a:t>The length of time it takes to produce a product. </a:t>
                      </a:r>
                      <a:endParaRPr lang="en-GB" sz="2000" b="0" dirty="0" smtClean="0">
                        <a:solidFill>
                          <a:sysClr val="windowText" lastClr="000000"/>
                        </a:solidFill>
                        <a:effectLst/>
                      </a:endParaRPr>
                    </a:p>
                    <a:p>
                      <a:pPr>
                        <a:lnSpc>
                          <a:spcPct val="115000"/>
                        </a:lnSpc>
                        <a:spcAft>
                          <a:spcPts val="0"/>
                        </a:spcAft>
                        <a:tabLst>
                          <a:tab pos="1581785" algn="l"/>
                        </a:tabLst>
                      </a:pPr>
                      <a:endParaRPr lang="en-GB" sz="2400" b="0" dirty="0">
                        <a:solidFill>
                          <a:sysClr val="windowText" lastClr="000000"/>
                        </a:solidFill>
                        <a:effectLst/>
                        <a:latin typeface="Calibri"/>
                        <a:ea typeface="Calibri"/>
                        <a:cs typeface="Times New Roman"/>
                      </a:endParaRPr>
                    </a:p>
                  </a:txBody>
                  <a:tcPr marL="36213" marR="362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6182">
                <a:tc>
                  <a:txBody>
                    <a:bodyPr/>
                    <a:lstStyle/>
                    <a:p>
                      <a:pPr>
                        <a:lnSpc>
                          <a:spcPct val="115000"/>
                        </a:lnSpc>
                        <a:spcAft>
                          <a:spcPts val="0"/>
                        </a:spcAft>
                        <a:tabLst>
                          <a:tab pos="1581785" algn="l"/>
                        </a:tabLst>
                      </a:pPr>
                      <a:r>
                        <a:rPr lang="en-GB" sz="2000" b="0" dirty="0">
                          <a:solidFill>
                            <a:sysClr val="windowText" lastClr="000000"/>
                          </a:solidFill>
                          <a:effectLst/>
                        </a:rPr>
                        <a:t>Stocks of finished products and components: Some goods are easier and more practical to store. </a:t>
                      </a:r>
                      <a:endParaRPr lang="en-GB" sz="2400" b="0" dirty="0">
                        <a:solidFill>
                          <a:sysClr val="windowText" lastClr="000000"/>
                        </a:solidFill>
                        <a:effectLst/>
                        <a:latin typeface="Calibri"/>
                        <a:ea typeface="Calibri"/>
                        <a:cs typeface="Times New Roman"/>
                      </a:endParaRPr>
                    </a:p>
                  </a:txBody>
                  <a:tcPr marL="36213" marR="362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0366">
                <a:tc>
                  <a:txBody>
                    <a:bodyPr/>
                    <a:lstStyle/>
                    <a:p>
                      <a:pPr>
                        <a:lnSpc>
                          <a:spcPct val="115000"/>
                        </a:lnSpc>
                        <a:spcAft>
                          <a:spcPts val="0"/>
                        </a:spcAft>
                        <a:tabLst>
                          <a:tab pos="1581785" algn="l"/>
                        </a:tabLst>
                      </a:pPr>
                      <a:r>
                        <a:rPr lang="en-GB" sz="2000" b="0" dirty="0">
                          <a:solidFill>
                            <a:sysClr val="windowText" lastClr="000000"/>
                          </a:solidFill>
                          <a:effectLst/>
                        </a:rPr>
                        <a:t>How easily resources can be used transferred to making other products.</a:t>
                      </a:r>
                      <a:endParaRPr lang="en-GB" sz="2400" b="0" dirty="0">
                        <a:solidFill>
                          <a:sysClr val="windowText" lastClr="000000"/>
                        </a:solidFill>
                        <a:effectLst/>
                      </a:endParaRPr>
                    </a:p>
                    <a:p>
                      <a:pPr>
                        <a:lnSpc>
                          <a:spcPct val="115000"/>
                        </a:lnSpc>
                        <a:spcAft>
                          <a:spcPts val="0"/>
                        </a:spcAft>
                        <a:tabLst>
                          <a:tab pos="1581785" algn="l"/>
                        </a:tabLst>
                      </a:pPr>
                      <a:r>
                        <a:rPr lang="en-GB" sz="2000" b="0" dirty="0">
                          <a:solidFill>
                            <a:sysClr val="windowText" lastClr="000000"/>
                          </a:solidFill>
                          <a:effectLst/>
                        </a:rPr>
                        <a:t> </a:t>
                      </a:r>
                      <a:endParaRPr lang="en-GB" sz="2400" b="0" dirty="0">
                        <a:solidFill>
                          <a:sysClr val="windowText" lastClr="000000"/>
                        </a:solidFill>
                        <a:effectLst/>
                        <a:latin typeface="Calibri"/>
                        <a:ea typeface="Calibri"/>
                        <a:cs typeface="Times New Roman"/>
                      </a:endParaRPr>
                    </a:p>
                  </a:txBody>
                  <a:tcPr marL="36213" marR="362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2081">
                <a:tc>
                  <a:txBody>
                    <a:bodyPr/>
                    <a:lstStyle/>
                    <a:p>
                      <a:pPr>
                        <a:lnSpc>
                          <a:spcPct val="115000"/>
                        </a:lnSpc>
                        <a:spcAft>
                          <a:spcPts val="0"/>
                        </a:spcAft>
                        <a:tabLst>
                          <a:tab pos="1581785" algn="l"/>
                        </a:tabLst>
                      </a:pPr>
                      <a:r>
                        <a:rPr lang="en-GB" sz="2000" b="0">
                          <a:solidFill>
                            <a:sysClr val="windowText" lastClr="000000"/>
                          </a:solidFill>
                          <a:effectLst/>
                        </a:rPr>
                        <a:t>Factor immobility – when the factors of production are available, but cannot get to where they are required.</a:t>
                      </a:r>
                      <a:endParaRPr lang="en-GB" sz="2400" b="0">
                        <a:solidFill>
                          <a:sysClr val="windowText" lastClr="000000"/>
                        </a:solidFill>
                        <a:effectLst/>
                        <a:latin typeface="Calibri"/>
                        <a:ea typeface="Calibri"/>
                        <a:cs typeface="Times New Roman"/>
                      </a:endParaRPr>
                    </a:p>
                  </a:txBody>
                  <a:tcPr marL="36213" marR="362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9561">
                <a:tc>
                  <a:txBody>
                    <a:bodyPr/>
                    <a:lstStyle/>
                    <a:p>
                      <a:pPr>
                        <a:lnSpc>
                          <a:spcPct val="115000"/>
                        </a:lnSpc>
                        <a:spcAft>
                          <a:spcPts val="0"/>
                        </a:spcAft>
                        <a:tabLst>
                          <a:tab pos="1581785" algn="l"/>
                        </a:tabLst>
                      </a:pPr>
                      <a:r>
                        <a:rPr lang="en-GB" sz="2000" b="0" dirty="0">
                          <a:solidFill>
                            <a:sysClr val="windowText" lastClr="000000"/>
                          </a:solidFill>
                          <a:effectLst/>
                        </a:rPr>
                        <a:t>Spare production capacity left within a firm</a:t>
                      </a:r>
                      <a:r>
                        <a:rPr lang="en-GB" sz="2000" b="0" dirty="0" smtClean="0">
                          <a:solidFill>
                            <a:sysClr val="windowText" lastClr="000000"/>
                          </a:solidFill>
                          <a:effectLst/>
                        </a:rPr>
                        <a:t>.</a:t>
                      </a:r>
                    </a:p>
                    <a:p>
                      <a:pPr>
                        <a:lnSpc>
                          <a:spcPct val="115000"/>
                        </a:lnSpc>
                        <a:spcAft>
                          <a:spcPts val="0"/>
                        </a:spcAft>
                        <a:tabLst>
                          <a:tab pos="1581785" algn="l"/>
                        </a:tabLst>
                      </a:pPr>
                      <a:endParaRPr lang="en-GB" sz="2400" b="0" dirty="0">
                        <a:solidFill>
                          <a:sysClr val="windowText" lastClr="000000"/>
                        </a:solidFill>
                        <a:effectLst/>
                        <a:latin typeface="Calibri"/>
                        <a:ea typeface="Calibri"/>
                        <a:cs typeface="Times New Roman"/>
                      </a:endParaRPr>
                    </a:p>
                  </a:txBody>
                  <a:tcPr marL="36213" marR="362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0366">
                <a:tc>
                  <a:txBody>
                    <a:bodyPr/>
                    <a:lstStyle/>
                    <a:p>
                      <a:pPr>
                        <a:lnSpc>
                          <a:spcPct val="115000"/>
                        </a:lnSpc>
                        <a:spcAft>
                          <a:spcPts val="0"/>
                        </a:spcAft>
                        <a:tabLst>
                          <a:tab pos="1581785" algn="l"/>
                        </a:tabLst>
                      </a:pPr>
                      <a:r>
                        <a:rPr lang="en-GB" sz="2000" b="0" dirty="0">
                          <a:solidFill>
                            <a:sysClr val="windowText" lastClr="000000"/>
                          </a:solidFill>
                          <a:effectLst/>
                        </a:rPr>
                        <a:t>In the long-run, supply for goods tends to be more elastic.</a:t>
                      </a:r>
                      <a:endParaRPr lang="en-GB" sz="2400" b="0" dirty="0">
                        <a:solidFill>
                          <a:sysClr val="windowText" lastClr="000000"/>
                        </a:solidFill>
                        <a:effectLst/>
                      </a:endParaRPr>
                    </a:p>
                    <a:p>
                      <a:pPr>
                        <a:lnSpc>
                          <a:spcPct val="115000"/>
                        </a:lnSpc>
                        <a:spcAft>
                          <a:spcPts val="0"/>
                        </a:spcAft>
                        <a:tabLst>
                          <a:tab pos="1581785" algn="l"/>
                        </a:tabLst>
                      </a:pPr>
                      <a:r>
                        <a:rPr lang="en-GB" sz="2000" b="0" dirty="0">
                          <a:solidFill>
                            <a:sysClr val="windowText" lastClr="000000"/>
                          </a:solidFill>
                          <a:effectLst/>
                        </a:rPr>
                        <a:t> </a:t>
                      </a:r>
                      <a:endParaRPr lang="en-GB" sz="2400" b="0" dirty="0">
                        <a:solidFill>
                          <a:sysClr val="windowText" lastClr="000000"/>
                        </a:solidFill>
                        <a:effectLst/>
                        <a:latin typeface="Calibri"/>
                        <a:ea typeface="Calibri"/>
                        <a:cs typeface="Times New Roman"/>
                      </a:endParaRPr>
                    </a:p>
                  </a:txBody>
                  <a:tcPr marL="36213" marR="362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928260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940" y="399703"/>
            <a:ext cx="11268447" cy="2800767"/>
          </a:xfrm>
          <a:prstGeom prst="rect">
            <a:avLst/>
          </a:prstGeom>
        </p:spPr>
        <p:txBody>
          <a:bodyPr wrap="square">
            <a:spAutoFit/>
          </a:bodyPr>
          <a:lstStyle/>
          <a:p>
            <a:r>
              <a:rPr lang="en-GB" sz="3600" b="1" dirty="0" smtClean="0"/>
              <a:t>Are the factors of production readily available: </a:t>
            </a:r>
            <a:r>
              <a:rPr lang="en-GB" sz="2800" dirty="0" smtClean="0"/>
              <a:t>availability </a:t>
            </a:r>
            <a:r>
              <a:rPr lang="en-GB" sz="2800" dirty="0"/>
              <a:t>of </a:t>
            </a:r>
            <a:r>
              <a:rPr lang="en-GB" sz="2800" dirty="0" smtClean="0"/>
              <a:t>the factors </a:t>
            </a:r>
            <a:r>
              <a:rPr lang="en-GB" sz="2800" dirty="0"/>
              <a:t>of supply will alter the </a:t>
            </a:r>
            <a:r>
              <a:rPr lang="en-GB" sz="2800" dirty="0" smtClean="0"/>
              <a:t>PES. </a:t>
            </a:r>
            <a:r>
              <a:rPr lang="en-GB" sz="2800" dirty="0"/>
              <a:t>For example, bread requires farmers (labour), flour (land) and tractors (capital) to produce it. </a:t>
            </a:r>
            <a:r>
              <a:rPr lang="en-GB" sz="2800" b="1" dirty="0">
                <a:solidFill>
                  <a:srgbClr val="0070C0"/>
                </a:solidFill>
              </a:rPr>
              <a:t>If there is a shortage or difficult obtaining any of these, then this will mean that the PES of bread becomes inelastic</a:t>
            </a:r>
            <a:r>
              <a:rPr lang="en-GB" sz="2800" dirty="0"/>
              <a:t> as it is more difficult for supply to respond when price changes. </a:t>
            </a:r>
            <a:r>
              <a:rPr lang="en-GB" sz="2800" dirty="0" smtClean="0"/>
              <a:t>This is known as </a:t>
            </a:r>
            <a:r>
              <a:rPr lang="en-GB" sz="2800" b="1" dirty="0" smtClean="0"/>
              <a:t>factor immobility.</a:t>
            </a:r>
            <a:endParaRPr lang="en-GB" sz="2800" dirty="0"/>
          </a:p>
        </p:txBody>
      </p:sp>
      <p:sp>
        <p:nvSpPr>
          <p:cNvPr id="3" name="Rectangle 2"/>
          <p:cNvSpPr/>
          <p:nvPr/>
        </p:nvSpPr>
        <p:spPr>
          <a:xfrm>
            <a:off x="449940" y="3458533"/>
            <a:ext cx="11268447" cy="2800767"/>
          </a:xfrm>
          <a:prstGeom prst="rect">
            <a:avLst/>
          </a:prstGeom>
        </p:spPr>
        <p:txBody>
          <a:bodyPr wrap="square">
            <a:spAutoFit/>
          </a:bodyPr>
          <a:lstStyle/>
          <a:p>
            <a:r>
              <a:rPr lang="en-GB" sz="3600" b="1" dirty="0" smtClean="0"/>
              <a:t>Production </a:t>
            </a:r>
            <a:r>
              <a:rPr lang="en-GB" sz="3600" b="1" dirty="0"/>
              <a:t>time:</a:t>
            </a:r>
            <a:r>
              <a:rPr lang="en-GB" sz="3600" dirty="0"/>
              <a:t> </a:t>
            </a:r>
            <a:r>
              <a:rPr lang="en-GB" sz="2800" dirty="0" smtClean="0"/>
              <a:t>if </a:t>
            </a:r>
            <a:r>
              <a:rPr lang="en-GB" sz="2800" dirty="0"/>
              <a:t>there is a crop failure of a product like wheat, it will take until next year to increase supply again, regardless of the price of wheat in the short-term. P</a:t>
            </a:r>
            <a:r>
              <a:rPr lang="en-GB" sz="2800" dirty="0" smtClean="0"/>
              <a:t>roducts </a:t>
            </a:r>
            <a:r>
              <a:rPr lang="en-GB" sz="2800" dirty="0"/>
              <a:t>which are more complicated to </a:t>
            </a:r>
            <a:r>
              <a:rPr lang="en-GB" sz="2800" dirty="0" smtClean="0"/>
              <a:t>produce are more inelastic, </a:t>
            </a:r>
            <a:r>
              <a:rPr lang="en-GB" sz="2800" dirty="0"/>
              <a:t>therefore </a:t>
            </a:r>
            <a:r>
              <a:rPr lang="en-GB" sz="2800" b="1" dirty="0">
                <a:solidFill>
                  <a:srgbClr val="FF0000"/>
                </a:solidFill>
              </a:rPr>
              <a:t>a product which is easy to produce and does not take very long would be elastic, </a:t>
            </a:r>
            <a:r>
              <a:rPr lang="en-GB" sz="2800" dirty="0"/>
              <a:t>whereas a complex product would take longer to produce and so would be inelastic.</a:t>
            </a:r>
          </a:p>
        </p:txBody>
      </p:sp>
    </p:spTree>
    <p:extLst>
      <p:ext uri="{BB962C8B-B14F-4D97-AF65-F5344CB8AC3E}">
        <p14:creationId xmlns:p14="http://schemas.microsoft.com/office/powerpoint/2010/main" val="338325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5" y="481881"/>
            <a:ext cx="11335657" cy="2677656"/>
          </a:xfrm>
          <a:prstGeom prst="rect">
            <a:avLst/>
          </a:prstGeom>
        </p:spPr>
        <p:txBody>
          <a:bodyPr wrap="square">
            <a:spAutoFit/>
          </a:bodyPr>
          <a:lstStyle/>
          <a:p>
            <a:r>
              <a:rPr lang="en-GB" sz="3600" b="1" dirty="0"/>
              <a:t>Ability to hold stock: </a:t>
            </a:r>
            <a:r>
              <a:rPr lang="en-GB" sz="2200" b="1" dirty="0">
                <a:solidFill>
                  <a:srgbClr val="FF0000"/>
                </a:solidFill>
              </a:rPr>
              <a:t>L</a:t>
            </a:r>
            <a:r>
              <a:rPr lang="en-GB" sz="2200" b="1" dirty="0" smtClean="0">
                <a:solidFill>
                  <a:srgbClr val="FF0000"/>
                </a:solidFill>
              </a:rPr>
              <a:t>arge stocks of wheat are can be held and released in response to an increase in prices – making it elastic. </a:t>
            </a:r>
            <a:r>
              <a:rPr lang="en-GB" sz="2200" dirty="0" smtClean="0"/>
              <a:t>However, some perishable items are difficult to stock so many food items would be PES inelastic – indeed large stocks of ice cream is expensive to store, as it requires freezers to stop the product from melting. Large items such as planes and ships are very difficult to store, just </a:t>
            </a:r>
            <a:r>
              <a:rPr lang="en-GB" sz="2200" b="1" dirty="0" smtClean="0">
                <a:solidFill>
                  <a:srgbClr val="0070C0"/>
                </a:solidFill>
              </a:rPr>
              <a:t>trying to stockpile a 75m long Boeing 747 is going to be both expensive (in terms of paying for storage) and impractical – making them PES inelastic. </a:t>
            </a:r>
            <a:r>
              <a:rPr lang="en-GB" sz="2200" dirty="0" smtClean="0"/>
              <a:t>Smaller items can be stacked on top of each other and kept in large warehouses, so would be PES elastic.</a:t>
            </a:r>
            <a:endParaRPr lang="en-GB" sz="2200" dirty="0"/>
          </a:p>
        </p:txBody>
      </p:sp>
      <p:sp>
        <p:nvSpPr>
          <p:cNvPr id="3" name="Rectangle 2"/>
          <p:cNvSpPr/>
          <p:nvPr/>
        </p:nvSpPr>
        <p:spPr>
          <a:xfrm>
            <a:off x="391885" y="3639463"/>
            <a:ext cx="11161485" cy="2677656"/>
          </a:xfrm>
          <a:prstGeom prst="rect">
            <a:avLst/>
          </a:prstGeom>
        </p:spPr>
        <p:txBody>
          <a:bodyPr wrap="square">
            <a:spAutoFit/>
          </a:bodyPr>
          <a:lstStyle/>
          <a:p>
            <a:pPr lvl="0"/>
            <a:r>
              <a:rPr lang="en-GB" sz="3600" b="1" dirty="0" smtClean="0"/>
              <a:t>Ability </a:t>
            </a:r>
            <a:r>
              <a:rPr lang="en-GB" sz="3600" b="1" dirty="0"/>
              <a:t>to switch production: </a:t>
            </a:r>
            <a:r>
              <a:rPr lang="en-GB" sz="2200" dirty="0"/>
              <a:t>If producers are </a:t>
            </a:r>
            <a:r>
              <a:rPr lang="en-GB" sz="2200" b="1" dirty="0">
                <a:solidFill>
                  <a:srgbClr val="00B050"/>
                </a:solidFill>
              </a:rPr>
              <a:t>easily able to switch their production from one process (good A) to another (good B), then the PES for good B is likely to be elastic</a:t>
            </a:r>
            <a:r>
              <a:rPr lang="en-GB" sz="2200" dirty="0"/>
              <a:t> – as producers can quickly respond and switch to the production of good B following a price rise. For example, if producers wanted to switch from </a:t>
            </a:r>
            <a:r>
              <a:rPr lang="en-GB" sz="2200" b="1" dirty="0">
                <a:solidFill>
                  <a:schemeClr val="accent2">
                    <a:lumMod val="75000"/>
                  </a:schemeClr>
                </a:solidFill>
              </a:rPr>
              <a:t>producing cars to producing vans, then this could be easily achieved </a:t>
            </a:r>
            <a:r>
              <a:rPr lang="en-GB" sz="2200" dirty="0"/>
              <a:t>as the production processes are similar and so in this example of the PES of vans would be elastic. </a:t>
            </a:r>
            <a:r>
              <a:rPr lang="en-GB" sz="2200" dirty="0" smtClean="0"/>
              <a:t>However, switching from producing carrots to vans would be difficult and so PES inelastic.</a:t>
            </a:r>
            <a:endParaRPr lang="en-GB" sz="2200" dirty="0"/>
          </a:p>
        </p:txBody>
      </p:sp>
    </p:spTree>
    <p:extLst>
      <p:ext uri="{BB962C8B-B14F-4D97-AF65-F5344CB8AC3E}">
        <p14:creationId xmlns:p14="http://schemas.microsoft.com/office/powerpoint/2010/main" val="378711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085" y="362195"/>
            <a:ext cx="11306629" cy="2677656"/>
          </a:xfrm>
          <a:prstGeom prst="rect">
            <a:avLst/>
          </a:prstGeom>
        </p:spPr>
        <p:txBody>
          <a:bodyPr wrap="square">
            <a:spAutoFit/>
          </a:bodyPr>
          <a:lstStyle/>
          <a:p>
            <a:pPr lvl="0"/>
            <a:r>
              <a:rPr lang="en-GB" sz="3600" b="1" dirty="0" smtClean="0"/>
              <a:t>Factor Immobility: </a:t>
            </a:r>
            <a:r>
              <a:rPr lang="en-GB" sz="2200" dirty="0" smtClean="0"/>
              <a:t>When the </a:t>
            </a:r>
            <a:r>
              <a:rPr lang="en-GB" sz="2200" b="1" dirty="0" smtClean="0">
                <a:solidFill>
                  <a:srgbClr val="FF0000"/>
                </a:solidFill>
              </a:rPr>
              <a:t>factors </a:t>
            </a:r>
            <a:r>
              <a:rPr lang="en-GB" sz="2200" b="1" dirty="0">
                <a:solidFill>
                  <a:srgbClr val="FF0000"/>
                </a:solidFill>
              </a:rPr>
              <a:t>of production </a:t>
            </a:r>
            <a:r>
              <a:rPr lang="en-GB" sz="2200" b="1" dirty="0" smtClean="0">
                <a:solidFill>
                  <a:srgbClr val="FF0000"/>
                </a:solidFill>
              </a:rPr>
              <a:t>are available</a:t>
            </a:r>
            <a:r>
              <a:rPr lang="en-GB" sz="2200" b="1" dirty="0">
                <a:solidFill>
                  <a:srgbClr val="FF0000"/>
                </a:solidFill>
              </a:rPr>
              <a:t>, but not easily accessible to the </a:t>
            </a:r>
            <a:r>
              <a:rPr lang="en-GB" sz="2200" b="1" dirty="0" smtClean="0">
                <a:solidFill>
                  <a:srgbClr val="FF0000"/>
                </a:solidFill>
              </a:rPr>
              <a:t>firm(s) that requires them and where they are need in the economy, this is called factor immobility</a:t>
            </a:r>
            <a:r>
              <a:rPr lang="en-GB" sz="2200" b="1" dirty="0" smtClean="0"/>
              <a:t> </a:t>
            </a:r>
            <a:r>
              <a:rPr lang="en-GB" sz="2200" dirty="0"/>
              <a:t>– for example, if the flour </a:t>
            </a:r>
            <a:r>
              <a:rPr lang="en-GB" sz="2200" dirty="0" smtClean="0"/>
              <a:t>(land) was </a:t>
            </a:r>
            <a:r>
              <a:rPr lang="en-GB" sz="2200" dirty="0"/>
              <a:t>1,000 miles away, this </a:t>
            </a:r>
            <a:r>
              <a:rPr lang="en-GB" sz="2200" dirty="0" smtClean="0"/>
              <a:t>makes </a:t>
            </a:r>
            <a:r>
              <a:rPr lang="en-GB" sz="2200" dirty="0"/>
              <a:t>the supply of bread less responsive to price changes, as a the bread producer would have difficulties getting the flour quickly to make the bread. </a:t>
            </a:r>
            <a:r>
              <a:rPr lang="en-GB" sz="2200" dirty="0" smtClean="0"/>
              <a:t>Similarly if </a:t>
            </a:r>
            <a:r>
              <a:rPr lang="en-GB" sz="2200" b="1" dirty="0" smtClean="0">
                <a:solidFill>
                  <a:srgbClr val="00B0F0"/>
                </a:solidFill>
              </a:rPr>
              <a:t>the firm was located in an area with high house prices, then labour would have trouble relocating (for example, Wales to London) </a:t>
            </a:r>
            <a:r>
              <a:rPr lang="en-GB" sz="2200" dirty="0" smtClean="0"/>
              <a:t>to take a job producing </a:t>
            </a:r>
            <a:r>
              <a:rPr lang="en-GB" sz="2200" dirty="0"/>
              <a:t>the bread – hence why many firms locate themselves near </a:t>
            </a:r>
            <a:r>
              <a:rPr lang="en-GB" sz="2200" dirty="0" smtClean="0"/>
              <a:t>universities.</a:t>
            </a:r>
            <a:endParaRPr lang="en-GB" sz="2200" dirty="0"/>
          </a:p>
        </p:txBody>
      </p:sp>
      <p:sp>
        <p:nvSpPr>
          <p:cNvPr id="3" name="Rectangle 2"/>
          <p:cNvSpPr/>
          <p:nvPr/>
        </p:nvSpPr>
        <p:spPr>
          <a:xfrm>
            <a:off x="595085" y="3468914"/>
            <a:ext cx="10653485" cy="3016210"/>
          </a:xfrm>
          <a:prstGeom prst="rect">
            <a:avLst/>
          </a:prstGeom>
        </p:spPr>
        <p:txBody>
          <a:bodyPr wrap="square">
            <a:spAutoFit/>
          </a:bodyPr>
          <a:lstStyle/>
          <a:p>
            <a:pPr lvl="0"/>
            <a:r>
              <a:rPr lang="en-GB" sz="3600" b="1" dirty="0"/>
              <a:t>Spare capacity: </a:t>
            </a:r>
            <a:r>
              <a:rPr lang="en-GB" sz="2200" dirty="0"/>
              <a:t>If the firm </a:t>
            </a:r>
            <a:r>
              <a:rPr lang="en-GB" sz="2200" b="1" dirty="0">
                <a:solidFill>
                  <a:srgbClr val="7030A0"/>
                </a:solidFill>
              </a:rPr>
              <a:t>has spare capacity, in terms of production capabilities, then they are more able to increase supply </a:t>
            </a:r>
            <a:r>
              <a:rPr lang="en-GB" sz="2200" dirty="0"/>
              <a:t>in response to an increase in price. The more spare capacity there is, the less constraint this places on increasing supply in respond to price rises. For example, if a firm has a factory that can produce 1,000 products when operating at 100% capacity, but is </a:t>
            </a:r>
            <a:r>
              <a:rPr lang="en-GB" sz="2200" b="1" dirty="0">
                <a:solidFill>
                  <a:srgbClr val="00B050"/>
                </a:solidFill>
              </a:rPr>
              <a:t>only currently producing 500 </a:t>
            </a:r>
            <a:r>
              <a:rPr lang="en-GB" sz="2200" b="1" dirty="0" smtClean="0">
                <a:solidFill>
                  <a:srgbClr val="00B050"/>
                </a:solidFill>
              </a:rPr>
              <a:t>products (50% capacity), </a:t>
            </a:r>
            <a:r>
              <a:rPr lang="en-GB" sz="2200" b="1" dirty="0">
                <a:solidFill>
                  <a:srgbClr val="00B050"/>
                </a:solidFill>
              </a:rPr>
              <a:t>then if the price went up the firm could respond quickly </a:t>
            </a:r>
            <a:r>
              <a:rPr lang="en-GB" sz="2200" dirty="0"/>
              <a:t>– so the PES would be elastic. However, if </a:t>
            </a:r>
            <a:r>
              <a:rPr lang="en-GB" sz="2200" dirty="0" smtClean="0"/>
              <a:t>a different factory </a:t>
            </a:r>
            <a:r>
              <a:rPr lang="en-GB" sz="2200" dirty="0"/>
              <a:t>was producing at 90% capacity, then they could only respond slightly to a change in price – therefore PES would be inelastic</a:t>
            </a:r>
            <a:r>
              <a:rPr lang="en-GB" sz="2200" dirty="0" smtClean="0"/>
              <a:t>.</a:t>
            </a:r>
            <a:endParaRPr lang="en-GB" sz="2200" dirty="0"/>
          </a:p>
        </p:txBody>
      </p:sp>
    </p:spTree>
    <p:extLst>
      <p:ext uri="{BB962C8B-B14F-4D97-AF65-F5344CB8AC3E}">
        <p14:creationId xmlns:p14="http://schemas.microsoft.com/office/powerpoint/2010/main" val="299255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694" y="1594271"/>
            <a:ext cx="11126118" cy="4351338"/>
          </a:xfrm>
        </p:spPr>
        <p:txBody>
          <a:bodyPr>
            <a:normAutofit/>
          </a:bodyPr>
          <a:lstStyle/>
          <a:p>
            <a:r>
              <a:rPr lang="en-GB" sz="3600" b="1" dirty="0">
                <a:solidFill>
                  <a:srgbClr val="C00000"/>
                </a:solidFill>
              </a:rPr>
              <a:t>Factor Immobility </a:t>
            </a:r>
            <a:r>
              <a:rPr lang="en-GB" sz="3600" dirty="0"/>
              <a:t>is an economic term which </a:t>
            </a:r>
            <a:r>
              <a:rPr lang="en-GB" sz="3600" dirty="0" smtClean="0"/>
              <a:t>therefore </a:t>
            </a:r>
            <a:r>
              <a:rPr lang="en-GB" sz="3600" dirty="0"/>
              <a:t>underlines the circumstances under which</a:t>
            </a:r>
            <a:r>
              <a:rPr lang="en-GB" sz="3600" b="1" dirty="0"/>
              <a:t> land, labour, capital and enterprise </a:t>
            </a:r>
            <a:r>
              <a:rPr lang="en-GB" sz="3600" dirty="0"/>
              <a:t>are prevented from moving from one area of the economy to </a:t>
            </a:r>
            <a:r>
              <a:rPr lang="en-GB" sz="3600" dirty="0" smtClean="0"/>
              <a:t>another</a:t>
            </a:r>
            <a:r>
              <a:rPr lang="en-GB" sz="3600" dirty="0"/>
              <a:t> </a:t>
            </a:r>
            <a:r>
              <a:rPr lang="en-GB" sz="3600" dirty="0" smtClean="0"/>
              <a:t>where they are required. </a:t>
            </a:r>
          </a:p>
          <a:p>
            <a:r>
              <a:rPr lang="en-GB" sz="3600" dirty="0" smtClean="0"/>
              <a:t>Two main types are </a:t>
            </a:r>
            <a:r>
              <a:rPr lang="en-GB" sz="3600" b="1" dirty="0" smtClean="0">
                <a:solidFill>
                  <a:srgbClr val="00B0F0"/>
                </a:solidFill>
              </a:rPr>
              <a:t>occupational</a:t>
            </a:r>
            <a:r>
              <a:rPr lang="en-GB" sz="3600" dirty="0" smtClean="0"/>
              <a:t> and </a:t>
            </a:r>
            <a:r>
              <a:rPr lang="en-GB" sz="3600" b="1" dirty="0" smtClean="0">
                <a:solidFill>
                  <a:srgbClr val="00B0F0"/>
                </a:solidFill>
              </a:rPr>
              <a:t>geographical</a:t>
            </a:r>
            <a:r>
              <a:rPr lang="en-GB" sz="3600" dirty="0" smtClean="0"/>
              <a:t>.</a:t>
            </a:r>
            <a:endParaRPr lang="en-GB" sz="3600" dirty="0"/>
          </a:p>
          <a:p>
            <a:r>
              <a:rPr lang="en-GB" sz="3600" dirty="0" smtClean="0"/>
              <a:t>This is discussed in more detail later on and is used in topics other than PES.</a:t>
            </a:r>
            <a:endParaRPr lang="en-GB" sz="3600" dirty="0"/>
          </a:p>
          <a:p>
            <a:endParaRPr lang="en-GB" sz="3600" dirty="0"/>
          </a:p>
        </p:txBody>
      </p:sp>
      <p:sp>
        <p:nvSpPr>
          <p:cNvPr id="4" name="Rectangle 3"/>
          <p:cNvSpPr/>
          <p:nvPr/>
        </p:nvSpPr>
        <p:spPr>
          <a:xfrm>
            <a:off x="1109681" y="382669"/>
            <a:ext cx="10024483"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FACTOR IMMOBILITY</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9418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29" y="564892"/>
            <a:ext cx="11325162" cy="5724644"/>
          </a:xfrm>
          <a:prstGeom prst="rect">
            <a:avLst/>
          </a:prstGeom>
        </p:spPr>
        <p:txBody>
          <a:bodyPr wrap="square">
            <a:spAutoFit/>
          </a:bodyPr>
          <a:lstStyle/>
          <a:p>
            <a:r>
              <a:rPr lang="en-GB" sz="4000" b="1" dirty="0"/>
              <a:t>Time – short-run and long-run: </a:t>
            </a:r>
            <a:r>
              <a:rPr lang="en-GB" sz="2800" dirty="0"/>
              <a:t>The shorter the time period, the more difficult it is for firms to respond to price changes. So in</a:t>
            </a:r>
            <a:r>
              <a:rPr lang="en-GB" sz="2800" b="1" dirty="0"/>
              <a:t> </a:t>
            </a:r>
            <a:r>
              <a:rPr lang="en-GB" sz="2800" b="1" dirty="0">
                <a:solidFill>
                  <a:srgbClr val="00B0F0"/>
                </a:solidFill>
              </a:rPr>
              <a:t>the short term, supply is likely to be more price inelastic than in the long-term</a:t>
            </a:r>
            <a:r>
              <a:rPr lang="en-GB" sz="2800" dirty="0"/>
              <a:t>. </a:t>
            </a:r>
            <a:endParaRPr lang="en-GB" sz="2800" dirty="0" smtClean="0"/>
          </a:p>
          <a:p>
            <a:endParaRPr lang="en-GB" sz="2800" dirty="0"/>
          </a:p>
          <a:p>
            <a:r>
              <a:rPr lang="en-GB" sz="2800" dirty="0" smtClean="0"/>
              <a:t>This idea of short-term and long-term </a:t>
            </a:r>
            <a:r>
              <a:rPr lang="en-GB" sz="2800" b="1" dirty="0" smtClean="0">
                <a:solidFill>
                  <a:srgbClr val="FF0000"/>
                </a:solidFill>
              </a:rPr>
              <a:t>can influence many of the factors previously discussed</a:t>
            </a:r>
            <a:r>
              <a:rPr lang="en-GB" sz="2800" dirty="0" smtClean="0"/>
              <a:t>. For example:</a:t>
            </a:r>
          </a:p>
          <a:p>
            <a:endParaRPr lang="en-GB" sz="2800" dirty="0"/>
          </a:p>
          <a:p>
            <a:pPr marL="342900" indent="-342900">
              <a:buFont typeface="Arial" panose="020B0604020202020204" pitchFamily="34" charset="0"/>
              <a:buChar char="•"/>
            </a:pPr>
            <a:r>
              <a:rPr lang="en-GB" sz="2800" dirty="0"/>
              <a:t>C</a:t>
            </a:r>
            <a:r>
              <a:rPr lang="en-GB" sz="2800" dirty="0" smtClean="0"/>
              <a:t>apacity of a firm is likely to be smaller in the short-run and larger in the long-run as firms invest in </a:t>
            </a:r>
            <a:r>
              <a:rPr lang="en-GB" sz="2800" b="1" dirty="0" smtClean="0"/>
              <a:t>larger machinery and factories</a:t>
            </a:r>
            <a:r>
              <a:rPr lang="en-GB" sz="2800" dirty="0" smtClean="0"/>
              <a:t>.</a:t>
            </a:r>
          </a:p>
          <a:p>
            <a:endParaRPr lang="en-GB" sz="2800" dirty="0"/>
          </a:p>
          <a:p>
            <a:pPr marL="342900" indent="-342900">
              <a:buFont typeface="Arial" panose="020B0604020202020204" pitchFamily="34" charset="0"/>
              <a:buChar char="•"/>
            </a:pPr>
            <a:r>
              <a:rPr lang="en-GB" sz="2800" dirty="0" smtClean="0"/>
              <a:t>In the long-run, firms are more likely to </a:t>
            </a:r>
            <a:r>
              <a:rPr lang="en-GB" sz="2800" b="1" dirty="0" smtClean="0"/>
              <a:t>have built up a supply of stock </a:t>
            </a:r>
            <a:r>
              <a:rPr lang="en-GB" sz="2800" dirty="0" smtClean="0"/>
              <a:t>and so this would make PES more elastic.</a:t>
            </a:r>
            <a:r>
              <a:rPr lang="en-GB" sz="2000" dirty="0"/>
              <a:t/>
            </a:r>
            <a:br>
              <a:rPr lang="en-GB" sz="2000" dirty="0"/>
            </a:br>
            <a:endParaRPr lang="en-GB" sz="2000" dirty="0"/>
          </a:p>
        </p:txBody>
      </p:sp>
    </p:spTree>
    <p:extLst>
      <p:ext uri="{BB962C8B-B14F-4D97-AF65-F5344CB8AC3E}">
        <p14:creationId xmlns:p14="http://schemas.microsoft.com/office/powerpoint/2010/main" val="38353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046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388" y="1446663"/>
            <a:ext cx="10671412" cy="5036024"/>
          </a:xfrm>
        </p:spPr>
        <p:txBody>
          <a:bodyPr>
            <a:normAutofit/>
          </a:bodyPr>
          <a:lstStyle/>
          <a:p>
            <a:pPr marL="0" indent="0">
              <a:buNone/>
            </a:pPr>
            <a:r>
              <a:rPr lang="en-GB" sz="3200" b="1" i="1" dirty="0" smtClean="0"/>
              <a:t>Answer the following…</a:t>
            </a:r>
          </a:p>
          <a:p>
            <a:pPr marL="0" indent="0">
              <a:buNone/>
            </a:pPr>
            <a:endParaRPr lang="en-GB" sz="3200" b="1" i="1" dirty="0"/>
          </a:p>
          <a:p>
            <a:pPr marL="0" indent="0">
              <a:buNone/>
            </a:pPr>
            <a:r>
              <a:rPr lang="en-GB" sz="3200" b="1" i="1" dirty="0" smtClean="0"/>
              <a:t>What does PES </a:t>
            </a:r>
            <a:r>
              <a:rPr lang="en-GB" sz="3200" b="1" i="1" dirty="0" smtClean="0">
                <a:solidFill>
                  <a:srgbClr val="FF0000"/>
                </a:solidFill>
              </a:rPr>
              <a:t>mean</a:t>
            </a:r>
            <a:r>
              <a:rPr lang="en-GB" sz="3200" b="1" i="1" dirty="0" smtClean="0"/>
              <a:t>? (Not just what it stands for.)</a:t>
            </a:r>
          </a:p>
          <a:p>
            <a:pPr marL="0" indent="0">
              <a:buNone/>
            </a:pPr>
            <a:r>
              <a:rPr lang="en-GB" sz="3200" b="1" i="1" dirty="0" smtClean="0"/>
              <a:t>What is the </a:t>
            </a:r>
            <a:r>
              <a:rPr lang="en-GB" sz="3200" b="1" i="1" dirty="0" smtClean="0">
                <a:solidFill>
                  <a:srgbClr val="FF0000"/>
                </a:solidFill>
              </a:rPr>
              <a:t>formula</a:t>
            </a:r>
            <a:r>
              <a:rPr lang="en-GB" sz="3200" b="1" i="1" dirty="0" smtClean="0"/>
              <a:t> for PES?</a:t>
            </a:r>
          </a:p>
          <a:p>
            <a:pPr marL="0" indent="0">
              <a:buNone/>
            </a:pPr>
            <a:r>
              <a:rPr lang="en-GB" sz="3200" b="1" i="1" dirty="0" smtClean="0"/>
              <a:t>Provide an </a:t>
            </a:r>
            <a:r>
              <a:rPr lang="en-GB" sz="3200" b="1" i="1" dirty="0" smtClean="0">
                <a:solidFill>
                  <a:srgbClr val="FF0000"/>
                </a:solidFill>
              </a:rPr>
              <a:t>example</a:t>
            </a:r>
            <a:r>
              <a:rPr lang="en-GB" sz="3200" b="1" i="1" dirty="0" smtClean="0"/>
              <a:t> of a good with an inelastic PES.</a:t>
            </a:r>
            <a:endParaRPr lang="en-GB" b="1" dirty="0"/>
          </a:p>
          <a:p>
            <a:pPr marL="0" indent="0">
              <a:buNone/>
            </a:pPr>
            <a:r>
              <a:rPr lang="en-GB" sz="3200" b="1" i="1" dirty="0"/>
              <a:t>Provide an </a:t>
            </a:r>
            <a:r>
              <a:rPr lang="en-GB" sz="3200" b="1" i="1" dirty="0">
                <a:solidFill>
                  <a:srgbClr val="FF0000"/>
                </a:solidFill>
              </a:rPr>
              <a:t>example</a:t>
            </a:r>
            <a:r>
              <a:rPr lang="en-GB" sz="3200" b="1" i="1" dirty="0"/>
              <a:t> of a good with an </a:t>
            </a:r>
            <a:r>
              <a:rPr lang="en-GB" sz="3200" b="1" i="1" dirty="0" smtClean="0"/>
              <a:t>elastic </a:t>
            </a:r>
            <a:r>
              <a:rPr lang="en-GB" sz="3200" b="1" i="1" dirty="0"/>
              <a:t>PES</a:t>
            </a:r>
            <a:r>
              <a:rPr lang="en-GB" sz="3200" b="1" i="1" dirty="0" smtClean="0"/>
              <a:t>.</a:t>
            </a:r>
          </a:p>
          <a:p>
            <a:pPr marL="0" indent="0">
              <a:buNone/>
            </a:pPr>
            <a:r>
              <a:rPr lang="en-GB" sz="3200" b="1" i="1" dirty="0" smtClean="0"/>
              <a:t>What </a:t>
            </a:r>
            <a:r>
              <a:rPr lang="en-GB" sz="3200" b="1" i="1" dirty="0" smtClean="0">
                <a:solidFill>
                  <a:srgbClr val="FF0000"/>
                </a:solidFill>
              </a:rPr>
              <a:t>factors</a:t>
            </a:r>
            <a:r>
              <a:rPr lang="en-GB" sz="3200" b="1" i="1" dirty="0" smtClean="0"/>
              <a:t> might impact upon the PES of a good?</a:t>
            </a:r>
            <a:endParaRPr lang="en-GB" sz="3200" b="1" dirty="0"/>
          </a:p>
          <a:p>
            <a:endParaRPr lang="en-GB" dirty="0"/>
          </a:p>
        </p:txBody>
      </p:sp>
      <p:sp>
        <p:nvSpPr>
          <p:cNvPr id="4" name="Rectangle 3"/>
          <p:cNvSpPr/>
          <p:nvPr/>
        </p:nvSpPr>
        <p:spPr>
          <a:xfrm>
            <a:off x="1109681" y="382669"/>
            <a:ext cx="10024483" cy="923330"/>
          </a:xfrm>
          <a:prstGeom prst="rect">
            <a:avLst/>
          </a:prstGeom>
          <a:noFill/>
        </p:spPr>
        <p:txBody>
          <a:bodyPr wrap="square" lIns="91440" tIns="45720" rIns="91440" bIns="45720">
            <a:spAutoFit/>
          </a:bodyPr>
          <a:lstStyle/>
          <a:p>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RECAP Sheet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556852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371" y="1412776"/>
            <a:ext cx="6720747" cy="5040560"/>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a:off x="779881" y="1988840"/>
            <a:ext cx="0" cy="40324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79883" y="6021288"/>
            <a:ext cx="471914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9828" y="1700808"/>
            <a:ext cx="384043" cy="523220"/>
          </a:xfrm>
          <a:prstGeom prst="rect">
            <a:avLst/>
          </a:prstGeom>
          <a:noFill/>
        </p:spPr>
        <p:txBody>
          <a:bodyPr wrap="square" rtlCol="0">
            <a:spAutoFit/>
          </a:bodyPr>
          <a:lstStyle/>
          <a:p>
            <a:r>
              <a:rPr lang="en-GB" sz="2800" b="1" dirty="0" smtClean="0"/>
              <a:t>P</a:t>
            </a:r>
            <a:endParaRPr lang="en-GB" sz="1600" b="1" dirty="0"/>
          </a:p>
        </p:txBody>
      </p:sp>
      <p:sp>
        <p:nvSpPr>
          <p:cNvPr id="11" name="TextBox 10"/>
          <p:cNvSpPr txBox="1"/>
          <p:nvPr/>
        </p:nvSpPr>
        <p:spPr>
          <a:xfrm>
            <a:off x="6384032" y="5949280"/>
            <a:ext cx="960107" cy="523220"/>
          </a:xfrm>
          <a:prstGeom prst="rect">
            <a:avLst/>
          </a:prstGeom>
          <a:noFill/>
        </p:spPr>
        <p:txBody>
          <a:bodyPr wrap="square" rtlCol="0">
            <a:spAutoFit/>
          </a:bodyPr>
          <a:lstStyle/>
          <a:p>
            <a:r>
              <a:rPr lang="en-GB" sz="2800" b="1" dirty="0" smtClean="0">
                <a:noFill/>
              </a:rPr>
              <a:t>QS</a:t>
            </a:r>
            <a:endParaRPr lang="en-GB" sz="1600" b="1" dirty="0">
              <a:noFill/>
            </a:endParaRPr>
          </a:p>
        </p:txBody>
      </p:sp>
      <p:sp>
        <p:nvSpPr>
          <p:cNvPr id="12" name="TextBox 11"/>
          <p:cNvSpPr txBox="1"/>
          <p:nvPr/>
        </p:nvSpPr>
        <p:spPr>
          <a:xfrm>
            <a:off x="299828" y="5805264"/>
            <a:ext cx="384043" cy="523220"/>
          </a:xfrm>
          <a:prstGeom prst="rect">
            <a:avLst/>
          </a:prstGeom>
          <a:noFill/>
        </p:spPr>
        <p:txBody>
          <a:bodyPr wrap="square" rtlCol="0">
            <a:spAutoFit/>
          </a:bodyPr>
          <a:lstStyle/>
          <a:p>
            <a:r>
              <a:rPr lang="en-GB" sz="2800" b="1" dirty="0"/>
              <a:t>0</a:t>
            </a:r>
            <a:endParaRPr lang="en-GB" sz="1600" b="1" dirty="0"/>
          </a:p>
        </p:txBody>
      </p:sp>
      <p:sp>
        <p:nvSpPr>
          <p:cNvPr id="17" name="TextBox 16"/>
          <p:cNvSpPr txBox="1"/>
          <p:nvPr/>
        </p:nvSpPr>
        <p:spPr>
          <a:xfrm>
            <a:off x="4298898" y="2007263"/>
            <a:ext cx="1200133" cy="461665"/>
          </a:xfrm>
          <a:prstGeom prst="rect">
            <a:avLst/>
          </a:prstGeom>
          <a:noFill/>
        </p:spPr>
        <p:txBody>
          <a:bodyPr wrap="square" rtlCol="0">
            <a:spAutoFit/>
          </a:bodyPr>
          <a:lstStyle/>
          <a:p>
            <a:r>
              <a:rPr lang="en-GB" sz="2400" b="1" dirty="0" smtClean="0">
                <a:solidFill>
                  <a:srgbClr val="7030A0"/>
                </a:solidFill>
              </a:rPr>
              <a:t>Supply</a:t>
            </a:r>
            <a:endParaRPr lang="en-GB" sz="2400" b="1" dirty="0">
              <a:solidFill>
                <a:srgbClr val="7030A0"/>
              </a:solidFill>
            </a:endParaRPr>
          </a:p>
        </p:txBody>
      </p:sp>
      <p:cxnSp>
        <p:nvCxnSpPr>
          <p:cNvPr id="19" name="Straight Connector 18"/>
          <p:cNvCxnSpPr/>
          <p:nvPr/>
        </p:nvCxnSpPr>
        <p:spPr>
          <a:xfrm>
            <a:off x="779881" y="4653136"/>
            <a:ext cx="1440160" cy="0"/>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79879" y="3676556"/>
            <a:ext cx="2566685" cy="0"/>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46564" y="3818336"/>
            <a:ext cx="0" cy="2178242"/>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199584" y="4725144"/>
            <a:ext cx="0" cy="1296144"/>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8818" y="4520995"/>
            <a:ext cx="481061" cy="400110"/>
          </a:xfrm>
          <a:prstGeom prst="rect">
            <a:avLst/>
          </a:prstGeom>
          <a:noFill/>
        </p:spPr>
        <p:txBody>
          <a:bodyPr wrap="square" rtlCol="0">
            <a:spAutoFit/>
          </a:bodyPr>
          <a:lstStyle/>
          <a:p>
            <a:r>
              <a:rPr lang="en-GB" sz="2000" b="1" dirty="0" smtClean="0"/>
              <a:t>P1</a:t>
            </a:r>
            <a:endParaRPr lang="en-GB" sz="1200" b="1" dirty="0"/>
          </a:p>
        </p:txBody>
      </p:sp>
      <p:sp>
        <p:nvSpPr>
          <p:cNvPr id="29" name="TextBox 28"/>
          <p:cNvSpPr txBox="1"/>
          <p:nvPr/>
        </p:nvSpPr>
        <p:spPr>
          <a:xfrm>
            <a:off x="298818" y="3479745"/>
            <a:ext cx="768085" cy="400110"/>
          </a:xfrm>
          <a:prstGeom prst="rect">
            <a:avLst/>
          </a:prstGeom>
          <a:noFill/>
        </p:spPr>
        <p:txBody>
          <a:bodyPr wrap="square" rtlCol="0">
            <a:spAutoFit/>
          </a:bodyPr>
          <a:lstStyle/>
          <a:p>
            <a:r>
              <a:rPr lang="en-GB" sz="2000" b="1" dirty="0" smtClean="0"/>
              <a:t>P2</a:t>
            </a:r>
            <a:endParaRPr lang="en-GB" sz="1200" b="1" dirty="0"/>
          </a:p>
        </p:txBody>
      </p:sp>
      <p:sp>
        <p:nvSpPr>
          <p:cNvPr id="32" name="TextBox 31"/>
          <p:cNvSpPr txBox="1"/>
          <p:nvPr/>
        </p:nvSpPr>
        <p:spPr>
          <a:xfrm>
            <a:off x="1725637" y="6021288"/>
            <a:ext cx="672075" cy="400110"/>
          </a:xfrm>
          <a:prstGeom prst="rect">
            <a:avLst/>
          </a:prstGeom>
          <a:noFill/>
        </p:spPr>
        <p:txBody>
          <a:bodyPr wrap="square" rtlCol="0">
            <a:spAutoFit/>
          </a:bodyPr>
          <a:lstStyle/>
          <a:p>
            <a:r>
              <a:rPr lang="en-GB" sz="2000" b="1" dirty="0" smtClean="0"/>
              <a:t>Q1</a:t>
            </a:r>
            <a:endParaRPr lang="en-GB" sz="1200" b="1" dirty="0"/>
          </a:p>
        </p:txBody>
      </p:sp>
      <p:sp>
        <p:nvSpPr>
          <p:cNvPr id="33" name="TextBox 32"/>
          <p:cNvSpPr txBox="1"/>
          <p:nvPr/>
        </p:nvSpPr>
        <p:spPr>
          <a:xfrm>
            <a:off x="3098764" y="6021288"/>
            <a:ext cx="960107" cy="400110"/>
          </a:xfrm>
          <a:prstGeom prst="rect">
            <a:avLst/>
          </a:prstGeom>
          <a:noFill/>
        </p:spPr>
        <p:txBody>
          <a:bodyPr wrap="square" rtlCol="0">
            <a:spAutoFit/>
          </a:bodyPr>
          <a:lstStyle/>
          <a:p>
            <a:r>
              <a:rPr lang="en-GB" sz="2000" b="1" dirty="0" smtClean="0"/>
              <a:t>Q2</a:t>
            </a:r>
            <a:endParaRPr lang="en-GB" sz="1200" b="1" dirty="0"/>
          </a:p>
        </p:txBody>
      </p:sp>
      <p:sp>
        <p:nvSpPr>
          <p:cNvPr id="34" name="TextBox 33"/>
          <p:cNvSpPr txBox="1"/>
          <p:nvPr/>
        </p:nvSpPr>
        <p:spPr>
          <a:xfrm>
            <a:off x="5691052" y="1375576"/>
            <a:ext cx="6261599" cy="5078313"/>
          </a:xfrm>
          <a:prstGeom prst="rect">
            <a:avLst/>
          </a:prstGeom>
          <a:noFill/>
        </p:spPr>
        <p:txBody>
          <a:bodyPr wrap="square" rtlCol="0">
            <a:spAutoFit/>
          </a:bodyPr>
          <a:lstStyle/>
          <a:p>
            <a:pPr marL="457200" indent="-457200">
              <a:buFont typeface="Arial" panose="020B0604020202020204" pitchFamily="34" charset="0"/>
              <a:buChar char="•"/>
            </a:pPr>
            <a:r>
              <a:rPr lang="en-GB" sz="2700" dirty="0" smtClean="0"/>
              <a:t>To understand PES, we need to be clear what movements along S mean.</a:t>
            </a:r>
          </a:p>
          <a:p>
            <a:pPr marL="457200" indent="-457200">
              <a:buFont typeface="Arial" panose="020B0604020202020204" pitchFamily="34" charset="0"/>
              <a:buChar char="•"/>
            </a:pPr>
            <a:r>
              <a:rPr lang="en-GB" sz="2700" dirty="0" smtClean="0"/>
              <a:t>When the price increases (P1-P2) firms will </a:t>
            </a:r>
            <a:r>
              <a:rPr lang="en-GB" sz="2700" b="1" dirty="0" smtClean="0">
                <a:solidFill>
                  <a:srgbClr val="C00000"/>
                </a:solidFill>
              </a:rPr>
              <a:t>respond by supplying more </a:t>
            </a:r>
            <a:r>
              <a:rPr lang="en-GB" sz="2700" dirty="0" smtClean="0"/>
              <a:t>(Q1-Q2). Vice versa.</a:t>
            </a:r>
          </a:p>
          <a:p>
            <a:pPr marL="457200" indent="-457200">
              <a:buFont typeface="Arial" panose="020B0604020202020204" pitchFamily="34" charset="0"/>
              <a:buChar char="•"/>
            </a:pPr>
            <a:r>
              <a:rPr lang="en-GB" sz="2700" dirty="0" smtClean="0"/>
              <a:t>This is because they see </a:t>
            </a:r>
            <a:r>
              <a:rPr lang="en-GB" sz="2700" b="1" dirty="0" smtClean="0">
                <a:solidFill>
                  <a:srgbClr val="00B0F0"/>
                </a:solidFill>
              </a:rPr>
              <a:t>an opportunity to increase their revenue</a:t>
            </a:r>
            <a:r>
              <a:rPr lang="en-GB" sz="2700" dirty="0" smtClean="0"/>
              <a:t> and so want to capitalise upon the situation.</a:t>
            </a:r>
          </a:p>
          <a:p>
            <a:pPr marL="457200" indent="-457200">
              <a:buFont typeface="Arial" panose="020B0604020202020204" pitchFamily="34" charset="0"/>
              <a:buChar char="•"/>
            </a:pPr>
            <a:endParaRPr lang="en-GB" sz="2700" dirty="0"/>
          </a:p>
          <a:p>
            <a:pPr marL="457200" indent="-457200">
              <a:buFont typeface="Arial" panose="020B0604020202020204" pitchFamily="34" charset="0"/>
              <a:buChar char="•"/>
            </a:pPr>
            <a:r>
              <a:rPr lang="en-GB" sz="2700" dirty="0" smtClean="0"/>
              <a:t>This is like </a:t>
            </a:r>
            <a:r>
              <a:rPr lang="en-GB" sz="2700" b="1" dirty="0" smtClean="0">
                <a:solidFill>
                  <a:srgbClr val="7030A0"/>
                </a:solidFill>
              </a:rPr>
              <a:t>a factory turning their existing machinery up and making labour work over time.</a:t>
            </a:r>
            <a:endParaRPr lang="en-GB" sz="2700" b="1" dirty="0">
              <a:solidFill>
                <a:srgbClr val="7030A0"/>
              </a:solidFill>
            </a:endParaRPr>
          </a:p>
        </p:txBody>
      </p:sp>
      <p:cxnSp>
        <p:nvCxnSpPr>
          <p:cNvPr id="35" name="Straight Arrow Connector 34"/>
          <p:cNvCxnSpPr/>
          <p:nvPr/>
        </p:nvCxnSpPr>
        <p:spPr>
          <a:xfrm flipV="1">
            <a:off x="519985" y="3876784"/>
            <a:ext cx="0" cy="616541"/>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236994" y="6224679"/>
            <a:ext cx="932109"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91969" y="389449"/>
            <a:ext cx="11053027"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MOVING ALONG SUPPLY CURVE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TextBox 36"/>
          <p:cNvSpPr txBox="1"/>
          <p:nvPr/>
        </p:nvSpPr>
        <p:spPr>
          <a:xfrm>
            <a:off x="5307009" y="6067190"/>
            <a:ext cx="384043" cy="523220"/>
          </a:xfrm>
          <a:prstGeom prst="rect">
            <a:avLst/>
          </a:prstGeom>
          <a:noFill/>
        </p:spPr>
        <p:txBody>
          <a:bodyPr wrap="square" rtlCol="0">
            <a:spAutoFit/>
          </a:bodyPr>
          <a:lstStyle/>
          <a:p>
            <a:r>
              <a:rPr lang="en-GB" sz="2800" b="1" dirty="0"/>
              <a:t>Q</a:t>
            </a:r>
            <a:endParaRPr lang="en-GB" sz="1600" b="1" dirty="0"/>
          </a:p>
        </p:txBody>
      </p:sp>
      <p:cxnSp>
        <p:nvCxnSpPr>
          <p:cNvPr id="14" name="Straight Connector 13"/>
          <p:cNvCxnSpPr/>
          <p:nvPr/>
        </p:nvCxnSpPr>
        <p:spPr>
          <a:xfrm flipV="1">
            <a:off x="1352435" y="2494030"/>
            <a:ext cx="3464521" cy="2879186"/>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063221" y="3818336"/>
            <a:ext cx="736243" cy="678470"/>
          </a:xfrm>
          <a:prstGeom prst="straightConnector1">
            <a:avLst/>
          </a:prstGeom>
          <a:ln w="34925">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02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arn(inVertical)">
                                      <p:cBhvr>
                                        <p:cTn id="21" dur="500"/>
                                        <p:tgtEl>
                                          <p:spTgt spid="44"/>
                                        </p:tgtEl>
                                      </p:cBhvr>
                                    </p:animEffect>
                                  </p:childTnLst>
                                </p:cTn>
                              </p:par>
                              <p:par>
                                <p:cTn id="22" presetID="16" presetClass="entr" presetSubtype="21"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inVertical)">
                                      <p:cBhvr>
                                        <p:cTn id="24" dur="500"/>
                                        <p:tgtEl>
                                          <p:spTgt spid="3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4">
                                            <p:txEl>
                                              <p:pRg st="0" end="0"/>
                                            </p:txEl>
                                          </p:spTgt>
                                        </p:tgtEl>
                                        <p:attrNameLst>
                                          <p:attrName>style.visibility</p:attrName>
                                        </p:attrNameLst>
                                      </p:cBhvr>
                                      <p:to>
                                        <p:strVal val="visible"/>
                                      </p:to>
                                    </p:set>
                                    <p:animEffect transition="in" filter="wipe(down)">
                                      <p:cBhvr>
                                        <p:cTn id="44" dur="500"/>
                                        <p:tgtEl>
                                          <p:spTgt spid="3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4">
                                            <p:txEl>
                                              <p:pRg st="1" end="1"/>
                                            </p:txEl>
                                          </p:spTgt>
                                        </p:tgtEl>
                                        <p:attrNameLst>
                                          <p:attrName>style.visibility</p:attrName>
                                        </p:attrNameLst>
                                      </p:cBhvr>
                                      <p:to>
                                        <p:strVal val="visible"/>
                                      </p:to>
                                    </p:set>
                                    <p:animEffect transition="in" filter="barn(inVertical)">
                                      <p:cBhvr>
                                        <p:cTn id="49" dur="500"/>
                                        <p:tgtEl>
                                          <p:spTgt spid="3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4">
                                            <p:txEl>
                                              <p:pRg st="2" end="2"/>
                                            </p:txEl>
                                          </p:spTgt>
                                        </p:tgtEl>
                                        <p:attrNameLst>
                                          <p:attrName>style.visibility</p:attrName>
                                        </p:attrNameLst>
                                      </p:cBhvr>
                                      <p:to>
                                        <p:strVal val="visible"/>
                                      </p:to>
                                    </p:set>
                                    <p:animEffect transition="in" filter="fade">
                                      <p:cBhvr>
                                        <p:cTn id="54" dur="1000"/>
                                        <p:tgtEl>
                                          <p:spTgt spid="34">
                                            <p:txEl>
                                              <p:pRg st="2" end="2"/>
                                            </p:txEl>
                                          </p:spTgt>
                                        </p:tgtEl>
                                      </p:cBhvr>
                                    </p:animEffect>
                                    <p:anim calcmode="lin" valueType="num">
                                      <p:cBhvr>
                                        <p:cTn id="55"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4">
                                            <p:txEl>
                                              <p:pRg st="4" end="4"/>
                                            </p:txEl>
                                          </p:spTgt>
                                        </p:tgtEl>
                                        <p:attrNameLst>
                                          <p:attrName>style.visibility</p:attrName>
                                        </p:attrNameLst>
                                      </p:cBhvr>
                                      <p:to>
                                        <p:strVal val="visible"/>
                                      </p:to>
                                    </p:set>
                                    <p:animEffect transition="in" filter="wipe(down)">
                                      <p:cBhvr>
                                        <p:cTn id="61" dur="5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371" y="1412776"/>
            <a:ext cx="6720747" cy="5040560"/>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a:off x="779881" y="1988840"/>
            <a:ext cx="0" cy="40324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79883" y="6021288"/>
            <a:ext cx="471914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9828" y="1700808"/>
            <a:ext cx="384043" cy="523220"/>
          </a:xfrm>
          <a:prstGeom prst="rect">
            <a:avLst/>
          </a:prstGeom>
          <a:noFill/>
        </p:spPr>
        <p:txBody>
          <a:bodyPr wrap="square" rtlCol="0">
            <a:spAutoFit/>
          </a:bodyPr>
          <a:lstStyle/>
          <a:p>
            <a:r>
              <a:rPr lang="en-GB" sz="2800" b="1" dirty="0" smtClean="0"/>
              <a:t>P</a:t>
            </a:r>
            <a:endParaRPr lang="en-GB" sz="1600" b="1" dirty="0"/>
          </a:p>
        </p:txBody>
      </p:sp>
      <p:sp>
        <p:nvSpPr>
          <p:cNvPr id="11" name="TextBox 10"/>
          <p:cNvSpPr txBox="1"/>
          <p:nvPr/>
        </p:nvSpPr>
        <p:spPr>
          <a:xfrm>
            <a:off x="6384032" y="5949280"/>
            <a:ext cx="960107" cy="523220"/>
          </a:xfrm>
          <a:prstGeom prst="rect">
            <a:avLst/>
          </a:prstGeom>
          <a:noFill/>
        </p:spPr>
        <p:txBody>
          <a:bodyPr wrap="square" rtlCol="0">
            <a:spAutoFit/>
          </a:bodyPr>
          <a:lstStyle/>
          <a:p>
            <a:r>
              <a:rPr lang="en-GB" sz="2800" b="1" dirty="0" smtClean="0">
                <a:noFill/>
              </a:rPr>
              <a:t>QS</a:t>
            </a:r>
            <a:endParaRPr lang="en-GB" sz="1600" b="1" dirty="0">
              <a:noFill/>
            </a:endParaRPr>
          </a:p>
        </p:txBody>
      </p:sp>
      <p:sp>
        <p:nvSpPr>
          <p:cNvPr id="12" name="TextBox 11"/>
          <p:cNvSpPr txBox="1"/>
          <p:nvPr/>
        </p:nvSpPr>
        <p:spPr>
          <a:xfrm>
            <a:off x="299828" y="5805264"/>
            <a:ext cx="384043" cy="523220"/>
          </a:xfrm>
          <a:prstGeom prst="rect">
            <a:avLst/>
          </a:prstGeom>
          <a:noFill/>
        </p:spPr>
        <p:txBody>
          <a:bodyPr wrap="square" rtlCol="0">
            <a:spAutoFit/>
          </a:bodyPr>
          <a:lstStyle/>
          <a:p>
            <a:r>
              <a:rPr lang="en-GB" sz="2800" b="1" dirty="0"/>
              <a:t>0</a:t>
            </a:r>
            <a:endParaRPr lang="en-GB" sz="1600" b="1" dirty="0"/>
          </a:p>
        </p:txBody>
      </p:sp>
      <p:sp>
        <p:nvSpPr>
          <p:cNvPr id="17" name="TextBox 16"/>
          <p:cNvSpPr txBox="1"/>
          <p:nvPr/>
        </p:nvSpPr>
        <p:spPr>
          <a:xfrm>
            <a:off x="4298898" y="2007263"/>
            <a:ext cx="1200133" cy="461665"/>
          </a:xfrm>
          <a:prstGeom prst="rect">
            <a:avLst/>
          </a:prstGeom>
          <a:noFill/>
        </p:spPr>
        <p:txBody>
          <a:bodyPr wrap="square" rtlCol="0">
            <a:spAutoFit/>
          </a:bodyPr>
          <a:lstStyle/>
          <a:p>
            <a:r>
              <a:rPr lang="en-GB" sz="2400" b="1" dirty="0" smtClean="0">
                <a:solidFill>
                  <a:srgbClr val="7030A0"/>
                </a:solidFill>
              </a:rPr>
              <a:t>Supply</a:t>
            </a:r>
            <a:endParaRPr lang="en-GB" sz="2400" b="1" dirty="0">
              <a:solidFill>
                <a:srgbClr val="7030A0"/>
              </a:solidFill>
            </a:endParaRPr>
          </a:p>
        </p:txBody>
      </p:sp>
      <p:cxnSp>
        <p:nvCxnSpPr>
          <p:cNvPr id="19" name="Straight Connector 18"/>
          <p:cNvCxnSpPr/>
          <p:nvPr/>
        </p:nvCxnSpPr>
        <p:spPr>
          <a:xfrm>
            <a:off x="779881" y="4653136"/>
            <a:ext cx="1440160" cy="0"/>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79879" y="3676556"/>
            <a:ext cx="2566685" cy="0"/>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46564" y="3818336"/>
            <a:ext cx="0" cy="2178242"/>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199584" y="4725144"/>
            <a:ext cx="0" cy="1296144"/>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8818" y="4520995"/>
            <a:ext cx="481061" cy="400110"/>
          </a:xfrm>
          <a:prstGeom prst="rect">
            <a:avLst/>
          </a:prstGeom>
          <a:noFill/>
        </p:spPr>
        <p:txBody>
          <a:bodyPr wrap="square" rtlCol="0">
            <a:spAutoFit/>
          </a:bodyPr>
          <a:lstStyle/>
          <a:p>
            <a:r>
              <a:rPr lang="en-GB" sz="2000" b="1" dirty="0" smtClean="0"/>
              <a:t>P1</a:t>
            </a:r>
            <a:endParaRPr lang="en-GB" sz="1200" b="1" dirty="0"/>
          </a:p>
        </p:txBody>
      </p:sp>
      <p:sp>
        <p:nvSpPr>
          <p:cNvPr id="29" name="TextBox 28"/>
          <p:cNvSpPr txBox="1"/>
          <p:nvPr/>
        </p:nvSpPr>
        <p:spPr>
          <a:xfrm>
            <a:off x="298818" y="3479745"/>
            <a:ext cx="768085" cy="400110"/>
          </a:xfrm>
          <a:prstGeom prst="rect">
            <a:avLst/>
          </a:prstGeom>
          <a:noFill/>
        </p:spPr>
        <p:txBody>
          <a:bodyPr wrap="square" rtlCol="0">
            <a:spAutoFit/>
          </a:bodyPr>
          <a:lstStyle/>
          <a:p>
            <a:r>
              <a:rPr lang="en-GB" sz="2000" b="1" dirty="0" smtClean="0"/>
              <a:t>P2</a:t>
            </a:r>
            <a:endParaRPr lang="en-GB" sz="1200" b="1" dirty="0"/>
          </a:p>
        </p:txBody>
      </p:sp>
      <p:sp>
        <p:nvSpPr>
          <p:cNvPr id="32" name="TextBox 31"/>
          <p:cNvSpPr txBox="1"/>
          <p:nvPr/>
        </p:nvSpPr>
        <p:spPr>
          <a:xfrm>
            <a:off x="1725637" y="6021288"/>
            <a:ext cx="672075" cy="400110"/>
          </a:xfrm>
          <a:prstGeom prst="rect">
            <a:avLst/>
          </a:prstGeom>
          <a:noFill/>
        </p:spPr>
        <p:txBody>
          <a:bodyPr wrap="square" rtlCol="0">
            <a:spAutoFit/>
          </a:bodyPr>
          <a:lstStyle/>
          <a:p>
            <a:r>
              <a:rPr lang="en-GB" sz="2000" b="1" dirty="0" smtClean="0"/>
              <a:t>Q1</a:t>
            </a:r>
            <a:endParaRPr lang="en-GB" sz="1200" b="1" dirty="0"/>
          </a:p>
        </p:txBody>
      </p:sp>
      <p:sp>
        <p:nvSpPr>
          <p:cNvPr id="33" name="TextBox 32"/>
          <p:cNvSpPr txBox="1"/>
          <p:nvPr/>
        </p:nvSpPr>
        <p:spPr>
          <a:xfrm>
            <a:off x="3098764" y="6021288"/>
            <a:ext cx="960107" cy="400110"/>
          </a:xfrm>
          <a:prstGeom prst="rect">
            <a:avLst/>
          </a:prstGeom>
          <a:noFill/>
        </p:spPr>
        <p:txBody>
          <a:bodyPr wrap="square" rtlCol="0">
            <a:spAutoFit/>
          </a:bodyPr>
          <a:lstStyle/>
          <a:p>
            <a:r>
              <a:rPr lang="en-GB" sz="2000" b="1" dirty="0" smtClean="0"/>
              <a:t>Q2</a:t>
            </a:r>
            <a:endParaRPr lang="en-GB" sz="1200" b="1" dirty="0"/>
          </a:p>
        </p:txBody>
      </p:sp>
      <p:sp>
        <p:nvSpPr>
          <p:cNvPr id="34" name="TextBox 33"/>
          <p:cNvSpPr txBox="1"/>
          <p:nvPr/>
        </p:nvSpPr>
        <p:spPr>
          <a:xfrm>
            <a:off x="5691052" y="1462660"/>
            <a:ext cx="6261599"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Price elasticity of supply is a measure of how </a:t>
            </a:r>
            <a:r>
              <a:rPr lang="en-GB" sz="2800" b="1" dirty="0" smtClean="0">
                <a:solidFill>
                  <a:srgbClr val="FF0000"/>
                </a:solidFill>
              </a:rPr>
              <a:t>responsive firms are to change production/supply</a:t>
            </a:r>
            <a:r>
              <a:rPr lang="en-GB" sz="2800" dirty="0" smtClean="0"/>
              <a:t> when the price changes.</a:t>
            </a:r>
          </a:p>
          <a:p>
            <a:pPr marL="457200" indent="-457200">
              <a:buFont typeface="Arial" panose="020B0604020202020204" pitchFamily="34" charset="0"/>
              <a:buChar char="•"/>
            </a:pPr>
            <a:r>
              <a:rPr lang="en-GB" sz="2800" dirty="0" smtClean="0"/>
              <a:t>Sometimes the supply of certain products is </a:t>
            </a:r>
            <a:r>
              <a:rPr lang="en-GB" sz="2800" b="1" dirty="0" smtClean="0">
                <a:solidFill>
                  <a:srgbClr val="0070C0"/>
                </a:solidFill>
              </a:rPr>
              <a:t>very responsive when price changes (elastic).</a:t>
            </a:r>
          </a:p>
          <a:p>
            <a:pPr marL="457200" indent="-457200">
              <a:buFont typeface="Arial" panose="020B0604020202020204" pitchFamily="34" charset="0"/>
              <a:buChar char="•"/>
            </a:pPr>
            <a:r>
              <a:rPr lang="en-GB" sz="2800" dirty="0" smtClean="0"/>
              <a:t>Sometimes the supply of certain products is </a:t>
            </a:r>
            <a:r>
              <a:rPr lang="en-GB" sz="2800" b="1" dirty="0" smtClean="0">
                <a:solidFill>
                  <a:srgbClr val="7030A0"/>
                </a:solidFill>
              </a:rPr>
              <a:t>not as responsive when price changes (inelastic). </a:t>
            </a:r>
            <a:endParaRPr lang="en-GB" sz="2800" b="1" dirty="0">
              <a:solidFill>
                <a:srgbClr val="7030A0"/>
              </a:solidFill>
            </a:endParaRPr>
          </a:p>
        </p:txBody>
      </p:sp>
      <p:cxnSp>
        <p:nvCxnSpPr>
          <p:cNvPr id="35" name="Straight Arrow Connector 34"/>
          <p:cNvCxnSpPr/>
          <p:nvPr/>
        </p:nvCxnSpPr>
        <p:spPr>
          <a:xfrm flipV="1">
            <a:off x="519985" y="3876784"/>
            <a:ext cx="0" cy="616541"/>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236994" y="6224679"/>
            <a:ext cx="932109"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91969" y="389449"/>
            <a:ext cx="11053027"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MOVING ALONG SUPPLY CURVE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TextBox 36"/>
          <p:cNvSpPr txBox="1"/>
          <p:nvPr/>
        </p:nvSpPr>
        <p:spPr>
          <a:xfrm>
            <a:off x="5307009" y="6067190"/>
            <a:ext cx="384043" cy="523220"/>
          </a:xfrm>
          <a:prstGeom prst="rect">
            <a:avLst/>
          </a:prstGeom>
          <a:noFill/>
        </p:spPr>
        <p:txBody>
          <a:bodyPr wrap="square" rtlCol="0">
            <a:spAutoFit/>
          </a:bodyPr>
          <a:lstStyle/>
          <a:p>
            <a:r>
              <a:rPr lang="en-GB" sz="2800" b="1" dirty="0"/>
              <a:t>Q</a:t>
            </a:r>
            <a:endParaRPr lang="en-GB" sz="1600" b="1" dirty="0"/>
          </a:p>
        </p:txBody>
      </p:sp>
      <p:cxnSp>
        <p:nvCxnSpPr>
          <p:cNvPr id="14" name="Straight Connector 13"/>
          <p:cNvCxnSpPr/>
          <p:nvPr/>
        </p:nvCxnSpPr>
        <p:spPr>
          <a:xfrm flipV="1">
            <a:off x="1352435" y="2494030"/>
            <a:ext cx="3464521" cy="2879186"/>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063221" y="3818336"/>
            <a:ext cx="736243" cy="678470"/>
          </a:xfrm>
          <a:prstGeom prst="straightConnector1">
            <a:avLst/>
          </a:prstGeom>
          <a:ln w="34925">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68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down)">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wipe(down)">
                                      <p:cBhvr>
                                        <p:cTn id="12" dur="5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wipe(down)">
                                      <p:cBhvr>
                                        <p:cTn id="17"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1370" y="1726456"/>
            <a:ext cx="11137237" cy="1231106"/>
          </a:xfrm>
          <a:prstGeom prst="rect">
            <a:avLst/>
          </a:prstGeom>
          <a:noFill/>
        </p:spPr>
        <p:txBody>
          <a:bodyPr wrap="square" rtlCol="0">
            <a:spAutoFit/>
          </a:bodyPr>
          <a:lstStyle/>
          <a:p>
            <a:r>
              <a:rPr lang="en-GB" sz="3700" b="1" dirty="0" smtClean="0"/>
              <a:t>Measures the degree of </a:t>
            </a:r>
            <a:r>
              <a:rPr lang="en-GB" sz="3700" b="1" u="sng" dirty="0" smtClean="0"/>
              <a:t>RESPONSIVENESS</a:t>
            </a:r>
            <a:r>
              <a:rPr lang="en-GB" sz="3700" b="1" dirty="0" smtClean="0"/>
              <a:t> of supply to a given change in price.</a:t>
            </a:r>
            <a:endParaRPr lang="en-GB" sz="3700" b="1" dirty="0"/>
          </a:p>
        </p:txBody>
      </p:sp>
      <p:sp>
        <p:nvSpPr>
          <p:cNvPr id="5" name="TextBox 4"/>
          <p:cNvSpPr txBox="1"/>
          <p:nvPr/>
        </p:nvSpPr>
        <p:spPr>
          <a:xfrm>
            <a:off x="719403" y="4443790"/>
            <a:ext cx="10465163" cy="1661993"/>
          </a:xfrm>
          <a:prstGeom prst="rect">
            <a:avLst/>
          </a:prstGeom>
          <a:noFill/>
        </p:spPr>
        <p:txBody>
          <a:bodyPr wrap="square" rtlCol="0">
            <a:spAutoFit/>
          </a:bodyPr>
          <a:lstStyle/>
          <a:p>
            <a:pPr algn="ctr"/>
            <a:r>
              <a:rPr lang="en-GB" sz="4000" b="1" u="sng" dirty="0" smtClean="0"/>
              <a:t>Percentage change in </a:t>
            </a:r>
            <a:r>
              <a:rPr lang="en-GB" sz="4800" b="1" u="sng" dirty="0" smtClean="0"/>
              <a:t>QUANTITY SUPPLIED</a:t>
            </a:r>
            <a:endParaRPr lang="en-GB" sz="4800" b="1" dirty="0" smtClean="0"/>
          </a:p>
          <a:p>
            <a:pPr algn="ctr"/>
            <a:r>
              <a:rPr lang="en-GB" sz="4000" b="1" dirty="0" smtClean="0"/>
              <a:t>Percentage change in </a:t>
            </a:r>
            <a:r>
              <a:rPr lang="en-GB" sz="5400" b="1" dirty="0" smtClean="0"/>
              <a:t>PRICE</a:t>
            </a:r>
            <a:endParaRPr lang="en-GB" sz="5400" b="1" dirty="0"/>
          </a:p>
        </p:txBody>
      </p:sp>
      <p:sp>
        <p:nvSpPr>
          <p:cNvPr id="6" name="Rectangle 5"/>
          <p:cNvSpPr/>
          <p:nvPr/>
        </p:nvSpPr>
        <p:spPr>
          <a:xfrm>
            <a:off x="623392" y="360560"/>
            <a:ext cx="10753195" cy="1032814"/>
          </a:xfrm>
          <a:prstGeom prst="rect">
            <a:avLst/>
          </a:prstGeom>
          <a:solidFill>
            <a:srgbClr val="FFFF0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tx1"/>
                </a:solidFill>
              </a:rPr>
              <a:t>What does Price Elasticity of Supply (PES) measure?</a:t>
            </a:r>
            <a:endParaRPr lang="en-GB" sz="3600" b="1" dirty="0">
              <a:solidFill>
                <a:schemeClr val="tx1"/>
              </a:solidFill>
            </a:endParaRPr>
          </a:p>
        </p:txBody>
      </p:sp>
      <p:sp>
        <p:nvSpPr>
          <p:cNvPr id="7" name="Rectangle 6"/>
          <p:cNvSpPr/>
          <p:nvPr/>
        </p:nvSpPr>
        <p:spPr>
          <a:xfrm>
            <a:off x="1775520" y="3137587"/>
            <a:ext cx="8544949" cy="868356"/>
          </a:xfrm>
          <a:prstGeom prst="rect">
            <a:avLst/>
          </a:prstGeom>
          <a:solidFill>
            <a:srgbClr val="00206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How is PES calculated?</a:t>
            </a:r>
            <a:endParaRPr lang="en-GB" sz="4400" b="1" dirty="0"/>
          </a:p>
        </p:txBody>
      </p:sp>
    </p:spTree>
    <p:extLst>
      <p:ext uri="{BB962C8B-B14F-4D97-AF65-F5344CB8AC3E}">
        <p14:creationId xmlns:p14="http://schemas.microsoft.com/office/powerpoint/2010/main" val="149999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60" y="692696"/>
            <a:ext cx="11521280" cy="5663089"/>
          </a:xfrm>
          <a:prstGeom prst="rect">
            <a:avLst/>
          </a:prstGeom>
          <a:noFill/>
        </p:spPr>
        <p:txBody>
          <a:bodyPr wrap="square" rtlCol="0">
            <a:spAutoFit/>
          </a:bodyPr>
          <a:lstStyle/>
          <a:p>
            <a:pPr algn="ctr"/>
            <a:r>
              <a:rPr lang="en-GB" sz="5400" b="1" dirty="0" smtClean="0"/>
              <a:t>Analysing results of PES calculations:</a:t>
            </a:r>
          </a:p>
          <a:p>
            <a:pPr marL="457200" indent="-457200" algn="ctr">
              <a:buFont typeface="Arial" panose="020B0604020202020204" pitchFamily="34" charset="0"/>
              <a:buChar char="•"/>
            </a:pPr>
            <a:endParaRPr lang="en-GB" sz="4400" b="1" dirty="0" smtClean="0"/>
          </a:p>
          <a:p>
            <a:pPr marL="571500" indent="-571500" algn="ctr">
              <a:buFont typeface="Arial" panose="020B0604020202020204" pitchFamily="34" charset="0"/>
              <a:buChar char="•"/>
            </a:pPr>
            <a:r>
              <a:rPr lang="en-GB" sz="4800" b="1" dirty="0" smtClean="0"/>
              <a:t>What is elastic?</a:t>
            </a:r>
          </a:p>
          <a:p>
            <a:pPr marL="571500" indent="-571500" algn="ctr">
              <a:buFont typeface="Arial" panose="020B0604020202020204" pitchFamily="34" charset="0"/>
              <a:buChar char="•"/>
            </a:pPr>
            <a:r>
              <a:rPr lang="en-GB" sz="6000" b="1" dirty="0" smtClean="0">
                <a:solidFill>
                  <a:srgbClr val="FF0000"/>
                </a:solidFill>
              </a:rPr>
              <a:t>Above 1 (&gt;1)</a:t>
            </a:r>
            <a:br>
              <a:rPr lang="en-GB" sz="6000" b="1" dirty="0" smtClean="0">
                <a:solidFill>
                  <a:srgbClr val="FF0000"/>
                </a:solidFill>
              </a:rPr>
            </a:br>
            <a:endParaRPr lang="en-GB" sz="4800" b="1" dirty="0">
              <a:solidFill>
                <a:srgbClr val="FF0000"/>
              </a:solidFill>
            </a:endParaRPr>
          </a:p>
          <a:p>
            <a:pPr marL="571500" indent="-571500" algn="ctr">
              <a:buFont typeface="Arial" panose="020B0604020202020204" pitchFamily="34" charset="0"/>
              <a:buChar char="•"/>
            </a:pPr>
            <a:r>
              <a:rPr lang="en-GB" sz="4800" b="1" dirty="0" smtClean="0"/>
              <a:t>What is inelastic?</a:t>
            </a:r>
            <a:endParaRPr lang="en-GB" sz="4800" b="1" dirty="0"/>
          </a:p>
          <a:p>
            <a:pPr marL="571500" indent="-571500" algn="ctr">
              <a:buFont typeface="Arial" panose="020B0604020202020204" pitchFamily="34" charset="0"/>
              <a:buChar char="•"/>
            </a:pPr>
            <a:r>
              <a:rPr lang="en-GB" sz="6000" b="1" dirty="0" smtClean="0">
                <a:solidFill>
                  <a:srgbClr val="FF0000"/>
                </a:solidFill>
              </a:rPr>
              <a:t>Below 1 (&lt;1)</a:t>
            </a:r>
            <a:endParaRPr lang="en-GB" sz="4800" b="1" dirty="0">
              <a:solidFill>
                <a:srgbClr val="FF0000"/>
              </a:solidFill>
            </a:endParaRPr>
          </a:p>
        </p:txBody>
      </p:sp>
    </p:spTree>
    <p:extLst>
      <p:ext uri="{BB962C8B-B14F-4D97-AF65-F5344CB8AC3E}">
        <p14:creationId xmlns:p14="http://schemas.microsoft.com/office/powerpoint/2010/main" val="260393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834" y="1431664"/>
            <a:ext cx="6246983" cy="4154984"/>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t>Due to the </a:t>
            </a:r>
            <a:r>
              <a:rPr lang="en-GB" sz="2400" b="1" dirty="0" smtClean="0">
                <a:solidFill>
                  <a:srgbClr val="FF0000"/>
                </a:solidFill>
              </a:rPr>
              <a:t>positive relationship </a:t>
            </a:r>
            <a:r>
              <a:rPr lang="en-GB" sz="2400" b="1" dirty="0" smtClean="0"/>
              <a:t>between </a:t>
            </a:r>
            <a:br>
              <a:rPr lang="en-GB" sz="2400" b="1" dirty="0" smtClean="0"/>
            </a:br>
            <a:r>
              <a:rPr lang="en-GB" sz="2400" b="1" dirty="0" smtClean="0"/>
              <a:t>price and supply.</a:t>
            </a:r>
            <a:endParaRPr lang="en-GB" sz="2400" b="1" dirty="0"/>
          </a:p>
          <a:p>
            <a:pPr marL="342900" indent="-342900">
              <a:buFont typeface="Arial" panose="020B0604020202020204" pitchFamily="34" charset="0"/>
              <a:buChar char="•"/>
            </a:pPr>
            <a:r>
              <a:rPr lang="en-GB" sz="2400" b="1" dirty="0" smtClean="0"/>
              <a:t>When the change in </a:t>
            </a:r>
            <a:r>
              <a:rPr lang="en-GB" sz="2400" b="1" dirty="0" smtClean="0">
                <a:solidFill>
                  <a:srgbClr val="00B050"/>
                </a:solidFill>
              </a:rPr>
              <a:t>supply is positive</a:t>
            </a:r>
            <a:r>
              <a:rPr lang="en-GB" sz="2400" b="1" dirty="0" smtClean="0"/>
              <a:t>, so too will the change in </a:t>
            </a:r>
            <a:r>
              <a:rPr lang="en-GB" sz="2400" b="1" dirty="0" smtClean="0">
                <a:solidFill>
                  <a:srgbClr val="00B050"/>
                </a:solidFill>
              </a:rPr>
              <a:t>price </a:t>
            </a:r>
            <a:r>
              <a:rPr lang="en-GB" sz="2400" b="1" dirty="0" smtClean="0">
                <a:solidFill>
                  <a:srgbClr val="00B050"/>
                </a:solidFill>
              </a:rPr>
              <a:t>be positive</a:t>
            </a:r>
            <a:r>
              <a:rPr lang="en-GB" sz="2400" b="1" dirty="0" smtClean="0"/>
              <a:t>.</a:t>
            </a:r>
          </a:p>
          <a:p>
            <a:pPr marL="342900" indent="-342900">
              <a:buFont typeface="Arial" panose="020B0604020202020204" pitchFamily="34" charset="0"/>
              <a:buChar char="•"/>
            </a:pPr>
            <a:r>
              <a:rPr lang="en-GB" sz="2400" b="1" dirty="0" smtClean="0"/>
              <a:t>When </a:t>
            </a:r>
            <a:r>
              <a:rPr lang="en-GB" sz="2400" b="1" dirty="0" smtClean="0">
                <a:solidFill>
                  <a:srgbClr val="C00000"/>
                </a:solidFill>
              </a:rPr>
              <a:t>supply is negative</a:t>
            </a:r>
            <a:r>
              <a:rPr lang="en-GB" sz="2400" b="1" dirty="0" smtClean="0"/>
              <a:t>, so too will the </a:t>
            </a:r>
            <a:r>
              <a:rPr lang="en-GB" sz="2400" b="1" dirty="0" smtClean="0">
                <a:solidFill>
                  <a:srgbClr val="C00000"/>
                </a:solidFill>
              </a:rPr>
              <a:t>price be negative.</a:t>
            </a:r>
          </a:p>
          <a:p>
            <a:pPr marL="342900" indent="-342900">
              <a:buFont typeface="Arial" panose="020B0604020202020204" pitchFamily="34" charset="0"/>
              <a:buChar char="•"/>
            </a:pPr>
            <a:endParaRPr lang="en-GB" sz="2400" b="1" dirty="0"/>
          </a:p>
          <a:p>
            <a:pPr marL="342900" indent="-342900">
              <a:buFont typeface="Arial" panose="020B0604020202020204" pitchFamily="34" charset="0"/>
              <a:buChar char="•"/>
            </a:pPr>
            <a:r>
              <a:rPr lang="en-GB" sz="2400" b="1" dirty="0" smtClean="0"/>
              <a:t>Meaning that in the formula (below) you will </a:t>
            </a:r>
            <a:r>
              <a:rPr lang="en-GB" sz="2400" b="1" dirty="0" smtClean="0">
                <a:solidFill>
                  <a:srgbClr val="0070C0"/>
                </a:solidFill>
              </a:rPr>
              <a:t>always be dividing a numerator by a denominator that are either both negative or both positive </a:t>
            </a:r>
            <a:r>
              <a:rPr lang="en-GB" sz="2400" b="1" dirty="0" smtClean="0"/>
              <a:t>– meaning a </a:t>
            </a:r>
            <a:r>
              <a:rPr lang="en-GB" sz="2400" b="1" u="sng" dirty="0" smtClean="0"/>
              <a:t>positive answer.</a:t>
            </a:r>
          </a:p>
        </p:txBody>
      </p:sp>
      <p:sp>
        <p:nvSpPr>
          <p:cNvPr id="4" name="Rectangle 3"/>
          <p:cNvSpPr/>
          <p:nvPr/>
        </p:nvSpPr>
        <p:spPr>
          <a:xfrm>
            <a:off x="333829" y="389449"/>
            <a:ext cx="11669485"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WHY WILL PES ALWAYS BE POSITIVE?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5" name="Straight Connector 4"/>
          <p:cNvCxnSpPr/>
          <p:nvPr/>
        </p:nvCxnSpPr>
        <p:spPr>
          <a:xfrm>
            <a:off x="7180665" y="1863631"/>
            <a:ext cx="0" cy="40324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180667" y="5896079"/>
            <a:ext cx="471914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00612" y="1575599"/>
            <a:ext cx="384043" cy="523220"/>
          </a:xfrm>
          <a:prstGeom prst="rect">
            <a:avLst/>
          </a:prstGeom>
          <a:noFill/>
        </p:spPr>
        <p:txBody>
          <a:bodyPr wrap="square" rtlCol="0">
            <a:spAutoFit/>
          </a:bodyPr>
          <a:lstStyle/>
          <a:p>
            <a:r>
              <a:rPr lang="en-GB" sz="2800" b="1" dirty="0" smtClean="0"/>
              <a:t>P</a:t>
            </a:r>
            <a:endParaRPr lang="en-GB" sz="1600" b="1" dirty="0"/>
          </a:p>
        </p:txBody>
      </p:sp>
      <p:sp>
        <p:nvSpPr>
          <p:cNvPr id="8" name="TextBox 7"/>
          <p:cNvSpPr txBox="1"/>
          <p:nvPr/>
        </p:nvSpPr>
        <p:spPr>
          <a:xfrm>
            <a:off x="6700612" y="5680055"/>
            <a:ext cx="384043" cy="523220"/>
          </a:xfrm>
          <a:prstGeom prst="rect">
            <a:avLst/>
          </a:prstGeom>
          <a:noFill/>
        </p:spPr>
        <p:txBody>
          <a:bodyPr wrap="square" rtlCol="0">
            <a:spAutoFit/>
          </a:bodyPr>
          <a:lstStyle/>
          <a:p>
            <a:r>
              <a:rPr lang="en-GB" sz="2800" b="1" dirty="0"/>
              <a:t>0</a:t>
            </a:r>
            <a:endParaRPr lang="en-GB" sz="1600" b="1" dirty="0"/>
          </a:p>
        </p:txBody>
      </p:sp>
      <p:sp>
        <p:nvSpPr>
          <p:cNvPr id="9" name="TextBox 8"/>
          <p:cNvSpPr txBox="1"/>
          <p:nvPr/>
        </p:nvSpPr>
        <p:spPr>
          <a:xfrm>
            <a:off x="10699682" y="1882054"/>
            <a:ext cx="1200133" cy="461665"/>
          </a:xfrm>
          <a:prstGeom prst="rect">
            <a:avLst/>
          </a:prstGeom>
          <a:noFill/>
        </p:spPr>
        <p:txBody>
          <a:bodyPr wrap="square" rtlCol="0">
            <a:spAutoFit/>
          </a:bodyPr>
          <a:lstStyle/>
          <a:p>
            <a:r>
              <a:rPr lang="en-GB" sz="2400" b="1" dirty="0" smtClean="0">
                <a:solidFill>
                  <a:srgbClr val="7030A0"/>
                </a:solidFill>
              </a:rPr>
              <a:t>Supply</a:t>
            </a:r>
            <a:endParaRPr lang="en-GB" sz="2400" b="1" dirty="0">
              <a:solidFill>
                <a:srgbClr val="7030A0"/>
              </a:solidFill>
            </a:endParaRPr>
          </a:p>
        </p:txBody>
      </p:sp>
      <p:cxnSp>
        <p:nvCxnSpPr>
          <p:cNvPr id="10" name="Straight Connector 9"/>
          <p:cNvCxnSpPr/>
          <p:nvPr/>
        </p:nvCxnSpPr>
        <p:spPr>
          <a:xfrm>
            <a:off x="7180665" y="4527927"/>
            <a:ext cx="1440160" cy="0"/>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80663" y="3551347"/>
            <a:ext cx="2566685" cy="0"/>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747348" y="3693127"/>
            <a:ext cx="0" cy="2178242"/>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600368" y="4599935"/>
            <a:ext cx="0" cy="1296144"/>
          </a:xfrm>
          <a:prstGeom prst="line">
            <a:avLst/>
          </a:prstGeom>
          <a:ln w="31750">
            <a:solidFill>
              <a:srgbClr val="2508F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99602" y="4395786"/>
            <a:ext cx="481061" cy="400110"/>
          </a:xfrm>
          <a:prstGeom prst="rect">
            <a:avLst/>
          </a:prstGeom>
          <a:noFill/>
        </p:spPr>
        <p:txBody>
          <a:bodyPr wrap="square" rtlCol="0">
            <a:spAutoFit/>
          </a:bodyPr>
          <a:lstStyle/>
          <a:p>
            <a:r>
              <a:rPr lang="en-GB" sz="2000" b="1" dirty="0" smtClean="0"/>
              <a:t>P1</a:t>
            </a:r>
            <a:endParaRPr lang="en-GB" sz="1200" b="1" dirty="0"/>
          </a:p>
        </p:txBody>
      </p:sp>
      <p:sp>
        <p:nvSpPr>
          <p:cNvPr id="15" name="TextBox 14"/>
          <p:cNvSpPr txBox="1"/>
          <p:nvPr/>
        </p:nvSpPr>
        <p:spPr>
          <a:xfrm>
            <a:off x="6699602" y="3354536"/>
            <a:ext cx="768085" cy="400110"/>
          </a:xfrm>
          <a:prstGeom prst="rect">
            <a:avLst/>
          </a:prstGeom>
          <a:noFill/>
        </p:spPr>
        <p:txBody>
          <a:bodyPr wrap="square" rtlCol="0">
            <a:spAutoFit/>
          </a:bodyPr>
          <a:lstStyle/>
          <a:p>
            <a:r>
              <a:rPr lang="en-GB" sz="2000" b="1" dirty="0" smtClean="0"/>
              <a:t>P2</a:t>
            </a:r>
            <a:endParaRPr lang="en-GB" sz="1200" b="1" dirty="0"/>
          </a:p>
        </p:txBody>
      </p:sp>
      <p:sp>
        <p:nvSpPr>
          <p:cNvPr id="16" name="TextBox 15"/>
          <p:cNvSpPr txBox="1"/>
          <p:nvPr/>
        </p:nvSpPr>
        <p:spPr>
          <a:xfrm>
            <a:off x="8126421" y="5896079"/>
            <a:ext cx="672075" cy="400110"/>
          </a:xfrm>
          <a:prstGeom prst="rect">
            <a:avLst/>
          </a:prstGeom>
          <a:noFill/>
        </p:spPr>
        <p:txBody>
          <a:bodyPr wrap="square" rtlCol="0">
            <a:spAutoFit/>
          </a:bodyPr>
          <a:lstStyle/>
          <a:p>
            <a:r>
              <a:rPr lang="en-GB" sz="2000" b="1" dirty="0" smtClean="0"/>
              <a:t>Q1</a:t>
            </a:r>
            <a:endParaRPr lang="en-GB" sz="1200" b="1" dirty="0"/>
          </a:p>
        </p:txBody>
      </p:sp>
      <p:sp>
        <p:nvSpPr>
          <p:cNvPr id="17" name="TextBox 16"/>
          <p:cNvSpPr txBox="1"/>
          <p:nvPr/>
        </p:nvSpPr>
        <p:spPr>
          <a:xfrm>
            <a:off x="9499548" y="5896079"/>
            <a:ext cx="960107" cy="400110"/>
          </a:xfrm>
          <a:prstGeom prst="rect">
            <a:avLst/>
          </a:prstGeom>
          <a:noFill/>
        </p:spPr>
        <p:txBody>
          <a:bodyPr wrap="square" rtlCol="0">
            <a:spAutoFit/>
          </a:bodyPr>
          <a:lstStyle/>
          <a:p>
            <a:r>
              <a:rPr lang="en-GB" sz="2000" b="1" dirty="0" smtClean="0"/>
              <a:t>Q2</a:t>
            </a:r>
            <a:endParaRPr lang="en-GB" sz="1200" b="1" dirty="0"/>
          </a:p>
        </p:txBody>
      </p:sp>
      <p:cxnSp>
        <p:nvCxnSpPr>
          <p:cNvPr id="18" name="Straight Arrow Connector 17"/>
          <p:cNvCxnSpPr/>
          <p:nvPr/>
        </p:nvCxnSpPr>
        <p:spPr>
          <a:xfrm flipV="1">
            <a:off x="6920769" y="3751575"/>
            <a:ext cx="0" cy="616541"/>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637778" y="6099470"/>
            <a:ext cx="932109"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707793" y="5941981"/>
            <a:ext cx="384043" cy="523220"/>
          </a:xfrm>
          <a:prstGeom prst="rect">
            <a:avLst/>
          </a:prstGeom>
          <a:noFill/>
        </p:spPr>
        <p:txBody>
          <a:bodyPr wrap="square" rtlCol="0">
            <a:spAutoFit/>
          </a:bodyPr>
          <a:lstStyle/>
          <a:p>
            <a:r>
              <a:rPr lang="en-GB" sz="2800" b="1" dirty="0"/>
              <a:t>Q</a:t>
            </a:r>
            <a:endParaRPr lang="en-GB" sz="1600" b="1" dirty="0"/>
          </a:p>
        </p:txBody>
      </p:sp>
      <p:cxnSp>
        <p:nvCxnSpPr>
          <p:cNvPr id="21" name="Straight Connector 20"/>
          <p:cNvCxnSpPr/>
          <p:nvPr/>
        </p:nvCxnSpPr>
        <p:spPr>
          <a:xfrm flipV="1">
            <a:off x="7753219" y="2368821"/>
            <a:ext cx="3464521" cy="2879186"/>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464005" y="3693127"/>
            <a:ext cx="736243" cy="678470"/>
          </a:xfrm>
          <a:prstGeom prst="straightConnector1">
            <a:avLst/>
          </a:prstGeom>
          <a:ln w="3492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63741" y="5680055"/>
            <a:ext cx="3417167" cy="830997"/>
          </a:xfrm>
          <a:prstGeom prst="rect">
            <a:avLst/>
          </a:prstGeom>
          <a:noFill/>
        </p:spPr>
        <p:txBody>
          <a:bodyPr wrap="square" rtlCol="0">
            <a:spAutoFit/>
          </a:bodyPr>
          <a:lstStyle/>
          <a:p>
            <a:pPr algn="ctr"/>
            <a:r>
              <a:rPr lang="en-GB" sz="2400" b="1" u="sng" dirty="0" smtClean="0"/>
              <a:t>%CHANGE in QS</a:t>
            </a:r>
            <a:endParaRPr lang="en-GB" sz="3200" b="1" dirty="0" smtClean="0"/>
          </a:p>
          <a:p>
            <a:pPr algn="ctr"/>
            <a:r>
              <a:rPr lang="en-GB" sz="2400" b="1" dirty="0" smtClean="0"/>
              <a:t>%CHANGE in Price</a:t>
            </a:r>
            <a:endParaRPr lang="en-GB" sz="3600" b="1" dirty="0"/>
          </a:p>
        </p:txBody>
      </p:sp>
    </p:spTree>
    <p:extLst>
      <p:ext uri="{BB962C8B-B14F-4D97-AF65-F5344CB8AC3E}">
        <p14:creationId xmlns:p14="http://schemas.microsoft.com/office/powerpoint/2010/main" val="168782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797" y="1576804"/>
            <a:ext cx="10945216" cy="3477875"/>
          </a:xfrm>
          <a:prstGeom prst="rect">
            <a:avLst/>
          </a:prstGeom>
          <a:noFill/>
        </p:spPr>
        <p:txBody>
          <a:bodyPr wrap="square" rtlCol="0">
            <a:spAutoFit/>
          </a:bodyPr>
          <a:lstStyle/>
          <a:p>
            <a:r>
              <a:rPr lang="en-GB" sz="4400" b="1" dirty="0" smtClean="0"/>
              <a:t>Demonstrate an inelastic and elastic supply curve</a:t>
            </a:r>
            <a:r>
              <a:rPr lang="en-GB" sz="4400" b="1" dirty="0"/>
              <a:t> </a:t>
            </a:r>
            <a:r>
              <a:rPr lang="en-GB" sz="4400" b="1" dirty="0" smtClean="0"/>
              <a:t>on the axes.</a:t>
            </a:r>
          </a:p>
          <a:p>
            <a:endParaRPr lang="en-GB" sz="4400" b="1" dirty="0"/>
          </a:p>
          <a:p>
            <a:pPr marL="571500" indent="-571500">
              <a:buFontTx/>
              <a:buChar char="-"/>
            </a:pPr>
            <a:r>
              <a:rPr lang="en-GB" sz="4400" b="1" dirty="0" smtClean="0"/>
              <a:t>Indicate a price change – label P1-P2.</a:t>
            </a:r>
            <a:endParaRPr lang="en-GB" sz="4400" b="1" dirty="0"/>
          </a:p>
          <a:p>
            <a:pPr marL="571500" indent="-571500">
              <a:buFontTx/>
              <a:buChar char="-"/>
            </a:pPr>
            <a:r>
              <a:rPr lang="en-GB" sz="4400" b="1" dirty="0" smtClean="0"/>
              <a:t>Indicate a quantity change – label Q1-Q2.</a:t>
            </a:r>
          </a:p>
        </p:txBody>
      </p:sp>
      <p:sp>
        <p:nvSpPr>
          <p:cNvPr id="4" name="Rectangle 3"/>
          <p:cNvSpPr/>
          <p:nvPr/>
        </p:nvSpPr>
        <p:spPr>
          <a:xfrm>
            <a:off x="791970" y="389449"/>
            <a:ext cx="10180830"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SUPPLY CURVES - TASK</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05357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4222</TotalTime>
  <Words>1635</Words>
  <Application>Microsoft Office PowerPoint</Application>
  <PresentationFormat>Widescreen</PresentationFormat>
  <Paragraphs>184</Paragraphs>
  <Slides>38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Times New Roman</vt:lpstr>
      <vt:lpstr>Office Theme</vt:lpstr>
      <vt:lpstr>What could be meant by PES? What factors impact a good’s 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Wilson</dc:creator>
  <cp:lastModifiedBy>Michael Wilson</cp:lastModifiedBy>
  <cp:revision>307</cp:revision>
  <dcterms:created xsi:type="dcterms:W3CDTF">2013-12-06T10:07:58Z</dcterms:created>
  <dcterms:modified xsi:type="dcterms:W3CDTF">2017-10-30T15:15:53Z</dcterms:modified>
</cp:coreProperties>
</file>