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67" r:id="rId4"/>
    <p:sldId id="258" r:id="rId5"/>
    <p:sldId id="259" r:id="rId6"/>
    <p:sldId id="260" r:id="rId7"/>
    <p:sldId id="274" r:id="rId8"/>
    <p:sldId id="265" r:id="rId9"/>
    <p:sldId id="277" r:id="rId10"/>
    <p:sldId id="276" r:id="rId11"/>
    <p:sldId id="278" r:id="rId12"/>
    <p:sldId id="275" r:id="rId13"/>
    <p:sldId id="286" r:id="rId14"/>
    <p:sldId id="268" r:id="rId15"/>
    <p:sldId id="280" r:id="rId16"/>
    <p:sldId id="281" r:id="rId17"/>
    <p:sldId id="273" r:id="rId18"/>
    <p:sldId id="287" r:id="rId19"/>
    <p:sldId id="288" r:id="rId20"/>
    <p:sldId id="289" r:id="rId21"/>
    <p:sldId id="290" r:id="rId22"/>
    <p:sldId id="292" r:id="rId23"/>
    <p:sldId id="293" r:id="rId24"/>
    <p:sldId id="291" r:id="rId25"/>
    <p:sldId id="26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1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5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 smtClean="0"/>
              <a:t>They are all limited liability</a:t>
            </a:r>
          </a:p>
          <a:p>
            <a:pPr marL="228600" indent="-228600">
              <a:buAutoNum type="arabicParenR"/>
            </a:pPr>
            <a:r>
              <a:rPr lang="en-GB" dirty="0" smtClean="0"/>
              <a:t>If</a:t>
            </a:r>
            <a:r>
              <a:rPr lang="en-GB" baseline="0" dirty="0" smtClean="0"/>
              <a:t> they are listed on the LSE then they are all PLCs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D0C3-5560-404D-9861-23754D4AD8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1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4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903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5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26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22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7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5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62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4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5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9vay3291X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2.1.3 Liability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Limited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liability businesses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two forms of limited liability businesses are;</a:t>
            </a:r>
          </a:p>
          <a:p>
            <a:endParaRPr lang="en-GB" dirty="0"/>
          </a:p>
          <a:p>
            <a:r>
              <a:rPr lang="en-GB" dirty="0" smtClean="0"/>
              <a:t>Private limited company (ltd)</a:t>
            </a:r>
          </a:p>
          <a:p>
            <a:pPr lvl="1"/>
            <a:r>
              <a:rPr lang="en-GB" dirty="0" smtClean="0"/>
              <a:t>E.g. Eddie Stobart ltd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Public limited company (Plc)</a:t>
            </a:r>
          </a:p>
          <a:p>
            <a:pPr lvl="1"/>
            <a:r>
              <a:rPr lang="en-GB" dirty="0" smtClean="0"/>
              <a:t>E.g. Sainsbury's Plc</a:t>
            </a:r>
            <a:endParaRPr lang="en-GB" dirty="0"/>
          </a:p>
        </p:txBody>
      </p:sp>
      <p:pic>
        <p:nvPicPr>
          <p:cNvPr id="2050" name="Picture 2" descr="20 Fenchurch Street, architecture,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70" y="378269"/>
            <a:ext cx="5114256" cy="34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63870" y="3143256"/>
            <a:ext cx="20052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plc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Free stock photo of black-and-white, car, vehicle, vint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06"/>
          <a:stretch/>
        </p:blipFill>
        <p:spPr bwMode="auto">
          <a:xfrm>
            <a:off x="6420685" y="4001294"/>
            <a:ext cx="5057441" cy="21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0685" y="5609631"/>
            <a:ext cx="20052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ltd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598" y="365124"/>
            <a:ext cx="15774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Implications of </a:t>
            </a:r>
            <a:r>
              <a:rPr lang="en-GB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limited</a:t>
            </a:r>
            <a:r>
              <a:rPr lang="en-GB" dirty="0" smtClean="0"/>
              <a:t> liability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 owner and the business have separate legal identities so can sue or be sued separately</a:t>
            </a:r>
          </a:p>
          <a:p>
            <a:r>
              <a:rPr lang="en-GB" dirty="0"/>
              <a:t>The owner and the business can own separate assets</a:t>
            </a:r>
          </a:p>
          <a:p>
            <a:r>
              <a:rPr lang="en-GB" dirty="0"/>
              <a:t>The business can now sell parts of the business called shares to </a:t>
            </a:r>
            <a:r>
              <a:rPr lang="en-GB" dirty="0" smtClean="0"/>
              <a:t>shareholders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65660"/>
            <a:ext cx="5181600" cy="347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112" y="304137"/>
            <a:ext cx="1856888" cy="15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More implications of </a:t>
            </a:r>
            <a:r>
              <a:rPr lang="en-GB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limited</a:t>
            </a:r>
            <a:r>
              <a:rPr lang="en-GB" dirty="0" smtClean="0"/>
              <a:t> liability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/>
              <a:t>There is protection of the owners personal savings and assets, in the event of debts or business collapse, the owners cannot be made to sell their personal possessions (like a house) to pay the debts of the business off. 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owners would only lose their original investment in the business and no more. </a:t>
            </a:r>
          </a:p>
          <a:p>
            <a:endParaRPr lang="en-GB" dirty="0"/>
          </a:p>
        </p:txBody>
      </p:sp>
      <p:pic>
        <p:nvPicPr>
          <p:cNvPr id="2050" name="Picture 2" descr="Image result for business owner and c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0010"/>
            <a:ext cx="5181600" cy="378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814" y="75406"/>
            <a:ext cx="1922186" cy="16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2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Finance appropriate for limited and unlimited liability businesses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Finance suitable for an </a:t>
            </a:r>
            <a:r>
              <a:rPr lang="en-GB" b="1" dirty="0" smtClean="0">
                <a:solidFill>
                  <a:schemeClr val="bg1"/>
                </a:solidFill>
              </a:rPr>
              <a:t>unlimited</a:t>
            </a:r>
            <a:r>
              <a:rPr lang="en-GB" dirty="0" smtClean="0"/>
              <a:t> liability business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The main types of finance that are suitable for sole traders and partnerships are:</a:t>
            </a:r>
          </a:p>
          <a:p>
            <a:r>
              <a:rPr lang="en-GB" dirty="0" smtClean="0"/>
              <a:t>Business loans from a bank</a:t>
            </a:r>
          </a:p>
          <a:p>
            <a:r>
              <a:rPr lang="en-GB" dirty="0" smtClean="0"/>
              <a:t>Private investors e.g. angels</a:t>
            </a:r>
          </a:p>
          <a:p>
            <a:r>
              <a:rPr lang="en-GB" dirty="0" smtClean="0"/>
              <a:t>Credit cards from a bank</a:t>
            </a:r>
          </a:p>
          <a:p>
            <a:r>
              <a:rPr lang="en-GB" dirty="0" smtClean="0"/>
              <a:t>Crowd funding from websites</a:t>
            </a:r>
          </a:p>
          <a:p>
            <a:r>
              <a:rPr lang="en-GB" dirty="0" smtClean="0"/>
              <a:t>Trade credit from suppliers</a:t>
            </a:r>
          </a:p>
          <a:p>
            <a:r>
              <a:rPr lang="en-GB" dirty="0" smtClean="0"/>
              <a:t>Owners savings</a:t>
            </a:r>
          </a:p>
          <a:p>
            <a:r>
              <a:rPr lang="en-GB" dirty="0" smtClean="0"/>
              <a:t>Overdraft from the bank</a:t>
            </a:r>
            <a:endParaRPr lang="en-GB" dirty="0"/>
          </a:p>
        </p:txBody>
      </p:sp>
      <p:pic>
        <p:nvPicPr>
          <p:cNvPr id="1028" name="Picture 4" descr="https://www.vettimes.co.uk/app/uploads/2017/07/FTRPeter-Laurie-Julie-Ross-and-Lo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41124"/>
            <a:ext cx="5181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86" y="492680"/>
            <a:ext cx="1159510" cy="1070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657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Finance suitable for a </a:t>
            </a:r>
            <a:r>
              <a:rPr lang="en-GB" b="1" dirty="0" smtClean="0">
                <a:solidFill>
                  <a:schemeClr val="tx1"/>
                </a:solidFill>
              </a:rPr>
              <a:t>limited</a:t>
            </a:r>
            <a:r>
              <a:rPr lang="en-GB" dirty="0" smtClean="0"/>
              <a:t> liability business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Limited companies and PLCs will be able to get access to different types of finance:</a:t>
            </a:r>
          </a:p>
          <a:p>
            <a:pPr lvl="1"/>
            <a:r>
              <a:rPr lang="en-GB" dirty="0" smtClean="0"/>
              <a:t>Retained profit from the business</a:t>
            </a:r>
          </a:p>
          <a:p>
            <a:pPr lvl="1"/>
            <a:r>
              <a:rPr lang="en-GB" dirty="0" smtClean="0"/>
              <a:t>Sale of assets from the business</a:t>
            </a:r>
          </a:p>
          <a:p>
            <a:pPr lvl="1"/>
            <a:r>
              <a:rPr lang="en-GB" dirty="0" smtClean="0"/>
              <a:t>Ordinary and preference share issues</a:t>
            </a:r>
          </a:p>
          <a:p>
            <a:pPr lvl="1"/>
            <a:r>
              <a:rPr lang="en-GB" dirty="0" smtClean="0"/>
              <a:t>Government grants</a:t>
            </a:r>
          </a:p>
          <a:p>
            <a:pPr lvl="1"/>
            <a:r>
              <a:rPr lang="en-GB" dirty="0" smtClean="0"/>
              <a:t>Venture capital – as they may be borrowing larger amounts than unlimited liability businesses</a:t>
            </a:r>
          </a:p>
          <a:p>
            <a:r>
              <a:rPr lang="en-GB" dirty="0" smtClean="0"/>
              <a:t>Have a look at the London stock exchange website – see if you can find today’s risers and fallers. </a:t>
            </a:r>
            <a:r>
              <a:rPr lang="en-GB" dirty="0" smtClean="0">
                <a:solidFill>
                  <a:srgbClr val="FF0000"/>
                </a:solidFill>
              </a:rPr>
              <a:t>What 2 things do these companies all have in common?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728" y="177590"/>
            <a:ext cx="1809763" cy="152080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3484" y="1825625"/>
            <a:ext cx="421513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96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6" y="1525061"/>
            <a:ext cx="7479088" cy="498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Revision Video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1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4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 – from 2017 paper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5351"/>
            <a:ext cx="10515600" cy="4251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149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17347"/>
            <a:ext cx="10515600" cy="951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1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796"/>
            <a:ext cx="10515600" cy="13255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89226"/>
            <a:ext cx="10515600" cy="30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4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30054"/>
            <a:ext cx="10427664" cy="3962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04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30" y="2076263"/>
            <a:ext cx="10437607" cy="3095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902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31259"/>
            <a:ext cx="10524696" cy="404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62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594" y="1444625"/>
            <a:ext cx="6328813" cy="5133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658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Limited liability; </a:t>
            </a:r>
            <a:r>
              <a:rPr lang="en-GB" dirty="0"/>
              <a:t>If the business has </a:t>
            </a:r>
            <a:r>
              <a:rPr lang="en-GB" dirty="0">
                <a:solidFill>
                  <a:srgbClr val="FF0000"/>
                </a:solidFill>
              </a:rPr>
              <a:t>debts</a:t>
            </a:r>
            <a:r>
              <a:rPr lang="en-GB" dirty="0"/>
              <a:t> the owners are only liable for the amount of their original investment </a:t>
            </a:r>
          </a:p>
          <a:p>
            <a:r>
              <a:rPr lang="en-GB" b="1" dirty="0"/>
              <a:t>Unlimited liability</a:t>
            </a:r>
            <a:r>
              <a:rPr lang="en-GB" dirty="0"/>
              <a:t>; If the business has </a:t>
            </a:r>
            <a:r>
              <a:rPr lang="en-GB" dirty="0">
                <a:solidFill>
                  <a:srgbClr val="FF0000"/>
                </a:solidFill>
              </a:rPr>
              <a:t>debts</a:t>
            </a:r>
            <a:r>
              <a:rPr lang="en-GB" dirty="0"/>
              <a:t> the owners are liable for the full amount and may need to sell their own assets to cover payments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3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a) Implications of limited and unlimited liability</a:t>
            </a:r>
          </a:p>
          <a:p>
            <a:pPr marL="0" indent="0">
              <a:buNone/>
            </a:pPr>
            <a:r>
              <a:rPr lang="en-GB" dirty="0"/>
              <a:t>b) Finance appropriate for limited and unlimited </a:t>
            </a:r>
            <a:r>
              <a:rPr lang="en-GB" dirty="0" smtClean="0"/>
              <a:t>liability businesses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Liability </a:t>
            </a:r>
            <a:r>
              <a:rPr lang="en-GB" dirty="0" smtClean="0"/>
              <a:t>- </a:t>
            </a:r>
            <a:r>
              <a:rPr lang="en-GB" dirty="0" smtClean="0"/>
              <a:t>which do you think is the correct definition?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To co-operate on a matter of mutual concern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state of being legally responsible for something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Likely to do 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 of limited liability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47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Limited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liability </a:t>
            </a:r>
            <a:r>
              <a:rPr lang="en-GB" dirty="0" smtClean="0"/>
              <a:t>means that a </a:t>
            </a:r>
            <a:r>
              <a:rPr lang="en-GB" dirty="0"/>
              <a:t>business owner is only liable for their original investment should the business fall into </a:t>
            </a:r>
            <a:r>
              <a:rPr lang="en-GB" dirty="0" smtClean="0"/>
              <a:t>debt, their personal possessions are not at risk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71962"/>
            <a:ext cx="5181600" cy="2658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819" y="4274196"/>
            <a:ext cx="226790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 of unlimited liability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Unlimited</a:t>
            </a:r>
            <a:r>
              <a:rPr lang="en-GB" dirty="0"/>
              <a:t> liability </a:t>
            </a:r>
            <a:r>
              <a:rPr lang="en-GB" dirty="0" smtClean="0"/>
              <a:t>means that If </a:t>
            </a:r>
            <a:r>
              <a:rPr lang="en-GB" dirty="0"/>
              <a:t>a business has debts the owner must pay even if this means selling their own possessions to find the </a:t>
            </a:r>
            <a:r>
              <a:rPr lang="en-GB" dirty="0" smtClean="0"/>
              <a:t>money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3205163"/>
            <a:ext cx="5181600" cy="1592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24" y="4224857"/>
            <a:ext cx="2019882" cy="17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9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Implications of limited and unlimited liability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Unlimited</a:t>
            </a:r>
            <a:r>
              <a:rPr lang="en-GB" dirty="0" smtClean="0"/>
              <a:t> liability businesses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The two main business forms that have unlimited liability are sole traders and partnerships</a:t>
            </a:r>
          </a:p>
          <a:p>
            <a:endParaRPr lang="en-GB" dirty="0"/>
          </a:p>
          <a:p>
            <a:r>
              <a:rPr lang="en-GB" dirty="0" smtClean="0"/>
              <a:t>The business form of a LLP (Limited liability partnership) is outside the scope of this A Level so don’t worry about it, you will not have to learn it or answer questions on it</a:t>
            </a:r>
            <a:endParaRPr lang="en-GB" dirty="0"/>
          </a:p>
        </p:txBody>
      </p:sp>
      <p:pic>
        <p:nvPicPr>
          <p:cNvPr id="1026" name="Picture 2" descr="Black Sesame Key Lime Chocolate and Strawberry Macarons in a Glass Dis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53" y="365125"/>
            <a:ext cx="5181292" cy="309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4653" y="2288829"/>
            <a:ext cx="20052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Sole Trader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4005"/>
          <a:stretch/>
        </p:blipFill>
        <p:spPr>
          <a:xfrm>
            <a:off x="6431574" y="3753852"/>
            <a:ext cx="5094371" cy="2598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31574" y="5706342"/>
            <a:ext cx="31215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Black" panose="020B0A04020102020204" pitchFamily="34" charset="0"/>
              </a:rPr>
              <a:t>Partnership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9" name="Picture 8" descr="Image resul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28" y="535147"/>
            <a:ext cx="930910" cy="815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9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Implications of </a:t>
            </a:r>
            <a:r>
              <a:rPr lang="en-GB" b="1" dirty="0" smtClean="0">
                <a:solidFill>
                  <a:schemeClr val="bg1"/>
                </a:solidFill>
              </a:rPr>
              <a:t>unlimited</a:t>
            </a:r>
            <a:r>
              <a:rPr lang="en-GB" dirty="0" smtClean="0"/>
              <a:t> liability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If a business gets into financial trouble or is sued a sole </a:t>
            </a:r>
            <a:r>
              <a:rPr lang="en-GB" dirty="0"/>
              <a:t>trader or </a:t>
            </a:r>
            <a:r>
              <a:rPr lang="en-GB" dirty="0" smtClean="0"/>
              <a:t>partnership businesses </a:t>
            </a:r>
            <a:r>
              <a:rPr lang="en-GB" dirty="0"/>
              <a:t>may have to sell their own assets (like a family car) to pay the debts of the business</a:t>
            </a:r>
          </a:p>
          <a:p>
            <a:r>
              <a:rPr lang="en-GB" dirty="0" smtClean="0"/>
              <a:t>The business and the owner are seen as one legal entity, so are equally liable (responsible) for the debts</a:t>
            </a:r>
            <a:endParaRPr lang="en-GB" dirty="0"/>
          </a:p>
        </p:txBody>
      </p:sp>
      <p:pic>
        <p:nvPicPr>
          <p:cNvPr id="1026" name="Picture 2" descr="Image result for business own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7" y="2398709"/>
            <a:ext cx="5039629" cy="2864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45" y="620236"/>
            <a:ext cx="930910" cy="815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76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648</Words>
  <Application>Microsoft Office PowerPoint</Application>
  <PresentationFormat>Widescreen</PresentationFormat>
  <Paragraphs>93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Worksheet</vt:lpstr>
      <vt:lpstr>From Edexcel</vt:lpstr>
      <vt:lpstr>Starter</vt:lpstr>
      <vt:lpstr>Definition of limited liability </vt:lpstr>
      <vt:lpstr>Definition of unlimited liability</vt:lpstr>
      <vt:lpstr>PowerPoint Presentation</vt:lpstr>
      <vt:lpstr>Unlimited liability businesses</vt:lpstr>
      <vt:lpstr>Implications of unlimited liability</vt:lpstr>
      <vt:lpstr>Limited liability businesses</vt:lpstr>
      <vt:lpstr>Implications of limited liability</vt:lpstr>
      <vt:lpstr>More implications of limited liability</vt:lpstr>
      <vt:lpstr>PowerPoint Presentation</vt:lpstr>
      <vt:lpstr>Finance suitable for an unlimited liability business</vt:lpstr>
      <vt:lpstr>Finance suitable for a limited liability business</vt:lpstr>
      <vt:lpstr>Revision Video</vt:lpstr>
      <vt:lpstr>Sample Edexcel A2 questions</vt:lpstr>
      <vt:lpstr>Case study for question 1 – from 2017 paper</vt:lpstr>
      <vt:lpstr>Sample question 1</vt:lpstr>
      <vt:lpstr>Answer sample question 1</vt:lpstr>
      <vt:lpstr>Answer sample question 1</vt:lpstr>
      <vt:lpstr>Answer sample question 1</vt:lpstr>
      <vt:lpstr>How to level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Microsoft Outlook Member Info</cp:lastModifiedBy>
  <cp:revision>46</cp:revision>
  <dcterms:created xsi:type="dcterms:W3CDTF">2017-05-29T18:04:54Z</dcterms:created>
  <dcterms:modified xsi:type="dcterms:W3CDTF">2019-05-26T10:05:55Z</dcterms:modified>
</cp:coreProperties>
</file>