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handoutMasterIdLst>
    <p:handoutMasterId r:id="rId25"/>
  </p:handoutMasterIdLst>
  <p:sldIdLst>
    <p:sldId id="257" r:id="rId3"/>
    <p:sldId id="275" r:id="rId4"/>
    <p:sldId id="285" r:id="rId5"/>
    <p:sldId id="272" r:id="rId6"/>
    <p:sldId id="289" r:id="rId7"/>
    <p:sldId id="259" r:id="rId8"/>
    <p:sldId id="263" r:id="rId9"/>
    <p:sldId id="276" r:id="rId10"/>
    <p:sldId id="264" r:id="rId11"/>
    <p:sldId id="286" r:id="rId12"/>
    <p:sldId id="287" r:id="rId13"/>
    <p:sldId id="278" r:id="rId14"/>
    <p:sldId id="279" r:id="rId15"/>
    <p:sldId id="281" r:id="rId16"/>
    <p:sldId id="282" r:id="rId17"/>
    <p:sldId id="265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D909-786B-455E-BA10-03B02049B181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5D48-CE4D-460E-AE1A-F40DE505B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64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932B-14AB-4714-9D50-E3A29B4F0C6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7E98F-C04C-4576-BD23-4D0F69906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8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0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60350"/>
            <a:ext cx="20955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1341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8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5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2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68413"/>
            <a:ext cx="3771900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05213"/>
            <a:ext cx="37719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5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19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68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471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5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2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2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7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29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93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55588"/>
            <a:ext cx="2095500" cy="5535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5588"/>
            <a:ext cx="6134100" cy="5535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1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5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5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2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36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3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72225" y="6597650"/>
            <a:ext cx="2771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© Business Studies Online: Slide </a:t>
            </a:r>
            <a:fld id="{EE46E3F0-8A9C-4235-A8E1-3A01F175C01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01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18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372225" y="6605588"/>
            <a:ext cx="277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  <a:latin typeface="Times New Roman" pitchFamily="18" charset="0"/>
              </a:rPr>
              <a:t> © Business Studies Online: Slide </a:t>
            </a:r>
            <a:fld id="{506448A4-67F7-4A6A-BB65-26FF563C8539}" type="slidenum">
              <a:rPr lang="en-US" altLang="en-US" sz="1200" smtClean="0">
                <a:solidFill>
                  <a:srgbClr val="000000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1685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555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09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Business Costs and Revenues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560840" cy="1752600"/>
          </a:xfrm>
        </p:spPr>
        <p:txBody>
          <a:bodyPr/>
          <a:lstStyle/>
          <a:p>
            <a:pPr algn="l"/>
            <a:r>
              <a:rPr lang="en-GB" b="1" dirty="0" smtClean="0"/>
              <a:t>Pre starter </a:t>
            </a:r>
            <a:r>
              <a:rPr lang="en-GB" dirty="0" smtClean="0"/>
              <a:t>– </a:t>
            </a:r>
            <a:r>
              <a:rPr lang="en-GB" sz="2000" dirty="0" smtClean="0"/>
              <a:t>Take out / open up your student guide and RAG rate how confident you are in measurement and reporting of profit and ability to analyse performance through ratios!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4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9482"/>
            <a:ext cx="7772400" cy="914400"/>
          </a:xfrm>
        </p:spPr>
        <p:txBody>
          <a:bodyPr/>
          <a:lstStyle/>
          <a:p>
            <a:r>
              <a:rPr lang="en-GB" sz="2800" dirty="0" smtClean="0"/>
              <a:t>Social, Moral, Spiritual and Cultural Guidance through Break Even Analysis!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The British Government are running a budget deficit to the tune of £180bn this year!!  The public finances are not </a:t>
            </a:r>
            <a:r>
              <a:rPr lang="en-GB" sz="1800" b="1" dirty="0" smtClean="0">
                <a:solidFill>
                  <a:srgbClr val="FF0000"/>
                </a:solidFill>
              </a:rPr>
              <a:t>breaking even</a:t>
            </a:r>
            <a:r>
              <a:rPr lang="en-GB" sz="1800" dirty="0" smtClean="0"/>
              <a:t>.  They are having to borrow money and all of us will have to pay it back through higher taxes, or expect a reduction in the provision of public services.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smtClean="0"/>
              <a:t>The government have decided to implement a public sector pay freeze for 3 years!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smtClean="0"/>
              <a:t>Teachers are part of the public sector and have voted to strike!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en-GB" sz="1800" dirty="0" smtClean="0"/>
              <a:t> </a:t>
            </a:r>
            <a:r>
              <a:rPr lang="en-GB" sz="1800" dirty="0"/>
              <a:t>– </a:t>
            </a:r>
            <a:r>
              <a:rPr lang="en-GB" sz="1800" dirty="0" smtClean="0"/>
              <a:t>How does it affect the rest of society if teachers strike?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Moral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dirty="0" smtClean="0"/>
              <a:t>– Do teachers have a moral right to strike? Policemen are not allowed!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If a teacher does not receive a pay rise for 3 years, does this mean that a teacher’s wage is a </a:t>
            </a:r>
            <a:r>
              <a:rPr lang="en-GB" sz="1800" b="1" dirty="0" smtClean="0">
                <a:solidFill>
                  <a:srgbClr val="FF0000"/>
                </a:solidFill>
              </a:rPr>
              <a:t>fixed cost</a:t>
            </a:r>
            <a:r>
              <a:rPr lang="en-GB" sz="1800" dirty="0" smtClean="0"/>
              <a:t> to his/her employer?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Cultural </a:t>
            </a:r>
            <a:r>
              <a:rPr lang="en-GB" sz="1800" dirty="0"/>
              <a:t>-  </a:t>
            </a:r>
            <a:r>
              <a:rPr lang="en-GB" sz="1800" dirty="0" smtClean="0"/>
              <a:t>When I was growing up, industrial unrest (strikes) were common and an everyday part of life.  How are industrial disputes portrayed in modern British culture?  (Positively/Negatively) 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1">
                    <a:lumMod val="50000"/>
                  </a:schemeClr>
                </a:solidFill>
              </a:rPr>
              <a:t>Spiritua</a:t>
            </a:r>
            <a:r>
              <a:rPr lang="en-GB" sz="1800" dirty="0" smtClean="0"/>
              <a:t>l – Now I’m struggling!!</a:t>
            </a: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714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SMSC thoughts?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532440" cy="914400"/>
          </a:xfrm>
        </p:spPr>
        <p:txBody>
          <a:bodyPr/>
          <a:lstStyle/>
          <a:p>
            <a:r>
              <a:rPr lang="en-GB" dirty="0"/>
              <a:t>Assessing </a:t>
            </a:r>
            <a:r>
              <a:rPr lang="en-GB" dirty="0" smtClean="0"/>
              <a:t>progress </a:t>
            </a:r>
            <a:r>
              <a:rPr lang="en-GB" dirty="0"/>
              <a:t>through peer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522787"/>
          </a:xfrm>
        </p:spPr>
        <p:txBody>
          <a:bodyPr/>
          <a:lstStyle/>
          <a:p>
            <a:r>
              <a:rPr lang="en-GB" dirty="0" smtClean="0"/>
              <a:t>Answer examination questions 1 and 2 </a:t>
            </a:r>
          </a:p>
          <a:p>
            <a:pPr lvl="1"/>
            <a:r>
              <a:rPr lang="en-GB" dirty="0" smtClean="0"/>
              <a:t>(8 minutes allowed)</a:t>
            </a:r>
          </a:p>
          <a:p>
            <a:pPr lvl="1"/>
            <a:endParaRPr lang="en-GB" sz="2400" dirty="0">
              <a:ea typeface="+mn-ea"/>
              <a:cs typeface="+mn-cs"/>
            </a:endParaRPr>
          </a:p>
          <a:p>
            <a:pPr lvl="1"/>
            <a:endParaRPr lang="en-GB" sz="2400" dirty="0">
              <a:ea typeface="+mn-ea"/>
              <a:cs typeface="+mn-cs"/>
            </a:endParaRPr>
          </a:p>
          <a:p>
            <a:r>
              <a:rPr lang="en-GB" dirty="0" smtClean="0"/>
              <a:t>Swap papers and use the mark scheme to mark your partners response.</a:t>
            </a:r>
          </a:p>
          <a:p>
            <a:pPr lvl="1"/>
            <a:r>
              <a:rPr lang="en-GB" dirty="0" smtClean="0"/>
              <a:t>Application - 	(</a:t>
            </a:r>
            <a:r>
              <a:rPr lang="en-GB" b="1" dirty="0" smtClean="0"/>
              <a:t>1 mark) </a:t>
            </a:r>
            <a:r>
              <a:rPr lang="en-GB" dirty="0" smtClean="0"/>
              <a:t>for correct answer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Knowledge -  	Correct definitions? </a:t>
            </a:r>
            <a:r>
              <a:rPr lang="en-GB" b="1" dirty="0" smtClean="0"/>
              <a:t>(1 mark)</a:t>
            </a:r>
          </a:p>
          <a:p>
            <a:pPr lvl="1"/>
            <a:r>
              <a:rPr lang="en-GB" dirty="0" smtClean="0"/>
              <a:t>Analysis	-	Explain why your answer is correct </a:t>
            </a:r>
            <a:r>
              <a:rPr lang="en-GB" b="1" dirty="0"/>
              <a:t>(</a:t>
            </a:r>
            <a:r>
              <a:rPr lang="en-GB" b="1" dirty="0" smtClean="0"/>
              <a:t>2/3 </a:t>
            </a:r>
            <a:r>
              <a:rPr lang="en-GB" b="1" dirty="0"/>
              <a:t>marks)</a:t>
            </a:r>
          </a:p>
          <a:p>
            <a:pPr marL="457200" lvl="1" indent="0">
              <a:buNone/>
            </a:pPr>
            <a:endParaRPr lang="en-GB" b="1" dirty="0" smtClean="0"/>
          </a:p>
          <a:p>
            <a:pPr marL="457200" lvl="1" indent="0">
              <a:buNone/>
            </a:pPr>
            <a:r>
              <a:rPr lang="en-GB" b="1" dirty="0" smtClean="0"/>
              <a:t>Maximum </a:t>
            </a:r>
            <a:r>
              <a:rPr lang="en-GB" b="1" dirty="0"/>
              <a:t>2 marks for explaining why distracters are incorrect</a:t>
            </a: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and Phase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difference between a fixed cost and a variable cost</a:t>
            </a:r>
          </a:p>
          <a:p>
            <a:r>
              <a:rPr lang="en-GB" dirty="0" smtClean="0"/>
              <a:t>What is a semi-fixed / semi-variable cost?</a:t>
            </a:r>
          </a:p>
          <a:p>
            <a:endParaRPr lang="en-GB" dirty="0" smtClean="0"/>
          </a:p>
          <a:p>
            <a:r>
              <a:rPr lang="en-GB" dirty="0" smtClean="0"/>
              <a:t>What would your B/E calculations look like if we put it in to a graph?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6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Break-Even Chart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79388" y="1128713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This will illustrate what is happening more clearly</a:t>
            </a:r>
          </a:p>
        </p:txBody>
      </p:sp>
      <p:sp>
        <p:nvSpPr>
          <p:cNvPr id="83973" name="Freeform 5"/>
          <p:cNvSpPr>
            <a:spLocks/>
          </p:cNvSpPr>
          <p:nvPr/>
        </p:nvSpPr>
        <p:spPr bwMode="auto">
          <a:xfrm flipH="1" flipV="1">
            <a:off x="4654550" y="2274888"/>
            <a:ext cx="3402013" cy="1643062"/>
          </a:xfrm>
          <a:custGeom>
            <a:avLst/>
            <a:gdLst>
              <a:gd name="T0" fmla="*/ 9 w 1989"/>
              <a:gd name="T1" fmla="*/ 486 h 981"/>
              <a:gd name="T2" fmla="*/ 1944 w 1989"/>
              <a:gd name="T3" fmla="*/ 36 h 981"/>
              <a:gd name="T4" fmla="*/ 18 w 1989"/>
              <a:gd name="T5" fmla="*/ 981 h 981"/>
              <a:gd name="T6" fmla="*/ 9 w 1989"/>
              <a:gd name="T7" fmla="*/ 486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9" h="981">
                <a:moveTo>
                  <a:pt x="9" y="486"/>
                </a:moveTo>
                <a:cubicBezTo>
                  <a:pt x="1935" y="27"/>
                  <a:pt x="0" y="486"/>
                  <a:pt x="1944" y="36"/>
                </a:cubicBezTo>
                <a:cubicBezTo>
                  <a:pt x="27" y="972"/>
                  <a:pt x="1989" y="0"/>
                  <a:pt x="18" y="981"/>
                </a:cubicBezTo>
                <a:cubicBezTo>
                  <a:pt x="18" y="468"/>
                  <a:pt x="9" y="657"/>
                  <a:pt x="9" y="486"/>
                </a:cubicBezTo>
                <a:close/>
              </a:path>
            </a:pathLst>
          </a:custGeom>
          <a:solidFill>
            <a:srgbClr val="66FF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74" name="Freeform 6"/>
          <p:cNvSpPr>
            <a:spLocks/>
          </p:cNvSpPr>
          <p:nvPr/>
        </p:nvSpPr>
        <p:spPr bwMode="auto">
          <a:xfrm>
            <a:off x="1539875" y="3867150"/>
            <a:ext cx="3173413" cy="1544638"/>
          </a:xfrm>
          <a:custGeom>
            <a:avLst/>
            <a:gdLst>
              <a:gd name="T0" fmla="*/ 9 w 1989"/>
              <a:gd name="T1" fmla="*/ 486 h 981"/>
              <a:gd name="T2" fmla="*/ 1944 w 1989"/>
              <a:gd name="T3" fmla="*/ 36 h 981"/>
              <a:gd name="T4" fmla="*/ 18 w 1989"/>
              <a:gd name="T5" fmla="*/ 981 h 981"/>
              <a:gd name="T6" fmla="*/ 9 w 1989"/>
              <a:gd name="T7" fmla="*/ 486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9" h="981">
                <a:moveTo>
                  <a:pt x="9" y="486"/>
                </a:moveTo>
                <a:cubicBezTo>
                  <a:pt x="1935" y="27"/>
                  <a:pt x="0" y="486"/>
                  <a:pt x="1944" y="36"/>
                </a:cubicBezTo>
                <a:cubicBezTo>
                  <a:pt x="27" y="972"/>
                  <a:pt x="1989" y="0"/>
                  <a:pt x="18" y="981"/>
                </a:cubicBezTo>
                <a:cubicBezTo>
                  <a:pt x="18" y="468"/>
                  <a:pt x="9" y="657"/>
                  <a:pt x="9" y="48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1558925" y="5418138"/>
            <a:ext cx="65135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V="1">
            <a:off x="1558925" y="1843088"/>
            <a:ext cx="1588" cy="356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93738" y="1985963"/>
            <a:ext cx="722312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8000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7000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6000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5000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4000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3000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2000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1000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487488" y="55102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</a:rPr>
              <a:t>   200    400    600     800     1000  1200  1400  1600  1800  2000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1558925" y="4651375"/>
            <a:ext cx="6442075" cy="158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1558925" y="2274888"/>
            <a:ext cx="6442075" cy="3141662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1558925" y="2203450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1558925" y="256222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1558925" y="299402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1558925" y="3427413"/>
            <a:ext cx="71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1558925" y="3859213"/>
            <a:ext cx="71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1558925" y="421957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1558925" y="508317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1554163" y="3859213"/>
            <a:ext cx="3190875" cy="1570037"/>
            <a:chOff x="930" y="2387"/>
            <a:chExt cx="2041" cy="998"/>
          </a:xfrm>
        </p:grpSpPr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930" y="2387"/>
              <a:ext cx="20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2971" y="2387"/>
              <a:ext cx="0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3991" name="Line 23"/>
          <p:cNvSpPr>
            <a:spLocks noChangeShapeType="1"/>
          </p:cNvSpPr>
          <p:nvPr/>
        </p:nvSpPr>
        <p:spPr bwMode="auto">
          <a:xfrm flipV="1">
            <a:off x="1558925" y="3067050"/>
            <a:ext cx="6513513" cy="15700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83992" name="Group 24"/>
          <p:cNvGrpSpPr>
            <a:grpSpLocks/>
          </p:cNvGrpSpPr>
          <p:nvPr/>
        </p:nvGrpSpPr>
        <p:grpSpPr bwMode="auto">
          <a:xfrm>
            <a:off x="3575050" y="2203450"/>
            <a:ext cx="2389188" cy="1500188"/>
            <a:chOff x="2290" y="1480"/>
            <a:chExt cx="1497" cy="953"/>
          </a:xfrm>
        </p:grpSpPr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2290" y="1480"/>
              <a:ext cx="1497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 smtClean="0">
                  <a:solidFill>
                    <a:srgbClr val="FF0000"/>
                  </a:solidFill>
                </a:rPr>
                <a:t>Break-even point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b="1" smtClean="0">
                  <a:solidFill>
                    <a:srgbClr val="FF0000"/>
                  </a:solidFill>
                </a:rPr>
                <a:t>TC = TR</a:t>
              </a:r>
              <a:endParaRPr lang="en-US" altLang="en-US" b="1" smtClean="0">
                <a:solidFill>
                  <a:srgbClr val="FF0000"/>
                </a:solidFill>
              </a:endParaRPr>
            </a:p>
          </p:txBody>
        </p:sp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>
              <a:off x="3016" y="1979"/>
              <a:ext cx="0" cy="45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1558925" y="465137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7967663" y="4506913"/>
            <a:ext cx="506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FC</a:t>
            </a: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8039100" y="2851150"/>
            <a:ext cx="506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TC</a:t>
            </a: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8039100" y="2058988"/>
            <a:ext cx="506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000000"/>
                </a:solidFill>
              </a:rPr>
              <a:t>TR</a:t>
            </a: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 rot="-1187409">
            <a:off x="1557338" y="4360863"/>
            <a:ext cx="238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0000"/>
                </a:solidFill>
              </a:rPr>
              <a:t>LOSS</a:t>
            </a:r>
            <a:endParaRPr lang="en-US" altLang="en-US" sz="2400" b="1" smtClean="0">
              <a:solidFill>
                <a:srgbClr val="000000"/>
              </a:solidFill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-1198987">
            <a:off x="6099175" y="2847975"/>
            <a:ext cx="180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0000"/>
                </a:solidFill>
              </a:rPr>
              <a:t>P R O F I T</a:t>
            </a:r>
            <a:endParaRPr lang="en-US" altLang="en-US" sz="2400" b="1" smtClean="0">
              <a:solidFill>
                <a:srgbClr val="000000"/>
              </a:solidFill>
            </a:endParaRP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3430588" y="58753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3333CC"/>
                </a:solidFill>
              </a:rPr>
              <a:t>Output (units)</a:t>
            </a:r>
            <a:endParaRPr lang="en-US" altLang="en-US" b="1" smtClean="0">
              <a:solidFill>
                <a:srgbClr val="3333CC"/>
              </a:solidFill>
            </a:endParaRP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 rot="16200000">
            <a:off x="-963612" y="3640137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3333CC"/>
                </a:solidFill>
              </a:rPr>
              <a:t>Costs and Revenue (£)</a:t>
            </a:r>
            <a:endParaRPr lang="en-US" altLang="en-US" b="1" smtClean="0">
              <a:solidFill>
                <a:srgbClr val="3333CC"/>
              </a:solidFill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1774825" y="1920875"/>
            <a:ext cx="2016125" cy="1512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smtClean="0">
                <a:solidFill>
                  <a:srgbClr val="3333CC"/>
                </a:solidFill>
              </a:rPr>
              <a:t>Three Lines to Plot: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mtClean="0">
                <a:solidFill>
                  <a:srgbClr val="000000"/>
                </a:solidFill>
              </a:rPr>
              <a:t> Fixed Costs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mtClean="0">
                <a:solidFill>
                  <a:srgbClr val="000000"/>
                </a:solidFill>
              </a:rPr>
              <a:t> Total Costs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mtClean="0">
                <a:solidFill>
                  <a:srgbClr val="000000"/>
                </a:solidFill>
              </a:rPr>
              <a:t> Total Revenue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1707" y="3880803"/>
            <a:ext cx="33123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FC =?   SP=?  Unit VC=?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 animBg="1"/>
      <p:bldP spid="83974" grpId="0" animBg="1"/>
      <p:bldP spid="83975" grpId="0" animBg="1"/>
      <p:bldP spid="83976" grpId="0" animBg="1"/>
      <p:bldP spid="83977" grpId="0"/>
      <p:bldP spid="83978" grpId="0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 animBg="1"/>
      <p:bldP spid="83985" grpId="0" animBg="1"/>
      <p:bldP spid="83986" grpId="0" animBg="1"/>
      <p:bldP spid="83987" grpId="0" animBg="1"/>
      <p:bldP spid="83991" grpId="0" animBg="1"/>
      <p:bldP spid="83995" grpId="0" animBg="1"/>
      <p:bldP spid="83996" grpId="0"/>
      <p:bldP spid="83997" grpId="0"/>
      <p:bldP spid="83998" grpId="0"/>
      <p:bldP spid="83999" grpId="0"/>
      <p:bldP spid="84001" grpId="0"/>
      <p:bldP spid="84002" grpId="0"/>
      <p:bldP spid="8400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7956376" cy="914400"/>
          </a:xfrm>
        </p:spPr>
        <p:txBody>
          <a:bodyPr/>
          <a:lstStyle/>
          <a:p>
            <a:r>
              <a:rPr lang="en-GB" dirty="0" smtClean="0"/>
              <a:t>Use your original data from Activity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Determine your axis scale</a:t>
            </a:r>
          </a:p>
          <a:p>
            <a:r>
              <a:rPr lang="en-GB" dirty="0" smtClean="0"/>
              <a:t>Plot the following lines:</a:t>
            </a:r>
          </a:p>
          <a:p>
            <a:pPr lvl="1"/>
            <a:r>
              <a:rPr lang="en-GB" dirty="0" smtClean="0"/>
              <a:t>Total Fixed Costs</a:t>
            </a:r>
          </a:p>
          <a:p>
            <a:pPr lvl="1"/>
            <a:r>
              <a:rPr lang="en-GB" dirty="0" smtClean="0"/>
              <a:t>Total Variable Costs</a:t>
            </a:r>
          </a:p>
          <a:p>
            <a:pPr lvl="1"/>
            <a:r>
              <a:rPr lang="en-GB" dirty="0" smtClean="0"/>
              <a:t>Total Revenue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Determine where the B/E occurs and at what level of sales this occurs!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7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 the Break Even Point Achievable?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424862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Yes?</a:t>
            </a:r>
          </a:p>
          <a:p>
            <a:pPr lvl="1">
              <a:lnSpc>
                <a:spcPct val="90000"/>
              </a:lnSpc>
            </a:pPr>
            <a:r>
              <a:rPr lang="en-GB"/>
              <a:t>Then you’ve no worries and can carry on…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No?</a:t>
            </a:r>
          </a:p>
          <a:p>
            <a:pPr lvl="1">
              <a:lnSpc>
                <a:spcPct val="90000"/>
              </a:lnSpc>
            </a:pPr>
            <a:r>
              <a:rPr lang="en-GB"/>
              <a:t>Then there are a number of actions that can be taken:</a:t>
            </a:r>
          </a:p>
          <a:p>
            <a:pPr lvl="1">
              <a:lnSpc>
                <a:spcPct val="90000"/>
              </a:lnSpc>
            </a:pPr>
            <a:r>
              <a:rPr lang="en-GB">
                <a:solidFill>
                  <a:schemeClr val="accent2"/>
                </a:solidFill>
              </a:rPr>
              <a:t>Cut Costs</a:t>
            </a:r>
          </a:p>
          <a:p>
            <a:pPr lvl="2">
              <a:lnSpc>
                <a:spcPct val="90000"/>
              </a:lnSpc>
            </a:pPr>
            <a:r>
              <a:rPr lang="en-GB"/>
              <a:t>Can cheaper raw materials be sourced?</a:t>
            </a:r>
          </a:p>
          <a:p>
            <a:pPr lvl="2">
              <a:lnSpc>
                <a:spcPct val="90000"/>
              </a:lnSpc>
            </a:pPr>
            <a:r>
              <a:rPr lang="en-GB"/>
              <a:t>Can cheaper premises be found?</a:t>
            </a:r>
          </a:p>
          <a:p>
            <a:pPr lvl="2">
              <a:lnSpc>
                <a:spcPct val="90000"/>
              </a:lnSpc>
            </a:pPr>
            <a:r>
              <a:rPr lang="en-GB"/>
              <a:t>Do we need all the staff we have budgeted for?</a:t>
            </a:r>
          </a:p>
          <a:p>
            <a:pPr lvl="1">
              <a:lnSpc>
                <a:spcPct val="90000"/>
              </a:lnSpc>
            </a:pPr>
            <a:r>
              <a:rPr lang="en-GB">
                <a:solidFill>
                  <a:schemeClr val="accent2"/>
                </a:solidFill>
              </a:rPr>
              <a:t>Raise Prices</a:t>
            </a:r>
          </a:p>
          <a:p>
            <a:pPr lvl="2">
              <a:lnSpc>
                <a:spcPct val="90000"/>
              </a:lnSpc>
            </a:pPr>
            <a:r>
              <a:rPr lang="en-GB"/>
              <a:t>Is this practical?</a:t>
            </a:r>
          </a:p>
          <a:p>
            <a:pPr lvl="2">
              <a:lnSpc>
                <a:spcPct val="90000"/>
              </a:lnSpc>
            </a:pPr>
            <a:r>
              <a:rPr lang="en-GB"/>
              <a:t>Are the customers willing to pay a higher price?</a:t>
            </a:r>
          </a:p>
          <a:p>
            <a:pPr lvl="2">
              <a:lnSpc>
                <a:spcPct val="90000"/>
              </a:lnSpc>
            </a:pPr>
            <a:r>
              <a:rPr lang="en-GB"/>
              <a:t>What are your competitors charging?</a:t>
            </a:r>
          </a:p>
          <a:p>
            <a:pPr lvl="1">
              <a:lnSpc>
                <a:spcPct val="90000"/>
              </a:lnSpc>
            </a:pPr>
            <a:r>
              <a:rPr lang="en-GB">
                <a:solidFill>
                  <a:schemeClr val="accent2"/>
                </a:solidFill>
              </a:rPr>
              <a:t>Broaden the Product Range</a:t>
            </a:r>
          </a:p>
          <a:p>
            <a:pPr lvl="2">
              <a:lnSpc>
                <a:spcPct val="90000"/>
              </a:lnSpc>
            </a:pPr>
            <a:r>
              <a:rPr lang="en-GB"/>
              <a:t>Can complementary products be sold to boost sales?</a:t>
            </a:r>
          </a:p>
          <a:p>
            <a:pPr lvl="2">
              <a:lnSpc>
                <a:spcPct val="90000"/>
              </a:lnSpc>
            </a:pP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86022" name="Picture 6" descr="cost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406775"/>
            <a:ext cx="1689100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6561138" y="4687888"/>
            <a:ext cx="2052637" cy="703262"/>
            <a:chOff x="4024" y="3028"/>
            <a:chExt cx="1293" cy="443"/>
          </a:xfrm>
        </p:grpSpPr>
        <p:pic>
          <p:nvPicPr>
            <p:cNvPr id="86023" name="Picture 7" descr="4_95_md_cl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" y="3134"/>
              <a:ext cx="600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024" name="Picture 8" descr="6_95_md_cl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" y="3142"/>
              <a:ext cx="600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026" name="AutoShape 10"/>
            <p:cNvSpPr>
              <a:spLocks noChangeArrowheads="1"/>
            </p:cNvSpPr>
            <p:nvPr/>
          </p:nvSpPr>
          <p:spPr bwMode="auto">
            <a:xfrm rot="-2706627">
              <a:off x="4082" y="3037"/>
              <a:ext cx="443" cy="426"/>
            </a:xfrm>
            <a:prstGeom prst="plus">
              <a:avLst>
                <a:gd name="adj" fmla="val 40611"/>
              </a:avLst>
            </a:prstGeom>
            <a:solidFill>
              <a:schemeClr val="hlink">
                <a:alpha val="70000"/>
              </a:schemeClr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pic>
        <p:nvPicPr>
          <p:cNvPr id="86028" name="Picture 12" descr="yellow_guy_smiling_big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047750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9" name="Picture 13" descr="new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754688"/>
            <a:ext cx="931863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8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Margin Of Safety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422775"/>
            <a:ext cx="8208963" cy="503238"/>
          </a:xfrm>
          <a:noFill/>
        </p:spPr>
        <p:txBody>
          <a:bodyPr/>
          <a:lstStyle/>
          <a:p>
            <a:r>
              <a:rPr lang="en-GB"/>
              <a:t>And is calculated using this formula:</a:t>
            </a:r>
          </a:p>
        </p:txBody>
      </p:sp>
      <p:grpSp>
        <p:nvGrpSpPr>
          <p:cNvPr id="85148" name="Group 156"/>
          <p:cNvGrpSpPr>
            <a:grpSpLocks/>
          </p:cNvGrpSpPr>
          <p:nvPr/>
        </p:nvGrpSpPr>
        <p:grpSpPr bwMode="auto">
          <a:xfrm>
            <a:off x="384175" y="2843213"/>
            <a:ext cx="8424863" cy="1223962"/>
            <a:chOff x="258" y="1213"/>
            <a:chExt cx="5307" cy="771"/>
          </a:xfrm>
        </p:grpSpPr>
        <p:sp>
          <p:nvSpPr>
            <p:cNvPr id="85147" name="Rectangle 155"/>
            <p:cNvSpPr>
              <a:spLocks noChangeArrowheads="1"/>
            </p:cNvSpPr>
            <p:nvPr/>
          </p:nvSpPr>
          <p:spPr bwMode="auto">
            <a:xfrm>
              <a:off x="1093" y="1218"/>
              <a:ext cx="4466" cy="76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1029" y="1222"/>
              <a:ext cx="45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“The amount by which demand can fall before a firm incurs losses, i.e. how close the firm is to break-even level of output!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84998" name="Rectangle 6"/>
            <p:cNvSpPr>
              <a:spLocks noChangeArrowheads="1"/>
            </p:cNvSpPr>
            <p:nvPr/>
          </p:nvSpPr>
          <p:spPr bwMode="auto">
            <a:xfrm>
              <a:off x="258" y="1213"/>
              <a:ext cx="5307" cy="77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pic>
          <p:nvPicPr>
            <p:cNvPr id="85020" name="Picture 28" descr="Budget Drop Net for Crabs Lobsters Crayfish et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1258"/>
              <a:ext cx="764" cy="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134" name="Rectangle 142"/>
          <p:cNvSpPr>
            <a:spLocks noChangeArrowheads="1"/>
          </p:cNvSpPr>
          <p:nvPr/>
        </p:nvSpPr>
        <p:spPr bwMode="auto">
          <a:xfrm>
            <a:off x="563563" y="5316538"/>
            <a:ext cx="8029575" cy="6381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5135" name="Rectangle 143"/>
          <p:cNvSpPr>
            <a:spLocks noChangeArrowheads="1"/>
          </p:cNvSpPr>
          <p:nvPr/>
        </p:nvSpPr>
        <p:spPr bwMode="auto">
          <a:xfrm>
            <a:off x="665163" y="5399088"/>
            <a:ext cx="788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Comic Sans MS" pitchFamily="66" charset="0"/>
              </a:rPr>
              <a:t>Margin of Safety = Total Output – Break Even Output</a:t>
            </a:r>
          </a:p>
        </p:txBody>
      </p:sp>
      <p:sp>
        <p:nvSpPr>
          <p:cNvPr id="85146" name="Rectangle 154"/>
          <p:cNvSpPr>
            <a:spLocks noChangeArrowheads="1"/>
          </p:cNvSpPr>
          <p:nvPr/>
        </p:nvSpPr>
        <p:spPr bwMode="auto">
          <a:xfrm>
            <a:off x="323850" y="2032000"/>
            <a:ext cx="83629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It is defined as:</a:t>
            </a:r>
            <a:endParaRPr lang="en-GB" sz="2400" i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5149" name="Rectangle 157"/>
          <p:cNvSpPr>
            <a:spLocks noChangeArrowheads="1"/>
          </p:cNvSpPr>
          <p:nvPr/>
        </p:nvSpPr>
        <p:spPr bwMode="auto">
          <a:xfrm>
            <a:off x="323850" y="116840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indent="-358775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The </a:t>
            </a:r>
            <a:r>
              <a:rPr lang="en-GB" sz="2400">
                <a:solidFill>
                  <a:srgbClr val="3333CC"/>
                </a:solidFill>
                <a:latin typeface="Tempus Sans ITC" pitchFamily="82" charset="0"/>
              </a:rPr>
              <a:t>Margin of Safety</a:t>
            </a: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 can be used to assess how close to it’s break-even point a firm is</a:t>
            </a:r>
          </a:p>
        </p:txBody>
      </p:sp>
    </p:spTree>
    <p:extLst>
      <p:ext uri="{BB962C8B-B14F-4D97-AF65-F5344CB8AC3E}">
        <p14:creationId xmlns:p14="http://schemas.microsoft.com/office/powerpoint/2010/main" val="25249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5134" grpId="0" animBg="1"/>
      <p:bldP spid="85135" grpId="0"/>
      <p:bldP spid="85146" grpId="0" build="p" bldLvl="4" autoUpdateAnimBg="0"/>
      <p:bldP spid="85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2125663" y="3927475"/>
            <a:ext cx="4897437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01" name="AutoShape 37"/>
          <p:cNvSpPr>
            <a:spLocks noChangeArrowheads="1"/>
          </p:cNvSpPr>
          <p:nvPr/>
        </p:nvSpPr>
        <p:spPr bwMode="auto">
          <a:xfrm>
            <a:off x="6565900" y="3609975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2054225" y="4432300"/>
            <a:ext cx="5329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   </a:t>
            </a:r>
            <a:r>
              <a:rPr lang="en-GB" sz="1400">
                <a:solidFill>
                  <a:srgbClr val="000000"/>
                </a:solidFill>
                <a:latin typeface="Tempus Sans ITC" pitchFamily="82" charset="0"/>
              </a:rPr>
              <a:t>200    400    600     800     1000  1200  1400  1600  1800  2000</a:t>
            </a:r>
            <a:endParaRPr lang="en-US" sz="1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Calculating The Margin Of Safety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195888"/>
            <a:ext cx="8208963" cy="503237"/>
          </a:xfrm>
          <a:noFill/>
        </p:spPr>
        <p:txBody>
          <a:bodyPr/>
          <a:lstStyle/>
          <a:p>
            <a:r>
              <a:rPr lang="en-GB"/>
              <a:t>In this example the Margin Of Safety is:</a:t>
            </a:r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 rot="16200000">
            <a:off x="-173037" y="3101975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3333CC"/>
                </a:solidFill>
                <a:latin typeface="Tempus Sans ITC" pitchFamily="82" charset="0"/>
              </a:rPr>
              <a:t>Costs and Revenue (£)</a:t>
            </a:r>
            <a:endParaRPr lang="en-US" sz="2400" b="1" dirty="0">
              <a:solidFill>
                <a:srgbClr val="3333CC"/>
              </a:solidFill>
              <a:latin typeface="Tempus Sans ITC" pitchFamily="82" charset="0"/>
            </a:endParaRP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1765300" y="5726113"/>
            <a:ext cx="5881688" cy="504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11" name="Rectangle 47"/>
          <p:cNvSpPr>
            <a:spLocks noChangeArrowheads="1"/>
          </p:cNvSpPr>
          <p:nvPr/>
        </p:nvSpPr>
        <p:spPr bwMode="auto">
          <a:xfrm>
            <a:off x="1824038" y="5789613"/>
            <a:ext cx="5808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GB" sz="2000" b="1">
                <a:solidFill>
                  <a:srgbClr val="3333CC"/>
                </a:solidFill>
                <a:latin typeface="Tempus Sans ITC" pitchFamily="82" charset="0"/>
              </a:rPr>
              <a:t>2000 – 1000 =</a:t>
            </a:r>
            <a:r>
              <a:rPr lang="en-GB" sz="2000" b="1">
                <a:solidFill>
                  <a:srgbClr val="000000"/>
                </a:solidFill>
                <a:latin typeface="Tempus Sans ITC" pitchFamily="82" charset="0"/>
              </a:rPr>
              <a:t> </a:t>
            </a:r>
            <a:r>
              <a:rPr lang="en-GB" sz="2000" b="1">
                <a:solidFill>
                  <a:srgbClr val="FF0000"/>
                </a:solidFill>
                <a:latin typeface="Tempus Sans ITC" pitchFamily="82" charset="0"/>
              </a:rPr>
              <a:t>1000 units</a:t>
            </a:r>
          </a:p>
        </p:txBody>
      </p:sp>
      <p:sp>
        <p:nvSpPr>
          <p:cNvPr id="88072" name="Freeform 8"/>
          <p:cNvSpPr>
            <a:spLocks/>
          </p:cNvSpPr>
          <p:nvPr/>
        </p:nvSpPr>
        <p:spPr bwMode="auto">
          <a:xfrm rot="120000" flipH="1" flipV="1">
            <a:off x="4584700" y="2443163"/>
            <a:ext cx="2438400" cy="1052512"/>
          </a:xfrm>
          <a:custGeom>
            <a:avLst/>
            <a:gdLst>
              <a:gd name="T0" fmla="*/ 9 w 1989"/>
              <a:gd name="T1" fmla="*/ 486 h 981"/>
              <a:gd name="T2" fmla="*/ 1944 w 1989"/>
              <a:gd name="T3" fmla="*/ 36 h 981"/>
              <a:gd name="T4" fmla="*/ 18 w 1989"/>
              <a:gd name="T5" fmla="*/ 981 h 981"/>
              <a:gd name="T6" fmla="*/ 9 w 1989"/>
              <a:gd name="T7" fmla="*/ 486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9" h="981">
                <a:moveTo>
                  <a:pt x="9" y="486"/>
                </a:moveTo>
                <a:cubicBezTo>
                  <a:pt x="1935" y="27"/>
                  <a:pt x="0" y="486"/>
                  <a:pt x="1944" y="36"/>
                </a:cubicBezTo>
                <a:cubicBezTo>
                  <a:pt x="27" y="972"/>
                  <a:pt x="1989" y="0"/>
                  <a:pt x="18" y="981"/>
                </a:cubicBezTo>
                <a:cubicBezTo>
                  <a:pt x="18" y="468"/>
                  <a:pt x="9" y="657"/>
                  <a:pt x="9" y="486"/>
                </a:cubicBezTo>
                <a:close/>
              </a:path>
            </a:pathLst>
          </a:custGeom>
          <a:solidFill>
            <a:srgbClr val="66FF6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73" name="Freeform 9"/>
          <p:cNvSpPr>
            <a:spLocks/>
          </p:cNvSpPr>
          <p:nvPr/>
        </p:nvSpPr>
        <p:spPr bwMode="auto">
          <a:xfrm rot="60000">
            <a:off x="2106613" y="3438525"/>
            <a:ext cx="2386012" cy="1027113"/>
          </a:xfrm>
          <a:custGeom>
            <a:avLst/>
            <a:gdLst>
              <a:gd name="T0" fmla="*/ 9 w 1989"/>
              <a:gd name="T1" fmla="*/ 486 h 981"/>
              <a:gd name="T2" fmla="*/ 1944 w 1989"/>
              <a:gd name="T3" fmla="*/ 36 h 981"/>
              <a:gd name="T4" fmla="*/ 18 w 1989"/>
              <a:gd name="T5" fmla="*/ 981 h 981"/>
              <a:gd name="T6" fmla="*/ 9 w 1989"/>
              <a:gd name="T7" fmla="*/ 486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9" h="981">
                <a:moveTo>
                  <a:pt x="9" y="486"/>
                </a:moveTo>
                <a:cubicBezTo>
                  <a:pt x="1935" y="27"/>
                  <a:pt x="0" y="486"/>
                  <a:pt x="1944" y="36"/>
                </a:cubicBezTo>
                <a:cubicBezTo>
                  <a:pt x="27" y="972"/>
                  <a:pt x="1989" y="0"/>
                  <a:pt x="18" y="981"/>
                </a:cubicBezTo>
                <a:cubicBezTo>
                  <a:pt x="18" y="468"/>
                  <a:pt x="9" y="657"/>
                  <a:pt x="9" y="486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2125663" y="4432300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V="1">
            <a:off x="2125663" y="212725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550988" y="2127250"/>
            <a:ext cx="722312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8000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7000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6000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5000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4000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3000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2000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Tempus Sans ITC" pitchFamily="82" charset="0"/>
              </a:rPr>
              <a:t>1000</a:t>
            </a:r>
            <a:endParaRPr lang="en-US" sz="12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V="1">
            <a:off x="2120900" y="2487613"/>
            <a:ext cx="4829175" cy="1938337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2054225" y="2846388"/>
            <a:ext cx="71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2054225" y="313372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2054225" y="3422650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2054225" y="3638550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2054225" y="3927475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2054225" y="4214813"/>
            <a:ext cx="71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grpSp>
        <p:nvGrpSpPr>
          <p:cNvPr id="88085" name="Group 21"/>
          <p:cNvGrpSpPr>
            <a:grpSpLocks/>
          </p:cNvGrpSpPr>
          <p:nvPr/>
        </p:nvGrpSpPr>
        <p:grpSpPr bwMode="auto">
          <a:xfrm>
            <a:off x="2125663" y="3424238"/>
            <a:ext cx="2520950" cy="1008062"/>
            <a:chOff x="930" y="2387"/>
            <a:chExt cx="2041" cy="998"/>
          </a:xfrm>
        </p:grpSpPr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930" y="2387"/>
              <a:ext cx="20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>
              <a:off x="2971" y="2387"/>
              <a:ext cx="0" cy="9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2125663" y="2990850"/>
            <a:ext cx="4897437" cy="9366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grpSp>
        <p:nvGrpSpPr>
          <p:cNvPr id="88089" name="Group 25"/>
          <p:cNvGrpSpPr>
            <a:grpSpLocks/>
          </p:cNvGrpSpPr>
          <p:nvPr/>
        </p:nvGrpSpPr>
        <p:grpSpPr bwMode="auto">
          <a:xfrm>
            <a:off x="3494088" y="2198688"/>
            <a:ext cx="2389187" cy="1152525"/>
            <a:chOff x="2290" y="1480"/>
            <a:chExt cx="1497" cy="953"/>
          </a:xfrm>
        </p:grpSpPr>
        <p:sp>
          <p:nvSpPr>
            <p:cNvPr id="88090" name="Text Box 26"/>
            <p:cNvSpPr txBox="1">
              <a:spLocks noChangeArrowheads="1"/>
            </p:cNvSpPr>
            <p:nvPr/>
          </p:nvSpPr>
          <p:spPr bwMode="auto">
            <a:xfrm>
              <a:off x="2290" y="1480"/>
              <a:ext cx="1497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b="1">
                  <a:solidFill>
                    <a:srgbClr val="FF0000"/>
                  </a:solidFill>
                  <a:latin typeface="Tempus Sans ITC" pitchFamily="82" charset="0"/>
                </a:rPr>
                <a:t>Break-even</a:t>
              </a:r>
              <a:br>
                <a:rPr lang="en-GB" sz="2400" b="1">
                  <a:solidFill>
                    <a:srgbClr val="FF0000"/>
                  </a:solidFill>
                  <a:latin typeface="Tempus Sans ITC" pitchFamily="82" charset="0"/>
                </a:rPr>
              </a:br>
              <a:r>
                <a:rPr lang="en-GB" sz="2400" b="1">
                  <a:solidFill>
                    <a:srgbClr val="FF0000"/>
                  </a:solidFill>
                  <a:latin typeface="Tempus Sans ITC" pitchFamily="82" charset="0"/>
                </a:rPr>
                <a:t> point</a:t>
              </a:r>
              <a:endParaRPr lang="en-US" sz="2400" b="1">
                <a:solidFill>
                  <a:srgbClr val="FF0000"/>
                </a:solidFill>
                <a:latin typeface="Tempus Sans ITC" pitchFamily="82" charset="0"/>
              </a:endParaRPr>
            </a:p>
          </p:txBody>
        </p:sp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>
              <a:off x="3016" y="1979"/>
              <a:ext cx="0" cy="45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7094538" y="3744913"/>
            <a:ext cx="506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Tempus Sans ITC" pitchFamily="82" charset="0"/>
              </a:rPr>
              <a:t>FC</a:t>
            </a:r>
            <a:endParaRPr lang="en-US" sz="2400" b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7092950" y="2779713"/>
            <a:ext cx="506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Tempus Sans ITC" pitchFamily="82" charset="0"/>
              </a:rPr>
              <a:t>TC</a:t>
            </a:r>
            <a:endParaRPr lang="en-US" sz="2400" b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7092950" y="2198688"/>
            <a:ext cx="506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0000"/>
                </a:solidFill>
                <a:latin typeface="Tempus Sans ITC" pitchFamily="82" charset="0"/>
              </a:rPr>
              <a:t>TR</a:t>
            </a:r>
            <a:endParaRPr lang="en-US" sz="2400" b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 rot="-895862">
            <a:off x="1838325" y="3733800"/>
            <a:ext cx="238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Tempus Sans ITC" pitchFamily="82" charset="0"/>
              </a:rPr>
              <a:t>LOSS</a:t>
            </a:r>
            <a:endParaRPr lang="en-US" sz="1600" b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 rot="-937505">
            <a:off x="5726113" y="2673350"/>
            <a:ext cx="1804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Tempus Sans ITC" pitchFamily="82" charset="0"/>
              </a:rPr>
              <a:t>P R O F I T</a:t>
            </a:r>
            <a:endParaRPr lang="en-US" sz="1600" b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7023100" y="2127250"/>
            <a:ext cx="0" cy="23050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099" name="AutoShape 35"/>
          <p:cNvSpPr>
            <a:spLocks noChangeArrowheads="1"/>
          </p:cNvSpPr>
          <p:nvPr/>
        </p:nvSpPr>
        <p:spPr bwMode="auto">
          <a:xfrm rot="10800000">
            <a:off x="4718050" y="3609975"/>
            <a:ext cx="649288" cy="358775"/>
          </a:xfrm>
          <a:prstGeom prst="rightArrow">
            <a:avLst>
              <a:gd name="adj1" fmla="val 50000"/>
              <a:gd name="adj2" fmla="val 45243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5149850" y="3465513"/>
            <a:ext cx="1439863" cy="6540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3333CC"/>
                </a:solidFill>
                <a:latin typeface="Tempus Sans ITC" pitchFamily="82" charset="0"/>
              </a:rPr>
              <a:t>Margin of </a:t>
            </a:r>
            <a:br>
              <a:rPr lang="en-GB" sz="2400" b="1">
                <a:solidFill>
                  <a:srgbClr val="3333CC"/>
                </a:solidFill>
                <a:latin typeface="Tempus Sans ITC" pitchFamily="82" charset="0"/>
              </a:rPr>
            </a:br>
            <a:r>
              <a:rPr lang="en-GB" sz="2400" b="1">
                <a:solidFill>
                  <a:srgbClr val="3333CC"/>
                </a:solidFill>
                <a:latin typeface="Tempus Sans ITC" pitchFamily="82" charset="0"/>
              </a:rPr>
              <a:t>Safety</a:t>
            </a:r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>
            <a:off x="2054225" y="2559050"/>
            <a:ext cx="7143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>
            <a:off x="2054225" y="2271713"/>
            <a:ext cx="714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3422650" y="4791075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3333CC"/>
                </a:solidFill>
                <a:latin typeface="Tempus Sans ITC" pitchFamily="82" charset="0"/>
              </a:rPr>
              <a:t>Output</a:t>
            </a:r>
            <a:endParaRPr lang="en-US" sz="2400" b="1">
              <a:solidFill>
                <a:srgbClr val="3333CC"/>
              </a:solidFill>
              <a:latin typeface="Tempus Sans ITC" pitchFamily="82" charset="0"/>
            </a:endParaRPr>
          </a:p>
        </p:txBody>
      </p:sp>
      <p:sp>
        <p:nvSpPr>
          <p:cNvPr id="88118" name="Rectangle 54"/>
          <p:cNvSpPr>
            <a:spLocks noChangeArrowheads="1"/>
          </p:cNvSpPr>
          <p:nvPr/>
        </p:nvSpPr>
        <p:spPr bwMode="auto">
          <a:xfrm>
            <a:off x="323850" y="1143000"/>
            <a:ext cx="83629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The margin of safety can be seen visually on the break-even chart:</a:t>
            </a:r>
            <a:endParaRPr lang="en-GB" sz="2400" i="1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5883275" y="1804988"/>
            <a:ext cx="2389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FF0000"/>
                </a:solidFill>
                <a:latin typeface="Tempus Sans ITC" pitchFamily="82" charset="0"/>
              </a:rPr>
              <a:t>Current Sales</a:t>
            </a:r>
            <a:endParaRPr lang="en-US" sz="2400" b="1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6512E-6 L -0.15296 1.6651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8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1" grpId="0" animBg="1"/>
      <p:bldP spid="88101" grpId="1" animBg="1"/>
      <p:bldP spid="88067" grpId="0" build="p"/>
      <p:bldP spid="88110" grpId="0" animBg="1"/>
      <p:bldP spid="88111" grpId="0"/>
      <p:bldP spid="88098" grpId="0" animBg="1"/>
      <p:bldP spid="88099" grpId="0" animBg="1"/>
      <p:bldP spid="88099" grpId="1" animBg="1"/>
      <p:bldP spid="88100" grpId="0" animBg="1"/>
      <p:bldP spid="8810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9388" y="1196975"/>
            <a:ext cx="6480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Difficult to use with service industries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The revenue will vary from customer to customer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It makes a number of assumptions that don’t always hold: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Costs don’t always stay constant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Businesses will usually take advantage of </a:t>
            </a:r>
            <a:r>
              <a:rPr lang="en-GB" sz="2400" b="1">
                <a:solidFill>
                  <a:srgbClr val="3333CC"/>
                </a:solidFill>
                <a:latin typeface="Tempus Sans ITC" pitchFamily="82" charset="0"/>
              </a:rPr>
              <a:t>ECONOMIES OF SCALE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It assumes that all the output can be sold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So it doesn’t allow for changes in the market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It relies upon the accuracy of the data used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Inaccurate data can cause problems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The Limitations Of Break-Even</a:t>
            </a:r>
            <a:endParaRPr lang="en-US"/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252538"/>
            <a:ext cx="2763838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Understand </a:t>
            </a:r>
            <a:r>
              <a:rPr lang="en-GB" sz="2800" dirty="0"/>
              <a:t>that some costs are affected by changes in output</a:t>
            </a:r>
          </a:p>
          <a:p>
            <a:r>
              <a:rPr lang="en-GB" sz="2800" dirty="0" smtClean="0"/>
              <a:t>Be able to </a:t>
            </a:r>
            <a:r>
              <a:rPr lang="en-GB" sz="2800" dirty="0"/>
              <a:t>calculate the BE point using formulae and graphs</a:t>
            </a:r>
          </a:p>
          <a:p>
            <a:r>
              <a:rPr lang="en-GB" sz="2800" dirty="0" smtClean="0"/>
              <a:t>How </a:t>
            </a:r>
            <a:r>
              <a:rPr lang="en-GB" sz="2800" dirty="0"/>
              <a:t>firms can use BE analysis to aid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23850" y="1143000"/>
            <a:ext cx="85693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It is useful when deciding whether a new product is going to be viable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Can the required quantity be realistically be produced </a:t>
            </a:r>
            <a:r>
              <a:rPr lang="en-GB" sz="2000">
                <a:solidFill>
                  <a:srgbClr val="FF0000"/>
                </a:solidFill>
                <a:latin typeface="Tempus Sans ITC" pitchFamily="82" charset="0"/>
              </a:rPr>
              <a:t>AND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 sold?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endParaRPr lang="en-GB" sz="200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It can be used to see how changes to any one of the variables will affect the break-even point: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PRICE 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– </a:t>
            </a: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 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if price is increased will profits increase?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COSTS 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– If costs increase, how is profit affected?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OUTPUT 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– How does this affect both selling price and costs?</a:t>
            </a:r>
            <a:br>
              <a:rPr lang="en-GB" sz="2000">
                <a:solidFill>
                  <a:srgbClr val="000000"/>
                </a:solidFill>
                <a:latin typeface="Tempus Sans ITC" pitchFamily="82" charset="0"/>
              </a:rPr>
            </a:br>
            <a:endParaRPr lang="en-GB" sz="200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It can allow a business to calculate the level of output needed to achieve a given level of profit.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i.e. how many units must be sold to make £100,000 profit?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</p:txBody>
      </p:sp>
      <p:sp>
        <p:nvSpPr>
          <p:cNvPr id="45083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Why Bother?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4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Profit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Target Profit = FC + (profit required)/unit contribution</a:t>
            </a:r>
          </a:p>
          <a:p>
            <a:endParaRPr lang="en-GB" dirty="0"/>
          </a:p>
          <a:p>
            <a:r>
              <a:rPr lang="en-GB" dirty="0" smtClean="0"/>
              <a:t>FC - £5000</a:t>
            </a:r>
          </a:p>
          <a:p>
            <a:r>
              <a:rPr lang="en-GB" dirty="0" smtClean="0"/>
              <a:t>VC - £50</a:t>
            </a:r>
          </a:p>
          <a:p>
            <a:r>
              <a:rPr lang="en-GB" dirty="0" smtClean="0"/>
              <a:t>SP - £125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B/E point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MOS if 500 units sold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Desired output if £6000 profit is required?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7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ALL</a:t>
            </a:r>
            <a:r>
              <a:rPr lang="en-GB" dirty="0" smtClean="0"/>
              <a:t> </a:t>
            </a:r>
            <a:r>
              <a:rPr lang="en-GB" dirty="0"/>
              <a:t>– Can determine the B/E level of output using formulae and graphs</a:t>
            </a:r>
          </a:p>
          <a:p>
            <a:endParaRPr lang="en-GB" dirty="0" smtClean="0"/>
          </a:p>
          <a:p>
            <a:r>
              <a:rPr lang="en-GB" b="1" dirty="0" smtClean="0"/>
              <a:t>MOST</a:t>
            </a:r>
            <a:r>
              <a:rPr lang="en-GB" dirty="0" smtClean="0"/>
              <a:t> </a:t>
            </a:r>
            <a:r>
              <a:rPr lang="en-GB" dirty="0"/>
              <a:t>– Can manipulate cost/revenue data and make predictions</a:t>
            </a:r>
          </a:p>
          <a:p>
            <a:endParaRPr lang="en-GB" dirty="0" smtClean="0"/>
          </a:p>
          <a:p>
            <a:r>
              <a:rPr lang="en-GB" b="1" dirty="0"/>
              <a:t>SOME</a:t>
            </a:r>
            <a:r>
              <a:rPr lang="en-GB" dirty="0" smtClean="0"/>
              <a:t> </a:t>
            </a:r>
            <a:r>
              <a:rPr lang="en-GB" dirty="0"/>
              <a:t>– Evaluate the usefulness of </a:t>
            </a:r>
            <a:r>
              <a:rPr lang="en-GB" dirty="0" smtClean="0"/>
              <a:t>B/E </a:t>
            </a:r>
            <a:r>
              <a:rPr lang="en-GB" dirty="0"/>
              <a:t>analysis in business decision making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- How costs are affected by output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899592" y="1268760"/>
            <a:ext cx="3024336" cy="36724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rPr>
              <a:t>Fixed Costs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92080" y="1268760"/>
            <a:ext cx="3024336" cy="36724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rPr>
              <a:t>Variable Costs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20391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Wages of staff making the products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0434" y="5937328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sz="1400" dirty="0"/>
              <a:t>Advertising expenses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2682" y="5229200"/>
            <a:ext cx="26642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Electricity used in the factory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2926" y="5937328"/>
            <a:ext cx="19442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Accountants fees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2100" y="5215458"/>
            <a:ext cx="266429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Cost or raw materials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171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costs are affected by output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663111" y="1290611"/>
            <a:ext cx="3024336" cy="36724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rPr>
              <a:t>Fixed Costs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796136" y="1268760"/>
            <a:ext cx="3024336" cy="36724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rPr>
              <a:t>Variable Costs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235896" y="1290611"/>
            <a:ext cx="3024336" cy="367240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</a:rPr>
              <a:t>Semi-Fixed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latin typeface="Tempus Sans ITC" pitchFamily="82" charset="0"/>
              </a:rPr>
              <a:t>Semi-Variable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456" y="5301208"/>
            <a:ext cx="20391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Wages of staff making the products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3354" y="6009336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GB" sz="1400" dirty="0"/>
              <a:t>Advertising expenses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5602" y="5301208"/>
            <a:ext cx="266429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Electricity used in the factory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5846" y="6009336"/>
            <a:ext cx="194421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Accountants fees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5578" y="5301208"/>
            <a:ext cx="266429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Cost or raw materials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5721260"/>
            <a:ext cx="3528392" cy="923330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Are there any which could be in both?  Can you explain the two elements?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4294837"/>
            <a:ext cx="37084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Where would you put a mobile phone bill?</a:t>
            </a:r>
          </a:p>
        </p:txBody>
      </p:sp>
    </p:spTree>
    <p:extLst>
      <p:ext uri="{BB962C8B-B14F-4D97-AF65-F5344CB8AC3E}">
        <p14:creationId xmlns:p14="http://schemas.microsoft.com/office/powerpoint/2010/main" val="42426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6224588" y="1700213"/>
            <a:ext cx="2447925" cy="46085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FF0000"/>
                </a:solidFill>
              </a:rPr>
              <a:t>Variable Costs</a:t>
            </a:r>
            <a:endParaRPr lang="en-GB">
              <a:solidFill>
                <a:srgbClr val="FF0000"/>
              </a:solidFill>
            </a:endParaRP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>
                <a:solidFill>
                  <a:srgbClr val="000000"/>
                </a:solidFill>
              </a:rPr>
              <a:t>Sometimes called </a:t>
            </a:r>
            <a:r>
              <a:rPr lang="en-GB" b="1">
                <a:solidFill>
                  <a:srgbClr val="3333CC"/>
                </a:solidFill>
              </a:rPr>
              <a:t>Direct Costs</a:t>
            </a:r>
            <a:endParaRPr lang="en-GB">
              <a:solidFill>
                <a:srgbClr val="000000"/>
              </a:solidFill>
            </a:endParaRP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>
                <a:solidFill>
                  <a:srgbClr val="000000"/>
                </a:solidFill>
              </a:rPr>
              <a:t>They change directly with production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>
                <a:solidFill>
                  <a:srgbClr val="000000"/>
                </a:solidFill>
              </a:rPr>
              <a:t>If production increases, so will these costs</a:t>
            </a: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>
                <a:solidFill>
                  <a:srgbClr val="000000"/>
                </a:solidFill>
              </a:rPr>
              <a:t>Examples include: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>
                <a:solidFill>
                  <a:srgbClr val="000000"/>
                </a:solidFill>
              </a:rPr>
              <a:t>Hourly Wages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>
                <a:solidFill>
                  <a:srgbClr val="000000"/>
                </a:solidFill>
              </a:rPr>
              <a:t>Raw Materials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Business Costs</a:t>
            </a:r>
          </a:p>
        </p:txBody>
      </p:sp>
      <p:sp>
        <p:nvSpPr>
          <p:cNvPr id="727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863600"/>
          </a:xfrm>
          <a:noFill/>
          <a:ln/>
        </p:spPr>
        <p:txBody>
          <a:bodyPr/>
          <a:lstStyle/>
          <a:p>
            <a:r>
              <a:rPr lang="en-GB"/>
              <a:t>There are </a:t>
            </a:r>
            <a:r>
              <a:rPr lang="en-GB" b="1">
                <a:solidFill>
                  <a:schemeClr val="accent2"/>
                </a:solidFill>
              </a:rPr>
              <a:t>three</a:t>
            </a:r>
            <a:r>
              <a:rPr lang="en-GB"/>
              <a:t> main types of costs: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468313" y="1700213"/>
            <a:ext cx="2447925" cy="4608512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0000"/>
                </a:solidFill>
              </a:rPr>
              <a:t>Fixed Costs</a:t>
            </a:r>
            <a:endParaRPr lang="en-GB" dirty="0">
              <a:solidFill>
                <a:srgbClr val="FF0000"/>
              </a:solidFill>
            </a:endParaRP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</a:rPr>
              <a:t>Sometimes called </a:t>
            </a:r>
            <a:r>
              <a:rPr lang="en-GB" b="1" dirty="0">
                <a:solidFill>
                  <a:srgbClr val="3333CC"/>
                </a:solidFill>
              </a:rPr>
              <a:t>Indirect Costs</a:t>
            </a:r>
            <a:r>
              <a:rPr lang="en-GB" dirty="0">
                <a:solidFill>
                  <a:srgbClr val="000000"/>
                </a:solidFill>
              </a:rPr>
              <a:t> or </a:t>
            </a:r>
            <a:r>
              <a:rPr lang="en-GB" b="1" dirty="0">
                <a:solidFill>
                  <a:srgbClr val="3333CC"/>
                </a:solidFill>
              </a:rPr>
              <a:t>Overheads</a:t>
            </a: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</a:rPr>
              <a:t>They are not affected by output levels</a:t>
            </a: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</a:rPr>
              <a:t>They must be paid even if nothing is produced</a:t>
            </a:r>
            <a:endParaRPr lang="en-GB" dirty="0">
              <a:solidFill>
                <a:srgbClr val="FF0000"/>
              </a:solidFill>
            </a:endParaRP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dirty="0">
                <a:solidFill>
                  <a:srgbClr val="000000"/>
                </a:solidFill>
              </a:rPr>
              <a:t>Examples include: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 dirty="0">
                <a:solidFill>
                  <a:srgbClr val="000000"/>
                </a:solidFill>
              </a:rPr>
              <a:t>Salaries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 dirty="0">
                <a:solidFill>
                  <a:srgbClr val="000000"/>
                </a:solidFill>
              </a:rPr>
              <a:t>Rent</a:t>
            </a:r>
          </a:p>
        </p:txBody>
      </p:sp>
      <p:pic>
        <p:nvPicPr>
          <p:cNvPr id="727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20377" r="53944" b="47052"/>
          <a:stretch>
            <a:fillRect/>
          </a:stretch>
        </p:blipFill>
        <p:spPr bwMode="auto">
          <a:xfrm>
            <a:off x="900113" y="5649913"/>
            <a:ext cx="1584325" cy="968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23" name="Picture 1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5649913"/>
            <a:ext cx="1582737" cy="968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3346450" y="1685925"/>
            <a:ext cx="2447925" cy="46085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indent="-265113"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000" b="1">
                <a:solidFill>
                  <a:srgbClr val="FF0000"/>
                </a:solidFill>
              </a:rPr>
              <a:t>Semi-Fixed Costs</a:t>
            </a:r>
            <a:endParaRPr lang="en-GB">
              <a:solidFill>
                <a:srgbClr val="FF0000"/>
              </a:solidFill>
            </a:endParaRP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>
                <a:solidFill>
                  <a:srgbClr val="000000"/>
                </a:solidFill>
              </a:rPr>
              <a:t>Sometimes called </a:t>
            </a:r>
            <a:r>
              <a:rPr lang="en-GB" b="1">
                <a:solidFill>
                  <a:srgbClr val="3333CC"/>
                </a:solidFill>
              </a:rPr>
              <a:t>Semi-Variable Costs</a:t>
            </a: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>
                <a:solidFill>
                  <a:srgbClr val="000000"/>
                </a:solidFill>
              </a:rPr>
              <a:t>These are costs that are a mixture of both fixed and variable</a:t>
            </a:r>
          </a:p>
          <a:p>
            <a:pPr marL="265113" indent="-265113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>
                <a:solidFill>
                  <a:srgbClr val="000000"/>
                </a:solidFill>
              </a:rPr>
              <a:t>For example a telephone bill will be made up of: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>
                <a:solidFill>
                  <a:srgbClr val="000000"/>
                </a:solidFill>
              </a:rPr>
              <a:t>Line rental</a:t>
            </a:r>
          </a:p>
          <a:p>
            <a:pPr marL="822325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1600">
                <a:solidFill>
                  <a:srgbClr val="000000"/>
                </a:solidFill>
              </a:rPr>
              <a:t>Cost of calls</a:t>
            </a:r>
          </a:p>
        </p:txBody>
      </p:sp>
      <p:pic>
        <p:nvPicPr>
          <p:cNvPr id="72725" name="Picture 2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0"/>
          <a:stretch>
            <a:fillRect/>
          </a:stretch>
        </p:blipFill>
        <p:spPr bwMode="auto">
          <a:xfrm>
            <a:off x="3763963" y="5649913"/>
            <a:ext cx="1582737" cy="969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1" grpId="0" animBg="1"/>
      <p:bldP spid="72719" grpId="0" animBg="1"/>
      <p:bldP spid="727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850" y="1143000"/>
            <a:ext cx="836295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Once a firm knows its </a:t>
            </a:r>
            <a:r>
              <a:rPr lang="en-GB" sz="2400">
                <a:solidFill>
                  <a:srgbClr val="3333CC"/>
                </a:solidFill>
                <a:latin typeface="Tempus Sans ITC" pitchFamily="82" charset="0"/>
              </a:rPr>
              <a:t>total costs</a:t>
            </a: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 and </a:t>
            </a:r>
            <a:r>
              <a:rPr lang="en-GB" sz="2400">
                <a:solidFill>
                  <a:srgbClr val="3333CC"/>
                </a:solidFill>
                <a:latin typeface="Tempus Sans ITC" pitchFamily="82" charset="0"/>
              </a:rPr>
              <a:t>revenue</a:t>
            </a: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 it can calculate the </a:t>
            </a:r>
            <a:r>
              <a:rPr lang="en-GB" sz="2400">
                <a:solidFill>
                  <a:srgbClr val="3333CC"/>
                </a:solidFill>
                <a:latin typeface="Tempus Sans ITC" pitchFamily="82" charset="0"/>
              </a:rPr>
              <a:t>break-even point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This is defined as:</a:t>
            </a:r>
            <a:br>
              <a:rPr lang="en-GB" sz="2400">
                <a:solidFill>
                  <a:srgbClr val="000000"/>
                </a:solidFill>
                <a:latin typeface="Tempus Sans ITC" pitchFamily="82" charset="0"/>
              </a:rPr>
            </a:b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/>
            </a:r>
            <a:br>
              <a:rPr lang="en-GB" sz="2400">
                <a:solidFill>
                  <a:srgbClr val="000000"/>
                </a:solidFill>
                <a:latin typeface="Tempus Sans ITC" pitchFamily="82" charset="0"/>
              </a:rPr>
            </a:b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/>
            </a:r>
            <a:br>
              <a:rPr lang="en-GB" sz="2400">
                <a:solidFill>
                  <a:srgbClr val="000000"/>
                </a:solidFill>
                <a:latin typeface="Tempus Sans ITC" pitchFamily="82" charset="0"/>
              </a:rPr>
            </a:b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endParaRPr lang="en-GB" sz="2400">
              <a:solidFill>
                <a:srgbClr val="000000"/>
              </a:solidFill>
              <a:latin typeface="Tempus Sans ITC" pitchFamily="82" charset="0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Blip>
                <a:blip r:embed="rId3"/>
              </a:buBlip>
            </a:pP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In effect, the business is </a:t>
            </a: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NEITHER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 making a </a:t>
            </a: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PROFIT</a:t>
            </a:r>
            <a:r>
              <a:rPr lang="en-GB" sz="2000">
                <a:solidFill>
                  <a:srgbClr val="000000"/>
                </a:solidFill>
                <a:latin typeface="Tempus Sans ITC" pitchFamily="82" charset="0"/>
              </a:rPr>
              <a:t> or a </a:t>
            </a:r>
            <a:r>
              <a:rPr lang="en-GB" sz="2000">
                <a:solidFill>
                  <a:srgbClr val="3333CC"/>
                </a:solidFill>
                <a:latin typeface="Tempus Sans ITC" pitchFamily="82" charset="0"/>
              </a:rPr>
              <a:t>LOSS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>
                <a:solidFill>
                  <a:srgbClr val="000000"/>
                </a:solidFill>
                <a:latin typeface="Tempus Sans ITC" pitchFamily="82" charset="0"/>
              </a:rPr>
              <a:t>Which means:</a:t>
            </a:r>
          </a:p>
          <a:p>
            <a:pPr marL="1600200" lvl="3" indent="-2286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en-GB" sz="1600" i="1">
              <a:solidFill>
                <a:srgbClr val="000000"/>
              </a:solidFill>
              <a:latin typeface="Tempus Sans ITC" pitchFamily="82" charset="0"/>
            </a:endParaRPr>
          </a:p>
        </p:txBody>
      </p:sp>
      <p:grpSp>
        <p:nvGrpSpPr>
          <p:cNvPr id="32790" name="Group 22"/>
          <p:cNvGrpSpPr>
            <a:grpSpLocks/>
          </p:cNvGrpSpPr>
          <p:nvPr/>
        </p:nvGrpSpPr>
        <p:grpSpPr bwMode="auto">
          <a:xfrm>
            <a:off x="731838" y="5726113"/>
            <a:ext cx="5791200" cy="504825"/>
            <a:chOff x="1338" y="3566"/>
            <a:chExt cx="3648" cy="318"/>
          </a:xfrm>
        </p:grpSpPr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1338" y="3566"/>
              <a:ext cx="3648" cy="3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32778" name="Rectangle 10"/>
            <p:cNvSpPr>
              <a:spLocks noChangeArrowheads="1"/>
            </p:cNvSpPr>
            <p:nvPr/>
          </p:nvSpPr>
          <p:spPr bwMode="auto">
            <a:xfrm>
              <a:off x="1383" y="3567"/>
              <a:ext cx="3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Total Revenue - Total Costs = 0</a:t>
              </a:r>
            </a:p>
          </p:txBody>
        </p:sp>
      </p:grpSp>
      <p:grpSp>
        <p:nvGrpSpPr>
          <p:cNvPr id="32793" name="Group 25"/>
          <p:cNvGrpSpPr>
            <a:grpSpLocks/>
          </p:cNvGrpSpPr>
          <p:nvPr/>
        </p:nvGrpSpPr>
        <p:grpSpPr bwMode="auto">
          <a:xfrm>
            <a:off x="684213" y="3141663"/>
            <a:ext cx="7886700" cy="865187"/>
            <a:chOff x="431" y="1979"/>
            <a:chExt cx="4968" cy="545"/>
          </a:xfrm>
        </p:grpSpPr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431" y="1979"/>
              <a:ext cx="4968" cy="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pic>
          <p:nvPicPr>
            <p:cNvPr id="32788" name="Picture 20" descr="BreakEv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07"/>
              <a:ext cx="544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1082" y="1987"/>
              <a:ext cx="4309" cy="5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1086" y="1987"/>
              <a:ext cx="429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dirty="0">
                  <a:solidFill>
                    <a:srgbClr val="3333CC"/>
                  </a:solidFill>
                  <a:latin typeface="Comic Sans MS" pitchFamily="66" charset="0"/>
                </a:rPr>
                <a:t>“Break-Even occurs when Total Costs are equal to Total Revenue”</a:t>
              </a:r>
              <a:endParaRPr lang="en-US" sz="2400" dirty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2797" name="Group 29"/>
          <p:cNvGrpSpPr>
            <a:grpSpLocks/>
          </p:cNvGrpSpPr>
          <p:nvPr/>
        </p:nvGrpSpPr>
        <p:grpSpPr bwMode="auto">
          <a:xfrm>
            <a:off x="6588125" y="4665663"/>
            <a:ext cx="2260600" cy="1847850"/>
            <a:chOff x="4150" y="2939"/>
            <a:chExt cx="1424" cy="1164"/>
          </a:xfrm>
        </p:grpSpPr>
        <p:pic>
          <p:nvPicPr>
            <p:cNvPr id="32794" name="Picture 26" descr="scale_up_down_hg_clr_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939"/>
              <a:ext cx="1424" cy="1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9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5025" y="3536"/>
              <a:ext cx="395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  <a:solidFill>
                    <a:srgbClr val="3333CC"/>
                  </a:solidFill>
                  <a:latin typeface="Arial Black"/>
                </a:rPr>
                <a:t>Costs</a:t>
              </a:r>
            </a:p>
          </p:txBody>
        </p:sp>
        <p:sp>
          <p:nvSpPr>
            <p:cNvPr id="3279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228" y="3536"/>
              <a:ext cx="545" cy="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CCCCFF"/>
                    </a:solidFill>
                    <a:round/>
                    <a:headEnd/>
                    <a:tailEnd/>
                  </a:ln>
                  <a:solidFill>
                    <a:srgbClr val="3333CC"/>
                  </a:solidFill>
                  <a:latin typeface="Arial Black"/>
                </a:rPr>
                <a:t>Revenue</a:t>
              </a:r>
            </a:p>
          </p:txBody>
        </p:sp>
      </p:grpSp>
      <p:sp>
        <p:nvSpPr>
          <p:cNvPr id="32798" name="Rectangle 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Break-Even Analysis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The Break-Even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my desk you will find:</a:t>
            </a:r>
          </a:p>
          <a:p>
            <a:pPr lvl="1"/>
            <a:r>
              <a:rPr lang="en-GB" dirty="0" smtClean="0"/>
              <a:t>Activity 1 - Essential </a:t>
            </a:r>
          </a:p>
          <a:p>
            <a:pPr lvl="1"/>
            <a:r>
              <a:rPr lang="en-GB" dirty="0" smtClean="0"/>
              <a:t>Activity 2 - Stretch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choose which route to take, you will still arrive at the same answers!!!</a:t>
            </a:r>
          </a:p>
          <a:p>
            <a:endParaRPr lang="en-GB" dirty="0" smtClean="0"/>
          </a:p>
          <a:p>
            <a:r>
              <a:rPr lang="en-GB" dirty="0" smtClean="0"/>
              <a:t>Using the information provided – Calculate the Break Even level of output and all the subsequent tasks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271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79388" y="836613"/>
            <a:ext cx="85693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Wingdings 3" pitchFamily="18" charset="2"/>
              <a:buNone/>
            </a:pPr>
            <a:endParaRPr lang="en-GB" sz="2000" dirty="0">
              <a:solidFill>
                <a:srgbClr val="000000"/>
              </a:solidFill>
              <a:latin typeface="Tempus Sans ITC" pitchFamily="82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n-GB" sz="2400" dirty="0">
                <a:solidFill>
                  <a:srgbClr val="000000"/>
                </a:solidFill>
                <a:latin typeface="Tempus Sans ITC" pitchFamily="82" charset="0"/>
              </a:rPr>
              <a:t>The formula for break-even is:</a:t>
            </a:r>
          </a:p>
        </p:txBody>
      </p:sp>
      <p:pic>
        <p:nvPicPr>
          <p:cNvPr id="48152" name="Picture 24" descr="calculator_jump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598863"/>
            <a:ext cx="34861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53" name="Rectangle 2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Calculating The Break-Even Point</a:t>
            </a:r>
            <a:endParaRPr lang="en-US" dirty="0"/>
          </a:p>
        </p:txBody>
      </p:sp>
      <p:grpSp>
        <p:nvGrpSpPr>
          <p:cNvPr id="48158" name="Group 30"/>
          <p:cNvGrpSpPr>
            <a:grpSpLocks/>
          </p:cNvGrpSpPr>
          <p:nvPr/>
        </p:nvGrpSpPr>
        <p:grpSpPr bwMode="auto">
          <a:xfrm>
            <a:off x="2124075" y="2060575"/>
            <a:ext cx="5105400" cy="1143000"/>
            <a:chOff x="1338" y="1298"/>
            <a:chExt cx="3216" cy="720"/>
          </a:xfrm>
        </p:grpSpPr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338" y="1298"/>
              <a:ext cx="3216" cy="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1386" y="1479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Break-Even = 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48155" name="Text Box 27"/>
            <p:cNvSpPr txBox="1">
              <a:spLocks noChangeArrowheads="1"/>
            </p:cNvSpPr>
            <p:nvPr/>
          </p:nvSpPr>
          <p:spPr bwMode="auto">
            <a:xfrm>
              <a:off x="2933" y="1340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Fixed Costs 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48156" name="Text Box 28"/>
            <p:cNvSpPr txBox="1">
              <a:spLocks noChangeArrowheads="1"/>
            </p:cNvSpPr>
            <p:nvPr/>
          </p:nvSpPr>
          <p:spPr bwMode="auto">
            <a:xfrm>
              <a:off x="2930" y="1651"/>
              <a:ext cx="1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3333CC"/>
                  </a:solidFill>
                  <a:latin typeface="Comic Sans MS" pitchFamily="66" charset="0"/>
                </a:rPr>
                <a:t>Contribution</a:t>
              </a:r>
              <a:endParaRPr lang="en-US" sz="240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2797" y="1651"/>
              <a:ext cx="156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empus Sans ITC" pitchFamily="82" charset="0"/>
              </a:endParaRPr>
            </a:p>
          </p:txBody>
        </p:sp>
      </p:grp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715963" y="3978275"/>
            <a:ext cx="4117975" cy="2224088"/>
          </a:xfrm>
          <a:prstGeom prst="cloudCallout">
            <a:avLst>
              <a:gd name="adj1" fmla="val 45296"/>
              <a:gd name="adj2" fmla="val -9825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FF0000"/>
                </a:solidFill>
                <a:latin typeface="Comic Sans MS" pitchFamily="66" charset="0"/>
              </a:rPr>
              <a:t>Remember: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Comic Sans MS" pitchFamily="66" charset="0"/>
              </a:rPr>
              <a:t>Contribution = Price – Variable Cost Per Unit</a:t>
            </a:r>
          </a:p>
        </p:txBody>
      </p:sp>
    </p:spTree>
    <p:extLst>
      <p:ext uri="{BB962C8B-B14F-4D97-AF65-F5344CB8AC3E}">
        <p14:creationId xmlns:p14="http://schemas.microsoft.com/office/powerpoint/2010/main" val="19503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build="p" bldLvl="4" autoUpdateAnimBg="0"/>
      <p:bldP spid="48149" grpId="0" animBg="1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1228</Words>
  <Application>Microsoft Office PowerPoint</Application>
  <PresentationFormat>On-screen Show (4:3)</PresentationFormat>
  <Paragraphs>223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1_Blank Presentation</vt:lpstr>
      <vt:lpstr>2_Blank Presentation</vt:lpstr>
      <vt:lpstr>Business Costs and Revenues</vt:lpstr>
      <vt:lpstr>Learning Objectives</vt:lpstr>
      <vt:lpstr>Learning Outcomes</vt:lpstr>
      <vt:lpstr>Starter - How costs are affected by output</vt:lpstr>
      <vt:lpstr>How costs are affected by output</vt:lpstr>
      <vt:lpstr>Business Costs</vt:lpstr>
      <vt:lpstr>Break-Even Analysis</vt:lpstr>
      <vt:lpstr>Calculating The Break-Even Point</vt:lpstr>
      <vt:lpstr>Calculating The Break-Even Point</vt:lpstr>
      <vt:lpstr>Social, Moral, Spiritual and Cultural Guidance through Break Even Analysis!</vt:lpstr>
      <vt:lpstr>SMSC thoughts?</vt:lpstr>
      <vt:lpstr>Assessing progress through peer assessment</vt:lpstr>
      <vt:lpstr>Plenary and Phase 2</vt:lpstr>
      <vt:lpstr>The Break-Even Chart</vt:lpstr>
      <vt:lpstr>Use your original data from Activity 1</vt:lpstr>
      <vt:lpstr>Is the Break Even Point Achievable?</vt:lpstr>
      <vt:lpstr>Margin Of Safety</vt:lpstr>
      <vt:lpstr>Calculating The Margin Of Safety</vt:lpstr>
      <vt:lpstr>The Limitations Of Break-Even</vt:lpstr>
      <vt:lpstr>Why Bother?</vt:lpstr>
      <vt:lpstr>Target Profit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Gouldthorpe</dc:creator>
  <cp:lastModifiedBy>Stephen Gouldthorpe</cp:lastModifiedBy>
  <cp:revision>61</cp:revision>
  <cp:lastPrinted>2013-11-28T22:36:22Z</cp:lastPrinted>
  <dcterms:created xsi:type="dcterms:W3CDTF">2013-11-28T14:41:32Z</dcterms:created>
  <dcterms:modified xsi:type="dcterms:W3CDTF">2013-11-29T09:25:31Z</dcterms:modified>
</cp:coreProperties>
</file>