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4"/>
  </p:notesMasterIdLst>
  <p:sldIdLst>
    <p:sldId id="278"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6" r:id="rId19"/>
    <p:sldId id="273" r:id="rId20"/>
    <p:sldId id="275" r:id="rId21"/>
    <p:sldId id="274" r:id="rId22"/>
    <p:sldId id="277"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EE6307EE-9DBD-4A2D-9366-6CE4DE2D06F8}" type="datetimeFigureOut">
              <a:rPr lang="en-GB"/>
              <a:pPr>
                <a:defRPr/>
              </a:pPr>
              <a:t>11/04/2018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39605D29-EF35-4A1B-BA18-1362B6BBCF57}" type="slidenum">
              <a:rPr lang="en-GB"/>
              <a:pPr>
                <a:defRPr/>
              </a:pPr>
              <a:t>‹#›</a:t>
            </a:fld>
            <a:endParaRPr lang="en-GB"/>
          </a:p>
        </p:txBody>
      </p:sp>
    </p:spTree>
    <p:extLst>
      <p:ext uri="{BB962C8B-B14F-4D97-AF65-F5344CB8AC3E}">
        <p14:creationId xmlns:p14="http://schemas.microsoft.com/office/powerpoint/2010/main" val="18757335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smtClean="0"/>
              <a:t>Students identify key words to underline</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885825" eaLnBrk="0" hangingPunct="0">
              <a:defRPr>
                <a:solidFill>
                  <a:schemeClr val="tx1"/>
                </a:solidFill>
                <a:latin typeface="Arial" charset="0"/>
              </a:defRPr>
            </a:lvl1pPr>
            <a:lvl2pPr marL="742950" indent="-285750" defTabSz="885825" eaLnBrk="0" hangingPunct="0">
              <a:defRPr>
                <a:solidFill>
                  <a:schemeClr val="tx1"/>
                </a:solidFill>
                <a:latin typeface="Arial" charset="0"/>
              </a:defRPr>
            </a:lvl2pPr>
            <a:lvl3pPr marL="1143000" indent="-228600" defTabSz="885825" eaLnBrk="0" hangingPunct="0">
              <a:defRPr>
                <a:solidFill>
                  <a:schemeClr val="tx1"/>
                </a:solidFill>
                <a:latin typeface="Arial" charset="0"/>
              </a:defRPr>
            </a:lvl3pPr>
            <a:lvl4pPr marL="1600200" indent="-228600" defTabSz="885825" eaLnBrk="0" hangingPunct="0">
              <a:defRPr>
                <a:solidFill>
                  <a:schemeClr val="tx1"/>
                </a:solidFill>
                <a:latin typeface="Arial" charset="0"/>
              </a:defRPr>
            </a:lvl4pPr>
            <a:lvl5pPr marL="2057400" indent="-228600" defTabSz="885825" eaLnBrk="0" hangingPunct="0">
              <a:defRPr>
                <a:solidFill>
                  <a:schemeClr val="tx1"/>
                </a:solidFill>
                <a:latin typeface="Arial" charset="0"/>
              </a:defRPr>
            </a:lvl5pPr>
            <a:lvl6pPr marL="2514600" indent="-228600" defTabSz="885825" eaLnBrk="0" fontAlgn="base" hangingPunct="0">
              <a:spcBef>
                <a:spcPct val="0"/>
              </a:spcBef>
              <a:spcAft>
                <a:spcPct val="0"/>
              </a:spcAft>
              <a:defRPr>
                <a:solidFill>
                  <a:schemeClr val="tx1"/>
                </a:solidFill>
                <a:latin typeface="Arial" charset="0"/>
              </a:defRPr>
            </a:lvl6pPr>
            <a:lvl7pPr marL="2971800" indent="-228600" defTabSz="885825" eaLnBrk="0" fontAlgn="base" hangingPunct="0">
              <a:spcBef>
                <a:spcPct val="0"/>
              </a:spcBef>
              <a:spcAft>
                <a:spcPct val="0"/>
              </a:spcAft>
              <a:defRPr>
                <a:solidFill>
                  <a:schemeClr val="tx1"/>
                </a:solidFill>
                <a:latin typeface="Arial" charset="0"/>
              </a:defRPr>
            </a:lvl7pPr>
            <a:lvl8pPr marL="3429000" indent="-228600" defTabSz="885825" eaLnBrk="0" fontAlgn="base" hangingPunct="0">
              <a:spcBef>
                <a:spcPct val="0"/>
              </a:spcBef>
              <a:spcAft>
                <a:spcPct val="0"/>
              </a:spcAft>
              <a:defRPr>
                <a:solidFill>
                  <a:schemeClr val="tx1"/>
                </a:solidFill>
                <a:latin typeface="Arial" charset="0"/>
              </a:defRPr>
            </a:lvl8pPr>
            <a:lvl9pPr marL="3886200" indent="-228600" defTabSz="885825" eaLnBrk="0" fontAlgn="base" hangingPunct="0">
              <a:spcBef>
                <a:spcPct val="0"/>
              </a:spcBef>
              <a:spcAft>
                <a:spcPct val="0"/>
              </a:spcAft>
              <a:defRPr>
                <a:solidFill>
                  <a:schemeClr val="tx1"/>
                </a:solidFill>
                <a:latin typeface="Arial" charset="0"/>
              </a:defRPr>
            </a:lvl9pPr>
          </a:lstStyle>
          <a:p>
            <a:pPr eaLnBrk="1" hangingPunct="1"/>
            <a:fld id="{8EB4DD2F-1FD8-4C87-B199-8E4A73ABAA62}" type="slidenum">
              <a:rPr lang="en-GB">
                <a:solidFill>
                  <a:srgbClr val="000000"/>
                </a:solidFill>
                <a:cs typeface="Arial" charset="0"/>
              </a:rPr>
              <a:pPr eaLnBrk="1" hangingPunct="1"/>
              <a:t>1</a:t>
            </a:fld>
            <a:endParaRPr lang="en-GB">
              <a:solidFill>
                <a:srgbClr val="000000"/>
              </a:solidFil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39918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38316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99129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3093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36531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84520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63881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3003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311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82020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31769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5F776F-DDA4-4553-A528-6757E62C462D}" type="datetimeFigureOut">
              <a:rPr lang="en-GB" smtClean="0">
                <a:solidFill>
                  <a:prstClr val="black">
                    <a:tint val="75000"/>
                  </a:prstClr>
                </a:solidFill>
              </a:rPr>
              <a:pPr/>
              <a:t>11/04/2018</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78C3B0-0AFC-44E8-A81B-205B9CBD1956}" type="slidenum">
              <a:rPr lang="en-GB" smtClean="0">
                <a:solidFill>
                  <a:prstClr val="black">
                    <a:tint val="75000"/>
                  </a:prstClr>
                </a:solidFill>
              </a:rPr>
              <a:pPr/>
              <a:t>‹#›</a:t>
            </a:fld>
            <a:endParaRPr lang="en-GB">
              <a:solidFill>
                <a:prstClr val="black">
                  <a:tint val="75000"/>
                </a:prstClr>
              </a:solidFill>
            </a:endParaRPr>
          </a:p>
        </p:txBody>
      </p:sp>
      <p:grpSp>
        <p:nvGrpSpPr>
          <p:cNvPr id="7" name="Group 14"/>
          <p:cNvGrpSpPr>
            <a:grpSpLocks/>
          </p:cNvGrpSpPr>
          <p:nvPr/>
        </p:nvGrpSpPr>
        <p:grpSpPr bwMode="auto">
          <a:xfrm>
            <a:off x="3707904" y="5948364"/>
            <a:ext cx="5340628" cy="792163"/>
            <a:chOff x="3061" y="3475"/>
            <a:chExt cx="2864" cy="499"/>
          </a:xfrm>
        </p:grpSpPr>
        <p:sp>
          <p:nvSpPr>
            <p:cNvPr id="8" name="AutoShape 15"/>
            <p:cNvSpPr>
              <a:spLocks noChangeArrowheads="1"/>
            </p:cNvSpPr>
            <p:nvPr/>
          </p:nvSpPr>
          <p:spPr bwMode="auto">
            <a:xfrm>
              <a:off x="3061" y="3475"/>
              <a:ext cx="2857" cy="499"/>
            </a:xfrm>
            <a:prstGeom prst="roundRect">
              <a:avLst>
                <a:gd name="adj" fmla="val 16667"/>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dirty="0">
                <a:solidFill>
                  <a:prstClr val="black"/>
                </a:solidFill>
              </a:endParaRPr>
            </a:p>
          </p:txBody>
        </p:sp>
        <p:sp>
          <p:nvSpPr>
            <p:cNvPr id="9" name="Text Box 16"/>
            <p:cNvSpPr txBox="1">
              <a:spLocks noChangeArrowheads="1"/>
            </p:cNvSpPr>
            <p:nvPr/>
          </p:nvSpPr>
          <p:spPr bwMode="auto">
            <a:xfrm>
              <a:off x="3068" y="3579"/>
              <a:ext cx="2857"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endParaRPr lang="en-GB" sz="2400" i="1" dirty="0">
                <a:solidFill>
                  <a:prstClr val="white"/>
                </a:solidFill>
              </a:endParaRPr>
            </a:p>
          </p:txBody>
        </p:sp>
      </p:grpSp>
    </p:spTree>
    <p:extLst>
      <p:ext uri="{BB962C8B-B14F-4D97-AF65-F5344CB8AC3E}">
        <p14:creationId xmlns:p14="http://schemas.microsoft.com/office/powerpoint/2010/main" val="257274298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8.vml"/><Relationship Id="rId1" Type="http://schemas.openxmlformats.org/officeDocument/2006/relationships/themeOverride" Target="../theme/themeOverride10.xml"/><Relationship Id="rId5" Type="http://schemas.openxmlformats.org/officeDocument/2006/relationships/image" Target="../media/image8.emf"/><Relationship Id="rId4" Type="http://schemas.openxmlformats.org/officeDocument/2006/relationships/oleObject" Target="../embeddings/Microsoft_Excel_97-2003_Worksheet2.xls"/></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9.vml"/><Relationship Id="rId1" Type="http://schemas.openxmlformats.org/officeDocument/2006/relationships/themeOverride" Target="../theme/themeOverride11.xml"/><Relationship Id="rId5" Type="http://schemas.openxmlformats.org/officeDocument/2006/relationships/image" Target="../media/image6.emf"/><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10.vml"/><Relationship Id="rId1" Type="http://schemas.openxmlformats.org/officeDocument/2006/relationships/themeOverride" Target="../theme/themeOverride12.xml"/><Relationship Id="rId5" Type="http://schemas.openxmlformats.org/officeDocument/2006/relationships/image" Target="../media/image9.emf"/><Relationship Id="rId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11.vml"/><Relationship Id="rId1" Type="http://schemas.openxmlformats.org/officeDocument/2006/relationships/themeOverride" Target="../theme/themeOverride13.xml"/><Relationship Id="rId5" Type="http://schemas.openxmlformats.org/officeDocument/2006/relationships/image" Target="../media/image9.emf"/><Relationship Id="rId4" Type="http://schemas.openxmlformats.org/officeDocument/2006/relationships/oleObject" Target="../embeddings/oleObject9.bin"/></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12.vml"/><Relationship Id="rId1" Type="http://schemas.openxmlformats.org/officeDocument/2006/relationships/themeOverride" Target="../theme/themeOverride14.xml"/><Relationship Id="rId5" Type="http://schemas.openxmlformats.org/officeDocument/2006/relationships/image" Target="../media/image9.emf"/><Relationship Id="rId4" Type="http://schemas.openxmlformats.org/officeDocument/2006/relationships/oleObject" Target="../embeddings/oleObject10.bin"/></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13.vml"/><Relationship Id="rId1" Type="http://schemas.openxmlformats.org/officeDocument/2006/relationships/themeOverride" Target="../theme/themeOverride15.xml"/><Relationship Id="rId5" Type="http://schemas.openxmlformats.org/officeDocument/2006/relationships/image" Target="../media/image9.emf"/><Relationship Id="rId4" Type="http://schemas.openxmlformats.org/officeDocument/2006/relationships/oleObject" Target="../embeddings/oleObject11.bin"/></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14.vml"/><Relationship Id="rId1" Type="http://schemas.openxmlformats.org/officeDocument/2006/relationships/themeOverride" Target="../theme/themeOverride16.xml"/><Relationship Id="rId5" Type="http://schemas.openxmlformats.org/officeDocument/2006/relationships/image" Target="../media/image9.emf"/><Relationship Id="rId4" Type="http://schemas.openxmlformats.org/officeDocument/2006/relationships/oleObject" Target="../embeddings/oleObject12.bin"/></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1.vml"/><Relationship Id="rId1" Type="http://schemas.openxmlformats.org/officeDocument/2006/relationships/themeOverride" Target="../theme/themeOverride3.x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2.vml"/><Relationship Id="rId1" Type="http://schemas.openxmlformats.org/officeDocument/2006/relationships/themeOverride" Target="../theme/themeOverride4.xml"/><Relationship Id="rId5" Type="http://schemas.openxmlformats.org/officeDocument/2006/relationships/image" Target="../media/image5.emf"/><Relationship Id="rId4" Type="http://schemas.openxmlformats.org/officeDocument/2006/relationships/oleObject" Target="../embeddings/Microsoft_Excel_97-2003_Worksheet1.xls"/></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3.vml"/><Relationship Id="rId1" Type="http://schemas.openxmlformats.org/officeDocument/2006/relationships/themeOverride" Target="../theme/themeOverride5.xml"/><Relationship Id="rId5" Type="http://schemas.openxmlformats.org/officeDocument/2006/relationships/image" Target="../media/image6.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4.vml"/><Relationship Id="rId1" Type="http://schemas.openxmlformats.org/officeDocument/2006/relationships/themeOverride" Target="../theme/themeOverride6.x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5.vml"/><Relationship Id="rId1" Type="http://schemas.openxmlformats.org/officeDocument/2006/relationships/themeOverride" Target="../theme/themeOverride7.xml"/><Relationship Id="rId5" Type="http://schemas.openxmlformats.org/officeDocument/2006/relationships/image" Target="../media/image6.e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6.vml"/><Relationship Id="rId1" Type="http://schemas.openxmlformats.org/officeDocument/2006/relationships/themeOverride" Target="../theme/themeOverride8.xml"/><Relationship Id="rId5" Type="http://schemas.openxmlformats.org/officeDocument/2006/relationships/image" Target="../media/image7.emf"/><Relationship Id="rId4" Type="http://schemas.openxmlformats.org/officeDocument/2006/relationships/oleObject" Target="../embeddings/oleObject5.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vmlDrawing" Target="../drawings/vmlDrawing7.vml"/><Relationship Id="rId1" Type="http://schemas.openxmlformats.org/officeDocument/2006/relationships/themeOverride" Target="../theme/themeOverride9.xml"/><Relationship Id="rId5" Type="http://schemas.openxmlformats.org/officeDocument/2006/relationships/image" Target="../media/image6.e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074" name="Picture 4"/>
          <p:cNvPicPr>
            <a:picLocks noChangeAspect="1" noChangeArrowheads="1"/>
          </p:cNvPicPr>
          <p:nvPr/>
        </p:nvPicPr>
        <p:blipFill>
          <a:blip r:embed="rId4">
            <a:extLst>
              <a:ext uri="{28A0092B-C50C-407E-A947-70E740481C1C}">
                <a14:useLocalDpi xmlns:a14="http://schemas.microsoft.com/office/drawing/2010/main" val="0"/>
              </a:ext>
            </a:extLst>
          </a:blip>
          <a:srcRect l="-2122" r="2" b="29997"/>
          <a:stretch>
            <a:fillRect/>
          </a:stretch>
        </p:blipFill>
        <p:spPr bwMode="auto">
          <a:xfrm>
            <a:off x="-252413" y="-92075"/>
            <a:ext cx="93964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6"/>
          <p:cNvSpPr txBox="1">
            <a:spLocks noChangeArrowheads="1"/>
          </p:cNvSpPr>
          <p:nvPr/>
        </p:nvSpPr>
        <p:spPr bwMode="auto">
          <a:xfrm>
            <a:off x="96838" y="1503363"/>
            <a:ext cx="1571625" cy="338137"/>
          </a:xfrm>
          <a:prstGeom prst="rect">
            <a:avLst/>
          </a:prstGeom>
          <a:solidFill>
            <a:schemeClr val="bg1"/>
          </a:solidFill>
          <a:ln w="19050">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600" b="1">
                <a:solidFill>
                  <a:srgbClr val="FF0000"/>
                </a:solidFill>
                <a:latin typeface="Comic Sans MS" pitchFamily="66" charset="0"/>
                <a:ea typeface="MS PGothic" pitchFamily="34" charset="-128"/>
                <a:cs typeface="Arial" charset="0"/>
              </a:rPr>
              <a:t>Think about…</a:t>
            </a:r>
          </a:p>
        </p:txBody>
      </p:sp>
      <p:sp>
        <p:nvSpPr>
          <p:cNvPr id="3" name="Rectangle 2"/>
          <p:cNvSpPr/>
          <p:nvPr/>
        </p:nvSpPr>
        <p:spPr>
          <a:xfrm>
            <a:off x="1801813" y="0"/>
            <a:ext cx="7140575" cy="1352550"/>
          </a:xfrm>
          <a:prstGeom prst="rect">
            <a:avLst/>
          </a:prstGeom>
          <a:solidFill>
            <a:srgbClr val="FF0000"/>
          </a:solidFill>
          <a:ln w="25400" cap="flat" cmpd="sng" algn="ctr">
            <a:solidFill>
              <a:srgbClr val="000000"/>
            </a:solidFill>
            <a:prstDash val="solid"/>
          </a:ln>
          <a:effectLst/>
        </p:spPr>
        <p:txBody>
          <a:bodyPr anchor="ctr"/>
          <a:lstStyle/>
          <a:p>
            <a:pPr>
              <a:defRPr/>
            </a:pPr>
            <a:r>
              <a:rPr lang="en-GB" sz="3200" b="1" dirty="0">
                <a:solidFill>
                  <a:schemeClr val="bg1"/>
                </a:solidFill>
              </a:rPr>
              <a:t>The concept of market equilibrium</a:t>
            </a:r>
            <a:endParaRPr lang="en-GB" sz="3200" b="1" kern="0" dirty="0">
              <a:solidFill>
                <a:schemeClr val="bg1"/>
              </a:solidFill>
              <a:latin typeface="Comic Sans MS" pitchFamily="66" charset="0"/>
              <a:cs typeface="Arial" charset="0"/>
            </a:endParaRPr>
          </a:p>
        </p:txBody>
      </p:sp>
      <p:pic>
        <p:nvPicPr>
          <p:cNvPr id="3077" name="Picture 2" descr="http://www.blue-inc-solutions.co.uk/software/images/jigsaw.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5938" y="438150"/>
            <a:ext cx="785812" cy="7858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3078" name="Picture 4" descr="http://jwikert.typepad.com/photos/uncategorized/2007/11/27/cogs_2.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15938" y="2249488"/>
            <a:ext cx="857250" cy="8937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3079" name="TextBox 26"/>
          <p:cNvSpPr txBox="1">
            <a:spLocks noChangeArrowheads="1"/>
          </p:cNvSpPr>
          <p:nvPr/>
        </p:nvSpPr>
        <p:spPr bwMode="auto">
          <a:xfrm>
            <a:off x="96838" y="-3175"/>
            <a:ext cx="1571625" cy="338138"/>
          </a:xfrm>
          <a:prstGeom prst="rect">
            <a:avLst/>
          </a:prstGeom>
          <a:solidFill>
            <a:schemeClr val="bg1"/>
          </a:solidFill>
          <a:ln w="12700">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1600" b="1">
                <a:solidFill>
                  <a:srgbClr val="FF0000"/>
                </a:solidFill>
                <a:latin typeface="Comic Sans MS" pitchFamily="66" charset="0"/>
                <a:ea typeface="MS PGothic" pitchFamily="34" charset="-128"/>
                <a:cs typeface="Arial" charset="0"/>
              </a:rPr>
              <a:t>The BIG Idea</a:t>
            </a:r>
          </a:p>
        </p:txBody>
      </p:sp>
      <p:sp>
        <p:nvSpPr>
          <p:cNvPr id="3080" name="Rectangle 6"/>
          <p:cNvSpPr>
            <a:spLocks noChangeArrowheads="1"/>
          </p:cNvSpPr>
          <p:nvPr/>
        </p:nvSpPr>
        <p:spPr bwMode="auto">
          <a:xfrm>
            <a:off x="1801813" y="1500188"/>
            <a:ext cx="7140575" cy="2216150"/>
          </a:xfrm>
          <a:prstGeom prst="rect">
            <a:avLst/>
          </a:prstGeom>
          <a:solidFill>
            <a:srgbClr val="FFFF00"/>
          </a:solidFill>
          <a:ln w="25400" algn="ctr">
            <a:solidFill>
              <a:srgbClr val="000000"/>
            </a:solidFill>
            <a:miter lim="800000"/>
            <a:headEnd/>
            <a:tailEnd/>
          </a:ln>
        </p:spPr>
        <p:txBody>
          <a:bodyPr anchor="ctr"/>
          <a:lstStyle/>
          <a:p>
            <a:endParaRPr lang="en-GB"/>
          </a:p>
          <a:p>
            <a:endParaRPr lang="en-GB"/>
          </a:p>
          <a:p>
            <a:r>
              <a:rPr lang="en-GB"/>
              <a:t>How the interaction of demand and supply determines equilibrium prices in a market economy</a:t>
            </a:r>
          </a:p>
          <a:p>
            <a:r>
              <a:rPr lang="en-GB"/>
              <a:t>The Price Mechanism</a:t>
            </a:r>
          </a:p>
          <a:p>
            <a:r>
              <a:rPr lang="en-GB"/>
              <a:t>The Price Mechanism</a:t>
            </a:r>
          </a:p>
          <a:p>
            <a:r>
              <a:rPr lang="en-GB"/>
              <a:t>The Incentive Function</a:t>
            </a:r>
          </a:p>
          <a:p>
            <a:endParaRPr lang="en-GB">
              <a:solidFill>
                <a:schemeClr val="accent2"/>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Autofit/>
          </a:bodyPr>
          <a:lstStyle/>
          <a:p>
            <a:pPr eaLnBrk="1" hangingPunct="1"/>
            <a:r>
              <a:rPr lang="en-GB" sz="3200" dirty="0" smtClean="0"/>
              <a:t>Changes in Market Equilibrium (A Rise in Supply)</a:t>
            </a:r>
            <a:endParaRPr lang="en-US" sz="3200" dirty="0" smtClean="0"/>
          </a:p>
        </p:txBody>
      </p:sp>
      <p:graphicFrame>
        <p:nvGraphicFramePr>
          <p:cNvPr id="13315" name="Object 3"/>
          <p:cNvGraphicFramePr>
            <a:graphicFrameLocks noChangeAspect="1"/>
          </p:cNvGraphicFramePr>
          <p:nvPr>
            <p:extLst>
              <p:ext uri="{D42A27DB-BD31-4B8C-83A1-F6EECF244321}">
                <p14:modId xmlns:p14="http://schemas.microsoft.com/office/powerpoint/2010/main" val="1782588986"/>
              </p:ext>
            </p:extLst>
          </p:nvPr>
        </p:nvGraphicFramePr>
        <p:xfrm>
          <a:off x="720725" y="1195388"/>
          <a:ext cx="7793038" cy="4214812"/>
        </p:xfrm>
        <a:graphic>
          <a:graphicData uri="http://schemas.openxmlformats.org/presentationml/2006/ole">
            <mc:AlternateContent xmlns:mc="http://schemas.openxmlformats.org/markup-compatibility/2006">
              <mc:Choice xmlns:v="urn:schemas-microsoft-com:vml" Requires="v">
                <p:oleObj spid="_x0000_s13318" name="Worksheet" r:id="rId4" imgW="6362820" imgH="3438435" progId="Excel.Sheet.8">
                  <p:embed/>
                </p:oleObj>
              </mc:Choice>
              <mc:Fallback>
                <p:oleObj name="Worksheet" r:id="rId4" imgW="6362820" imgH="3438435" progId="Excel.Sheet.8">
                  <p:embed/>
                  <p:pic>
                    <p:nvPicPr>
                      <p:cNvPr id="0" name="Object 3"/>
                      <p:cNvPicPr>
                        <a:picLocks noChangeAspect="1" noChangeArrowheads="1"/>
                      </p:cNvPicPr>
                      <p:nvPr/>
                    </p:nvPicPr>
                    <p:blipFill>
                      <a:blip r:embed="rId5"/>
                      <a:srcRect/>
                      <a:stretch>
                        <a:fillRect/>
                      </a:stretch>
                    </p:blipFill>
                    <p:spPr bwMode="auto">
                      <a:xfrm>
                        <a:off x="720725" y="1195388"/>
                        <a:ext cx="7793038" cy="42148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en-GB" smtClean="0"/>
              <a:t>Impact of a Shift in Supply on the Equilibrium</a:t>
            </a:r>
            <a:endParaRPr lang="en-US" smtClean="0"/>
          </a:p>
        </p:txBody>
      </p:sp>
      <p:graphicFrame>
        <p:nvGraphicFramePr>
          <p:cNvPr id="14339" name="Object 3"/>
          <p:cNvGraphicFramePr>
            <a:graphicFrameLocks noChangeAspect="1"/>
          </p:cNvGraphicFramePr>
          <p:nvPr/>
        </p:nvGraphicFramePr>
        <p:xfrm>
          <a:off x="646113" y="1157288"/>
          <a:ext cx="6491287" cy="3735387"/>
        </p:xfrm>
        <a:graphic>
          <a:graphicData uri="http://schemas.openxmlformats.org/presentationml/2006/ole">
            <mc:AlternateContent xmlns:mc="http://schemas.openxmlformats.org/markup-compatibility/2006">
              <mc:Choice xmlns:v="urn:schemas-microsoft-com:vml" Requires="v">
                <p:oleObj spid="_x0000_s14359"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6113" y="1157288"/>
                        <a:ext cx="6491287" cy="37353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40" name="Line 4"/>
          <p:cNvSpPr>
            <a:spLocks noChangeShapeType="1"/>
          </p:cNvSpPr>
          <p:nvPr/>
        </p:nvSpPr>
        <p:spPr bwMode="auto">
          <a:xfrm>
            <a:off x="2281238" y="1397000"/>
            <a:ext cx="1808162" cy="2239963"/>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4341" name="Text Box 5"/>
          <p:cNvSpPr txBox="1">
            <a:spLocks noChangeArrowheads="1"/>
          </p:cNvSpPr>
          <p:nvPr/>
        </p:nvSpPr>
        <p:spPr bwMode="auto">
          <a:xfrm>
            <a:off x="4076700" y="3694113"/>
            <a:ext cx="881063"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Demand (D)</a:t>
            </a:r>
          </a:p>
        </p:txBody>
      </p:sp>
      <p:sp>
        <p:nvSpPr>
          <p:cNvPr id="14342" name="Line 6"/>
          <p:cNvSpPr>
            <a:spLocks noChangeShapeType="1"/>
          </p:cNvSpPr>
          <p:nvPr/>
        </p:nvSpPr>
        <p:spPr bwMode="auto">
          <a:xfrm flipV="1">
            <a:off x="2239963" y="1892300"/>
            <a:ext cx="2233612" cy="1828800"/>
          </a:xfrm>
          <a:prstGeom prst="line">
            <a:avLst/>
          </a:prstGeom>
          <a:noFill/>
          <a:ln w="50800">
            <a:solidFill>
              <a:srgbClr val="8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4343" name="Text Box 7"/>
          <p:cNvSpPr txBox="1">
            <a:spLocks noChangeArrowheads="1"/>
          </p:cNvSpPr>
          <p:nvPr/>
        </p:nvSpPr>
        <p:spPr bwMode="auto">
          <a:xfrm>
            <a:off x="4505325" y="1631950"/>
            <a:ext cx="78105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Supply (S)</a:t>
            </a:r>
          </a:p>
        </p:txBody>
      </p:sp>
      <p:sp>
        <p:nvSpPr>
          <p:cNvPr id="14344" name="Line 8"/>
          <p:cNvSpPr>
            <a:spLocks noChangeShapeType="1"/>
          </p:cNvSpPr>
          <p:nvPr/>
        </p:nvSpPr>
        <p:spPr bwMode="auto">
          <a:xfrm>
            <a:off x="2624138" y="1408113"/>
            <a:ext cx="1765300" cy="2174875"/>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4345" name="Text Box 9"/>
          <p:cNvSpPr txBox="1">
            <a:spLocks noChangeArrowheads="1"/>
          </p:cNvSpPr>
          <p:nvPr/>
        </p:nvSpPr>
        <p:spPr bwMode="auto">
          <a:xfrm>
            <a:off x="4456113" y="3413125"/>
            <a:ext cx="346075"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D2</a:t>
            </a:r>
          </a:p>
        </p:txBody>
      </p:sp>
      <p:sp>
        <p:nvSpPr>
          <p:cNvPr id="14346" name="Line 10"/>
          <p:cNvSpPr>
            <a:spLocks noChangeShapeType="1"/>
          </p:cNvSpPr>
          <p:nvPr/>
        </p:nvSpPr>
        <p:spPr bwMode="auto">
          <a:xfrm flipH="1">
            <a:off x="1212850" y="2601913"/>
            <a:ext cx="2366963" cy="6350"/>
          </a:xfrm>
          <a:prstGeom prst="line">
            <a:avLst/>
          </a:prstGeom>
          <a:noFill/>
          <a:ln w="254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4347" name="Text Box 11"/>
          <p:cNvSpPr txBox="1">
            <a:spLocks noChangeArrowheads="1"/>
          </p:cNvSpPr>
          <p:nvPr/>
        </p:nvSpPr>
        <p:spPr bwMode="auto">
          <a:xfrm>
            <a:off x="903288" y="2470150"/>
            <a:ext cx="331787" cy="2286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900" b="1">
                <a:solidFill>
                  <a:schemeClr val="accent2"/>
                </a:solidFill>
                <a:latin typeface="Trebuchet MS" pitchFamily="34" charset="0"/>
              </a:rPr>
              <a:t>17</a:t>
            </a:r>
          </a:p>
        </p:txBody>
      </p:sp>
      <p:sp>
        <p:nvSpPr>
          <p:cNvPr id="14348" name="Text Box 12"/>
          <p:cNvSpPr txBox="1">
            <a:spLocks noChangeArrowheads="1"/>
          </p:cNvSpPr>
          <p:nvPr/>
        </p:nvSpPr>
        <p:spPr bwMode="auto">
          <a:xfrm>
            <a:off x="3465513" y="4213225"/>
            <a:ext cx="331787" cy="2286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GB" altLang="en-US" sz="900" b="1">
                <a:solidFill>
                  <a:schemeClr val="accent2"/>
                </a:solidFill>
                <a:latin typeface="Trebuchet MS" pitchFamily="34" charset="0"/>
              </a:rPr>
              <a:t>66</a:t>
            </a:r>
            <a:endParaRPr lang="en-US" altLang="en-US" sz="900" b="1">
              <a:solidFill>
                <a:schemeClr val="accent2"/>
              </a:solidFill>
              <a:latin typeface="Trebuchet MS" pitchFamily="34" charset="0"/>
            </a:endParaRPr>
          </a:p>
        </p:txBody>
      </p:sp>
      <p:sp>
        <p:nvSpPr>
          <p:cNvPr id="14349" name="Line 13"/>
          <p:cNvSpPr>
            <a:spLocks noChangeShapeType="1"/>
          </p:cNvSpPr>
          <p:nvPr/>
        </p:nvSpPr>
        <p:spPr bwMode="auto">
          <a:xfrm>
            <a:off x="3586163" y="2593975"/>
            <a:ext cx="0" cy="1573213"/>
          </a:xfrm>
          <a:prstGeom prst="line">
            <a:avLst/>
          </a:prstGeom>
          <a:noFill/>
          <a:ln w="254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4350" name="Text Box 14"/>
          <p:cNvSpPr txBox="1">
            <a:spLocks noChangeArrowheads="1"/>
          </p:cNvSpPr>
          <p:nvPr/>
        </p:nvSpPr>
        <p:spPr bwMode="auto">
          <a:xfrm>
            <a:off x="808038" y="4725144"/>
            <a:ext cx="7513637" cy="1190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dirty="0">
                <a:solidFill>
                  <a:schemeClr val="accent2"/>
                </a:solidFill>
                <a:latin typeface="Trebuchet MS" pitchFamily="34" charset="0"/>
              </a:rPr>
              <a:t>The outward shift of supply for oil leads to a fall in the market equilibrium price – the new price is $13 per barrel (i.e. at the output where D2 and S2 intersect) with an output of 74 million barrels (there has been an extension of demand because of the shift in supply)</a:t>
            </a:r>
            <a:endParaRPr lang="en-US" dirty="0">
              <a:solidFill>
                <a:schemeClr val="accent2"/>
              </a:solidFill>
              <a:latin typeface="Trebuchet MS" pitchFamily="34" charset="0"/>
            </a:endParaRPr>
          </a:p>
        </p:txBody>
      </p:sp>
      <p:sp>
        <p:nvSpPr>
          <p:cNvPr id="14351" name="Line 15"/>
          <p:cNvSpPr>
            <a:spLocks noChangeShapeType="1"/>
          </p:cNvSpPr>
          <p:nvPr/>
        </p:nvSpPr>
        <p:spPr bwMode="auto">
          <a:xfrm flipV="1">
            <a:off x="2887663" y="1973263"/>
            <a:ext cx="2233612" cy="1828800"/>
          </a:xfrm>
          <a:prstGeom prst="line">
            <a:avLst/>
          </a:prstGeom>
          <a:noFill/>
          <a:ln w="50800">
            <a:solidFill>
              <a:srgbClr val="8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4352" name="Text Box 16"/>
          <p:cNvSpPr txBox="1">
            <a:spLocks noChangeArrowheads="1"/>
          </p:cNvSpPr>
          <p:nvPr/>
        </p:nvSpPr>
        <p:spPr bwMode="auto">
          <a:xfrm>
            <a:off x="5170488" y="1928813"/>
            <a:ext cx="3302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S2</a:t>
            </a:r>
          </a:p>
        </p:txBody>
      </p:sp>
      <p:sp>
        <p:nvSpPr>
          <p:cNvPr id="14353" name="Line 17"/>
          <p:cNvSpPr>
            <a:spLocks noChangeShapeType="1"/>
          </p:cNvSpPr>
          <p:nvPr/>
        </p:nvSpPr>
        <p:spPr bwMode="auto">
          <a:xfrm>
            <a:off x="3903663" y="2962275"/>
            <a:ext cx="0" cy="1211263"/>
          </a:xfrm>
          <a:prstGeom prst="line">
            <a:avLst/>
          </a:prstGeom>
          <a:noFill/>
          <a:ln w="254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4354" name="Line 18"/>
          <p:cNvSpPr>
            <a:spLocks noChangeShapeType="1"/>
          </p:cNvSpPr>
          <p:nvPr/>
        </p:nvSpPr>
        <p:spPr bwMode="auto">
          <a:xfrm flipH="1">
            <a:off x="1239838" y="2963863"/>
            <a:ext cx="2651125" cy="14287"/>
          </a:xfrm>
          <a:prstGeom prst="line">
            <a:avLst/>
          </a:prstGeom>
          <a:noFill/>
          <a:ln w="254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4355" name="Text Box 19"/>
          <p:cNvSpPr txBox="1">
            <a:spLocks noChangeArrowheads="1"/>
          </p:cNvSpPr>
          <p:nvPr/>
        </p:nvSpPr>
        <p:spPr bwMode="auto">
          <a:xfrm>
            <a:off x="909638" y="2851150"/>
            <a:ext cx="331787" cy="2286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900" b="1">
                <a:solidFill>
                  <a:schemeClr val="accent2"/>
                </a:solidFill>
                <a:latin typeface="Trebuchet MS" pitchFamily="34" charset="0"/>
              </a:rPr>
              <a:t>13</a:t>
            </a:r>
          </a:p>
        </p:txBody>
      </p:sp>
      <p:sp>
        <p:nvSpPr>
          <p:cNvPr id="14356" name="Text Box 20"/>
          <p:cNvSpPr txBox="1">
            <a:spLocks noChangeArrowheads="1"/>
          </p:cNvSpPr>
          <p:nvPr/>
        </p:nvSpPr>
        <p:spPr bwMode="auto">
          <a:xfrm>
            <a:off x="3732213" y="4213225"/>
            <a:ext cx="331787" cy="2286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900" b="1">
                <a:solidFill>
                  <a:schemeClr val="accent2"/>
                </a:solidFill>
                <a:latin typeface="Trebuchet MS" pitchFamily="34" charset="0"/>
              </a:rPr>
              <a:t>74</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n-GB" smtClean="0"/>
              <a:t>Shifts in Demand and the Market Equilibrium</a:t>
            </a:r>
            <a:endParaRPr lang="en-US" smtClean="0"/>
          </a:p>
        </p:txBody>
      </p:sp>
      <p:graphicFrame>
        <p:nvGraphicFramePr>
          <p:cNvPr id="15363" name="Object 3"/>
          <p:cNvGraphicFramePr>
            <a:graphicFrameLocks noChangeAspect="1"/>
          </p:cNvGraphicFramePr>
          <p:nvPr/>
        </p:nvGraphicFramePr>
        <p:xfrm>
          <a:off x="646113" y="1157288"/>
          <a:ext cx="7845425" cy="4514850"/>
        </p:xfrm>
        <a:graphic>
          <a:graphicData uri="http://schemas.openxmlformats.org/presentationml/2006/ole">
            <mc:AlternateContent xmlns:mc="http://schemas.openxmlformats.org/markup-compatibility/2006">
              <mc:Choice xmlns:v="urn:schemas-microsoft-com:vml" Requires="v">
                <p:oleObj spid="_x0000_s15373"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6113" y="1157288"/>
                        <a:ext cx="7845425" cy="45148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64" name="Line 4"/>
          <p:cNvSpPr>
            <a:spLocks noChangeShapeType="1"/>
          </p:cNvSpPr>
          <p:nvPr/>
        </p:nvSpPr>
        <p:spPr bwMode="auto">
          <a:xfrm>
            <a:off x="2220913" y="1471613"/>
            <a:ext cx="3508375" cy="2765425"/>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5365" name="Text Box 5"/>
          <p:cNvSpPr txBox="1">
            <a:spLocks noChangeArrowheads="1"/>
          </p:cNvSpPr>
          <p:nvPr/>
        </p:nvSpPr>
        <p:spPr bwMode="auto">
          <a:xfrm>
            <a:off x="5576888" y="4303713"/>
            <a:ext cx="1141412"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Demand for Cod</a:t>
            </a:r>
          </a:p>
        </p:txBody>
      </p:sp>
      <p:sp>
        <p:nvSpPr>
          <p:cNvPr id="15366" name="Line 6"/>
          <p:cNvSpPr>
            <a:spLocks noChangeShapeType="1"/>
          </p:cNvSpPr>
          <p:nvPr/>
        </p:nvSpPr>
        <p:spPr bwMode="auto">
          <a:xfrm flipH="1">
            <a:off x="2198688" y="1482725"/>
            <a:ext cx="4386262" cy="2246313"/>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5367" name="Text Box 7"/>
          <p:cNvSpPr txBox="1">
            <a:spLocks noChangeArrowheads="1"/>
          </p:cNvSpPr>
          <p:nvPr/>
        </p:nvSpPr>
        <p:spPr bwMode="auto">
          <a:xfrm>
            <a:off x="6670675" y="1498600"/>
            <a:ext cx="10033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Supply of Cod</a:t>
            </a:r>
          </a:p>
        </p:txBody>
      </p:sp>
      <p:sp>
        <p:nvSpPr>
          <p:cNvPr id="15368" name="Line 8"/>
          <p:cNvSpPr>
            <a:spLocks noChangeShapeType="1"/>
          </p:cNvSpPr>
          <p:nvPr/>
        </p:nvSpPr>
        <p:spPr bwMode="auto">
          <a:xfrm flipH="1" flipV="1">
            <a:off x="1316038" y="2824163"/>
            <a:ext cx="2628900" cy="6350"/>
          </a:xfrm>
          <a:prstGeom prst="line">
            <a:avLst/>
          </a:prstGeom>
          <a:noFill/>
          <a:ln w="50800">
            <a:solidFill>
              <a:srgbClr val="8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5369" name="Line 9"/>
          <p:cNvSpPr>
            <a:spLocks noChangeShapeType="1"/>
          </p:cNvSpPr>
          <p:nvPr/>
        </p:nvSpPr>
        <p:spPr bwMode="auto">
          <a:xfrm>
            <a:off x="3948113" y="2828925"/>
            <a:ext cx="0" cy="1976438"/>
          </a:xfrm>
          <a:prstGeom prst="line">
            <a:avLst/>
          </a:prstGeom>
          <a:noFill/>
          <a:ln w="50800">
            <a:solidFill>
              <a:srgbClr val="8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5370" name="Text Box 10"/>
          <p:cNvSpPr txBox="1">
            <a:spLocks noChangeArrowheads="1"/>
          </p:cNvSpPr>
          <p:nvPr/>
        </p:nvSpPr>
        <p:spPr bwMode="auto">
          <a:xfrm>
            <a:off x="3825875" y="2465388"/>
            <a:ext cx="322263" cy="234950"/>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GB" altLang="en-US" sz="900" b="1">
                <a:solidFill>
                  <a:schemeClr val="accent2"/>
                </a:solidFill>
                <a:latin typeface="Trebuchet MS" pitchFamily="34" charset="0"/>
              </a:rPr>
              <a:t>E1</a:t>
            </a:r>
            <a:endParaRPr lang="en-US" altLang="en-US" sz="900" b="1">
              <a:solidFill>
                <a:schemeClr val="accent2"/>
              </a:solidFill>
              <a:latin typeface="Trebuchet MS"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en-GB" smtClean="0"/>
              <a:t>Shifts in Demand and the Market Equilibrium</a:t>
            </a:r>
            <a:endParaRPr lang="en-US" smtClean="0"/>
          </a:p>
        </p:txBody>
      </p:sp>
      <p:graphicFrame>
        <p:nvGraphicFramePr>
          <p:cNvPr id="16387" name="Object 3"/>
          <p:cNvGraphicFramePr>
            <a:graphicFrameLocks noChangeAspect="1"/>
          </p:cNvGraphicFramePr>
          <p:nvPr/>
        </p:nvGraphicFramePr>
        <p:xfrm>
          <a:off x="646113" y="1157288"/>
          <a:ext cx="7845425" cy="4514850"/>
        </p:xfrm>
        <a:graphic>
          <a:graphicData uri="http://schemas.openxmlformats.org/presentationml/2006/ole">
            <mc:AlternateContent xmlns:mc="http://schemas.openxmlformats.org/markup-compatibility/2006">
              <mc:Choice xmlns:v="urn:schemas-microsoft-com:vml" Requires="v">
                <p:oleObj spid="_x0000_s16403"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6113" y="1157288"/>
                        <a:ext cx="7845425" cy="45148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8" name="Line 4"/>
          <p:cNvSpPr>
            <a:spLocks noChangeShapeType="1"/>
          </p:cNvSpPr>
          <p:nvPr/>
        </p:nvSpPr>
        <p:spPr bwMode="auto">
          <a:xfrm>
            <a:off x="2220913" y="1471613"/>
            <a:ext cx="3508375" cy="2765425"/>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6389" name="Text Box 5"/>
          <p:cNvSpPr txBox="1">
            <a:spLocks noChangeArrowheads="1"/>
          </p:cNvSpPr>
          <p:nvPr/>
        </p:nvSpPr>
        <p:spPr bwMode="auto">
          <a:xfrm>
            <a:off x="5576888" y="4303713"/>
            <a:ext cx="1141412"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Demand for Cod</a:t>
            </a:r>
          </a:p>
        </p:txBody>
      </p:sp>
      <p:sp>
        <p:nvSpPr>
          <p:cNvPr id="16390" name="Line 6"/>
          <p:cNvSpPr>
            <a:spLocks noChangeShapeType="1"/>
          </p:cNvSpPr>
          <p:nvPr/>
        </p:nvSpPr>
        <p:spPr bwMode="auto">
          <a:xfrm flipH="1">
            <a:off x="2198688" y="1482725"/>
            <a:ext cx="4386262" cy="2246313"/>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6391" name="Text Box 7"/>
          <p:cNvSpPr txBox="1">
            <a:spLocks noChangeArrowheads="1"/>
          </p:cNvSpPr>
          <p:nvPr/>
        </p:nvSpPr>
        <p:spPr bwMode="auto">
          <a:xfrm>
            <a:off x="6670675" y="1498600"/>
            <a:ext cx="10033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Supply of Cod</a:t>
            </a:r>
          </a:p>
        </p:txBody>
      </p:sp>
      <p:sp>
        <p:nvSpPr>
          <p:cNvPr id="16392" name="Line 8"/>
          <p:cNvSpPr>
            <a:spLocks noChangeShapeType="1"/>
          </p:cNvSpPr>
          <p:nvPr/>
        </p:nvSpPr>
        <p:spPr bwMode="auto">
          <a:xfrm flipH="1" flipV="1">
            <a:off x="1316038" y="2824163"/>
            <a:ext cx="2628900" cy="6350"/>
          </a:xfrm>
          <a:prstGeom prst="line">
            <a:avLst/>
          </a:prstGeom>
          <a:noFill/>
          <a:ln w="50800">
            <a:solidFill>
              <a:srgbClr val="8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6393" name="Line 9"/>
          <p:cNvSpPr>
            <a:spLocks noChangeShapeType="1"/>
          </p:cNvSpPr>
          <p:nvPr/>
        </p:nvSpPr>
        <p:spPr bwMode="auto">
          <a:xfrm>
            <a:off x="3948113" y="2828925"/>
            <a:ext cx="0" cy="1976438"/>
          </a:xfrm>
          <a:prstGeom prst="line">
            <a:avLst/>
          </a:prstGeom>
          <a:noFill/>
          <a:ln w="50800">
            <a:solidFill>
              <a:srgbClr val="8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6394" name="Text Box 10"/>
          <p:cNvSpPr txBox="1">
            <a:spLocks noChangeArrowheads="1"/>
          </p:cNvSpPr>
          <p:nvPr/>
        </p:nvSpPr>
        <p:spPr bwMode="auto">
          <a:xfrm>
            <a:off x="3825875" y="2465388"/>
            <a:ext cx="322263" cy="234950"/>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GB" altLang="en-US" sz="900" b="1">
                <a:solidFill>
                  <a:schemeClr val="accent2"/>
                </a:solidFill>
                <a:latin typeface="Trebuchet MS" pitchFamily="34" charset="0"/>
              </a:rPr>
              <a:t>E1</a:t>
            </a:r>
            <a:endParaRPr lang="en-US" altLang="en-US" sz="900" b="1">
              <a:solidFill>
                <a:schemeClr val="accent2"/>
              </a:solidFill>
              <a:latin typeface="Trebuchet MS" pitchFamily="34" charset="0"/>
            </a:endParaRPr>
          </a:p>
        </p:txBody>
      </p:sp>
      <p:sp>
        <p:nvSpPr>
          <p:cNvPr id="16395" name="Line 11"/>
          <p:cNvSpPr>
            <a:spLocks noChangeShapeType="1"/>
          </p:cNvSpPr>
          <p:nvPr/>
        </p:nvSpPr>
        <p:spPr bwMode="auto">
          <a:xfrm>
            <a:off x="3948113" y="1474788"/>
            <a:ext cx="3508375" cy="2765425"/>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6396" name="Text Box 12"/>
          <p:cNvSpPr txBox="1">
            <a:spLocks noChangeArrowheads="1"/>
          </p:cNvSpPr>
          <p:nvPr/>
        </p:nvSpPr>
        <p:spPr bwMode="auto">
          <a:xfrm>
            <a:off x="7458075" y="4287838"/>
            <a:ext cx="346075"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D2</a:t>
            </a:r>
          </a:p>
        </p:txBody>
      </p:sp>
      <p:sp>
        <p:nvSpPr>
          <p:cNvPr id="16397" name="Line 13"/>
          <p:cNvSpPr>
            <a:spLocks noChangeShapeType="1"/>
          </p:cNvSpPr>
          <p:nvPr/>
        </p:nvSpPr>
        <p:spPr bwMode="auto">
          <a:xfrm flipH="1" flipV="1">
            <a:off x="1330325" y="2289175"/>
            <a:ext cx="3663950" cy="6350"/>
          </a:xfrm>
          <a:prstGeom prst="line">
            <a:avLst/>
          </a:prstGeom>
          <a:noFill/>
          <a:ln w="50800">
            <a:solidFill>
              <a:srgbClr val="8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6398" name="Line 14"/>
          <p:cNvSpPr>
            <a:spLocks noChangeShapeType="1"/>
          </p:cNvSpPr>
          <p:nvPr/>
        </p:nvSpPr>
        <p:spPr bwMode="auto">
          <a:xfrm>
            <a:off x="4997450" y="2282825"/>
            <a:ext cx="6350" cy="2516188"/>
          </a:xfrm>
          <a:prstGeom prst="line">
            <a:avLst/>
          </a:prstGeom>
          <a:noFill/>
          <a:ln w="50800">
            <a:solidFill>
              <a:srgbClr val="8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6399" name="Text Box 15"/>
          <p:cNvSpPr txBox="1">
            <a:spLocks noChangeArrowheads="1"/>
          </p:cNvSpPr>
          <p:nvPr/>
        </p:nvSpPr>
        <p:spPr bwMode="auto">
          <a:xfrm>
            <a:off x="4886325" y="1930400"/>
            <a:ext cx="322263" cy="234950"/>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GB" altLang="en-US" sz="900" b="1">
                <a:solidFill>
                  <a:schemeClr val="accent2"/>
                </a:solidFill>
                <a:latin typeface="Trebuchet MS" pitchFamily="34" charset="0"/>
              </a:rPr>
              <a:t>E</a:t>
            </a:r>
            <a:r>
              <a:rPr lang="en-US" altLang="en-US" sz="900" b="1">
                <a:solidFill>
                  <a:schemeClr val="accent2"/>
                </a:solidFill>
                <a:latin typeface="Trebuchet MS" pitchFamily="34" charset="0"/>
              </a:rPr>
              <a:t>2</a:t>
            </a:r>
          </a:p>
        </p:txBody>
      </p:sp>
      <p:sp>
        <p:nvSpPr>
          <p:cNvPr id="16400" name="Line 16"/>
          <p:cNvSpPr>
            <a:spLocks noChangeShapeType="1"/>
          </p:cNvSpPr>
          <p:nvPr/>
        </p:nvSpPr>
        <p:spPr bwMode="auto">
          <a:xfrm flipV="1">
            <a:off x="4075113" y="2409825"/>
            <a:ext cx="858837" cy="439738"/>
          </a:xfrm>
          <a:prstGeom prst="line">
            <a:avLst/>
          </a:prstGeom>
          <a:noFill/>
          <a:ln w="5080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en-GB" smtClean="0"/>
              <a:t>Shifts in Demand and the Market Equilibrium</a:t>
            </a:r>
            <a:endParaRPr lang="en-US" smtClean="0"/>
          </a:p>
        </p:txBody>
      </p:sp>
      <p:graphicFrame>
        <p:nvGraphicFramePr>
          <p:cNvPr id="17411" name="Object 3"/>
          <p:cNvGraphicFramePr>
            <a:graphicFrameLocks noChangeAspect="1"/>
          </p:cNvGraphicFramePr>
          <p:nvPr/>
        </p:nvGraphicFramePr>
        <p:xfrm>
          <a:off x="646113" y="1157288"/>
          <a:ext cx="7845425" cy="4514850"/>
        </p:xfrm>
        <a:graphic>
          <a:graphicData uri="http://schemas.openxmlformats.org/presentationml/2006/ole">
            <mc:AlternateContent xmlns:mc="http://schemas.openxmlformats.org/markup-compatibility/2006">
              <mc:Choice xmlns:v="urn:schemas-microsoft-com:vml" Requires="v">
                <p:oleObj spid="_x0000_s17434"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6113" y="1157288"/>
                        <a:ext cx="7845425" cy="45148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2" name="Line 4"/>
          <p:cNvSpPr>
            <a:spLocks noChangeShapeType="1"/>
          </p:cNvSpPr>
          <p:nvPr/>
        </p:nvSpPr>
        <p:spPr bwMode="auto">
          <a:xfrm>
            <a:off x="2220913" y="1471613"/>
            <a:ext cx="3508375" cy="2765425"/>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13" name="Text Box 5"/>
          <p:cNvSpPr txBox="1">
            <a:spLocks noChangeArrowheads="1"/>
          </p:cNvSpPr>
          <p:nvPr/>
        </p:nvSpPr>
        <p:spPr bwMode="auto">
          <a:xfrm>
            <a:off x="5576888" y="4303713"/>
            <a:ext cx="1141412"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Demand for Cod</a:t>
            </a:r>
          </a:p>
        </p:txBody>
      </p:sp>
      <p:sp>
        <p:nvSpPr>
          <p:cNvPr id="17414" name="Line 6"/>
          <p:cNvSpPr>
            <a:spLocks noChangeShapeType="1"/>
          </p:cNvSpPr>
          <p:nvPr/>
        </p:nvSpPr>
        <p:spPr bwMode="auto">
          <a:xfrm flipH="1">
            <a:off x="2198688" y="1482725"/>
            <a:ext cx="4386262" cy="2246313"/>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15" name="Text Box 7"/>
          <p:cNvSpPr txBox="1">
            <a:spLocks noChangeArrowheads="1"/>
          </p:cNvSpPr>
          <p:nvPr/>
        </p:nvSpPr>
        <p:spPr bwMode="auto">
          <a:xfrm>
            <a:off x="6670675" y="1498600"/>
            <a:ext cx="10033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Supply of Cod</a:t>
            </a:r>
          </a:p>
        </p:txBody>
      </p:sp>
      <p:sp>
        <p:nvSpPr>
          <p:cNvPr id="17416" name="Line 8"/>
          <p:cNvSpPr>
            <a:spLocks noChangeShapeType="1"/>
          </p:cNvSpPr>
          <p:nvPr/>
        </p:nvSpPr>
        <p:spPr bwMode="auto">
          <a:xfrm flipH="1" flipV="1">
            <a:off x="1316038" y="2824163"/>
            <a:ext cx="2628900" cy="6350"/>
          </a:xfrm>
          <a:prstGeom prst="line">
            <a:avLst/>
          </a:prstGeom>
          <a:noFill/>
          <a:ln w="50800">
            <a:solidFill>
              <a:srgbClr val="8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17" name="Line 9"/>
          <p:cNvSpPr>
            <a:spLocks noChangeShapeType="1"/>
          </p:cNvSpPr>
          <p:nvPr/>
        </p:nvSpPr>
        <p:spPr bwMode="auto">
          <a:xfrm>
            <a:off x="3948113" y="2828925"/>
            <a:ext cx="0" cy="1976438"/>
          </a:xfrm>
          <a:prstGeom prst="line">
            <a:avLst/>
          </a:prstGeom>
          <a:noFill/>
          <a:ln w="50800">
            <a:solidFill>
              <a:srgbClr val="8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18" name="Text Box 10"/>
          <p:cNvSpPr txBox="1">
            <a:spLocks noChangeArrowheads="1"/>
          </p:cNvSpPr>
          <p:nvPr/>
        </p:nvSpPr>
        <p:spPr bwMode="auto">
          <a:xfrm>
            <a:off x="3825875" y="2465388"/>
            <a:ext cx="322263" cy="234950"/>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GB" altLang="en-US" sz="900" b="1">
                <a:solidFill>
                  <a:schemeClr val="accent2"/>
                </a:solidFill>
                <a:latin typeface="Trebuchet MS" pitchFamily="34" charset="0"/>
              </a:rPr>
              <a:t>E1</a:t>
            </a:r>
            <a:endParaRPr lang="en-US" altLang="en-US" sz="900" b="1">
              <a:solidFill>
                <a:schemeClr val="accent2"/>
              </a:solidFill>
              <a:latin typeface="Trebuchet MS" pitchFamily="34" charset="0"/>
            </a:endParaRPr>
          </a:p>
        </p:txBody>
      </p:sp>
      <p:sp>
        <p:nvSpPr>
          <p:cNvPr id="17419" name="Line 11"/>
          <p:cNvSpPr>
            <a:spLocks noChangeShapeType="1"/>
          </p:cNvSpPr>
          <p:nvPr/>
        </p:nvSpPr>
        <p:spPr bwMode="auto">
          <a:xfrm>
            <a:off x="3948113" y="1474788"/>
            <a:ext cx="3508375" cy="2765425"/>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20" name="Text Box 12"/>
          <p:cNvSpPr txBox="1">
            <a:spLocks noChangeArrowheads="1"/>
          </p:cNvSpPr>
          <p:nvPr/>
        </p:nvSpPr>
        <p:spPr bwMode="auto">
          <a:xfrm>
            <a:off x="7458075" y="4287838"/>
            <a:ext cx="346075"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D2</a:t>
            </a:r>
          </a:p>
        </p:txBody>
      </p:sp>
      <p:sp>
        <p:nvSpPr>
          <p:cNvPr id="17421" name="Line 13"/>
          <p:cNvSpPr>
            <a:spLocks noChangeShapeType="1"/>
          </p:cNvSpPr>
          <p:nvPr/>
        </p:nvSpPr>
        <p:spPr bwMode="auto">
          <a:xfrm flipH="1" flipV="1">
            <a:off x="1330325" y="2289175"/>
            <a:ext cx="3663950" cy="6350"/>
          </a:xfrm>
          <a:prstGeom prst="line">
            <a:avLst/>
          </a:prstGeom>
          <a:noFill/>
          <a:ln w="50800">
            <a:solidFill>
              <a:srgbClr val="8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22" name="Line 14"/>
          <p:cNvSpPr>
            <a:spLocks noChangeShapeType="1"/>
          </p:cNvSpPr>
          <p:nvPr/>
        </p:nvSpPr>
        <p:spPr bwMode="auto">
          <a:xfrm>
            <a:off x="4997450" y="2282825"/>
            <a:ext cx="6350" cy="2516188"/>
          </a:xfrm>
          <a:prstGeom prst="line">
            <a:avLst/>
          </a:prstGeom>
          <a:noFill/>
          <a:ln w="50800">
            <a:solidFill>
              <a:srgbClr val="8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23" name="Text Box 15"/>
          <p:cNvSpPr txBox="1">
            <a:spLocks noChangeArrowheads="1"/>
          </p:cNvSpPr>
          <p:nvPr/>
        </p:nvSpPr>
        <p:spPr bwMode="auto">
          <a:xfrm>
            <a:off x="4886325" y="1930400"/>
            <a:ext cx="322263" cy="234950"/>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GB" altLang="en-US" sz="900" b="1">
                <a:solidFill>
                  <a:schemeClr val="accent2"/>
                </a:solidFill>
                <a:latin typeface="Trebuchet MS" pitchFamily="34" charset="0"/>
              </a:rPr>
              <a:t>E</a:t>
            </a:r>
            <a:r>
              <a:rPr lang="en-US" altLang="en-US" sz="900" b="1">
                <a:solidFill>
                  <a:schemeClr val="accent2"/>
                </a:solidFill>
                <a:latin typeface="Trebuchet MS" pitchFamily="34" charset="0"/>
              </a:rPr>
              <a:t>2</a:t>
            </a:r>
          </a:p>
        </p:txBody>
      </p:sp>
      <p:sp>
        <p:nvSpPr>
          <p:cNvPr id="17424" name="Line 16"/>
          <p:cNvSpPr>
            <a:spLocks noChangeShapeType="1"/>
          </p:cNvSpPr>
          <p:nvPr/>
        </p:nvSpPr>
        <p:spPr bwMode="auto">
          <a:xfrm flipV="1">
            <a:off x="4075113" y="2409825"/>
            <a:ext cx="858837" cy="439738"/>
          </a:xfrm>
          <a:prstGeom prst="line">
            <a:avLst/>
          </a:prstGeom>
          <a:noFill/>
          <a:ln w="5080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25" name="Line 17"/>
          <p:cNvSpPr>
            <a:spLocks noChangeShapeType="1"/>
          </p:cNvSpPr>
          <p:nvPr/>
        </p:nvSpPr>
        <p:spPr bwMode="auto">
          <a:xfrm>
            <a:off x="1338263" y="2043113"/>
            <a:ext cx="2906712" cy="2305050"/>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26" name="Text Box 18"/>
          <p:cNvSpPr txBox="1">
            <a:spLocks noChangeArrowheads="1"/>
          </p:cNvSpPr>
          <p:nvPr/>
        </p:nvSpPr>
        <p:spPr bwMode="auto">
          <a:xfrm>
            <a:off x="4316413" y="4292600"/>
            <a:ext cx="346075"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D3</a:t>
            </a:r>
          </a:p>
        </p:txBody>
      </p:sp>
      <p:sp>
        <p:nvSpPr>
          <p:cNvPr id="17427" name="Line 19"/>
          <p:cNvSpPr>
            <a:spLocks noChangeShapeType="1"/>
          </p:cNvSpPr>
          <p:nvPr/>
        </p:nvSpPr>
        <p:spPr bwMode="auto">
          <a:xfrm flipH="1">
            <a:off x="2965450" y="3343275"/>
            <a:ext cx="7938" cy="1465263"/>
          </a:xfrm>
          <a:prstGeom prst="line">
            <a:avLst/>
          </a:prstGeom>
          <a:noFill/>
          <a:ln w="50800">
            <a:solidFill>
              <a:srgbClr val="8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28" name="Line 20"/>
          <p:cNvSpPr>
            <a:spLocks noChangeShapeType="1"/>
          </p:cNvSpPr>
          <p:nvPr/>
        </p:nvSpPr>
        <p:spPr bwMode="auto">
          <a:xfrm flipH="1">
            <a:off x="1322388" y="3325813"/>
            <a:ext cx="1663700" cy="6350"/>
          </a:xfrm>
          <a:prstGeom prst="line">
            <a:avLst/>
          </a:prstGeom>
          <a:noFill/>
          <a:ln w="50800">
            <a:solidFill>
              <a:srgbClr val="8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29" name="Line 21"/>
          <p:cNvSpPr>
            <a:spLocks noChangeShapeType="1"/>
          </p:cNvSpPr>
          <p:nvPr/>
        </p:nvSpPr>
        <p:spPr bwMode="auto">
          <a:xfrm flipH="1">
            <a:off x="3111500" y="2933700"/>
            <a:ext cx="808038" cy="417513"/>
          </a:xfrm>
          <a:prstGeom prst="line">
            <a:avLst/>
          </a:prstGeom>
          <a:noFill/>
          <a:ln w="5080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7430" name="Text Box 22"/>
          <p:cNvSpPr txBox="1">
            <a:spLocks noChangeArrowheads="1"/>
          </p:cNvSpPr>
          <p:nvPr/>
        </p:nvSpPr>
        <p:spPr bwMode="auto">
          <a:xfrm>
            <a:off x="2841625" y="2976563"/>
            <a:ext cx="322263" cy="234950"/>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GB" altLang="en-US" sz="900" b="1">
                <a:solidFill>
                  <a:schemeClr val="accent2"/>
                </a:solidFill>
                <a:latin typeface="Trebuchet MS" pitchFamily="34" charset="0"/>
              </a:rPr>
              <a:t>E</a:t>
            </a:r>
            <a:r>
              <a:rPr lang="en-US" altLang="en-US" sz="900" b="1">
                <a:solidFill>
                  <a:schemeClr val="accent2"/>
                </a:solidFill>
                <a:latin typeface="Trebuchet MS" pitchFamily="34" charset="0"/>
              </a:rPr>
              <a:t>3</a:t>
            </a:r>
          </a:p>
        </p:txBody>
      </p:sp>
      <p:sp>
        <p:nvSpPr>
          <p:cNvPr id="17431" name="Text Box 23"/>
          <p:cNvSpPr txBox="1">
            <a:spLocks noChangeArrowheads="1"/>
          </p:cNvSpPr>
          <p:nvPr/>
        </p:nvSpPr>
        <p:spPr bwMode="auto">
          <a:xfrm>
            <a:off x="1116013" y="5301208"/>
            <a:ext cx="7031037" cy="701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GB" sz="2000" dirty="0">
                <a:solidFill>
                  <a:schemeClr val="accent2"/>
                </a:solidFill>
                <a:latin typeface="Trebuchet MS" pitchFamily="34" charset="0"/>
              </a:rPr>
              <a:t>Shifts in market demand cause movements along the supply curve</a:t>
            </a:r>
            <a:endParaRPr lang="en-US" sz="2000" dirty="0">
              <a:solidFill>
                <a:schemeClr val="accent2"/>
              </a:solidFill>
              <a:latin typeface="Trebuchet MS"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r>
              <a:rPr lang="en-GB" smtClean="0"/>
              <a:t>Shifts in Supply and the Market Equilibrium</a:t>
            </a:r>
            <a:endParaRPr lang="en-US" smtClean="0"/>
          </a:p>
        </p:txBody>
      </p:sp>
      <p:graphicFrame>
        <p:nvGraphicFramePr>
          <p:cNvPr id="18435" name="Object 3"/>
          <p:cNvGraphicFramePr>
            <a:graphicFrameLocks noChangeAspect="1"/>
          </p:cNvGraphicFramePr>
          <p:nvPr/>
        </p:nvGraphicFramePr>
        <p:xfrm>
          <a:off x="646113" y="1157288"/>
          <a:ext cx="7845425" cy="4514850"/>
        </p:xfrm>
        <a:graphic>
          <a:graphicData uri="http://schemas.openxmlformats.org/presentationml/2006/ole">
            <mc:AlternateContent xmlns:mc="http://schemas.openxmlformats.org/markup-compatibility/2006">
              <mc:Choice xmlns:v="urn:schemas-microsoft-com:vml" Requires="v">
                <p:oleObj spid="_x0000_s18451"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6113" y="1157288"/>
                        <a:ext cx="7845425" cy="45148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36" name="Line 4"/>
          <p:cNvSpPr>
            <a:spLocks noChangeShapeType="1"/>
          </p:cNvSpPr>
          <p:nvPr/>
        </p:nvSpPr>
        <p:spPr bwMode="auto">
          <a:xfrm>
            <a:off x="2220913" y="1471613"/>
            <a:ext cx="3508375" cy="2765425"/>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8437" name="Text Box 5"/>
          <p:cNvSpPr txBox="1">
            <a:spLocks noChangeArrowheads="1"/>
          </p:cNvSpPr>
          <p:nvPr/>
        </p:nvSpPr>
        <p:spPr bwMode="auto">
          <a:xfrm>
            <a:off x="5576888" y="4303713"/>
            <a:ext cx="1141412"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Demand for Cod</a:t>
            </a:r>
          </a:p>
        </p:txBody>
      </p:sp>
      <p:sp>
        <p:nvSpPr>
          <p:cNvPr id="18438" name="Line 6"/>
          <p:cNvSpPr>
            <a:spLocks noChangeShapeType="1"/>
          </p:cNvSpPr>
          <p:nvPr/>
        </p:nvSpPr>
        <p:spPr bwMode="auto">
          <a:xfrm flipH="1">
            <a:off x="2198688" y="1482725"/>
            <a:ext cx="4386262" cy="2246313"/>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8439" name="Text Box 7"/>
          <p:cNvSpPr txBox="1">
            <a:spLocks noChangeArrowheads="1"/>
          </p:cNvSpPr>
          <p:nvPr/>
        </p:nvSpPr>
        <p:spPr bwMode="auto">
          <a:xfrm>
            <a:off x="6670675" y="1498600"/>
            <a:ext cx="10033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Supply of Cod</a:t>
            </a:r>
          </a:p>
        </p:txBody>
      </p:sp>
      <p:sp>
        <p:nvSpPr>
          <p:cNvPr id="18440" name="Line 8"/>
          <p:cNvSpPr>
            <a:spLocks noChangeShapeType="1"/>
          </p:cNvSpPr>
          <p:nvPr/>
        </p:nvSpPr>
        <p:spPr bwMode="auto">
          <a:xfrm flipH="1" flipV="1">
            <a:off x="1316038" y="2824163"/>
            <a:ext cx="2628900" cy="6350"/>
          </a:xfrm>
          <a:prstGeom prst="line">
            <a:avLst/>
          </a:prstGeom>
          <a:noFill/>
          <a:ln w="50800">
            <a:solidFill>
              <a:srgbClr val="8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8441" name="Line 9"/>
          <p:cNvSpPr>
            <a:spLocks noChangeShapeType="1"/>
          </p:cNvSpPr>
          <p:nvPr/>
        </p:nvSpPr>
        <p:spPr bwMode="auto">
          <a:xfrm>
            <a:off x="3948113" y="2828925"/>
            <a:ext cx="0" cy="1976438"/>
          </a:xfrm>
          <a:prstGeom prst="line">
            <a:avLst/>
          </a:prstGeom>
          <a:noFill/>
          <a:ln w="50800">
            <a:solidFill>
              <a:srgbClr val="8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8442" name="Text Box 10"/>
          <p:cNvSpPr txBox="1">
            <a:spLocks noChangeArrowheads="1"/>
          </p:cNvSpPr>
          <p:nvPr/>
        </p:nvSpPr>
        <p:spPr bwMode="auto">
          <a:xfrm>
            <a:off x="3825875" y="2465388"/>
            <a:ext cx="322263" cy="234950"/>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GB" altLang="en-US" sz="900" b="1">
                <a:solidFill>
                  <a:schemeClr val="accent2"/>
                </a:solidFill>
                <a:latin typeface="Trebuchet MS" pitchFamily="34" charset="0"/>
              </a:rPr>
              <a:t>E1</a:t>
            </a:r>
            <a:endParaRPr lang="en-US" altLang="en-US" sz="900" b="1">
              <a:solidFill>
                <a:schemeClr val="accent2"/>
              </a:solidFill>
              <a:latin typeface="Trebuchet MS" pitchFamily="34" charset="0"/>
            </a:endParaRPr>
          </a:p>
        </p:txBody>
      </p:sp>
      <p:sp>
        <p:nvSpPr>
          <p:cNvPr id="18443" name="Line 11"/>
          <p:cNvSpPr>
            <a:spLocks noChangeShapeType="1"/>
          </p:cNvSpPr>
          <p:nvPr/>
        </p:nvSpPr>
        <p:spPr bwMode="auto">
          <a:xfrm flipH="1">
            <a:off x="3328988" y="2565400"/>
            <a:ext cx="3259137" cy="1679575"/>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8444" name="Text Box 12"/>
          <p:cNvSpPr txBox="1">
            <a:spLocks noChangeArrowheads="1"/>
          </p:cNvSpPr>
          <p:nvPr/>
        </p:nvSpPr>
        <p:spPr bwMode="auto">
          <a:xfrm>
            <a:off x="6672263" y="2305050"/>
            <a:ext cx="3302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S2</a:t>
            </a:r>
          </a:p>
        </p:txBody>
      </p:sp>
      <p:sp>
        <p:nvSpPr>
          <p:cNvPr id="18445" name="Text Box 13"/>
          <p:cNvSpPr txBox="1">
            <a:spLocks noChangeArrowheads="1"/>
          </p:cNvSpPr>
          <p:nvPr/>
        </p:nvSpPr>
        <p:spPr bwMode="auto">
          <a:xfrm>
            <a:off x="4664075" y="3114675"/>
            <a:ext cx="322263" cy="234950"/>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GB" altLang="en-US" sz="900" b="1">
                <a:solidFill>
                  <a:schemeClr val="accent2"/>
                </a:solidFill>
                <a:latin typeface="Trebuchet MS" pitchFamily="34" charset="0"/>
              </a:rPr>
              <a:t>E</a:t>
            </a:r>
            <a:r>
              <a:rPr lang="en-US" altLang="en-US" sz="900" b="1">
                <a:solidFill>
                  <a:schemeClr val="accent2"/>
                </a:solidFill>
                <a:latin typeface="Trebuchet MS" pitchFamily="34" charset="0"/>
              </a:rPr>
              <a:t>2</a:t>
            </a:r>
          </a:p>
        </p:txBody>
      </p:sp>
      <p:sp>
        <p:nvSpPr>
          <p:cNvPr id="18446" name="Line 14"/>
          <p:cNvSpPr>
            <a:spLocks noChangeShapeType="1"/>
          </p:cNvSpPr>
          <p:nvPr/>
        </p:nvSpPr>
        <p:spPr bwMode="auto">
          <a:xfrm flipH="1" flipV="1">
            <a:off x="1331913" y="3490913"/>
            <a:ext cx="3451225" cy="0"/>
          </a:xfrm>
          <a:prstGeom prst="line">
            <a:avLst/>
          </a:prstGeom>
          <a:noFill/>
          <a:ln w="50800">
            <a:solidFill>
              <a:srgbClr val="8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8447" name="Line 15"/>
          <p:cNvSpPr>
            <a:spLocks noChangeShapeType="1"/>
          </p:cNvSpPr>
          <p:nvPr/>
        </p:nvSpPr>
        <p:spPr bwMode="auto">
          <a:xfrm flipH="1">
            <a:off x="4786313" y="3495675"/>
            <a:ext cx="20637" cy="1303338"/>
          </a:xfrm>
          <a:prstGeom prst="line">
            <a:avLst/>
          </a:prstGeom>
          <a:noFill/>
          <a:ln w="50800">
            <a:solidFill>
              <a:srgbClr val="8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8448" name="Line 16"/>
          <p:cNvSpPr>
            <a:spLocks noChangeShapeType="1"/>
          </p:cNvSpPr>
          <p:nvPr/>
        </p:nvSpPr>
        <p:spPr bwMode="auto">
          <a:xfrm>
            <a:off x="4005263" y="2963863"/>
            <a:ext cx="582612" cy="482600"/>
          </a:xfrm>
          <a:prstGeom prst="line">
            <a:avLst/>
          </a:prstGeom>
          <a:noFill/>
          <a:ln w="5080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en-GB" smtClean="0"/>
              <a:t>Shifts in Supply and the Market Equilibrium</a:t>
            </a:r>
            <a:endParaRPr lang="en-US" smtClean="0"/>
          </a:p>
        </p:txBody>
      </p:sp>
      <p:graphicFrame>
        <p:nvGraphicFramePr>
          <p:cNvPr id="19459" name="Object 3"/>
          <p:cNvGraphicFramePr>
            <a:graphicFrameLocks noChangeAspect="1"/>
          </p:cNvGraphicFramePr>
          <p:nvPr/>
        </p:nvGraphicFramePr>
        <p:xfrm>
          <a:off x="646113" y="1157288"/>
          <a:ext cx="7845425" cy="4514850"/>
        </p:xfrm>
        <a:graphic>
          <a:graphicData uri="http://schemas.openxmlformats.org/presentationml/2006/ole">
            <mc:AlternateContent xmlns:mc="http://schemas.openxmlformats.org/markup-compatibility/2006">
              <mc:Choice xmlns:v="urn:schemas-microsoft-com:vml" Requires="v">
                <p:oleObj spid="_x0000_s19480"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6113" y="1157288"/>
                        <a:ext cx="7845425" cy="45148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0" name="Line 4"/>
          <p:cNvSpPr>
            <a:spLocks noChangeShapeType="1"/>
          </p:cNvSpPr>
          <p:nvPr/>
        </p:nvSpPr>
        <p:spPr bwMode="auto">
          <a:xfrm>
            <a:off x="2220913" y="1471613"/>
            <a:ext cx="3508375" cy="2765425"/>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9461" name="Text Box 5"/>
          <p:cNvSpPr txBox="1">
            <a:spLocks noChangeArrowheads="1"/>
          </p:cNvSpPr>
          <p:nvPr/>
        </p:nvSpPr>
        <p:spPr bwMode="auto">
          <a:xfrm>
            <a:off x="5576888" y="4303713"/>
            <a:ext cx="1141412"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Demand for Cod</a:t>
            </a:r>
          </a:p>
        </p:txBody>
      </p:sp>
      <p:sp>
        <p:nvSpPr>
          <p:cNvPr id="19462" name="Line 6"/>
          <p:cNvSpPr>
            <a:spLocks noChangeShapeType="1"/>
          </p:cNvSpPr>
          <p:nvPr/>
        </p:nvSpPr>
        <p:spPr bwMode="auto">
          <a:xfrm flipH="1">
            <a:off x="2198688" y="1482725"/>
            <a:ext cx="4386262" cy="2246313"/>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9463" name="Text Box 7"/>
          <p:cNvSpPr txBox="1">
            <a:spLocks noChangeArrowheads="1"/>
          </p:cNvSpPr>
          <p:nvPr/>
        </p:nvSpPr>
        <p:spPr bwMode="auto">
          <a:xfrm>
            <a:off x="6670675" y="1498600"/>
            <a:ext cx="10033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Supply of Cod</a:t>
            </a:r>
          </a:p>
        </p:txBody>
      </p:sp>
      <p:sp>
        <p:nvSpPr>
          <p:cNvPr id="19464" name="Line 8"/>
          <p:cNvSpPr>
            <a:spLocks noChangeShapeType="1"/>
          </p:cNvSpPr>
          <p:nvPr/>
        </p:nvSpPr>
        <p:spPr bwMode="auto">
          <a:xfrm flipH="1" flipV="1">
            <a:off x="1316038" y="2824163"/>
            <a:ext cx="2628900" cy="6350"/>
          </a:xfrm>
          <a:prstGeom prst="line">
            <a:avLst/>
          </a:prstGeom>
          <a:noFill/>
          <a:ln w="50800">
            <a:solidFill>
              <a:srgbClr val="8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9465" name="Line 9"/>
          <p:cNvSpPr>
            <a:spLocks noChangeShapeType="1"/>
          </p:cNvSpPr>
          <p:nvPr/>
        </p:nvSpPr>
        <p:spPr bwMode="auto">
          <a:xfrm>
            <a:off x="3948113" y="2828925"/>
            <a:ext cx="0" cy="1976438"/>
          </a:xfrm>
          <a:prstGeom prst="line">
            <a:avLst/>
          </a:prstGeom>
          <a:noFill/>
          <a:ln w="50800">
            <a:solidFill>
              <a:srgbClr val="8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9466" name="Text Box 10"/>
          <p:cNvSpPr txBox="1">
            <a:spLocks noChangeArrowheads="1"/>
          </p:cNvSpPr>
          <p:nvPr/>
        </p:nvSpPr>
        <p:spPr bwMode="auto">
          <a:xfrm>
            <a:off x="3825875" y="2465388"/>
            <a:ext cx="322263" cy="234950"/>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GB" altLang="en-US" sz="900" b="1">
                <a:solidFill>
                  <a:schemeClr val="accent2"/>
                </a:solidFill>
                <a:latin typeface="Trebuchet MS" pitchFamily="34" charset="0"/>
              </a:rPr>
              <a:t>E1</a:t>
            </a:r>
            <a:endParaRPr lang="en-US" altLang="en-US" sz="900" b="1">
              <a:solidFill>
                <a:schemeClr val="accent2"/>
              </a:solidFill>
              <a:latin typeface="Trebuchet MS" pitchFamily="34" charset="0"/>
            </a:endParaRPr>
          </a:p>
        </p:txBody>
      </p:sp>
      <p:sp>
        <p:nvSpPr>
          <p:cNvPr id="19467" name="Line 11"/>
          <p:cNvSpPr>
            <a:spLocks noChangeShapeType="1"/>
          </p:cNvSpPr>
          <p:nvPr/>
        </p:nvSpPr>
        <p:spPr bwMode="auto">
          <a:xfrm flipH="1">
            <a:off x="3328988" y="2565400"/>
            <a:ext cx="3259137" cy="1679575"/>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9468" name="Text Box 12"/>
          <p:cNvSpPr txBox="1">
            <a:spLocks noChangeArrowheads="1"/>
          </p:cNvSpPr>
          <p:nvPr/>
        </p:nvSpPr>
        <p:spPr bwMode="auto">
          <a:xfrm>
            <a:off x="6672263" y="2305050"/>
            <a:ext cx="3302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S2</a:t>
            </a:r>
          </a:p>
        </p:txBody>
      </p:sp>
      <p:sp>
        <p:nvSpPr>
          <p:cNvPr id="19469" name="Text Box 13"/>
          <p:cNvSpPr txBox="1">
            <a:spLocks noChangeArrowheads="1"/>
          </p:cNvSpPr>
          <p:nvPr/>
        </p:nvSpPr>
        <p:spPr bwMode="auto">
          <a:xfrm>
            <a:off x="4664075" y="3114675"/>
            <a:ext cx="322263" cy="234950"/>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GB" altLang="en-US" sz="900" b="1">
                <a:solidFill>
                  <a:schemeClr val="accent2"/>
                </a:solidFill>
                <a:latin typeface="Trebuchet MS" pitchFamily="34" charset="0"/>
              </a:rPr>
              <a:t>E</a:t>
            </a:r>
            <a:r>
              <a:rPr lang="en-US" altLang="en-US" sz="900" b="1">
                <a:solidFill>
                  <a:schemeClr val="accent2"/>
                </a:solidFill>
                <a:latin typeface="Trebuchet MS" pitchFamily="34" charset="0"/>
              </a:rPr>
              <a:t>2</a:t>
            </a:r>
          </a:p>
        </p:txBody>
      </p:sp>
      <p:sp>
        <p:nvSpPr>
          <p:cNvPr id="19470" name="Line 14"/>
          <p:cNvSpPr>
            <a:spLocks noChangeShapeType="1"/>
          </p:cNvSpPr>
          <p:nvPr/>
        </p:nvSpPr>
        <p:spPr bwMode="auto">
          <a:xfrm flipH="1" flipV="1">
            <a:off x="1331913" y="3490913"/>
            <a:ext cx="3451225" cy="0"/>
          </a:xfrm>
          <a:prstGeom prst="line">
            <a:avLst/>
          </a:prstGeom>
          <a:noFill/>
          <a:ln w="50800">
            <a:solidFill>
              <a:srgbClr val="8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9471" name="Line 15"/>
          <p:cNvSpPr>
            <a:spLocks noChangeShapeType="1"/>
          </p:cNvSpPr>
          <p:nvPr/>
        </p:nvSpPr>
        <p:spPr bwMode="auto">
          <a:xfrm flipH="1">
            <a:off x="4786313" y="3495675"/>
            <a:ext cx="20637" cy="1303338"/>
          </a:xfrm>
          <a:prstGeom prst="line">
            <a:avLst/>
          </a:prstGeom>
          <a:noFill/>
          <a:ln w="50800">
            <a:solidFill>
              <a:srgbClr val="8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9472" name="Line 16"/>
          <p:cNvSpPr>
            <a:spLocks noChangeShapeType="1"/>
          </p:cNvSpPr>
          <p:nvPr/>
        </p:nvSpPr>
        <p:spPr bwMode="auto">
          <a:xfrm>
            <a:off x="4005263" y="2963863"/>
            <a:ext cx="582612" cy="482600"/>
          </a:xfrm>
          <a:prstGeom prst="line">
            <a:avLst/>
          </a:prstGeom>
          <a:noFill/>
          <a:ln w="5080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9473" name="Line 17"/>
          <p:cNvSpPr>
            <a:spLocks noChangeShapeType="1"/>
          </p:cNvSpPr>
          <p:nvPr/>
        </p:nvSpPr>
        <p:spPr bwMode="auto">
          <a:xfrm flipH="1">
            <a:off x="1574800" y="1477963"/>
            <a:ext cx="3259138" cy="1679575"/>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9474" name="Text Box 18"/>
          <p:cNvSpPr txBox="1">
            <a:spLocks noChangeArrowheads="1"/>
          </p:cNvSpPr>
          <p:nvPr/>
        </p:nvSpPr>
        <p:spPr bwMode="auto">
          <a:xfrm>
            <a:off x="4881563" y="1500188"/>
            <a:ext cx="33020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S3</a:t>
            </a:r>
          </a:p>
        </p:txBody>
      </p:sp>
      <p:sp>
        <p:nvSpPr>
          <p:cNvPr id="19475" name="Line 19"/>
          <p:cNvSpPr>
            <a:spLocks noChangeShapeType="1"/>
          </p:cNvSpPr>
          <p:nvPr/>
        </p:nvSpPr>
        <p:spPr bwMode="auto">
          <a:xfrm flipH="1" flipV="1">
            <a:off x="1335088" y="2290763"/>
            <a:ext cx="1941512" cy="6350"/>
          </a:xfrm>
          <a:prstGeom prst="line">
            <a:avLst/>
          </a:prstGeom>
          <a:noFill/>
          <a:ln w="50800">
            <a:solidFill>
              <a:srgbClr val="8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9476" name="Line 20"/>
          <p:cNvSpPr>
            <a:spLocks noChangeShapeType="1"/>
          </p:cNvSpPr>
          <p:nvPr/>
        </p:nvSpPr>
        <p:spPr bwMode="auto">
          <a:xfrm>
            <a:off x="3249613" y="2308225"/>
            <a:ext cx="6350" cy="2493963"/>
          </a:xfrm>
          <a:prstGeom prst="line">
            <a:avLst/>
          </a:prstGeom>
          <a:noFill/>
          <a:ln w="50800">
            <a:solidFill>
              <a:srgbClr val="8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9477" name="Line 21"/>
          <p:cNvSpPr>
            <a:spLocks noChangeShapeType="1"/>
          </p:cNvSpPr>
          <p:nvPr/>
        </p:nvSpPr>
        <p:spPr bwMode="auto">
          <a:xfrm flipH="1" flipV="1">
            <a:off x="3278188" y="2395538"/>
            <a:ext cx="474662" cy="382587"/>
          </a:xfrm>
          <a:prstGeom prst="line">
            <a:avLst/>
          </a:prstGeom>
          <a:noFill/>
          <a:ln w="50800">
            <a:solidFill>
              <a:srgbClr val="FF0000"/>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p:txBody>
          <a:bodyPr/>
          <a:lstStyle/>
          <a:p>
            <a:pPr eaLnBrk="1" hangingPunct="1"/>
            <a:r>
              <a:rPr lang="en-GB" smtClean="0"/>
              <a:t>The equilibrium in a market</a:t>
            </a:r>
            <a:endParaRPr lang="en-US" smtClean="0"/>
          </a:p>
        </p:txBody>
      </p:sp>
      <p:sp>
        <p:nvSpPr>
          <p:cNvPr id="20483" name="AutoShape 6"/>
          <p:cNvSpPr>
            <a:spLocks noChangeAspect="1" noChangeArrowheads="1"/>
          </p:cNvSpPr>
          <p:nvPr/>
        </p:nvSpPr>
        <p:spPr bwMode="auto">
          <a:xfrm>
            <a:off x="468313" y="1125538"/>
            <a:ext cx="7489825"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0484" name="Line 7"/>
          <p:cNvSpPr>
            <a:spLocks noChangeShapeType="1"/>
          </p:cNvSpPr>
          <p:nvPr/>
        </p:nvSpPr>
        <p:spPr bwMode="auto">
          <a:xfrm>
            <a:off x="1357313" y="1125538"/>
            <a:ext cx="0" cy="474186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485" name="Line 8"/>
          <p:cNvSpPr>
            <a:spLocks noChangeShapeType="1"/>
          </p:cNvSpPr>
          <p:nvPr/>
        </p:nvSpPr>
        <p:spPr bwMode="auto">
          <a:xfrm>
            <a:off x="1357313" y="5867400"/>
            <a:ext cx="647065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486" name="Text Box 9"/>
          <p:cNvSpPr txBox="1">
            <a:spLocks noChangeArrowheads="1"/>
          </p:cNvSpPr>
          <p:nvPr/>
        </p:nvSpPr>
        <p:spPr bwMode="auto">
          <a:xfrm>
            <a:off x="468313" y="1125538"/>
            <a:ext cx="795337" cy="3365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600" b="1">
                <a:solidFill>
                  <a:schemeClr val="accent2"/>
                </a:solidFill>
              </a:rPr>
              <a:t>Price</a:t>
            </a:r>
            <a:endParaRPr lang="en-US" sz="3200">
              <a:solidFill>
                <a:schemeClr val="accent2"/>
              </a:solidFill>
            </a:endParaRPr>
          </a:p>
        </p:txBody>
      </p:sp>
      <p:sp>
        <p:nvSpPr>
          <p:cNvPr id="20487" name="Text Box 10"/>
          <p:cNvSpPr txBox="1">
            <a:spLocks noChangeArrowheads="1"/>
          </p:cNvSpPr>
          <p:nvPr/>
        </p:nvSpPr>
        <p:spPr bwMode="auto">
          <a:xfrm>
            <a:off x="6376988" y="5935663"/>
            <a:ext cx="1581150" cy="3365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600" b="1">
                <a:solidFill>
                  <a:schemeClr val="accent2"/>
                </a:solidFill>
              </a:rPr>
              <a:t>Quantity </a:t>
            </a:r>
            <a:endParaRPr lang="en-US" sz="3200">
              <a:solidFill>
                <a:schemeClr val="accent2"/>
              </a:solidFill>
            </a:endParaRPr>
          </a:p>
        </p:txBody>
      </p:sp>
      <p:sp>
        <p:nvSpPr>
          <p:cNvPr id="20488" name="Line 11"/>
          <p:cNvSpPr>
            <a:spLocks noChangeShapeType="1"/>
          </p:cNvSpPr>
          <p:nvPr/>
        </p:nvSpPr>
        <p:spPr bwMode="auto">
          <a:xfrm>
            <a:off x="2041525" y="1162050"/>
            <a:ext cx="3894138" cy="3895725"/>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489" name="Text Box 12"/>
          <p:cNvSpPr txBox="1">
            <a:spLocks noChangeArrowheads="1"/>
          </p:cNvSpPr>
          <p:nvPr/>
        </p:nvSpPr>
        <p:spPr bwMode="auto">
          <a:xfrm>
            <a:off x="5459413" y="5106988"/>
            <a:ext cx="1084262" cy="3365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solidFill>
                  <a:schemeClr val="accent2"/>
                </a:solidFill>
              </a:rPr>
              <a:t>Demand</a:t>
            </a:r>
            <a:endParaRPr lang="en-US" sz="3200">
              <a:solidFill>
                <a:schemeClr val="accent2"/>
              </a:solidFill>
            </a:endParaRPr>
          </a:p>
        </p:txBody>
      </p:sp>
      <p:sp>
        <p:nvSpPr>
          <p:cNvPr id="20490" name="Line 13"/>
          <p:cNvSpPr>
            <a:spLocks noChangeShapeType="1"/>
          </p:cNvSpPr>
          <p:nvPr/>
        </p:nvSpPr>
        <p:spPr bwMode="auto">
          <a:xfrm flipH="1">
            <a:off x="1365250" y="1555750"/>
            <a:ext cx="4845050" cy="3944938"/>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491" name="Text Box 14"/>
          <p:cNvSpPr txBox="1">
            <a:spLocks noChangeArrowheads="1"/>
          </p:cNvSpPr>
          <p:nvPr/>
        </p:nvSpPr>
        <p:spPr bwMode="auto">
          <a:xfrm>
            <a:off x="5730875" y="1176338"/>
            <a:ext cx="1084263" cy="3365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solidFill>
                  <a:schemeClr val="accent2"/>
                </a:solidFill>
              </a:rPr>
              <a:t>Supply</a:t>
            </a:r>
            <a:endParaRPr lang="en-US" sz="3200">
              <a:solidFill>
                <a:schemeClr val="accent2"/>
              </a:solidFill>
            </a:endParaRPr>
          </a:p>
        </p:txBody>
      </p:sp>
      <p:sp>
        <p:nvSpPr>
          <p:cNvPr id="20492" name="Line 15"/>
          <p:cNvSpPr>
            <a:spLocks noChangeShapeType="1"/>
          </p:cNvSpPr>
          <p:nvPr/>
        </p:nvSpPr>
        <p:spPr bwMode="auto">
          <a:xfrm flipH="1">
            <a:off x="1352550" y="3238500"/>
            <a:ext cx="2765425" cy="0"/>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0493" name="Line 16"/>
          <p:cNvSpPr>
            <a:spLocks noChangeShapeType="1"/>
          </p:cNvSpPr>
          <p:nvPr/>
        </p:nvSpPr>
        <p:spPr bwMode="auto">
          <a:xfrm>
            <a:off x="4129088" y="3248025"/>
            <a:ext cx="0" cy="2608263"/>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0494" name="Text Box 17"/>
          <p:cNvSpPr txBox="1">
            <a:spLocks noChangeArrowheads="1"/>
          </p:cNvSpPr>
          <p:nvPr/>
        </p:nvSpPr>
        <p:spPr bwMode="auto">
          <a:xfrm>
            <a:off x="874713" y="3038475"/>
            <a:ext cx="527050" cy="3365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600" b="1">
                <a:solidFill>
                  <a:schemeClr val="accent2"/>
                </a:solidFill>
              </a:rPr>
              <a:t>P1</a:t>
            </a:r>
            <a:endParaRPr lang="en-US" sz="3200">
              <a:solidFill>
                <a:schemeClr val="accent2"/>
              </a:solidFill>
            </a:endParaRPr>
          </a:p>
        </p:txBody>
      </p:sp>
      <p:sp>
        <p:nvSpPr>
          <p:cNvPr id="20495" name="Text Box 18"/>
          <p:cNvSpPr txBox="1">
            <a:spLocks noChangeArrowheads="1"/>
          </p:cNvSpPr>
          <p:nvPr/>
        </p:nvSpPr>
        <p:spPr bwMode="auto">
          <a:xfrm>
            <a:off x="3789363" y="5903913"/>
            <a:ext cx="633412" cy="3365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600" b="1">
                <a:solidFill>
                  <a:schemeClr val="accent2"/>
                </a:solidFill>
              </a:rPr>
              <a:t>Q1</a:t>
            </a:r>
            <a:endParaRPr lang="en-US" sz="3200">
              <a:solidFill>
                <a:schemeClr val="accent2"/>
              </a:solidFill>
            </a:endParaRPr>
          </a:p>
        </p:txBody>
      </p:sp>
      <p:sp>
        <p:nvSpPr>
          <p:cNvPr id="20496" name="Text Box 19"/>
          <p:cNvSpPr txBox="1">
            <a:spLocks noChangeArrowheads="1"/>
          </p:cNvSpPr>
          <p:nvPr/>
        </p:nvSpPr>
        <p:spPr bwMode="auto">
          <a:xfrm>
            <a:off x="5594350" y="2851150"/>
            <a:ext cx="2146300" cy="1069975"/>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600">
                <a:solidFill>
                  <a:schemeClr val="accent2"/>
                </a:solidFill>
              </a:rPr>
              <a:t>Equilibrium Point – a market clearing point where supply = demand</a:t>
            </a:r>
            <a:endParaRPr lang="en-US" sz="3200">
              <a:solidFill>
                <a:schemeClr val="accent2"/>
              </a:solidFill>
            </a:endParaRPr>
          </a:p>
        </p:txBody>
      </p:sp>
      <p:sp>
        <p:nvSpPr>
          <p:cNvPr id="20497" name="Line 20"/>
          <p:cNvSpPr>
            <a:spLocks noChangeShapeType="1"/>
          </p:cNvSpPr>
          <p:nvPr/>
        </p:nvSpPr>
        <p:spPr bwMode="auto">
          <a:xfrm>
            <a:off x="1355725" y="4156075"/>
            <a:ext cx="4714875" cy="0"/>
          </a:xfrm>
          <a:prstGeom prst="line">
            <a:avLst/>
          </a:prstGeom>
          <a:noFill/>
          <a:ln w="25400">
            <a:solidFill>
              <a:srgbClr val="00008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498" name="Text Box 21"/>
          <p:cNvSpPr txBox="1">
            <a:spLocks noChangeArrowheads="1"/>
          </p:cNvSpPr>
          <p:nvPr/>
        </p:nvSpPr>
        <p:spPr bwMode="auto">
          <a:xfrm>
            <a:off x="874713" y="3894138"/>
            <a:ext cx="527050" cy="3365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600" b="1">
                <a:solidFill>
                  <a:schemeClr val="accent2"/>
                </a:solidFill>
              </a:rPr>
              <a:t>P2</a:t>
            </a:r>
            <a:endParaRPr lang="en-US" sz="3200">
              <a:solidFill>
                <a:schemeClr val="accent2"/>
              </a:solidFill>
            </a:endParaRPr>
          </a:p>
        </p:txBody>
      </p:sp>
      <p:sp>
        <p:nvSpPr>
          <p:cNvPr id="20499" name="Line 22"/>
          <p:cNvSpPr>
            <a:spLocks noChangeShapeType="1"/>
          </p:cNvSpPr>
          <p:nvPr/>
        </p:nvSpPr>
        <p:spPr bwMode="auto">
          <a:xfrm flipH="1">
            <a:off x="4456113" y="3217863"/>
            <a:ext cx="90805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0500" name="Line 23"/>
          <p:cNvSpPr>
            <a:spLocks noChangeShapeType="1"/>
          </p:cNvSpPr>
          <p:nvPr/>
        </p:nvSpPr>
        <p:spPr bwMode="auto">
          <a:xfrm>
            <a:off x="1376363" y="2195513"/>
            <a:ext cx="4716462" cy="0"/>
          </a:xfrm>
          <a:prstGeom prst="line">
            <a:avLst/>
          </a:prstGeom>
          <a:noFill/>
          <a:ln w="25400">
            <a:solidFill>
              <a:srgbClr val="00008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501" name="Text Box 24"/>
          <p:cNvSpPr txBox="1">
            <a:spLocks noChangeArrowheads="1"/>
          </p:cNvSpPr>
          <p:nvPr/>
        </p:nvSpPr>
        <p:spPr bwMode="auto">
          <a:xfrm>
            <a:off x="868363" y="1963738"/>
            <a:ext cx="527050" cy="3365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600" b="1">
                <a:solidFill>
                  <a:schemeClr val="accent2"/>
                </a:solidFill>
              </a:rPr>
              <a:t>P3</a:t>
            </a:r>
            <a:endParaRPr lang="en-US" sz="3200">
              <a:solidFill>
                <a:schemeClr val="accent2"/>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smtClean="0"/>
              <a:t>Shifts in market demand</a:t>
            </a:r>
            <a:endParaRPr lang="en-US" smtClean="0"/>
          </a:p>
        </p:txBody>
      </p:sp>
      <p:sp>
        <p:nvSpPr>
          <p:cNvPr id="21507" name="Rectangle 3"/>
          <p:cNvSpPr>
            <a:spLocks noGrp="1" noChangeArrowheads="1"/>
          </p:cNvSpPr>
          <p:nvPr>
            <p:ph idx="1"/>
          </p:nvPr>
        </p:nvSpPr>
        <p:spPr>
          <a:xfrm>
            <a:off x="539552" y="1412776"/>
            <a:ext cx="8229600" cy="4525963"/>
          </a:xfrm>
        </p:spPr>
        <p:txBody>
          <a:bodyPr>
            <a:normAutofit lnSpcReduction="10000"/>
          </a:bodyPr>
          <a:lstStyle/>
          <a:p>
            <a:pPr eaLnBrk="1" hangingPunct="1">
              <a:spcBef>
                <a:spcPct val="60000"/>
              </a:spcBef>
            </a:pPr>
            <a:r>
              <a:rPr lang="en-US" sz="2400" dirty="0" smtClean="0"/>
              <a:t>The demand curve may shift to the right (increase) for several reasons:</a:t>
            </a:r>
          </a:p>
          <a:p>
            <a:pPr eaLnBrk="1" hangingPunct="1">
              <a:spcBef>
                <a:spcPct val="60000"/>
              </a:spcBef>
            </a:pPr>
            <a:r>
              <a:rPr lang="en-US" sz="2400" dirty="0" smtClean="0"/>
              <a:t>A rise in the price of a substitute or a fall in the price of a complement </a:t>
            </a:r>
          </a:p>
          <a:p>
            <a:pPr eaLnBrk="1" hangingPunct="1">
              <a:spcBef>
                <a:spcPct val="60000"/>
              </a:spcBef>
            </a:pPr>
            <a:r>
              <a:rPr lang="en-US" sz="2400" dirty="0" smtClean="0"/>
              <a:t>An increase in consumers’ income or wealth</a:t>
            </a:r>
          </a:p>
          <a:p>
            <a:pPr eaLnBrk="1" hangingPunct="1">
              <a:spcBef>
                <a:spcPct val="60000"/>
              </a:spcBef>
            </a:pPr>
            <a:r>
              <a:rPr lang="en-US" sz="2400" dirty="0" smtClean="0"/>
              <a:t>Changing consumer tastes and preferences in </a:t>
            </a:r>
            <a:r>
              <a:rPr lang="en-US" sz="2400" dirty="0" err="1" smtClean="0"/>
              <a:t>favour</a:t>
            </a:r>
            <a:r>
              <a:rPr lang="en-US" sz="2400" dirty="0" smtClean="0"/>
              <a:t> of the product</a:t>
            </a:r>
          </a:p>
          <a:p>
            <a:pPr eaLnBrk="1" hangingPunct="1">
              <a:spcBef>
                <a:spcPct val="60000"/>
              </a:spcBef>
            </a:pPr>
            <a:r>
              <a:rPr lang="en-US" sz="2400" dirty="0" smtClean="0"/>
              <a:t>A fall in interest rates (i.e. bank borrowing rates or mortgage interest rates)</a:t>
            </a:r>
          </a:p>
          <a:p>
            <a:pPr eaLnBrk="1" hangingPunct="1">
              <a:spcBef>
                <a:spcPct val="60000"/>
              </a:spcBef>
            </a:pPr>
            <a:r>
              <a:rPr lang="en-US" sz="2400" dirty="0" smtClean="0"/>
              <a:t>A general rise in consumer confidence and optimism</a:t>
            </a:r>
          </a:p>
          <a:p>
            <a:pPr eaLnBrk="1" hangingPunct="1">
              <a:spcBef>
                <a:spcPct val="60000"/>
              </a:spcBef>
            </a:pPr>
            <a:endParaRPr lang="en-US" sz="2400" dirty="0" smtClean="0"/>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p:txBody>
          <a:bodyPr/>
          <a:lstStyle/>
          <a:p>
            <a:pPr eaLnBrk="1" hangingPunct="1"/>
            <a:r>
              <a:rPr lang="en-GB" smtClean="0"/>
              <a:t>Changes in market demand</a:t>
            </a:r>
            <a:endParaRPr lang="en-US" smtClean="0"/>
          </a:p>
        </p:txBody>
      </p:sp>
      <p:sp>
        <p:nvSpPr>
          <p:cNvPr id="22531" name="AutoShape 6"/>
          <p:cNvSpPr>
            <a:spLocks noChangeAspect="1" noChangeArrowheads="1"/>
          </p:cNvSpPr>
          <p:nvPr/>
        </p:nvSpPr>
        <p:spPr bwMode="auto">
          <a:xfrm>
            <a:off x="468313" y="1049338"/>
            <a:ext cx="8351837" cy="504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4000"/>
          </a:p>
        </p:txBody>
      </p:sp>
      <p:sp>
        <p:nvSpPr>
          <p:cNvPr id="22532" name="Line 7"/>
          <p:cNvSpPr>
            <a:spLocks noChangeShapeType="1"/>
          </p:cNvSpPr>
          <p:nvPr/>
        </p:nvSpPr>
        <p:spPr bwMode="auto">
          <a:xfrm>
            <a:off x="1225550" y="1423988"/>
            <a:ext cx="0" cy="40830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33" name="Line 8"/>
          <p:cNvSpPr>
            <a:spLocks noChangeShapeType="1"/>
          </p:cNvSpPr>
          <p:nvPr/>
        </p:nvSpPr>
        <p:spPr bwMode="auto">
          <a:xfrm>
            <a:off x="1225550" y="5507038"/>
            <a:ext cx="313372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34" name="Text Box 9"/>
          <p:cNvSpPr txBox="1">
            <a:spLocks noChangeArrowheads="1"/>
          </p:cNvSpPr>
          <p:nvPr/>
        </p:nvSpPr>
        <p:spPr bwMode="auto">
          <a:xfrm>
            <a:off x="468313" y="1368425"/>
            <a:ext cx="684212"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9553" tIns="39776" rIns="79553" bIns="3977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a:solidFill>
                  <a:srgbClr val="000099"/>
                </a:solidFill>
              </a:rPr>
              <a:t>Price</a:t>
            </a:r>
            <a:endParaRPr lang="en-US" sz="3200"/>
          </a:p>
        </p:txBody>
      </p:sp>
      <p:sp>
        <p:nvSpPr>
          <p:cNvPr id="22535" name="Text Box 10"/>
          <p:cNvSpPr txBox="1">
            <a:spLocks noChangeArrowheads="1"/>
          </p:cNvSpPr>
          <p:nvPr/>
        </p:nvSpPr>
        <p:spPr bwMode="auto">
          <a:xfrm>
            <a:off x="3502025" y="5510213"/>
            <a:ext cx="981075"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9553" tIns="39776" rIns="79553" bIns="3977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a:solidFill>
                  <a:srgbClr val="000099"/>
                </a:solidFill>
              </a:rPr>
              <a:t>Quantity </a:t>
            </a:r>
            <a:endParaRPr lang="en-US" sz="3200"/>
          </a:p>
        </p:txBody>
      </p:sp>
      <p:sp>
        <p:nvSpPr>
          <p:cNvPr id="22536" name="Line 11"/>
          <p:cNvSpPr>
            <a:spLocks noChangeShapeType="1"/>
          </p:cNvSpPr>
          <p:nvPr/>
        </p:nvSpPr>
        <p:spPr bwMode="auto">
          <a:xfrm>
            <a:off x="1406525" y="1806575"/>
            <a:ext cx="2887663" cy="2865438"/>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37" name="Text Box 12"/>
          <p:cNvSpPr txBox="1">
            <a:spLocks noChangeArrowheads="1"/>
          </p:cNvSpPr>
          <p:nvPr/>
        </p:nvSpPr>
        <p:spPr bwMode="auto">
          <a:xfrm>
            <a:off x="4192588" y="4656138"/>
            <a:ext cx="493712"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9553" tIns="39776" rIns="79553" bIns="3977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solidFill>
                  <a:srgbClr val="000099"/>
                </a:solidFill>
              </a:rPr>
              <a:t>D2</a:t>
            </a:r>
            <a:endParaRPr lang="en-US" sz="3200"/>
          </a:p>
        </p:txBody>
      </p:sp>
      <p:sp>
        <p:nvSpPr>
          <p:cNvPr id="22538" name="Line 13"/>
          <p:cNvSpPr>
            <a:spLocks noChangeShapeType="1"/>
          </p:cNvSpPr>
          <p:nvPr/>
        </p:nvSpPr>
        <p:spPr bwMode="auto">
          <a:xfrm flipH="1">
            <a:off x="1462088" y="2036763"/>
            <a:ext cx="2184400" cy="2884487"/>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39" name="Text Box 14"/>
          <p:cNvSpPr txBox="1">
            <a:spLocks noChangeArrowheads="1"/>
          </p:cNvSpPr>
          <p:nvPr/>
        </p:nvSpPr>
        <p:spPr bwMode="auto">
          <a:xfrm>
            <a:off x="3525838" y="1695450"/>
            <a:ext cx="776287"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9553" tIns="39776" rIns="79553" bIns="3977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solidFill>
                  <a:srgbClr val="000099"/>
                </a:solidFill>
              </a:rPr>
              <a:t>Supply</a:t>
            </a:r>
            <a:endParaRPr lang="en-US" sz="3200"/>
          </a:p>
        </p:txBody>
      </p:sp>
      <p:sp>
        <p:nvSpPr>
          <p:cNvPr id="22540" name="Line 15"/>
          <p:cNvSpPr>
            <a:spLocks noChangeShapeType="1"/>
          </p:cNvSpPr>
          <p:nvPr/>
        </p:nvSpPr>
        <p:spPr bwMode="auto">
          <a:xfrm flipH="1">
            <a:off x="1220788" y="3176588"/>
            <a:ext cx="1573212" cy="0"/>
          </a:xfrm>
          <a:prstGeom prst="line">
            <a:avLst/>
          </a:prstGeom>
          <a:noFill/>
          <a:ln w="25400">
            <a:solidFill>
              <a:srgbClr val="000080"/>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2541" name="Line 16"/>
          <p:cNvSpPr>
            <a:spLocks noChangeShapeType="1"/>
          </p:cNvSpPr>
          <p:nvPr/>
        </p:nvSpPr>
        <p:spPr bwMode="auto">
          <a:xfrm>
            <a:off x="2790825" y="3170238"/>
            <a:ext cx="0" cy="2354262"/>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2542" name="Text Box 17"/>
          <p:cNvSpPr txBox="1">
            <a:spLocks noChangeArrowheads="1"/>
          </p:cNvSpPr>
          <p:nvPr/>
        </p:nvSpPr>
        <p:spPr bwMode="auto">
          <a:xfrm>
            <a:off x="809625" y="2952750"/>
            <a:ext cx="450850"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9553" tIns="39776" rIns="79553" bIns="3977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a:solidFill>
                  <a:srgbClr val="000099"/>
                </a:solidFill>
              </a:rPr>
              <a:t>P2</a:t>
            </a:r>
            <a:endParaRPr lang="en-US" sz="3200"/>
          </a:p>
        </p:txBody>
      </p:sp>
      <p:sp>
        <p:nvSpPr>
          <p:cNvPr id="22543" name="Text Box 18"/>
          <p:cNvSpPr txBox="1">
            <a:spLocks noChangeArrowheads="1"/>
          </p:cNvSpPr>
          <p:nvPr/>
        </p:nvSpPr>
        <p:spPr bwMode="auto">
          <a:xfrm>
            <a:off x="2157413" y="5510213"/>
            <a:ext cx="542925"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9553" tIns="39776" rIns="79553" bIns="3977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a:solidFill>
                  <a:srgbClr val="000099"/>
                </a:solidFill>
              </a:rPr>
              <a:t>Q1</a:t>
            </a:r>
            <a:endParaRPr lang="en-US" sz="3200"/>
          </a:p>
        </p:txBody>
      </p:sp>
      <p:sp>
        <p:nvSpPr>
          <p:cNvPr id="22544" name="Line 19"/>
          <p:cNvSpPr>
            <a:spLocks noChangeShapeType="1"/>
          </p:cNvSpPr>
          <p:nvPr/>
        </p:nvSpPr>
        <p:spPr bwMode="auto">
          <a:xfrm>
            <a:off x="4791075" y="1427163"/>
            <a:ext cx="0" cy="40830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45" name="Line 20"/>
          <p:cNvSpPr>
            <a:spLocks noChangeShapeType="1"/>
          </p:cNvSpPr>
          <p:nvPr/>
        </p:nvSpPr>
        <p:spPr bwMode="auto">
          <a:xfrm>
            <a:off x="4791075" y="5510213"/>
            <a:ext cx="3135313"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46" name="Text Box 21"/>
          <p:cNvSpPr txBox="1">
            <a:spLocks noChangeArrowheads="1"/>
          </p:cNvSpPr>
          <p:nvPr/>
        </p:nvSpPr>
        <p:spPr bwMode="auto">
          <a:xfrm>
            <a:off x="4033838" y="1368425"/>
            <a:ext cx="684212"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9553" tIns="39776" rIns="79553" bIns="3977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a:solidFill>
                  <a:srgbClr val="000099"/>
                </a:solidFill>
              </a:rPr>
              <a:t>Price</a:t>
            </a:r>
            <a:endParaRPr lang="en-US" sz="3200"/>
          </a:p>
        </p:txBody>
      </p:sp>
      <p:sp>
        <p:nvSpPr>
          <p:cNvPr id="22547" name="Text Box 22"/>
          <p:cNvSpPr txBox="1">
            <a:spLocks noChangeArrowheads="1"/>
          </p:cNvSpPr>
          <p:nvPr/>
        </p:nvSpPr>
        <p:spPr bwMode="auto">
          <a:xfrm>
            <a:off x="7054850" y="5510213"/>
            <a:ext cx="981075"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9553" tIns="39776" rIns="79553" bIns="3977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a:solidFill>
                  <a:srgbClr val="000099"/>
                </a:solidFill>
              </a:rPr>
              <a:t>Quantity </a:t>
            </a:r>
            <a:endParaRPr lang="en-US" sz="3200"/>
          </a:p>
        </p:txBody>
      </p:sp>
      <p:sp>
        <p:nvSpPr>
          <p:cNvPr id="22548" name="Line 23"/>
          <p:cNvSpPr>
            <a:spLocks noChangeShapeType="1"/>
          </p:cNvSpPr>
          <p:nvPr/>
        </p:nvSpPr>
        <p:spPr bwMode="auto">
          <a:xfrm>
            <a:off x="4972050" y="1806575"/>
            <a:ext cx="2889250" cy="2868613"/>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49" name="Text Box 24"/>
          <p:cNvSpPr txBox="1">
            <a:spLocks noChangeArrowheads="1"/>
          </p:cNvSpPr>
          <p:nvPr/>
        </p:nvSpPr>
        <p:spPr bwMode="auto">
          <a:xfrm>
            <a:off x="7758113" y="4657725"/>
            <a:ext cx="496887"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9553" tIns="39776" rIns="79553" bIns="3977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solidFill>
                  <a:srgbClr val="000099"/>
                </a:solidFill>
              </a:rPr>
              <a:t>D1</a:t>
            </a:r>
            <a:endParaRPr lang="en-US" sz="3200"/>
          </a:p>
        </p:txBody>
      </p:sp>
      <p:sp>
        <p:nvSpPr>
          <p:cNvPr id="22550" name="Line 25"/>
          <p:cNvSpPr>
            <a:spLocks noChangeShapeType="1"/>
          </p:cNvSpPr>
          <p:nvPr/>
        </p:nvSpPr>
        <p:spPr bwMode="auto">
          <a:xfrm flipH="1">
            <a:off x="5027613" y="2244725"/>
            <a:ext cx="2674937" cy="2678113"/>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51" name="Text Box 26"/>
          <p:cNvSpPr txBox="1">
            <a:spLocks noChangeArrowheads="1"/>
          </p:cNvSpPr>
          <p:nvPr/>
        </p:nvSpPr>
        <p:spPr bwMode="auto">
          <a:xfrm>
            <a:off x="7607300" y="1916113"/>
            <a:ext cx="701675"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9553" tIns="39776" rIns="79553" bIns="3977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solidFill>
                  <a:srgbClr val="000099"/>
                </a:solidFill>
              </a:rPr>
              <a:t>Supply</a:t>
            </a:r>
            <a:endParaRPr lang="en-US" sz="3200"/>
          </a:p>
        </p:txBody>
      </p:sp>
      <p:sp>
        <p:nvSpPr>
          <p:cNvPr id="22552" name="Line 27"/>
          <p:cNvSpPr>
            <a:spLocks noChangeShapeType="1"/>
          </p:cNvSpPr>
          <p:nvPr/>
        </p:nvSpPr>
        <p:spPr bwMode="auto">
          <a:xfrm flipH="1">
            <a:off x="4787900" y="3376613"/>
            <a:ext cx="1758950" cy="9525"/>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2553" name="Line 28"/>
          <p:cNvSpPr>
            <a:spLocks noChangeShapeType="1"/>
          </p:cNvSpPr>
          <p:nvPr/>
        </p:nvSpPr>
        <p:spPr bwMode="auto">
          <a:xfrm>
            <a:off x="6565900" y="3360738"/>
            <a:ext cx="0" cy="2139950"/>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2554" name="Text Box 29"/>
          <p:cNvSpPr txBox="1">
            <a:spLocks noChangeArrowheads="1"/>
          </p:cNvSpPr>
          <p:nvPr/>
        </p:nvSpPr>
        <p:spPr bwMode="auto">
          <a:xfrm>
            <a:off x="4376738" y="3195638"/>
            <a:ext cx="452437"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9553" tIns="39776" rIns="79553" bIns="3977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a:solidFill>
                  <a:srgbClr val="000099"/>
                </a:solidFill>
              </a:rPr>
              <a:t>P1</a:t>
            </a:r>
            <a:endParaRPr lang="en-US" sz="3200"/>
          </a:p>
        </p:txBody>
      </p:sp>
      <p:sp>
        <p:nvSpPr>
          <p:cNvPr id="22555" name="Text Box 30"/>
          <p:cNvSpPr txBox="1">
            <a:spLocks noChangeArrowheads="1"/>
          </p:cNvSpPr>
          <p:nvPr/>
        </p:nvSpPr>
        <p:spPr bwMode="auto">
          <a:xfrm>
            <a:off x="6237288" y="5510213"/>
            <a:ext cx="544512"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9553" tIns="39776" rIns="79553" bIns="3977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a:solidFill>
                  <a:srgbClr val="000099"/>
                </a:solidFill>
              </a:rPr>
              <a:t>Q1</a:t>
            </a:r>
            <a:endParaRPr lang="en-US" sz="3200"/>
          </a:p>
        </p:txBody>
      </p:sp>
      <p:sp>
        <p:nvSpPr>
          <p:cNvPr id="22556" name="Line 31"/>
          <p:cNvSpPr>
            <a:spLocks noChangeShapeType="1"/>
          </p:cNvSpPr>
          <p:nvPr/>
        </p:nvSpPr>
        <p:spPr bwMode="auto">
          <a:xfrm>
            <a:off x="5402263" y="1441450"/>
            <a:ext cx="2887662" cy="2867025"/>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57" name="Text Box 32"/>
          <p:cNvSpPr txBox="1">
            <a:spLocks noChangeArrowheads="1"/>
          </p:cNvSpPr>
          <p:nvPr/>
        </p:nvSpPr>
        <p:spPr bwMode="auto">
          <a:xfrm>
            <a:off x="8148638" y="4310063"/>
            <a:ext cx="495300"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9553" tIns="39776" rIns="79553" bIns="3977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solidFill>
                  <a:srgbClr val="000099"/>
                </a:solidFill>
              </a:rPr>
              <a:t>D3</a:t>
            </a:r>
            <a:endParaRPr lang="en-US" sz="3200"/>
          </a:p>
        </p:txBody>
      </p:sp>
      <p:sp>
        <p:nvSpPr>
          <p:cNvPr id="22558" name="Line 33"/>
          <p:cNvSpPr>
            <a:spLocks noChangeShapeType="1"/>
          </p:cNvSpPr>
          <p:nvPr/>
        </p:nvSpPr>
        <p:spPr bwMode="auto">
          <a:xfrm flipH="1">
            <a:off x="4818063" y="2981325"/>
            <a:ext cx="2128837" cy="9525"/>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2559" name="Line 34"/>
          <p:cNvSpPr>
            <a:spLocks noChangeShapeType="1"/>
          </p:cNvSpPr>
          <p:nvPr/>
        </p:nvSpPr>
        <p:spPr bwMode="auto">
          <a:xfrm>
            <a:off x="6954838" y="2976563"/>
            <a:ext cx="0" cy="2509837"/>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2560" name="Text Box 35"/>
          <p:cNvSpPr txBox="1">
            <a:spLocks noChangeArrowheads="1"/>
          </p:cNvSpPr>
          <p:nvPr/>
        </p:nvSpPr>
        <p:spPr bwMode="auto">
          <a:xfrm>
            <a:off x="6616700" y="5510213"/>
            <a:ext cx="544513"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9553" tIns="39776" rIns="79553" bIns="3977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a:solidFill>
                  <a:srgbClr val="000099"/>
                </a:solidFill>
              </a:rPr>
              <a:t>Q3</a:t>
            </a:r>
            <a:endParaRPr lang="en-US" sz="3200"/>
          </a:p>
        </p:txBody>
      </p:sp>
      <p:sp>
        <p:nvSpPr>
          <p:cNvPr id="22561" name="Text Box 36"/>
          <p:cNvSpPr txBox="1">
            <a:spLocks noChangeArrowheads="1"/>
          </p:cNvSpPr>
          <p:nvPr/>
        </p:nvSpPr>
        <p:spPr bwMode="auto">
          <a:xfrm>
            <a:off x="4376738" y="2790825"/>
            <a:ext cx="454025"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9553" tIns="39776" rIns="79553" bIns="3977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a:solidFill>
                  <a:srgbClr val="000099"/>
                </a:solidFill>
              </a:rPr>
              <a:t>P3</a:t>
            </a:r>
            <a:endParaRPr lang="en-US" sz="3200"/>
          </a:p>
        </p:txBody>
      </p:sp>
      <p:sp>
        <p:nvSpPr>
          <p:cNvPr id="22562" name="Line 37"/>
          <p:cNvSpPr>
            <a:spLocks noChangeShapeType="1"/>
          </p:cNvSpPr>
          <p:nvPr/>
        </p:nvSpPr>
        <p:spPr bwMode="auto">
          <a:xfrm>
            <a:off x="1295400" y="2422525"/>
            <a:ext cx="2887663" cy="2867025"/>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63" name="Text Box 38"/>
          <p:cNvSpPr txBox="1">
            <a:spLocks noChangeArrowheads="1"/>
          </p:cNvSpPr>
          <p:nvPr/>
        </p:nvSpPr>
        <p:spPr bwMode="auto">
          <a:xfrm>
            <a:off x="4108450" y="5148263"/>
            <a:ext cx="495300"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9553" tIns="39776" rIns="79553" bIns="3977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a:solidFill>
                  <a:srgbClr val="000099"/>
                </a:solidFill>
              </a:rPr>
              <a:t>D1</a:t>
            </a:r>
            <a:endParaRPr lang="en-US" sz="3200"/>
          </a:p>
        </p:txBody>
      </p:sp>
      <p:sp>
        <p:nvSpPr>
          <p:cNvPr id="22564" name="Line 39"/>
          <p:cNvSpPr>
            <a:spLocks noChangeShapeType="1"/>
          </p:cNvSpPr>
          <p:nvPr/>
        </p:nvSpPr>
        <p:spPr bwMode="auto">
          <a:xfrm flipH="1">
            <a:off x="1231900" y="3587750"/>
            <a:ext cx="1247775" cy="6350"/>
          </a:xfrm>
          <a:prstGeom prst="line">
            <a:avLst/>
          </a:prstGeom>
          <a:noFill/>
          <a:ln w="25400">
            <a:solidFill>
              <a:srgbClr val="000080"/>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2565" name="Line 40"/>
          <p:cNvSpPr>
            <a:spLocks noChangeShapeType="1"/>
          </p:cNvSpPr>
          <p:nvPr/>
        </p:nvSpPr>
        <p:spPr bwMode="auto">
          <a:xfrm>
            <a:off x="2460625" y="3589338"/>
            <a:ext cx="9525" cy="1897062"/>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2566" name="Text Box 41"/>
          <p:cNvSpPr txBox="1">
            <a:spLocks noChangeArrowheads="1"/>
          </p:cNvSpPr>
          <p:nvPr/>
        </p:nvSpPr>
        <p:spPr bwMode="auto">
          <a:xfrm>
            <a:off x="2457450" y="5510213"/>
            <a:ext cx="546100"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9553" tIns="39776" rIns="79553" bIns="3977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a:solidFill>
                  <a:srgbClr val="000099"/>
                </a:solidFill>
              </a:rPr>
              <a:t>Q2</a:t>
            </a:r>
            <a:endParaRPr lang="en-US" sz="3200"/>
          </a:p>
        </p:txBody>
      </p:sp>
      <p:sp>
        <p:nvSpPr>
          <p:cNvPr id="22567" name="Text Box 42"/>
          <p:cNvSpPr txBox="1">
            <a:spLocks noChangeArrowheads="1"/>
          </p:cNvSpPr>
          <p:nvPr/>
        </p:nvSpPr>
        <p:spPr bwMode="auto">
          <a:xfrm>
            <a:off x="811213" y="3306763"/>
            <a:ext cx="454025"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9553" tIns="39776" rIns="79553" bIns="3977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a:solidFill>
                  <a:srgbClr val="000099"/>
                </a:solidFill>
              </a:rPr>
              <a:t>P1</a:t>
            </a:r>
            <a:endParaRPr lang="en-US" sz="3200"/>
          </a:p>
        </p:txBody>
      </p:sp>
      <p:sp>
        <p:nvSpPr>
          <p:cNvPr id="22568" name="Text Box 43"/>
          <p:cNvSpPr txBox="1">
            <a:spLocks noChangeArrowheads="1"/>
          </p:cNvSpPr>
          <p:nvPr/>
        </p:nvSpPr>
        <p:spPr bwMode="auto">
          <a:xfrm>
            <a:off x="4786313" y="977900"/>
            <a:ext cx="4033837" cy="3238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9553" tIns="39776" rIns="79553" bIns="3977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600">
                <a:solidFill>
                  <a:srgbClr val="000099"/>
                </a:solidFill>
              </a:rPr>
              <a:t>An Outward Shift in Demand</a:t>
            </a:r>
            <a:endParaRPr lang="en-US" sz="3200"/>
          </a:p>
        </p:txBody>
      </p:sp>
      <p:sp>
        <p:nvSpPr>
          <p:cNvPr id="22569" name="Text Box 44"/>
          <p:cNvSpPr txBox="1">
            <a:spLocks noChangeArrowheads="1"/>
          </p:cNvSpPr>
          <p:nvPr/>
        </p:nvSpPr>
        <p:spPr bwMode="auto">
          <a:xfrm>
            <a:off x="854075" y="977900"/>
            <a:ext cx="4033838" cy="3238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9553" tIns="39776" rIns="79553" bIns="39776">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600">
                <a:solidFill>
                  <a:srgbClr val="000099"/>
                </a:solidFill>
              </a:rPr>
              <a:t>An Inward Shift in Demand</a:t>
            </a:r>
            <a:endParaRPr lang="en-US" sz="320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dirty="0" smtClean="0"/>
              <a:t>The concept of market equilibrium</a:t>
            </a:r>
            <a:endParaRPr lang="en-US" dirty="0" smtClean="0"/>
          </a:p>
        </p:txBody>
      </p:sp>
      <p:sp>
        <p:nvSpPr>
          <p:cNvPr id="5123" name="Rectangle 3"/>
          <p:cNvSpPr>
            <a:spLocks noGrp="1" noChangeArrowheads="1"/>
          </p:cNvSpPr>
          <p:nvPr>
            <p:ph idx="1"/>
          </p:nvPr>
        </p:nvSpPr>
        <p:spPr/>
        <p:txBody>
          <a:bodyPr/>
          <a:lstStyle/>
          <a:p>
            <a:pPr eaLnBrk="1" hangingPunct="1">
              <a:spcBef>
                <a:spcPct val="60000"/>
              </a:spcBef>
            </a:pPr>
            <a:r>
              <a:rPr lang="en-US" sz="2400" smtClean="0"/>
              <a:t>Equilibrium means a state of equality between demand and supply</a:t>
            </a:r>
          </a:p>
          <a:p>
            <a:pPr eaLnBrk="1" hangingPunct="1">
              <a:spcBef>
                <a:spcPct val="60000"/>
              </a:spcBef>
            </a:pPr>
            <a:r>
              <a:rPr lang="en-US" sz="2400" smtClean="0"/>
              <a:t>Without a shift in demand and/or supply there will be no change in market price</a:t>
            </a:r>
          </a:p>
          <a:p>
            <a:pPr eaLnBrk="1" hangingPunct="1">
              <a:spcBef>
                <a:spcPct val="60000"/>
              </a:spcBef>
            </a:pPr>
            <a:r>
              <a:rPr lang="en-US" sz="2400" smtClean="0"/>
              <a:t>Changes in the conditions of demand or supply will shift the demand or supply curves.  This will cause changes in the equilibrium price and quantity in the market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smtClean="0"/>
              <a:t>Changes in market supply</a:t>
            </a:r>
            <a:endParaRPr lang="en-US" smtClean="0"/>
          </a:p>
        </p:txBody>
      </p:sp>
      <p:sp>
        <p:nvSpPr>
          <p:cNvPr id="28675" name="Rectangle 3"/>
          <p:cNvSpPr>
            <a:spLocks noGrp="1" noChangeArrowheads="1"/>
          </p:cNvSpPr>
          <p:nvPr>
            <p:ph idx="1"/>
          </p:nvPr>
        </p:nvSpPr>
        <p:spPr>
          <a:xfrm>
            <a:off x="467544" y="1268760"/>
            <a:ext cx="8229600" cy="4525963"/>
          </a:xfrm>
        </p:spPr>
        <p:txBody>
          <a:bodyPr>
            <a:normAutofit fontScale="92500" lnSpcReduction="10000"/>
          </a:bodyPr>
          <a:lstStyle/>
          <a:p>
            <a:pPr eaLnBrk="1" hangingPunct="1">
              <a:spcBef>
                <a:spcPct val="30000"/>
              </a:spcBef>
            </a:pPr>
            <a:r>
              <a:rPr lang="en-US" sz="2400" dirty="0" smtClean="0"/>
              <a:t>The supply curve may shift outwards if there is</a:t>
            </a:r>
          </a:p>
          <a:p>
            <a:pPr eaLnBrk="1" hangingPunct="1">
              <a:spcBef>
                <a:spcPct val="30000"/>
              </a:spcBef>
            </a:pPr>
            <a:r>
              <a:rPr lang="en-US" sz="2400" dirty="0" smtClean="0"/>
              <a:t>A fall in the costs of production (e.g. a fall in </a:t>
            </a:r>
            <a:r>
              <a:rPr lang="en-US" sz="2400" dirty="0" err="1" smtClean="0"/>
              <a:t>labour</a:t>
            </a:r>
            <a:r>
              <a:rPr lang="en-US" sz="2400" dirty="0" smtClean="0"/>
              <a:t> or raw material costs)</a:t>
            </a:r>
          </a:p>
          <a:p>
            <a:pPr eaLnBrk="1" hangingPunct="1">
              <a:spcBef>
                <a:spcPct val="30000"/>
              </a:spcBef>
            </a:pPr>
            <a:r>
              <a:rPr lang="en-US" sz="2400" dirty="0" smtClean="0"/>
              <a:t>A government subsidy to producers that reduces their costs for each unit supplied</a:t>
            </a:r>
          </a:p>
          <a:p>
            <a:pPr eaLnBrk="1" hangingPunct="1">
              <a:spcBef>
                <a:spcPct val="30000"/>
              </a:spcBef>
            </a:pPr>
            <a:r>
              <a:rPr lang="en-US" sz="2400" dirty="0" err="1" smtClean="0"/>
              <a:t>Favourable</a:t>
            </a:r>
            <a:r>
              <a:rPr lang="en-US" sz="2400" dirty="0" smtClean="0"/>
              <a:t> climatic conditions causing higher than yields for agricultural commodities</a:t>
            </a:r>
          </a:p>
          <a:p>
            <a:pPr eaLnBrk="1" hangingPunct="1">
              <a:spcBef>
                <a:spcPct val="30000"/>
              </a:spcBef>
            </a:pPr>
            <a:r>
              <a:rPr lang="en-US" sz="2400" dirty="0" smtClean="0"/>
              <a:t>A fall in the price of a substitute in production</a:t>
            </a:r>
          </a:p>
          <a:p>
            <a:pPr eaLnBrk="1" hangingPunct="1">
              <a:spcBef>
                <a:spcPct val="30000"/>
              </a:spcBef>
            </a:pPr>
            <a:r>
              <a:rPr lang="en-US" sz="2400" dirty="0" smtClean="0"/>
              <a:t>An improvement in production technology leading to higher productivity and efficiency in the production process</a:t>
            </a:r>
          </a:p>
          <a:p>
            <a:pPr eaLnBrk="1" hangingPunct="1">
              <a:spcBef>
                <a:spcPct val="30000"/>
              </a:spcBef>
            </a:pPr>
            <a:r>
              <a:rPr lang="en-US" sz="2400" dirty="0" smtClean="0"/>
              <a:t>The entry of new suppliers (firms) into the market which leads to an increase in total market supply available to consumers</a:t>
            </a:r>
          </a:p>
          <a:p>
            <a:pPr eaLnBrk="1" hangingPunct="1">
              <a:spcBef>
                <a:spcPct val="30000"/>
              </a:spcBef>
            </a:pPr>
            <a:endParaRPr lang="en-US" sz="2400"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67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6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a:xfrm>
            <a:off x="491479" y="115115"/>
            <a:ext cx="8229600" cy="1143000"/>
          </a:xfrm>
        </p:spPr>
        <p:txBody>
          <a:bodyPr/>
          <a:lstStyle/>
          <a:p>
            <a:pPr eaLnBrk="1" hangingPunct="1"/>
            <a:r>
              <a:rPr lang="en-GB" dirty="0" smtClean="0"/>
              <a:t>Changes in market supply</a:t>
            </a:r>
            <a:endParaRPr lang="en-US" dirty="0" smtClean="0"/>
          </a:p>
        </p:txBody>
      </p:sp>
      <p:grpSp>
        <p:nvGrpSpPr>
          <p:cNvPr id="24579" name="Group 5"/>
          <p:cNvGrpSpPr>
            <a:grpSpLocks noChangeAspect="1"/>
          </p:cNvGrpSpPr>
          <p:nvPr/>
        </p:nvGrpSpPr>
        <p:grpSpPr bwMode="auto">
          <a:xfrm>
            <a:off x="720725" y="922338"/>
            <a:ext cx="8027988" cy="5040312"/>
            <a:chOff x="2355" y="3075"/>
            <a:chExt cx="8139" cy="5110"/>
          </a:xfrm>
        </p:grpSpPr>
        <p:sp>
          <p:nvSpPr>
            <p:cNvPr id="24580" name="AutoShape 6"/>
            <p:cNvSpPr>
              <a:spLocks noChangeAspect="1" noChangeArrowheads="1"/>
            </p:cNvSpPr>
            <p:nvPr/>
          </p:nvSpPr>
          <p:spPr bwMode="auto">
            <a:xfrm>
              <a:off x="2355" y="3075"/>
              <a:ext cx="8139" cy="5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4581" name="Line 7"/>
            <p:cNvSpPr>
              <a:spLocks noChangeShapeType="1"/>
            </p:cNvSpPr>
            <p:nvPr/>
          </p:nvSpPr>
          <p:spPr bwMode="auto">
            <a:xfrm>
              <a:off x="3123" y="3650"/>
              <a:ext cx="0" cy="403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82" name="Line 8"/>
            <p:cNvSpPr>
              <a:spLocks noChangeShapeType="1"/>
            </p:cNvSpPr>
            <p:nvPr/>
          </p:nvSpPr>
          <p:spPr bwMode="auto">
            <a:xfrm>
              <a:off x="3123" y="7684"/>
              <a:ext cx="309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83" name="Text Box 9"/>
            <p:cNvSpPr txBox="1">
              <a:spLocks noChangeArrowheads="1"/>
            </p:cNvSpPr>
            <p:nvPr/>
          </p:nvSpPr>
          <p:spPr bwMode="auto">
            <a:xfrm>
              <a:off x="2376" y="3593"/>
              <a:ext cx="676" cy="29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80467" tIns="40234" rIns="80467" bIns="4023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Price</a:t>
              </a:r>
              <a:endParaRPr lang="en-US" sz="3200"/>
            </a:p>
          </p:txBody>
        </p:sp>
        <p:sp>
          <p:nvSpPr>
            <p:cNvPr id="24584" name="Text Box 10"/>
            <p:cNvSpPr txBox="1">
              <a:spLocks noChangeArrowheads="1"/>
            </p:cNvSpPr>
            <p:nvPr/>
          </p:nvSpPr>
          <p:spPr bwMode="auto">
            <a:xfrm>
              <a:off x="5382" y="7714"/>
              <a:ext cx="969" cy="29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80467" tIns="40234" rIns="80467" bIns="4023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Quantity </a:t>
              </a:r>
              <a:endParaRPr lang="en-US" sz="3200"/>
            </a:p>
          </p:txBody>
        </p:sp>
        <p:sp>
          <p:nvSpPr>
            <p:cNvPr id="24585" name="Line 11"/>
            <p:cNvSpPr>
              <a:spLocks noChangeShapeType="1"/>
            </p:cNvSpPr>
            <p:nvPr/>
          </p:nvSpPr>
          <p:spPr bwMode="auto">
            <a:xfrm flipH="1">
              <a:off x="3357" y="4459"/>
              <a:ext cx="2641" cy="2646"/>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86" name="Text Box 12"/>
            <p:cNvSpPr txBox="1">
              <a:spLocks noChangeArrowheads="1"/>
            </p:cNvSpPr>
            <p:nvPr/>
          </p:nvSpPr>
          <p:spPr bwMode="auto">
            <a:xfrm>
              <a:off x="5827" y="4160"/>
              <a:ext cx="499" cy="29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80467" tIns="40234" rIns="80467" bIns="4023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a:solidFill>
                    <a:srgbClr val="000099"/>
                  </a:solidFill>
                </a:rPr>
                <a:t>S1</a:t>
              </a:r>
              <a:endParaRPr lang="en-US" sz="3200"/>
            </a:p>
          </p:txBody>
        </p:sp>
        <p:sp>
          <p:nvSpPr>
            <p:cNvPr id="24587" name="Line 13"/>
            <p:cNvSpPr>
              <a:spLocks noChangeShapeType="1"/>
            </p:cNvSpPr>
            <p:nvPr/>
          </p:nvSpPr>
          <p:spPr bwMode="auto">
            <a:xfrm flipH="1">
              <a:off x="3110" y="5578"/>
              <a:ext cx="1042" cy="0"/>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4588" name="Line 14"/>
            <p:cNvSpPr>
              <a:spLocks noChangeShapeType="1"/>
            </p:cNvSpPr>
            <p:nvPr/>
          </p:nvSpPr>
          <p:spPr bwMode="auto">
            <a:xfrm>
              <a:off x="4137" y="5563"/>
              <a:ext cx="0" cy="2112"/>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4589" name="Text Box 15"/>
            <p:cNvSpPr txBox="1">
              <a:spLocks noChangeArrowheads="1"/>
            </p:cNvSpPr>
            <p:nvPr/>
          </p:nvSpPr>
          <p:spPr bwMode="auto">
            <a:xfrm>
              <a:off x="4203" y="7717"/>
              <a:ext cx="537" cy="29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80467" tIns="40234" rIns="80467" bIns="4023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Q1</a:t>
              </a:r>
              <a:endParaRPr lang="en-US" sz="3200"/>
            </a:p>
          </p:txBody>
        </p:sp>
        <p:sp>
          <p:nvSpPr>
            <p:cNvPr id="24590" name="Line 16"/>
            <p:cNvSpPr>
              <a:spLocks noChangeShapeType="1"/>
            </p:cNvSpPr>
            <p:nvPr/>
          </p:nvSpPr>
          <p:spPr bwMode="auto">
            <a:xfrm>
              <a:off x="6645" y="3652"/>
              <a:ext cx="0" cy="403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91" name="Line 17"/>
            <p:cNvSpPr>
              <a:spLocks noChangeShapeType="1"/>
            </p:cNvSpPr>
            <p:nvPr/>
          </p:nvSpPr>
          <p:spPr bwMode="auto">
            <a:xfrm>
              <a:off x="6645" y="7686"/>
              <a:ext cx="309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92" name="Text Box 18"/>
            <p:cNvSpPr txBox="1">
              <a:spLocks noChangeArrowheads="1"/>
            </p:cNvSpPr>
            <p:nvPr/>
          </p:nvSpPr>
          <p:spPr bwMode="auto">
            <a:xfrm>
              <a:off x="5897" y="3596"/>
              <a:ext cx="676" cy="297"/>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80467" tIns="40234" rIns="80467" bIns="4023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Price</a:t>
              </a:r>
              <a:endParaRPr lang="en-US" sz="3200"/>
            </a:p>
          </p:txBody>
        </p:sp>
        <p:sp>
          <p:nvSpPr>
            <p:cNvPr id="24593" name="Text Box 19"/>
            <p:cNvSpPr txBox="1">
              <a:spLocks noChangeArrowheads="1"/>
            </p:cNvSpPr>
            <p:nvPr/>
          </p:nvSpPr>
          <p:spPr bwMode="auto">
            <a:xfrm>
              <a:off x="8905" y="7717"/>
              <a:ext cx="969" cy="29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80467" tIns="40234" rIns="80467" bIns="4023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Quantity </a:t>
              </a:r>
              <a:endParaRPr lang="en-US" sz="3200"/>
            </a:p>
          </p:txBody>
        </p:sp>
        <p:sp>
          <p:nvSpPr>
            <p:cNvPr id="24594" name="Line 20"/>
            <p:cNvSpPr>
              <a:spLocks noChangeShapeType="1"/>
            </p:cNvSpPr>
            <p:nvPr/>
          </p:nvSpPr>
          <p:spPr bwMode="auto">
            <a:xfrm>
              <a:off x="6825" y="4029"/>
              <a:ext cx="2852" cy="2832"/>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95" name="Text Box 21"/>
            <p:cNvSpPr txBox="1">
              <a:spLocks noChangeArrowheads="1"/>
            </p:cNvSpPr>
            <p:nvPr/>
          </p:nvSpPr>
          <p:spPr bwMode="auto">
            <a:xfrm>
              <a:off x="9577" y="6844"/>
              <a:ext cx="487" cy="29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80467" tIns="40234" rIns="80467" bIns="4023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a:solidFill>
                    <a:srgbClr val="000099"/>
                  </a:solidFill>
                </a:rPr>
                <a:t>D1</a:t>
              </a:r>
              <a:endParaRPr lang="en-US" sz="3200"/>
            </a:p>
          </p:txBody>
        </p:sp>
        <p:sp>
          <p:nvSpPr>
            <p:cNvPr id="24596" name="Line 22"/>
            <p:cNvSpPr>
              <a:spLocks noChangeShapeType="1"/>
            </p:cNvSpPr>
            <p:nvPr/>
          </p:nvSpPr>
          <p:spPr bwMode="auto">
            <a:xfrm flipH="1">
              <a:off x="6878" y="4461"/>
              <a:ext cx="2641" cy="2646"/>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97" name="Text Box 23"/>
            <p:cNvSpPr txBox="1">
              <a:spLocks noChangeArrowheads="1"/>
            </p:cNvSpPr>
            <p:nvPr/>
          </p:nvSpPr>
          <p:spPr bwMode="auto">
            <a:xfrm>
              <a:off x="9346" y="4161"/>
              <a:ext cx="503" cy="297"/>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80467" tIns="40234" rIns="80467" bIns="4023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a:solidFill>
                    <a:srgbClr val="000099"/>
                  </a:solidFill>
                </a:rPr>
                <a:t>S1</a:t>
              </a:r>
              <a:endParaRPr lang="en-US" sz="3200"/>
            </a:p>
          </p:txBody>
        </p:sp>
        <p:sp>
          <p:nvSpPr>
            <p:cNvPr id="24598" name="Line 24"/>
            <p:cNvSpPr>
              <a:spLocks noChangeShapeType="1"/>
            </p:cNvSpPr>
            <p:nvPr/>
          </p:nvSpPr>
          <p:spPr bwMode="auto">
            <a:xfrm flipH="1">
              <a:off x="6642" y="5579"/>
              <a:ext cx="1736" cy="10"/>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4599" name="Line 25"/>
            <p:cNvSpPr>
              <a:spLocks noChangeShapeType="1"/>
            </p:cNvSpPr>
            <p:nvPr/>
          </p:nvSpPr>
          <p:spPr bwMode="auto">
            <a:xfrm>
              <a:off x="8397" y="5564"/>
              <a:ext cx="0" cy="2113"/>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4600" name="Text Box 26"/>
            <p:cNvSpPr txBox="1">
              <a:spLocks noChangeArrowheads="1"/>
            </p:cNvSpPr>
            <p:nvPr/>
          </p:nvSpPr>
          <p:spPr bwMode="auto">
            <a:xfrm>
              <a:off x="6234" y="5401"/>
              <a:ext cx="449" cy="29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80467" tIns="40234" rIns="80467" bIns="4023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P1</a:t>
              </a:r>
              <a:endParaRPr lang="en-US" sz="3200"/>
            </a:p>
          </p:txBody>
        </p:sp>
        <p:sp>
          <p:nvSpPr>
            <p:cNvPr id="24601" name="Text Box 27"/>
            <p:cNvSpPr txBox="1">
              <a:spLocks noChangeArrowheads="1"/>
            </p:cNvSpPr>
            <p:nvPr/>
          </p:nvSpPr>
          <p:spPr bwMode="auto">
            <a:xfrm>
              <a:off x="8098" y="7718"/>
              <a:ext cx="539" cy="29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80467" tIns="40234" rIns="80467" bIns="4023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Q1</a:t>
              </a:r>
              <a:endParaRPr lang="en-US" sz="3200"/>
            </a:p>
          </p:txBody>
        </p:sp>
        <p:sp>
          <p:nvSpPr>
            <p:cNvPr id="24602" name="Line 28"/>
            <p:cNvSpPr>
              <a:spLocks noChangeShapeType="1"/>
            </p:cNvSpPr>
            <p:nvPr/>
          </p:nvSpPr>
          <p:spPr bwMode="auto">
            <a:xfrm flipH="1">
              <a:off x="6671" y="5973"/>
              <a:ext cx="2102" cy="9"/>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4603" name="Line 29"/>
            <p:cNvSpPr>
              <a:spLocks noChangeShapeType="1"/>
            </p:cNvSpPr>
            <p:nvPr/>
          </p:nvSpPr>
          <p:spPr bwMode="auto">
            <a:xfrm>
              <a:off x="8782" y="5991"/>
              <a:ext cx="0" cy="1671"/>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4604" name="Text Box 30"/>
            <p:cNvSpPr txBox="1">
              <a:spLocks noChangeArrowheads="1"/>
            </p:cNvSpPr>
            <p:nvPr/>
          </p:nvSpPr>
          <p:spPr bwMode="auto">
            <a:xfrm>
              <a:off x="8473" y="7720"/>
              <a:ext cx="539" cy="29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80467" tIns="40234" rIns="80467" bIns="4023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Q3</a:t>
              </a:r>
              <a:endParaRPr lang="en-US" sz="3200"/>
            </a:p>
          </p:txBody>
        </p:sp>
        <p:sp>
          <p:nvSpPr>
            <p:cNvPr id="24605" name="Text Box 31"/>
            <p:cNvSpPr txBox="1">
              <a:spLocks noChangeArrowheads="1"/>
            </p:cNvSpPr>
            <p:nvPr/>
          </p:nvSpPr>
          <p:spPr bwMode="auto">
            <a:xfrm>
              <a:off x="6235" y="5813"/>
              <a:ext cx="449" cy="29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80467" tIns="40234" rIns="80467" bIns="4023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P3</a:t>
              </a:r>
              <a:endParaRPr lang="en-US" sz="3200"/>
            </a:p>
          </p:txBody>
        </p:sp>
        <p:sp>
          <p:nvSpPr>
            <p:cNvPr id="24606" name="Line 32"/>
            <p:cNvSpPr>
              <a:spLocks noChangeShapeType="1"/>
            </p:cNvSpPr>
            <p:nvPr/>
          </p:nvSpPr>
          <p:spPr bwMode="auto">
            <a:xfrm>
              <a:off x="3192" y="4627"/>
              <a:ext cx="2852" cy="2831"/>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607" name="Text Box 33"/>
            <p:cNvSpPr txBox="1">
              <a:spLocks noChangeArrowheads="1"/>
            </p:cNvSpPr>
            <p:nvPr/>
          </p:nvSpPr>
          <p:spPr bwMode="auto">
            <a:xfrm>
              <a:off x="5971" y="7329"/>
              <a:ext cx="490" cy="29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80467" tIns="40234" rIns="80467" bIns="4023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a:solidFill>
                    <a:srgbClr val="000099"/>
                  </a:solidFill>
                </a:rPr>
                <a:t>D2</a:t>
              </a:r>
              <a:endParaRPr lang="en-US" sz="3200"/>
            </a:p>
          </p:txBody>
        </p:sp>
        <p:sp>
          <p:nvSpPr>
            <p:cNvPr id="24608" name="Line 34"/>
            <p:cNvSpPr>
              <a:spLocks noChangeShapeType="1"/>
            </p:cNvSpPr>
            <p:nvPr/>
          </p:nvSpPr>
          <p:spPr bwMode="auto">
            <a:xfrm flipH="1" flipV="1">
              <a:off x="3130" y="5953"/>
              <a:ext cx="1401" cy="2"/>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4609" name="Line 35"/>
            <p:cNvSpPr>
              <a:spLocks noChangeShapeType="1"/>
            </p:cNvSpPr>
            <p:nvPr/>
          </p:nvSpPr>
          <p:spPr bwMode="auto">
            <a:xfrm>
              <a:off x="4521" y="5938"/>
              <a:ext cx="10" cy="1739"/>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4610" name="Text Box 36"/>
            <p:cNvSpPr txBox="1">
              <a:spLocks noChangeArrowheads="1"/>
            </p:cNvSpPr>
            <p:nvPr/>
          </p:nvSpPr>
          <p:spPr bwMode="auto">
            <a:xfrm>
              <a:off x="3849" y="7709"/>
              <a:ext cx="539" cy="29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80467" tIns="40234" rIns="80467" bIns="4023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Q2</a:t>
              </a:r>
              <a:endParaRPr lang="en-US" sz="3200"/>
            </a:p>
          </p:txBody>
        </p:sp>
        <p:sp>
          <p:nvSpPr>
            <p:cNvPr id="24611" name="Text Box 37"/>
            <p:cNvSpPr txBox="1">
              <a:spLocks noChangeArrowheads="1"/>
            </p:cNvSpPr>
            <p:nvPr/>
          </p:nvSpPr>
          <p:spPr bwMode="auto">
            <a:xfrm>
              <a:off x="2714" y="5747"/>
              <a:ext cx="447" cy="29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80467" tIns="40234" rIns="80467" bIns="4023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P1</a:t>
              </a:r>
              <a:endParaRPr lang="en-US" sz="3200"/>
            </a:p>
          </p:txBody>
        </p:sp>
        <p:sp>
          <p:nvSpPr>
            <p:cNvPr id="24612" name="Text Box 38"/>
            <p:cNvSpPr txBox="1">
              <a:spLocks noChangeArrowheads="1"/>
            </p:cNvSpPr>
            <p:nvPr/>
          </p:nvSpPr>
          <p:spPr bwMode="auto">
            <a:xfrm>
              <a:off x="6210" y="3075"/>
              <a:ext cx="3985" cy="32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80467" tIns="40234" rIns="80467" bIns="4023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600">
                  <a:solidFill>
                    <a:srgbClr val="000099"/>
                  </a:solidFill>
                </a:rPr>
                <a:t>An Outward Shift in Supply</a:t>
              </a:r>
              <a:endParaRPr lang="en-US" sz="3200"/>
            </a:p>
          </p:txBody>
        </p:sp>
        <p:sp>
          <p:nvSpPr>
            <p:cNvPr id="24613" name="Text Box 39"/>
            <p:cNvSpPr txBox="1">
              <a:spLocks noChangeArrowheads="1"/>
            </p:cNvSpPr>
            <p:nvPr/>
          </p:nvSpPr>
          <p:spPr bwMode="auto">
            <a:xfrm>
              <a:off x="2355" y="3077"/>
              <a:ext cx="3983" cy="32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80467" tIns="40234" rIns="80467" bIns="4023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600">
                  <a:solidFill>
                    <a:srgbClr val="000099"/>
                  </a:solidFill>
                </a:rPr>
                <a:t>An Inward Shift in Supply</a:t>
              </a:r>
              <a:endParaRPr lang="en-US" sz="3200"/>
            </a:p>
          </p:txBody>
        </p:sp>
        <p:sp>
          <p:nvSpPr>
            <p:cNvPr id="24614" name="Line 40"/>
            <p:cNvSpPr>
              <a:spLocks noChangeShapeType="1"/>
            </p:cNvSpPr>
            <p:nvPr/>
          </p:nvSpPr>
          <p:spPr bwMode="auto">
            <a:xfrm flipH="1">
              <a:off x="3330" y="3944"/>
              <a:ext cx="2430" cy="2444"/>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615" name="Text Box 41"/>
            <p:cNvSpPr txBox="1">
              <a:spLocks noChangeArrowheads="1"/>
            </p:cNvSpPr>
            <p:nvPr/>
          </p:nvSpPr>
          <p:spPr bwMode="auto">
            <a:xfrm>
              <a:off x="5556" y="3621"/>
              <a:ext cx="501" cy="29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80467" tIns="40234" rIns="80467" bIns="4023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a:solidFill>
                    <a:srgbClr val="000099"/>
                  </a:solidFill>
                </a:rPr>
                <a:t>S2</a:t>
              </a:r>
              <a:endParaRPr lang="en-US" sz="3200"/>
            </a:p>
          </p:txBody>
        </p:sp>
        <p:sp>
          <p:nvSpPr>
            <p:cNvPr id="24616" name="Text Box 42"/>
            <p:cNvSpPr txBox="1">
              <a:spLocks noChangeArrowheads="1"/>
            </p:cNvSpPr>
            <p:nvPr/>
          </p:nvSpPr>
          <p:spPr bwMode="auto">
            <a:xfrm>
              <a:off x="2716" y="5422"/>
              <a:ext cx="449" cy="29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80467" tIns="40234" rIns="80467" bIns="4023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P2</a:t>
              </a:r>
              <a:endParaRPr lang="en-US" sz="3200"/>
            </a:p>
          </p:txBody>
        </p:sp>
        <p:sp>
          <p:nvSpPr>
            <p:cNvPr id="24617" name="Line 43"/>
            <p:cNvSpPr>
              <a:spLocks noChangeShapeType="1"/>
            </p:cNvSpPr>
            <p:nvPr/>
          </p:nvSpPr>
          <p:spPr bwMode="auto">
            <a:xfrm flipH="1">
              <a:off x="7488" y="4640"/>
              <a:ext cx="2641" cy="2647"/>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618" name="Text Box 44"/>
            <p:cNvSpPr txBox="1">
              <a:spLocks noChangeArrowheads="1"/>
            </p:cNvSpPr>
            <p:nvPr/>
          </p:nvSpPr>
          <p:spPr bwMode="auto">
            <a:xfrm>
              <a:off x="9993" y="4350"/>
              <a:ext cx="501" cy="296"/>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80467" tIns="40234" rIns="80467" bIns="4023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a:solidFill>
                    <a:srgbClr val="000099"/>
                  </a:solidFill>
                </a:rPr>
                <a:t>S3</a:t>
              </a:r>
              <a:endParaRPr lang="en-US" sz="3200"/>
            </a:p>
          </p:txBody>
        </p:sp>
      </p:gr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a:xfrm>
            <a:off x="446088" y="106363"/>
            <a:ext cx="8229600" cy="1143000"/>
          </a:xfrm>
        </p:spPr>
        <p:txBody>
          <a:bodyPr>
            <a:noAutofit/>
          </a:bodyPr>
          <a:lstStyle/>
          <a:p>
            <a:pPr eaLnBrk="1" hangingPunct="1"/>
            <a:r>
              <a:rPr lang="en-GB" sz="3200" dirty="0" smtClean="0"/>
              <a:t>Shifts in market demand and market supply</a:t>
            </a:r>
            <a:endParaRPr lang="en-US" sz="3200" dirty="0" smtClean="0"/>
          </a:p>
        </p:txBody>
      </p:sp>
      <p:sp>
        <p:nvSpPr>
          <p:cNvPr id="25603" name="AutoShape 6"/>
          <p:cNvSpPr>
            <a:spLocks noChangeAspect="1" noChangeArrowheads="1"/>
          </p:cNvSpPr>
          <p:nvPr/>
        </p:nvSpPr>
        <p:spPr bwMode="auto">
          <a:xfrm>
            <a:off x="323850" y="935038"/>
            <a:ext cx="8351838" cy="507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25604" name="Line 7"/>
          <p:cNvSpPr>
            <a:spLocks noChangeShapeType="1"/>
          </p:cNvSpPr>
          <p:nvPr/>
        </p:nvSpPr>
        <p:spPr bwMode="auto">
          <a:xfrm>
            <a:off x="1065213" y="1506538"/>
            <a:ext cx="0" cy="40020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05" name="Line 8"/>
          <p:cNvSpPr>
            <a:spLocks noChangeShapeType="1"/>
          </p:cNvSpPr>
          <p:nvPr/>
        </p:nvSpPr>
        <p:spPr bwMode="auto">
          <a:xfrm>
            <a:off x="1065213" y="5508625"/>
            <a:ext cx="3071812"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06" name="Text Box 9"/>
          <p:cNvSpPr txBox="1">
            <a:spLocks noChangeArrowheads="1"/>
          </p:cNvSpPr>
          <p:nvPr/>
        </p:nvSpPr>
        <p:spPr bwMode="auto">
          <a:xfrm>
            <a:off x="323850" y="1450975"/>
            <a:ext cx="671513"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8638" tIns="39319" rIns="78638" bIns="3931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Price</a:t>
            </a:r>
            <a:endParaRPr lang="en-US" sz="3600"/>
          </a:p>
        </p:txBody>
      </p:sp>
      <p:sp>
        <p:nvSpPr>
          <p:cNvPr id="25607" name="Text Box 10"/>
          <p:cNvSpPr txBox="1">
            <a:spLocks noChangeArrowheads="1"/>
          </p:cNvSpPr>
          <p:nvPr/>
        </p:nvSpPr>
        <p:spPr bwMode="auto">
          <a:xfrm>
            <a:off x="3308350" y="5538788"/>
            <a:ext cx="962025"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8638" tIns="39319" rIns="78638" bIns="3931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Quantity </a:t>
            </a:r>
            <a:endParaRPr lang="en-US" sz="3600"/>
          </a:p>
        </p:txBody>
      </p:sp>
      <p:sp>
        <p:nvSpPr>
          <p:cNvPr id="25608" name="Line 11"/>
          <p:cNvSpPr>
            <a:spLocks noChangeShapeType="1"/>
          </p:cNvSpPr>
          <p:nvPr/>
        </p:nvSpPr>
        <p:spPr bwMode="auto">
          <a:xfrm>
            <a:off x="1243013" y="1879600"/>
            <a:ext cx="2830512" cy="2809875"/>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09" name="Text Box 12"/>
          <p:cNvSpPr txBox="1">
            <a:spLocks noChangeArrowheads="1"/>
          </p:cNvSpPr>
          <p:nvPr/>
        </p:nvSpPr>
        <p:spPr bwMode="auto">
          <a:xfrm>
            <a:off x="3994150" y="4610100"/>
            <a:ext cx="484188"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8638" tIns="39319" rIns="78638" bIns="3931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a:solidFill>
                  <a:srgbClr val="000099"/>
                </a:solidFill>
              </a:rPr>
              <a:t>D1</a:t>
            </a:r>
            <a:endParaRPr lang="en-US" sz="3600"/>
          </a:p>
        </p:txBody>
      </p:sp>
      <p:sp>
        <p:nvSpPr>
          <p:cNvPr id="25610" name="Line 13"/>
          <p:cNvSpPr>
            <a:spLocks noChangeShapeType="1"/>
          </p:cNvSpPr>
          <p:nvPr/>
        </p:nvSpPr>
        <p:spPr bwMode="auto">
          <a:xfrm flipH="1">
            <a:off x="1298575" y="2308225"/>
            <a:ext cx="2620963" cy="2625725"/>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11" name="Text Box 14"/>
          <p:cNvSpPr txBox="1">
            <a:spLocks noChangeArrowheads="1"/>
          </p:cNvSpPr>
          <p:nvPr/>
        </p:nvSpPr>
        <p:spPr bwMode="auto">
          <a:xfrm>
            <a:off x="3846513" y="2068513"/>
            <a:ext cx="493712"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8638" tIns="39319" rIns="78638" bIns="3931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a:solidFill>
                  <a:srgbClr val="000099"/>
                </a:solidFill>
              </a:rPr>
              <a:t>S1</a:t>
            </a:r>
            <a:endParaRPr lang="en-US" sz="3600"/>
          </a:p>
        </p:txBody>
      </p:sp>
      <p:sp>
        <p:nvSpPr>
          <p:cNvPr id="25612" name="Line 15"/>
          <p:cNvSpPr>
            <a:spLocks noChangeShapeType="1"/>
          </p:cNvSpPr>
          <p:nvPr/>
        </p:nvSpPr>
        <p:spPr bwMode="auto">
          <a:xfrm flipH="1">
            <a:off x="1062038" y="3419475"/>
            <a:ext cx="1724025" cy="7938"/>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5613" name="Line 16"/>
          <p:cNvSpPr>
            <a:spLocks noChangeShapeType="1"/>
          </p:cNvSpPr>
          <p:nvPr/>
        </p:nvSpPr>
        <p:spPr bwMode="auto">
          <a:xfrm>
            <a:off x="2805113" y="3403600"/>
            <a:ext cx="0" cy="2095500"/>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5614" name="Text Box 17"/>
          <p:cNvSpPr txBox="1">
            <a:spLocks noChangeArrowheads="1"/>
          </p:cNvSpPr>
          <p:nvPr/>
        </p:nvSpPr>
        <p:spPr bwMode="auto">
          <a:xfrm>
            <a:off x="657225" y="3240088"/>
            <a:ext cx="444500"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8638" tIns="39319" rIns="78638" bIns="3931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P1</a:t>
            </a:r>
            <a:endParaRPr lang="en-US" sz="3600"/>
          </a:p>
        </p:txBody>
      </p:sp>
      <p:sp>
        <p:nvSpPr>
          <p:cNvPr id="25615" name="Text Box 18"/>
          <p:cNvSpPr txBox="1">
            <a:spLocks noChangeArrowheads="1"/>
          </p:cNvSpPr>
          <p:nvPr/>
        </p:nvSpPr>
        <p:spPr bwMode="auto">
          <a:xfrm>
            <a:off x="2508250" y="5540375"/>
            <a:ext cx="531813"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8638" tIns="39319" rIns="78638" bIns="3931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Q1</a:t>
            </a:r>
            <a:endParaRPr lang="en-US" sz="3600"/>
          </a:p>
        </p:txBody>
      </p:sp>
      <p:sp>
        <p:nvSpPr>
          <p:cNvPr id="25616" name="Line 19"/>
          <p:cNvSpPr>
            <a:spLocks noChangeShapeType="1"/>
          </p:cNvSpPr>
          <p:nvPr/>
        </p:nvSpPr>
        <p:spPr bwMode="auto">
          <a:xfrm>
            <a:off x="4560888" y="1508125"/>
            <a:ext cx="0" cy="40020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17" name="Line 20"/>
          <p:cNvSpPr>
            <a:spLocks noChangeShapeType="1"/>
          </p:cNvSpPr>
          <p:nvPr/>
        </p:nvSpPr>
        <p:spPr bwMode="auto">
          <a:xfrm>
            <a:off x="4560888" y="5510213"/>
            <a:ext cx="395605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18" name="Text Box 21"/>
          <p:cNvSpPr txBox="1">
            <a:spLocks noChangeArrowheads="1"/>
          </p:cNvSpPr>
          <p:nvPr/>
        </p:nvSpPr>
        <p:spPr bwMode="auto">
          <a:xfrm>
            <a:off x="3821113" y="1452563"/>
            <a:ext cx="671512"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8638" tIns="39319" rIns="78638" bIns="3931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Price</a:t>
            </a:r>
            <a:endParaRPr lang="en-US" sz="3600"/>
          </a:p>
        </p:txBody>
      </p:sp>
      <p:sp>
        <p:nvSpPr>
          <p:cNvPr id="25619" name="Text Box 22"/>
          <p:cNvSpPr txBox="1">
            <a:spLocks noChangeArrowheads="1"/>
          </p:cNvSpPr>
          <p:nvPr/>
        </p:nvSpPr>
        <p:spPr bwMode="auto">
          <a:xfrm>
            <a:off x="7713663" y="5540375"/>
            <a:ext cx="962025"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8638" tIns="39319" rIns="78638" bIns="3931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Quantity </a:t>
            </a:r>
            <a:endParaRPr lang="en-US" sz="3600"/>
          </a:p>
        </p:txBody>
      </p:sp>
      <p:sp>
        <p:nvSpPr>
          <p:cNvPr id="25620" name="Line 23"/>
          <p:cNvSpPr>
            <a:spLocks noChangeShapeType="1"/>
          </p:cNvSpPr>
          <p:nvPr/>
        </p:nvSpPr>
        <p:spPr bwMode="auto">
          <a:xfrm>
            <a:off x="4740275" y="1882775"/>
            <a:ext cx="2830513" cy="2808288"/>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21" name="Text Box 24"/>
          <p:cNvSpPr txBox="1">
            <a:spLocks noChangeArrowheads="1"/>
          </p:cNvSpPr>
          <p:nvPr/>
        </p:nvSpPr>
        <p:spPr bwMode="auto">
          <a:xfrm>
            <a:off x="7470775" y="4611688"/>
            <a:ext cx="485775"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8638" tIns="39319" rIns="78638" bIns="3931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a:solidFill>
                  <a:srgbClr val="000099"/>
                </a:solidFill>
              </a:rPr>
              <a:t>D1</a:t>
            </a:r>
            <a:endParaRPr lang="en-US" sz="3600"/>
          </a:p>
        </p:txBody>
      </p:sp>
      <p:sp>
        <p:nvSpPr>
          <p:cNvPr id="25622" name="Line 25"/>
          <p:cNvSpPr>
            <a:spLocks noChangeShapeType="1"/>
          </p:cNvSpPr>
          <p:nvPr/>
        </p:nvSpPr>
        <p:spPr bwMode="auto">
          <a:xfrm flipH="1">
            <a:off x="4792663" y="2309813"/>
            <a:ext cx="2620962" cy="2625725"/>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23" name="Text Box 26"/>
          <p:cNvSpPr txBox="1">
            <a:spLocks noChangeArrowheads="1"/>
          </p:cNvSpPr>
          <p:nvPr/>
        </p:nvSpPr>
        <p:spPr bwMode="auto">
          <a:xfrm>
            <a:off x="7346950" y="2012950"/>
            <a:ext cx="498475"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8638" tIns="39319" rIns="78638" bIns="3931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a:solidFill>
                  <a:srgbClr val="000099"/>
                </a:solidFill>
              </a:rPr>
              <a:t>S1</a:t>
            </a:r>
            <a:endParaRPr lang="en-US" sz="3600"/>
          </a:p>
        </p:txBody>
      </p:sp>
      <p:sp>
        <p:nvSpPr>
          <p:cNvPr id="25624" name="Line 27"/>
          <p:cNvSpPr>
            <a:spLocks noChangeShapeType="1"/>
          </p:cNvSpPr>
          <p:nvPr/>
        </p:nvSpPr>
        <p:spPr bwMode="auto">
          <a:xfrm flipH="1">
            <a:off x="4559300" y="3419475"/>
            <a:ext cx="1722438" cy="9525"/>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5625" name="Line 28"/>
          <p:cNvSpPr>
            <a:spLocks noChangeShapeType="1"/>
          </p:cNvSpPr>
          <p:nvPr/>
        </p:nvSpPr>
        <p:spPr bwMode="auto">
          <a:xfrm>
            <a:off x="6300788" y="3405188"/>
            <a:ext cx="0" cy="2097087"/>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5626" name="Text Box 29"/>
          <p:cNvSpPr txBox="1">
            <a:spLocks noChangeArrowheads="1"/>
          </p:cNvSpPr>
          <p:nvPr/>
        </p:nvSpPr>
        <p:spPr bwMode="auto">
          <a:xfrm>
            <a:off x="4154488" y="3241675"/>
            <a:ext cx="444500"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8638" tIns="39319" rIns="78638" bIns="3931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P1</a:t>
            </a:r>
            <a:endParaRPr lang="en-US" sz="3600"/>
          </a:p>
        </p:txBody>
      </p:sp>
      <p:sp>
        <p:nvSpPr>
          <p:cNvPr id="25627" name="Text Box 30"/>
          <p:cNvSpPr txBox="1">
            <a:spLocks noChangeArrowheads="1"/>
          </p:cNvSpPr>
          <p:nvPr/>
        </p:nvSpPr>
        <p:spPr bwMode="auto">
          <a:xfrm>
            <a:off x="5976938" y="5513388"/>
            <a:ext cx="533400"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8638" tIns="39319" rIns="78638" bIns="3931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Q1</a:t>
            </a:r>
            <a:endParaRPr lang="en-US" sz="3600"/>
          </a:p>
        </p:txBody>
      </p:sp>
      <p:sp>
        <p:nvSpPr>
          <p:cNvPr id="25628" name="Line 31"/>
          <p:cNvSpPr>
            <a:spLocks noChangeShapeType="1"/>
          </p:cNvSpPr>
          <p:nvPr/>
        </p:nvSpPr>
        <p:spPr bwMode="auto">
          <a:xfrm>
            <a:off x="5159375" y="1522413"/>
            <a:ext cx="2830513" cy="2809875"/>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29" name="Text Box 32"/>
          <p:cNvSpPr txBox="1">
            <a:spLocks noChangeArrowheads="1"/>
          </p:cNvSpPr>
          <p:nvPr/>
        </p:nvSpPr>
        <p:spPr bwMode="auto">
          <a:xfrm>
            <a:off x="7878763" y="4216400"/>
            <a:ext cx="484187"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8638" tIns="39319" rIns="78638" bIns="3931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a:solidFill>
                  <a:srgbClr val="000099"/>
                </a:solidFill>
              </a:rPr>
              <a:t>D3</a:t>
            </a:r>
            <a:endParaRPr lang="en-US" sz="3600"/>
          </a:p>
        </p:txBody>
      </p:sp>
      <p:sp>
        <p:nvSpPr>
          <p:cNvPr id="25630" name="Line 33"/>
          <p:cNvSpPr>
            <a:spLocks noChangeShapeType="1"/>
          </p:cNvSpPr>
          <p:nvPr/>
        </p:nvSpPr>
        <p:spPr bwMode="auto">
          <a:xfrm>
            <a:off x="7304088" y="3649663"/>
            <a:ext cx="0" cy="1836737"/>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5631" name="Text Box 34"/>
          <p:cNvSpPr txBox="1">
            <a:spLocks noChangeArrowheads="1"/>
          </p:cNvSpPr>
          <p:nvPr/>
        </p:nvSpPr>
        <p:spPr bwMode="auto">
          <a:xfrm>
            <a:off x="6996113" y="5513388"/>
            <a:ext cx="534987"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8638" tIns="39319" rIns="78638" bIns="3931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Q2</a:t>
            </a:r>
            <a:endParaRPr lang="en-US" sz="3600"/>
          </a:p>
        </p:txBody>
      </p:sp>
      <p:sp>
        <p:nvSpPr>
          <p:cNvPr id="25632" name="Text Box 35"/>
          <p:cNvSpPr txBox="1">
            <a:spLocks noChangeArrowheads="1"/>
          </p:cNvSpPr>
          <p:nvPr/>
        </p:nvSpPr>
        <p:spPr bwMode="auto">
          <a:xfrm>
            <a:off x="4156075" y="3467100"/>
            <a:ext cx="444500"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8638" tIns="39319" rIns="78638" bIns="3931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P2</a:t>
            </a:r>
            <a:endParaRPr lang="en-US" sz="3600"/>
          </a:p>
        </p:txBody>
      </p:sp>
      <p:sp>
        <p:nvSpPr>
          <p:cNvPr id="25633" name="Line 36"/>
          <p:cNvSpPr>
            <a:spLocks noChangeShapeType="1"/>
          </p:cNvSpPr>
          <p:nvPr/>
        </p:nvSpPr>
        <p:spPr bwMode="auto">
          <a:xfrm>
            <a:off x="1135063" y="2484438"/>
            <a:ext cx="2830512" cy="2809875"/>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34" name="Text Box 37"/>
          <p:cNvSpPr txBox="1">
            <a:spLocks noChangeArrowheads="1"/>
          </p:cNvSpPr>
          <p:nvPr/>
        </p:nvSpPr>
        <p:spPr bwMode="auto">
          <a:xfrm>
            <a:off x="3892550" y="5154613"/>
            <a:ext cx="485775"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8638" tIns="39319" rIns="78638" bIns="3931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a:solidFill>
                  <a:srgbClr val="000099"/>
                </a:solidFill>
              </a:rPr>
              <a:t>D2</a:t>
            </a:r>
            <a:endParaRPr lang="en-US" sz="3600"/>
          </a:p>
        </p:txBody>
      </p:sp>
      <p:sp>
        <p:nvSpPr>
          <p:cNvPr id="25635" name="Line 38"/>
          <p:cNvSpPr>
            <a:spLocks noChangeShapeType="1"/>
          </p:cNvSpPr>
          <p:nvPr/>
        </p:nvSpPr>
        <p:spPr bwMode="auto">
          <a:xfrm flipH="1">
            <a:off x="1073150" y="2962275"/>
            <a:ext cx="1257300" cy="3175"/>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5636" name="Line 39"/>
          <p:cNvSpPr>
            <a:spLocks noChangeShapeType="1"/>
          </p:cNvSpPr>
          <p:nvPr/>
        </p:nvSpPr>
        <p:spPr bwMode="auto">
          <a:xfrm>
            <a:off x="2332038" y="2962275"/>
            <a:ext cx="19050" cy="2530475"/>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5637" name="Text Box 40"/>
          <p:cNvSpPr txBox="1">
            <a:spLocks noChangeArrowheads="1"/>
          </p:cNvSpPr>
          <p:nvPr/>
        </p:nvSpPr>
        <p:spPr bwMode="auto">
          <a:xfrm>
            <a:off x="2000250" y="5532438"/>
            <a:ext cx="533400"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8638" tIns="39319" rIns="78638" bIns="3931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Q2</a:t>
            </a:r>
            <a:endParaRPr lang="en-US" sz="3600"/>
          </a:p>
        </p:txBody>
      </p:sp>
      <p:sp>
        <p:nvSpPr>
          <p:cNvPr id="25638" name="Text Box 41"/>
          <p:cNvSpPr txBox="1">
            <a:spLocks noChangeArrowheads="1"/>
          </p:cNvSpPr>
          <p:nvPr/>
        </p:nvSpPr>
        <p:spPr bwMode="auto">
          <a:xfrm>
            <a:off x="660400" y="2814638"/>
            <a:ext cx="442913"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8638" tIns="39319" rIns="78638" bIns="3931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sz="1400" b="1">
                <a:solidFill>
                  <a:srgbClr val="000099"/>
                </a:solidFill>
              </a:rPr>
              <a:t>P2</a:t>
            </a:r>
            <a:endParaRPr lang="en-US" sz="3600"/>
          </a:p>
        </p:txBody>
      </p:sp>
      <p:sp>
        <p:nvSpPr>
          <p:cNvPr id="25639" name="Text Box 42"/>
          <p:cNvSpPr txBox="1">
            <a:spLocks noChangeArrowheads="1"/>
          </p:cNvSpPr>
          <p:nvPr/>
        </p:nvSpPr>
        <p:spPr bwMode="auto">
          <a:xfrm>
            <a:off x="4554538" y="935038"/>
            <a:ext cx="3956050" cy="6286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8638" tIns="39319" rIns="78638" bIns="3931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solidFill>
                  <a:srgbClr val="000099"/>
                </a:solidFill>
              </a:rPr>
              <a:t>An Outward Shift in Demand and a Rise in Supply</a:t>
            </a:r>
            <a:endParaRPr lang="en-US" sz="3600"/>
          </a:p>
        </p:txBody>
      </p:sp>
      <p:sp>
        <p:nvSpPr>
          <p:cNvPr id="25640" name="Text Box 43"/>
          <p:cNvSpPr txBox="1">
            <a:spLocks noChangeArrowheads="1"/>
          </p:cNvSpPr>
          <p:nvPr/>
        </p:nvSpPr>
        <p:spPr bwMode="auto">
          <a:xfrm>
            <a:off x="700088" y="935038"/>
            <a:ext cx="3954462" cy="62865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8638" tIns="39319" rIns="78638" bIns="3931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solidFill>
                  <a:srgbClr val="000099"/>
                </a:solidFill>
              </a:rPr>
              <a:t>An Inward Shift in Demand and a fall in Supply</a:t>
            </a:r>
            <a:endParaRPr lang="en-US" sz="3600"/>
          </a:p>
        </p:txBody>
      </p:sp>
      <p:sp>
        <p:nvSpPr>
          <p:cNvPr id="25641" name="Line 44"/>
          <p:cNvSpPr>
            <a:spLocks noChangeShapeType="1"/>
          </p:cNvSpPr>
          <p:nvPr/>
        </p:nvSpPr>
        <p:spPr bwMode="auto">
          <a:xfrm flipH="1">
            <a:off x="5564188" y="2747963"/>
            <a:ext cx="2622550" cy="2625725"/>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42" name="Text Box 45"/>
          <p:cNvSpPr txBox="1">
            <a:spLocks noChangeArrowheads="1"/>
          </p:cNvSpPr>
          <p:nvPr/>
        </p:nvSpPr>
        <p:spPr bwMode="auto">
          <a:xfrm>
            <a:off x="8121650" y="2505075"/>
            <a:ext cx="495300"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8638" tIns="39319" rIns="78638" bIns="3931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a:solidFill>
                  <a:srgbClr val="000099"/>
                </a:solidFill>
              </a:rPr>
              <a:t>S2</a:t>
            </a:r>
            <a:endParaRPr lang="en-US" sz="3600"/>
          </a:p>
        </p:txBody>
      </p:sp>
      <p:sp>
        <p:nvSpPr>
          <p:cNvPr id="25643" name="Line 46"/>
          <p:cNvSpPr>
            <a:spLocks noChangeShapeType="1"/>
          </p:cNvSpPr>
          <p:nvPr/>
        </p:nvSpPr>
        <p:spPr bwMode="auto">
          <a:xfrm flipH="1">
            <a:off x="4543425" y="3635375"/>
            <a:ext cx="2751138" cy="0"/>
          </a:xfrm>
          <a:prstGeom prst="line">
            <a:avLst/>
          </a:prstGeom>
          <a:noFill/>
          <a:ln w="25400">
            <a:solidFill>
              <a:srgbClr val="333399"/>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5644" name="Line 47"/>
          <p:cNvSpPr>
            <a:spLocks noChangeShapeType="1"/>
          </p:cNvSpPr>
          <p:nvPr/>
        </p:nvSpPr>
        <p:spPr bwMode="auto">
          <a:xfrm flipH="1">
            <a:off x="1114425" y="1857375"/>
            <a:ext cx="2341563" cy="2346325"/>
          </a:xfrm>
          <a:prstGeom prst="line">
            <a:avLst/>
          </a:prstGeom>
          <a:noFill/>
          <a:ln w="25400">
            <a:solidFill>
              <a:srgbClr val="333333"/>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5645" name="Text Box 48"/>
          <p:cNvSpPr txBox="1">
            <a:spLocks noChangeArrowheads="1"/>
          </p:cNvSpPr>
          <p:nvPr/>
        </p:nvSpPr>
        <p:spPr bwMode="auto">
          <a:xfrm>
            <a:off x="3381375" y="1619250"/>
            <a:ext cx="495300" cy="2921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lIns="78638" tIns="39319" rIns="78638" bIns="39319">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400" b="1">
                <a:solidFill>
                  <a:srgbClr val="000099"/>
                </a:solidFill>
              </a:rPr>
              <a:t>S2</a:t>
            </a:r>
            <a:endParaRPr lang="en-US" sz="3600"/>
          </a:p>
        </p:txBody>
      </p:sp>
      <p:sp>
        <p:nvSpPr>
          <p:cNvPr id="25646" name="Line 49"/>
          <p:cNvSpPr>
            <a:spLocks noChangeShapeType="1"/>
          </p:cNvSpPr>
          <p:nvPr/>
        </p:nvSpPr>
        <p:spPr bwMode="auto">
          <a:xfrm flipV="1">
            <a:off x="663575" y="2963863"/>
            <a:ext cx="0" cy="455612"/>
          </a:xfrm>
          <a:prstGeom prst="line">
            <a:avLst/>
          </a:prstGeom>
          <a:noFill/>
          <a:ln w="19050">
            <a:solidFill>
              <a:srgbClr val="333399"/>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5647" name="Line 50"/>
          <p:cNvSpPr>
            <a:spLocks noChangeShapeType="1"/>
          </p:cNvSpPr>
          <p:nvPr/>
        </p:nvSpPr>
        <p:spPr bwMode="auto">
          <a:xfrm>
            <a:off x="6296025" y="5802313"/>
            <a:ext cx="982663" cy="0"/>
          </a:xfrm>
          <a:prstGeom prst="line">
            <a:avLst/>
          </a:prstGeom>
          <a:noFill/>
          <a:ln w="19050">
            <a:solidFill>
              <a:srgbClr val="333399"/>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25648" name="Line 51"/>
          <p:cNvSpPr>
            <a:spLocks noChangeShapeType="1"/>
          </p:cNvSpPr>
          <p:nvPr/>
        </p:nvSpPr>
        <p:spPr bwMode="auto">
          <a:xfrm>
            <a:off x="4202113" y="3389313"/>
            <a:ext cx="9525" cy="260350"/>
          </a:xfrm>
          <a:prstGeom prst="line">
            <a:avLst/>
          </a:prstGeom>
          <a:noFill/>
          <a:ln w="19050">
            <a:solidFill>
              <a:srgbClr val="333399"/>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en-GB" smtClean="0"/>
              <a:t>Demand and Supply Schedules for Oil</a:t>
            </a:r>
            <a:endParaRPr lang="en-US" smtClean="0"/>
          </a:p>
        </p:txBody>
      </p:sp>
      <p:graphicFrame>
        <p:nvGraphicFramePr>
          <p:cNvPr id="6147" name="Object 3"/>
          <p:cNvGraphicFramePr>
            <a:graphicFrameLocks noChangeAspect="1"/>
          </p:cNvGraphicFramePr>
          <p:nvPr/>
        </p:nvGraphicFramePr>
        <p:xfrm>
          <a:off x="706438" y="1177925"/>
          <a:ext cx="5661025" cy="4687888"/>
        </p:xfrm>
        <a:graphic>
          <a:graphicData uri="http://schemas.openxmlformats.org/presentationml/2006/ole">
            <mc:AlternateContent xmlns:mc="http://schemas.openxmlformats.org/markup-compatibility/2006">
              <mc:Choice xmlns:v="urn:schemas-microsoft-com:vml" Requires="v">
                <p:oleObj spid="_x0000_s6150" name="Worksheet" r:id="rId4" imgW="3819525" imgH="3438525" progId="Excel.Sheet.8">
                  <p:embed/>
                </p:oleObj>
              </mc:Choice>
              <mc:Fallback>
                <p:oleObj name="Worksheet" r:id="rId4" imgW="3819525" imgH="3438525"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6438" y="1177925"/>
                        <a:ext cx="5661025" cy="46878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en-GB" smtClean="0"/>
              <a:t>Demand and Supply Schedules for Oil</a:t>
            </a:r>
            <a:endParaRPr lang="en-US" smtClean="0"/>
          </a:p>
        </p:txBody>
      </p:sp>
      <p:graphicFrame>
        <p:nvGraphicFramePr>
          <p:cNvPr id="7171" name="Object 3"/>
          <p:cNvGraphicFramePr>
            <a:graphicFrameLocks noChangeAspect="1"/>
          </p:cNvGraphicFramePr>
          <p:nvPr>
            <p:extLst>
              <p:ext uri="{D42A27DB-BD31-4B8C-83A1-F6EECF244321}">
                <p14:modId xmlns:p14="http://schemas.microsoft.com/office/powerpoint/2010/main" val="3735725090"/>
              </p:ext>
            </p:extLst>
          </p:nvPr>
        </p:nvGraphicFramePr>
        <p:xfrm>
          <a:off x="706438" y="1174750"/>
          <a:ext cx="7280275" cy="4768850"/>
        </p:xfrm>
        <a:graphic>
          <a:graphicData uri="http://schemas.openxmlformats.org/presentationml/2006/ole">
            <mc:AlternateContent xmlns:mc="http://schemas.openxmlformats.org/markup-compatibility/2006">
              <mc:Choice xmlns:v="urn:schemas-microsoft-com:vml" Requires="v">
                <p:oleObj spid="_x0000_s7175" name="Worksheet" r:id="rId4" imgW="5248260" imgH="3438435" progId="Excel.Sheet.8">
                  <p:embed/>
                </p:oleObj>
              </mc:Choice>
              <mc:Fallback>
                <p:oleObj name="Worksheet" r:id="rId4" imgW="5248260" imgH="3438435" progId="Excel.Sheet.8">
                  <p:embed/>
                  <p:pic>
                    <p:nvPicPr>
                      <p:cNvPr id="0" name="Object 3"/>
                      <p:cNvPicPr>
                        <a:picLocks noChangeAspect="1" noChangeArrowheads="1"/>
                      </p:cNvPicPr>
                      <p:nvPr/>
                    </p:nvPicPr>
                    <p:blipFill>
                      <a:blip r:embed="rId5"/>
                      <a:srcRect/>
                      <a:stretch>
                        <a:fillRect/>
                      </a:stretch>
                    </p:blipFill>
                    <p:spPr bwMode="auto">
                      <a:xfrm>
                        <a:off x="706438" y="1174750"/>
                        <a:ext cx="7280275" cy="47688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2" name="AutoShape 4"/>
          <p:cNvSpPr>
            <a:spLocks noChangeArrowheads="1"/>
          </p:cNvSpPr>
          <p:nvPr/>
        </p:nvSpPr>
        <p:spPr bwMode="auto">
          <a:xfrm>
            <a:off x="636588" y="3414713"/>
            <a:ext cx="609600" cy="298450"/>
          </a:xfrm>
          <a:prstGeom prst="notchedRightArrow">
            <a:avLst>
              <a:gd name="adj1" fmla="val 50000"/>
              <a:gd name="adj2" fmla="val 51064"/>
            </a:avLst>
          </a:prstGeom>
          <a:solidFill>
            <a:schemeClr val="bg1"/>
          </a:solidFill>
          <a:ln w="1905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smtClean="0"/>
              <a:t>The Market Equilibrium</a:t>
            </a:r>
            <a:endParaRPr lang="en-US" smtClean="0"/>
          </a:p>
        </p:txBody>
      </p:sp>
      <p:graphicFrame>
        <p:nvGraphicFramePr>
          <p:cNvPr id="8195" name="Object 3"/>
          <p:cNvGraphicFramePr>
            <a:graphicFrameLocks noChangeAspect="1"/>
          </p:cNvGraphicFramePr>
          <p:nvPr/>
        </p:nvGraphicFramePr>
        <p:xfrm>
          <a:off x="646113" y="1157288"/>
          <a:ext cx="6491287" cy="3735387"/>
        </p:xfrm>
        <a:graphic>
          <a:graphicData uri="http://schemas.openxmlformats.org/presentationml/2006/ole">
            <mc:AlternateContent xmlns:mc="http://schemas.openxmlformats.org/markup-compatibility/2006">
              <mc:Choice xmlns:v="urn:schemas-microsoft-com:vml" Requires="v">
                <p:oleObj spid="_x0000_s8204"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6113" y="1157288"/>
                        <a:ext cx="6491287" cy="37353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6" name="Line 4"/>
          <p:cNvSpPr>
            <a:spLocks noChangeShapeType="1"/>
          </p:cNvSpPr>
          <p:nvPr/>
        </p:nvSpPr>
        <p:spPr bwMode="auto">
          <a:xfrm>
            <a:off x="2657475" y="1879600"/>
            <a:ext cx="1431925" cy="1757363"/>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8197" name="Text Box 5"/>
          <p:cNvSpPr txBox="1">
            <a:spLocks noChangeArrowheads="1"/>
          </p:cNvSpPr>
          <p:nvPr/>
        </p:nvSpPr>
        <p:spPr bwMode="auto">
          <a:xfrm>
            <a:off x="4103688" y="3673475"/>
            <a:ext cx="881062"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Demand (D)</a:t>
            </a:r>
          </a:p>
        </p:txBody>
      </p:sp>
      <p:sp>
        <p:nvSpPr>
          <p:cNvPr id="8198" name="Line 6"/>
          <p:cNvSpPr>
            <a:spLocks noChangeShapeType="1"/>
          </p:cNvSpPr>
          <p:nvPr/>
        </p:nvSpPr>
        <p:spPr bwMode="auto">
          <a:xfrm flipV="1">
            <a:off x="2743200" y="1892300"/>
            <a:ext cx="1730375" cy="1374775"/>
          </a:xfrm>
          <a:prstGeom prst="line">
            <a:avLst/>
          </a:prstGeom>
          <a:noFill/>
          <a:ln w="50800">
            <a:solidFill>
              <a:srgbClr val="8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8199" name="Text Box 7"/>
          <p:cNvSpPr txBox="1">
            <a:spLocks noChangeArrowheads="1"/>
          </p:cNvSpPr>
          <p:nvPr/>
        </p:nvSpPr>
        <p:spPr bwMode="auto">
          <a:xfrm>
            <a:off x="4533900" y="1881188"/>
            <a:ext cx="78105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Supply (S)</a:t>
            </a:r>
          </a:p>
        </p:txBody>
      </p:sp>
      <p:sp>
        <p:nvSpPr>
          <p:cNvPr id="8200" name="Text Box 8"/>
          <p:cNvSpPr txBox="1">
            <a:spLocks noChangeArrowheads="1"/>
          </p:cNvSpPr>
          <p:nvPr/>
        </p:nvSpPr>
        <p:spPr bwMode="auto">
          <a:xfrm>
            <a:off x="3252788" y="2057400"/>
            <a:ext cx="263525"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GB" altLang="en-US" sz="1000" b="1">
                <a:solidFill>
                  <a:schemeClr val="accent2"/>
                </a:solidFill>
                <a:latin typeface="Trebuchet MS" pitchFamily="34" charset="0"/>
              </a:rPr>
              <a:t>E</a:t>
            </a:r>
            <a:endParaRPr lang="en-US" altLang="en-US" sz="1000" b="1">
              <a:solidFill>
                <a:schemeClr val="accent2"/>
              </a:solidFill>
              <a:latin typeface="Trebuchet MS" pitchFamily="34" charset="0"/>
            </a:endParaRPr>
          </a:p>
        </p:txBody>
      </p:sp>
      <p:sp>
        <p:nvSpPr>
          <p:cNvPr id="8201" name="AutoShape 9"/>
          <p:cNvSpPr>
            <a:spLocks noChangeArrowheads="1"/>
          </p:cNvSpPr>
          <p:nvPr/>
        </p:nvSpPr>
        <p:spPr bwMode="auto">
          <a:xfrm>
            <a:off x="3330575" y="2346325"/>
            <a:ext cx="106363" cy="333375"/>
          </a:xfrm>
          <a:prstGeom prst="downArrow">
            <a:avLst>
              <a:gd name="adj1" fmla="val 50000"/>
              <a:gd name="adj2" fmla="val 78358"/>
            </a:avLst>
          </a:prstGeom>
          <a:solidFill>
            <a:schemeClr val="accent2"/>
          </a:solidFill>
          <a:ln w="1905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GB"/>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mtClean="0"/>
              <a:t>Excess Demand</a:t>
            </a:r>
            <a:endParaRPr lang="en-US" smtClean="0"/>
          </a:p>
        </p:txBody>
      </p:sp>
      <p:graphicFrame>
        <p:nvGraphicFramePr>
          <p:cNvPr id="9219" name="Object 3"/>
          <p:cNvGraphicFramePr>
            <a:graphicFrameLocks noChangeAspect="1"/>
          </p:cNvGraphicFramePr>
          <p:nvPr/>
        </p:nvGraphicFramePr>
        <p:xfrm>
          <a:off x="646113" y="1157288"/>
          <a:ext cx="6491287" cy="3735387"/>
        </p:xfrm>
        <a:graphic>
          <a:graphicData uri="http://schemas.openxmlformats.org/presentationml/2006/ole">
            <mc:AlternateContent xmlns:mc="http://schemas.openxmlformats.org/markup-compatibility/2006">
              <mc:Choice xmlns:v="urn:schemas-microsoft-com:vml" Requires="v">
                <p:oleObj spid="_x0000_s9228"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6113" y="1157288"/>
                        <a:ext cx="6491287" cy="37353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0" name="Line 4"/>
          <p:cNvSpPr>
            <a:spLocks noChangeShapeType="1"/>
          </p:cNvSpPr>
          <p:nvPr/>
        </p:nvSpPr>
        <p:spPr bwMode="auto">
          <a:xfrm>
            <a:off x="2289175" y="1419225"/>
            <a:ext cx="1800225" cy="2217738"/>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9221" name="Text Box 5"/>
          <p:cNvSpPr txBox="1">
            <a:spLocks noChangeArrowheads="1"/>
          </p:cNvSpPr>
          <p:nvPr/>
        </p:nvSpPr>
        <p:spPr bwMode="auto">
          <a:xfrm>
            <a:off x="4103688" y="3673475"/>
            <a:ext cx="881062"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Demand (D)</a:t>
            </a:r>
          </a:p>
        </p:txBody>
      </p:sp>
      <p:sp>
        <p:nvSpPr>
          <p:cNvPr id="9222" name="Line 6"/>
          <p:cNvSpPr>
            <a:spLocks noChangeShapeType="1"/>
          </p:cNvSpPr>
          <p:nvPr/>
        </p:nvSpPr>
        <p:spPr bwMode="auto">
          <a:xfrm flipV="1">
            <a:off x="2232025" y="1892300"/>
            <a:ext cx="2241550" cy="1828800"/>
          </a:xfrm>
          <a:prstGeom prst="line">
            <a:avLst/>
          </a:prstGeom>
          <a:noFill/>
          <a:ln w="50800">
            <a:solidFill>
              <a:srgbClr val="8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9223" name="Text Box 7"/>
          <p:cNvSpPr txBox="1">
            <a:spLocks noChangeArrowheads="1"/>
          </p:cNvSpPr>
          <p:nvPr/>
        </p:nvSpPr>
        <p:spPr bwMode="auto">
          <a:xfrm>
            <a:off x="4533900" y="1881188"/>
            <a:ext cx="78105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Supply (S)</a:t>
            </a:r>
          </a:p>
        </p:txBody>
      </p:sp>
      <p:sp>
        <p:nvSpPr>
          <p:cNvPr id="9224" name="Text Box 8"/>
          <p:cNvSpPr txBox="1">
            <a:spLocks noChangeArrowheads="1"/>
          </p:cNvSpPr>
          <p:nvPr/>
        </p:nvSpPr>
        <p:spPr bwMode="auto">
          <a:xfrm>
            <a:off x="827088" y="4797425"/>
            <a:ext cx="6048375" cy="10763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GB" altLang="en-US" sz="1600" b="1">
                <a:solidFill>
                  <a:schemeClr val="accent2"/>
                </a:solidFill>
                <a:latin typeface="Trebuchet MS" pitchFamily="34" charset="0"/>
              </a:rPr>
              <a:t>When market price</a:t>
            </a:r>
            <a:r>
              <a:rPr lang="en-US" altLang="en-US" sz="1600" b="1">
                <a:solidFill>
                  <a:schemeClr val="accent2"/>
                </a:solidFill>
                <a:latin typeface="Trebuchet MS" pitchFamily="34" charset="0"/>
              </a:rPr>
              <a:t> is lower than the market equilibrium, demand exceeds supply (a market shortage)</a:t>
            </a:r>
          </a:p>
          <a:p>
            <a:pPr algn="ctr"/>
            <a:endParaRPr lang="en-GB" altLang="en-US" sz="1600" b="1">
              <a:solidFill>
                <a:schemeClr val="accent2"/>
              </a:solidFill>
              <a:latin typeface="Trebuchet MS" pitchFamily="34" charset="0"/>
            </a:endParaRPr>
          </a:p>
          <a:p>
            <a:pPr algn="ctr"/>
            <a:r>
              <a:rPr lang="en-GB" altLang="en-US" sz="1600" b="1">
                <a:solidFill>
                  <a:schemeClr val="accent2"/>
                </a:solidFill>
                <a:latin typeface="Trebuchet MS" pitchFamily="34" charset="0"/>
              </a:rPr>
              <a:t>There is therefore upward pressure on mar</a:t>
            </a:r>
            <a:r>
              <a:rPr lang="en-US" altLang="en-US" sz="1600" b="1">
                <a:solidFill>
                  <a:schemeClr val="accent2"/>
                </a:solidFill>
                <a:latin typeface="Trebuchet MS" pitchFamily="34" charset="0"/>
              </a:rPr>
              <a:t>ket price</a:t>
            </a:r>
          </a:p>
        </p:txBody>
      </p:sp>
      <p:sp>
        <p:nvSpPr>
          <p:cNvPr id="9225" name="Line 9"/>
          <p:cNvSpPr>
            <a:spLocks noChangeShapeType="1"/>
          </p:cNvSpPr>
          <p:nvPr/>
        </p:nvSpPr>
        <p:spPr bwMode="auto">
          <a:xfrm>
            <a:off x="1219200" y="3260725"/>
            <a:ext cx="3841750" cy="0"/>
          </a:xfrm>
          <a:prstGeom prst="line">
            <a:avLst/>
          </a:prstGeom>
          <a:noFill/>
          <a:ln w="50800">
            <a:solidFill>
              <a:srgbClr val="FF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smtClean="0"/>
              <a:t>Excess Supply</a:t>
            </a:r>
            <a:endParaRPr lang="en-US" smtClean="0"/>
          </a:p>
        </p:txBody>
      </p:sp>
      <p:graphicFrame>
        <p:nvGraphicFramePr>
          <p:cNvPr id="10243" name="Object 3"/>
          <p:cNvGraphicFramePr>
            <a:graphicFrameLocks noChangeAspect="1"/>
          </p:cNvGraphicFramePr>
          <p:nvPr/>
        </p:nvGraphicFramePr>
        <p:xfrm>
          <a:off x="646113" y="1157288"/>
          <a:ext cx="6491287" cy="3735387"/>
        </p:xfrm>
        <a:graphic>
          <a:graphicData uri="http://schemas.openxmlformats.org/presentationml/2006/ole">
            <mc:AlternateContent xmlns:mc="http://schemas.openxmlformats.org/markup-compatibility/2006">
              <mc:Choice xmlns:v="urn:schemas-microsoft-com:vml" Requires="v">
                <p:oleObj spid="_x0000_s10252"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6113" y="1157288"/>
                        <a:ext cx="6491287" cy="37353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4" name="Line 4"/>
          <p:cNvSpPr>
            <a:spLocks noChangeShapeType="1"/>
          </p:cNvSpPr>
          <p:nvPr/>
        </p:nvSpPr>
        <p:spPr bwMode="auto">
          <a:xfrm>
            <a:off x="2289175" y="1419225"/>
            <a:ext cx="1800225" cy="2217738"/>
          </a:xfrm>
          <a:prstGeom prst="line">
            <a:avLst/>
          </a:prstGeom>
          <a:noFill/>
          <a:ln w="508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0245" name="Text Box 5"/>
          <p:cNvSpPr txBox="1">
            <a:spLocks noChangeArrowheads="1"/>
          </p:cNvSpPr>
          <p:nvPr/>
        </p:nvSpPr>
        <p:spPr bwMode="auto">
          <a:xfrm>
            <a:off x="4103688" y="3673475"/>
            <a:ext cx="881062"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Demand (D)</a:t>
            </a:r>
          </a:p>
        </p:txBody>
      </p:sp>
      <p:sp>
        <p:nvSpPr>
          <p:cNvPr id="10246" name="Line 6"/>
          <p:cNvSpPr>
            <a:spLocks noChangeShapeType="1"/>
          </p:cNvSpPr>
          <p:nvPr/>
        </p:nvSpPr>
        <p:spPr bwMode="auto">
          <a:xfrm flipV="1">
            <a:off x="2232025" y="1892300"/>
            <a:ext cx="2241550" cy="1828800"/>
          </a:xfrm>
          <a:prstGeom prst="line">
            <a:avLst/>
          </a:prstGeom>
          <a:noFill/>
          <a:ln w="50800">
            <a:solidFill>
              <a:srgbClr val="8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0247" name="Text Box 7"/>
          <p:cNvSpPr txBox="1">
            <a:spLocks noChangeArrowheads="1"/>
          </p:cNvSpPr>
          <p:nvPr/>
        </p:nvSpPr>
        <p:spPr bwMode="auto">
          <a:xfrm>
            <a:off x="4533900" y="1881188"/>
            <a:ext cx="78105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Supply (S)</a:t>
            </a:r>
          </a:p>
        </p:txBody>
      </p:sp>
      <p:sp>
        <p:nvSpPr>
          <p:cNvPr id="10248" name="Text Box 8"/>
          <p:cNvSpPr txBox="1">
            <a:spLocks noChangeArrowheads="1"/>
          </p:cNvSpPr>
          <p:nvPr/>
        </p:nvSpPr>
        <p:spPr bwMode="auto">
          <a:xfrm>
            <a:off x="900113" y="4824413"/>
            <a:ext cx="6119812" cy="10763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GB" altLang="en-US" sz="1600" b="1">
                <a:solidFill>
                  <a:schemeClr val="accent2"/>
                </a:solidFill>
                <a:latin typeface="Trebuchet MS" pitchFamily="34" charset="0"/>
              </a:rPr>
              <a:t>When market price</a:t>
            </a:r>
            <a:r>
              <a:rPr lang="en-US" altLang="en-US" sz="1600" b="1">
                <a:solidFill>
                  <a:schemeClr val="accent2"/>
                </a:solidFill>
                <a:latin typeface="Trebuchet MS" pitchFamily="34" charset="0"/>
              </a:rPr>
              <a:t> is higher than the market equilibrium, supply exceeds demand (a market surplus)</a:t>
            </a:r>
          </a:p>
          <a:p>
            <a:pPr algn="ctr"/>
            <a:endParaRPr lang="en-GB" altLang="en-US" sz="1600" b="1">
              <a:solidFill>
                <a:schemeClr val="accent2"/>
              </a:solidFill>
              <a:latin typeface="Trebuchet MS" pitchFamily="34" charset="0"/>
            </a:endParaRPr>
          </a:p>
          <a:p>
            <a:pPr algn="ctr"/>
            <a:r>
              <a:rPr lang="en-GB" altLang="en-US" sz="1600" b="1">
                <a:solidFill>
                  <a:schemeClr val="accent2"/>
                </a:solidFill>
                <a:latin typeface="Trebuchet MS" pitchFamily="34" charset="0"/>
              </a:rPr>
              <a:t>There is therefore </a:t>
            </a:r>
            <a:r>
              <a:rPr lang="en-US" altLang="en-US" sz="1600" b="1">
                <a:solidFill>
                  <a:schemeClr val="accent2"/>
                </a:solidFill>
                <a:latin typeface="Trebuchet MS" pitchFamily="34" charset="0"/>
              </a:rPr>
              <a:t>downward pressure on the market price</a:t>
            </a:r>
          </a:p>
        </p:txBody>
      </p:sp>
      <p:sp>
        <p:nvSpPr>
          <p:cNvPr id="10249" name="Line 9"/>
          <p:cNvSpPr>
            <a:spLocks noChangeShapeType="1"/>
          </p:cNvSpPr>
          <p:nvPr/>
        </p:nvSpPr>
        <p:spPr bwMode="auto">
          <a:xfrm>
            <a:off x="1225550" y="2332038"/>
            <a:ext cx="3608388" cy="7937"/>
          </a:xfrm>
          <a:prstGeom prst="line">
            <a:avLst/>
          </a:prstGeom>
          <a:noFill/>
          <a:ln w="50800">
            <a:solidFill>
              <a:srgbClr val="FF00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en-GB" smtClean="0"/>
              <a:t>Changes in Market Equilibrium (A Rise in Demand)</a:t>
            </a:r>
            <a:endParaRPr lang="en-US" smtClean="0"/>
          </a:p>
        </p:txBody>
      </p:sp>
      <p:graphicFrame>
        <p:nvGraphicFramePr>
          <p:cNvPr id="11267" name="Object 3"/>
          <p:cNvGraphicFramePr>
            <a:graphicFrameLocks noChangeAspect="1"/>
          </p:cNvGraphicFramePr>
          <p:nvPr/>
        </p:nvGraphicFramePr>
        <p:xfrm>
          <a:off x="706438" y="1174750"/>
          <a:ext cx="7853362" cy="4779963"/>
        </p:xfrm>
        <a:graphic>
          <a:graphicData uri="http://schemas.openxmlformats.org/presentationml/2006/ole">
            <mc:AlternateContent xmlns:mc="http://schemas.openxmlformats.org/markup-compatibility/2006">
              <mc:Choice xmlns:v="urn:schemas-microsoft-com:vml" Requires="v">
                <p:oleObj spid="_x0000_s11270" name="Worksheet" r:id="rId4" imgW="5248275" imgH="3438525" progId="Excel.Sheet.8">
                  <p:embed/>
                </p:oleObj>
              </mc:Choice>
              <mc:Fallback>
                <p:oleObj name="Worksheet" r:id="rId4" imgW="5248275" imgH="3438525"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6438" y="1174750"/>
                        <a:ext cx="7853362" cy="47799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eaLnBrk="1" hangingPunct="1"/>
            <a:r>
              <a:rPr lang="en-GB" smtClean="0"/>
              <a:t>Impact of a Shift in Demand on the Equilibrium</a:t>
            </a:r>
            <a:endParaRPr lang="en-US" smtClean="0"/>
          </a:p>
        </p:txBody>
      </p:sp>
      <p:graphicFrame>
        <p:nvGraphicFramePr>
          <p:cNvPr id="12291" name="Object 3"/>
          <p:cNvGraphicFramePr>
            <a:graphicFrameLocks noChangeAspect="1"/>
          </p:cNvGraphicFramePr>
          <p:nvPr/>
        </p:nvGraphicFramePr>
        <p:xfrm>
          <a:off x="646113" y="1157288"/>
          <a:ext cx="6491287" cy="3735387"/>
        </p:xfrm>
        <a:graphic>
          <a:graphicData uri="http://schemas.openxmlformats.org/presentationml/2006/ole">
            <mc:AlternateContent xmlns:mc="http://schemas.openxmlformats.org/markup-compatibility/2006">
              <mc:Choice xmlns:v="urn:schemas-microsoft-com:vml" Requires="v">
                <p:oleObj spid="_x0000_s12305" name="Chart" r:id="rId4" imgW="5876925" imgH="3381375" progId="MSGraph.Chart.8">
                  <p:embed/>
                </p:oleObj>
              </mc:Choice>
              <mc:Fallback>
                <p:oleObj name="Chart" r:id="rId4" imgW="5876925" imgH="3381375" progId="MSGraph.Char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6113" y="1157288"/>
                        <a:ext cx="6491287" cy="37353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292" name="Line 4"/>
          <p:cNvSpPr>
            <a:spLocks noChangeShapeType="1"/>
          </p:cNvSpPr>
          <p:nvPr/>
        </p:nvSpPr>
        <p:spPr bwMode="auto">
          <a:xfrm>
            <a:off x="2281238" y="1397000"/>
            <a:ext cx="1808162" cy="2239963"/>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2293" name="Text Box 5"/>
          <p:cNvSpPr txBox="1">
            <a:spLocks noChangeArrowheads="1"/>
          </p:cNvSpPr>
          <p:nvPr/>
        </p:nvSpPr>
        <p:spPr bwMode="auto">
          <a:xfrm>
            <a:off x="4076700" y="3694113"/>
            <a:ext cx="881063"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Demand (D)</a:t>
            </a:r>
          </a:p>
        </p:txBody>
      </p:sp>
      <p:sp>
        <p:nvSpPr>
          <p:cNvPr id="12294" name="Line 6"/>
          <p:cNvSpPr>
            <a:spLocks noChangeShapeType="1"/>
          </p:cNvSpPr>
          <p:nvPr/>
        </p:nvSpPr>
        <p:spPr bwMode="auto">
          <a:xfrm flipV="1">
            <a:off x="2239963" y="1892300"/>
            <a:ext cx="2233612" cy="1828800"/>
          </a:xfrm>
          <a:prstGeom prst="line">
            <a:avLst/>
          </a:prstGeom>
          <a:noFill/>
          <a:ln w="50800">
            <a:solidFill>
              <a:srgbClr val="80008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2295" name="Text Box 7"/>
          <p:cNvSpPr txBox="1">
            <a:spLocks noChangeArrowheads="1"/>
          </p:cNvSpPr>
          <p:nvPr/>
        </p:nvSpPr>
        <p:spPr bwMode="auto">
          <a:xfrm>
            <a:off x="4505325" y="1631950"/>
            <a:ext cx="781050"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Supply (S)</a:t>
            </a:r>
          </a:p>
        </p:txBody>
      </p:sp>
      <p:sp>
        <p:nvSpPr>
          <p:cNvPr id="12296" name="Line 8"/>
          <p:cNvSpPr>
            <a:spLocks noChangeShapeType="1"/>
          </p:cNvSpPr>
          <p:nvPr/>
        </p:nvSpPr>
        <p:spPr bwMode="auto">
          <a:xfrm>
            <a:off x="2624138" y="1408113"/>
            <a:ext cx="1765300" cy="2174875"/>
          </a:xfrm>
          <a:prstGeom prst="line">
            <a:avLst/>
          </a:prstGeom>
          <a:noFill/>
          <a:ln w="38100">
            <a:solidFill>
              <a:schemeClr val="accent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2297" name="Text Box 9"/>
          <p:cNvSpPr txBox="1">
            <a:spLocks noChangeArrowheads="1"/>
          </p:cNvSpPr>
          <p:nvPr/>
        </p:nvSpPr>
        <p:spPr bwMode="auto">
          <a:xfrm>
            <a:off x="4456113" y="3413125"/>
            <a:ext cx="346075" cy="250825"/>
          </a:xfrm>
          <a:prstGeom prst="rect">
            <a:avLst/>
          </a:prstGeom>
          <a:solidFill>
            <a:srgbClr val="FFFF99"/>
          </a:solidFill>
          <a:ln w="63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1000" b="1">
                <a:solidFill>
                  <a:schemeClr val="accent2"/>
                </a:solidFill>
                <a:latin typeface="Trebuchet MS" pitchFamily="34" charset="0"/>
              </a:rPr>
              <a:t>D2</a:t>
            </a:r>
          </a:p>
        </p:txBody>
      </p:sp>
      <p:sp>
        <p:nvSpPr>
          <p:cNvPr id="12298" name="Line 10"/>
          <p:cNvSpPr>
            <a:spLocks noChangeShapeType="1"/>
          </p:cNvSpPr>
          <p:nvPr/>
        </p:nvSpPr>
        <p:spPr bwMode="auto">
          <a:xfrm flipH="1">
            <a:off x="1212850" y="2601913"/>
            <a:ext cx="2366963" cy="6350"/>
          </a:xfrm>
          <a:prstGeom prst="line">
            <a:avLst/>
          </a:prstGeom>
          <a:noFill/>
          <a:ln w="254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2299" name="Text Box 11"/>
          <p:cNvSpPr txBox="1">
            <a:spLocks noChangeArrowheads="1"/>
          </p:cNvSpPr>
          <p:nvPr/>
        </p:nvSpPr>
        <p:spPr bwMode="auto">
          <a:xfrm>
            <a:off x="903288" y="2470150"/>
            <a:ext cx="331787" cy="2286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n-US" sz="900" b="1">
                <a:solidFill>
                  <a:schemeClr val="accent2"/>
                </a:solidFill>
                <a:latin typeface="Trebuchet MS" pitchFamily="34" charset="0"/>
              </a:rPr>
              <a:t>17</a:t>
            </a:r>
          </a:p>
        </p:txBody>
      </p:sp>
      <p:sp>
        <p:nvSpPr>
          <p:cNvPr id="12300" name="Text Box 12"/>
          <p:cNvSpPr txBox="1">
            <a:spLocks noChangeArrowheads="1"/>
          </p:cNvSpPr>
          <p:nvPr/>
        </p:nvSpPr>
        <p:spPr bwMode="auto">
          <a:xfrm>
            <a:off x="3465513" y="4213225"/>
            <a:ext cx="331787" cy="2286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635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GB" altLang="en-US" sz="900" b="1">
                <a:solidFill>
                  <a:schemeClr val="accent2"/>
                </a:solidFill>
                <a:latin typeface="Trebuchet MS" pitchFamily="34" charset="0"/>
              </a:rPr>
              <a:t>66</a:t>
            </a:r>
            <a:endParaRPr lang="en-US" altLang="en-US" sz="900" b="1">
              <a:solidFill>
                <a:schemeClr val="accent2"/>
              </a:solidFill>
              <a:latin typeface="Trebuchet MS" pitchFamily="34" charset="0"/>
            </a:endParaRPr>
          </a:p>
        </p:txBody>
      </p:sp>
      <p:sp>
        <p:nvSpPr>
          <p:cNvPr id="12301" name="Line 13"/>
          <p:cNvSpPr>
            <a:spLocks noChangeShapeType="1"/>
          </p:cNvSpPr>
          <p:nvPr/>
        </p:nvSpPr>
        <p:spPr bwMode="auto">
          <a:xfrm>
            <a:off x="3586163" y="2593975"/>
            <a:ext cx="0" cy="1573213"/>
          </a:xfrm>
          <a:prstGeom prst="line">
            <a:avLst/>
          </a:prstGeom>
          <a:noFill/>
          <a:ln w="25400">
            <a:solidFill>
              <a:srgbClr val="FF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2302" name="Text Box 14"/>
          <p:cNvSpPr txBox="1">
            <a:spLocks noChangeArrowheads="1"/>
          </p:cNvSpPr>
          <p:nvPr/>
        </p:nvSpPr>
        <p:spPr bwMode="auto">
          <a:xfrm>
            <a:off x="808038" y="4919663"/>
            <a:ext cx="7513637" cy="1190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solidFill>
                  <a:schemeClr val="accent2"/>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GB">
                <a:solidFill>
                  <a:schemeClr val="accent2"/>
                </a:solidFill>
                <a:latin typeface="Trebuchet MS" pitchFamily="34" charset="0"/>
              </a:rPr>
              <a:t>The outward shift of demand for oil leads to an expansion in supply (i.e. a movement along the supply curve). The market equilibrium price rises to $17 per barrel and the equilibrium quantity traded = 66 million barrels per day</a:t>
            </a:r>
            <a:endParaRPr lang="en-US">
              <a:solidFill>
                <a:schemeClr val="accent2"/>
              </a:solidFill>
              <a:latin typeface="Trebuchet MS"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17</TotalTime>
  <Words>776</Words>
  <Application>Microsoft Office PowerPoint</Application>
  <PresentationFormat>On-screen Show (4:3)</PresentationFormat>
  <Paragraphs>174</Paragraphs>
  <Slides>22</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22</vt:i4>
      </vt:variant>
    </vt:vector>
  </HeadingPairs>
  <TitlesOfParts>
    <vt:vector size="31" baseType="lpstr">
      <vt:lpstr>Arial</vt:lpstr>
      <vt:lpstr>Calibri</vt:lpstr>
      <vt:lpstr>Comic Sans MS</vt:lpstr>
      <vt:lpstr>MS PGothic</vt:lpstr>
      <vt:lpstr>Trebuchet MS</vt:lpstr>
      <vt:lpstr>1_Office Theme</vt:lpstr>
      <vt:lpstr>Microsoft Excel Worksheet</vt:lpstr>
      <vt:lpstr>Microsoft Excel 97-2003 Worksheet</vt:lpstr>
      <vt:lpstr>Microsoft Graph Chart</vt:lpstr>
      <vt:lpstr>PowerPoint Presentation</vt:lpstr>
      <vt:lpstr>The concept of market equilibrium</vt:lpstr>
      <vt:lpstr>Demand and Supply Schedules for Oil</vt:lpstr>
      <vt:lpstr>Demand and Supply Schedules for Oil</vt:lpstr>
      <vt:lpstr>The Market Equilibrium</vt:lpstr>
      <vt:lpstr>Excess Demand</vt:lpstr>
      <vt:lpstr>Excess Supply</vt:lpstr>
      <vt:lpstr>Changes in Market Equilibrium (A Rise in Demand)</vt:lpstr>
      <vt:lpstr>Impact of a Shift in Demand on the Equilibrium</vt:lpstr>
      <vt:lpstr>Changes in Market Equilibrium (A Rise in Supply)</vt:lpstr>
      <vt:lpstr>Impact of a Shift in Supply on the Equilibrium</vt:lpstr>
      <vt:lpstr>Shifts in Demand and the Market Equilibrium</vt:lpstr>
      <vt:lpstr>Shifts in Demand and the Market Equilibrium</vt:lpstr>
      <vt:lpstr>Shifts in Demand and the Market Equilibrium</vt:lpstr>
      <vt:lpstr>Shifts in Supply and the Market Equilibrium</vt:lpstr>
      <vt:lpstr>Shifts in Supply and the Market Equilibrium</vt:lpstr>
      <vt:lpstr>The equilibrium in a market</vt:lpstr>
      <vt:lpstr>Shifts in market demand</vt:lpstr>
      <vt:lpstr>Changes in market demand</vt:lpstr>
      <vt:lpstr>Changes in market supply</vt:lpstr>
      <vt:lpstr>Changes in market supply</vt:lpstr>
      <vt:lpstr>Shifts in market demand and market supply</vt:lpstr>
    </vt:vector>
  </TitlesOfParts>
  <Company>Tutor2u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Determination of Equilibrium Market Prices</dc:title>
  <dc:creator>Geoff Riley</dc:creator>
  <cp:lastModifiedBy>Stephen Gouldthorpe</cp:lastModifiedBy>
  <cp:revision>11</cp:revision>
  <dcterms:created xsi:type="dcterms:W3CDTF">2003-06-30T06:44:23Z</dcterms:created>
  <dcterms:modified xsi:type="dcterms:W3CDTF">2018-04-11T13:38:50Z</dcterms:modified>
</cp:coreProperties>
</file>