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69" r:id="rId3"/>
    <p:sldId id="293" r:id="rId4"/>
    <p:sldId id="294" r:id="rId5"/>
    <p:sldId id="312" r:id="rId6"/>
    <p:sldId id="362" r:id="rId7"/>
    <p:sldId id="363" r:id="rId8"/>
    <p:sldId id="359" r:id="rId9"/>
    <p:sldId id="297" r:id="rId10"/>
    <p:sldId id="298" r:id="rId11"/>
    <p:sldId id="299" r:id="rId12"/>
    <p:sldId id="300" r:id="rId13"/>
    <p:sldId id="301" r:id="rId14"/>
    <p:sldId id="302" r:id="rId15"/>
    <p:sldId id="303" r:id="rId16"/>
    <p:sldId id="311" r:id="rId17"/>
    <p:sldId id="364" r:id="rId18"/>
    <p:sldId id="309" r:id="rId19"/>
    <p:sldId id="365"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84064" autoAdjust="0"/>
  </p:normalViewPr>
  <p:slideViewPr>
    <p:cSldViewPr snapToGrid="0">
      <p:cViewPr varScale="1">
        <p:scale>
          <a:sx n="72" d="100"/>
          <a:sy n="72" d="100"/>
        </p:scale>
        <p:origin x="45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20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don’t like the expression</a:t>
            </a:r>
            <a:r>
              <a:rPr lang="en-GB" baseline="0" dirty="0"/>
              <a:t> problem children so I don’t teach it – up to you if you call it question marks or not.  Exam board uses both.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10</a:t>
            </a:fld>
            <a:endParaRPr lang="en-GB"/>
          </a:p>
        </p:txBody>
      </p:sp>
    </p:spTree>
    <p:extLst>
      <p:ext uri="{BB962C8B-B14F-4D97-AF65-F5344CB8AC3E}">
        <p14:creationId xmlns:p14="http://schemas.microsoft.com/office/powerpoint/2010/main" val="117909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Bad press – plus</a:t>
            </a:r>
            <a:r>
              <a:rPr lang="en-GB" baseline="0" dirty="0"/>
              <a:t> consumers switching back to more natural butter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12</a:t>
            </a:fld>
            <a:endParaRPr lang="en-GB"/>
          </a:p>
        </p:txBody>
      </p:sp>
    </p:spTree>
    <p:extLst>
      <p:ext uri="{BB962C8B-B14F-4D97-AF65-F5344CB8AC3E}">
        <p14:creationId xmlns:p14="http://schemas.microsoft.com/office/powerpoint/2010/main" val="349637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Dog</a:t>
            </a:r>
          </a:p>
          <a:p>
            <a:r>
              <a:rPr lang="en-GB" dirty="0"/>
              <a:t>Ragu sales declined and it was sold by Unilever to the Japanese</a:t>
            </a:r>
            <a:r>
              <a:rPr lang="en-GB" baseline="0" dirty="0"/>
              <a:t> </a:t>
            </a:r>
            <a:r>
              <a:rPr lang="en-GB" baseline="0" dirty="0" err="1"/>
              <a:t>Mazcan</a:t>
            </a:r>
            <a:r>
              <a:rPr lang="en-GB" baseline="0" dirty="0"/>
              <a:t> group in 2014</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14</a:t>
            </a:fld>
            <a:endParaRPr lang="en-GB"/>
          </a:p>
        </p:txBody>
      </p:sp>
    </p:spTree>
    <p:extLst>
      <p:ext uri="{BB962C8B-B14F-4D97-AF65-F5344CB8AC3E}">
        <p14:creationId xmlns:p14="http://schemas.microsoft.com/office/powerpoint/2010/main" val="136049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a:t>
            </a:r>
            <a:r>
              <a:rPr lang="en-GB" baseline="0" dirty="0"/>
              <a:t> from: http://www.managementstudyguide.com/bcg-matrix.htm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06F1-17B6-4AF4-94AE-27F2317A11C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540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15/04/2021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15/04/2021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15/04/2021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https://www.youtube.com/embed/rW5SOENyq5g?feature=oembed"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gNR49lk5dS0?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hfVdLt0T3Mk&amp;list=PLXzd3vidJkSemz_6dWhanGryiusrKGJN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JrQfcVoNXvA?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h9iJwULuKcw?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nilever.co.uk/bran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g5i44avs6iY"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gif"/><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GB" sz="7200" dirty="0"/>
              <a:t>1.3.5 Marketing Strategy</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buNone/>
            </a:pPr>
            <a:r>
              <a:rPr lang="en-GB" dirty="0"/>
              <a:t>a) The product life cycle</a:t>
            </a:r>
          </a:p>
          <a:p>
            <a:pPr marL="0" indent="0">
              <a:buNone/>
            </a:pPr>
            <a:r>
              <a:rPr lang="en-GB" dirty="0"/>
              <a:t>b) Extension strategies:</a:t>
            </a:r>
          </a:p>
          <a:p>
            <a:pPr lvl="1"/>
            <a:r>
              <a:rPr lang="en-GB" dirty="0"/>
              <a:t>product</a:t>
            </a:r>
          </a:p>
          <a:p>
            <a:pPr lvl="1"/>
            <a:r>
              <a:rPr lang="en-GB" dirty="0"/>
              <a:t>promotion</a:t>
            </a:r>
          </a:p>
          <a:p>
            <a:pPr marL="0" indent="0">
              <a:buNone/>
            </a:pPr>
            <a:r>
              <a:rPr lang="en-GB" dirty="0">
                <a:highlight>
                  <a:srgbClr val="FFFF00"/>
                </a:highlight>
              </a:rPr>
              <a:t>c) Boston Matrix and the product portfolio</a:t>
            </a:r>
          </a:p>
          <a:p>
            <a:pPr marL="0" indent="0">
              <a:buNone/>
            </a:pPr>
            <a:r>
              <a:rPr lang="en-GB" dirty="0"/>
              <a:t>d) Marketing strategies appropriate for different types of market:</a:t>
            </a:r>
          </a:p>
          <a:p>
            <a:pPr lvl="1"/>
            <a:r>
              <a:rPr lang="en-GB" dirty="0"/>
              <a:t>mass markets</a:t>
            </a:r>
          </a:p>
          <a:p>
            <a:pPr lvl="1"/>
            <a:r>
              <a:rPr lang="en-GB" dirty="0"/>
              <a:t>niche markets</a:t>
            </a:r>
          </a:p>
          <a:p>
            <a:pPr lvl="1"/>
            <a:r>
              <a:rPr lang="en-GB" dirty="0"/>
              <a:t>business to business (B2B) and business to consumer (B2C) marketing</a:t>
            </a:r>
          </a:p>
          <a:p>
            <a:pPr marL="0" indent="0">
              <a:buNone/>
            </a:pPr>
            <a:r>
              <a:rPr lang="en-GB" dirty="0"/>
              <a:t>e) Consumer behaviour – how businesses develop customer loyalty</a:t>
            </a:r>
          </a:p>
        </p:txBody>
      </p:sp>
    </p:spTree>
    <p:extLst>
      <p:ext uri="{BB962C8B-B14F-4D97-AF65-F5344CB8AC3E}">
        <p14:creationId xmlns:p14="http://schemas.microsoft.com/office/powerpoint/2010/main" val="189927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b="1" dirty="0">
                <a:solidFill>
                  <a:schemeClr val="tx1"/>
                </a:solidFill>
              </a:rPr>
              <a:t>Boston matrix – question mark (Problem Child)</a:t>
            </a:r>
          </a:p>
        </p:txBody>
      </p:sp>
      <p:sp>
        <p:nvSpPr>
          <p:cNvPr id="3" name="Content Placeholder 2"/>
          <p:cNvSpPr>
            <a:spLocks noGrp="1"/>
          </p:cNvSpPr>
          <p:nvPr>
            <p:ph idx="1"/>
          </p:nvPr>
        </p:nvSpPr>
        <p:spPr>
          <a:xfrm>
            <a:off x="838200" y="1825625"/>
            <a:ext cx="10515600" cy="2975493"/>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Question mark products:</a:t>
            </a:r>
          </a:p>
          <a:p>
            <a:pPr lvl="1"/>
            <a:r>
              <a:rPr lang="en-GB" dirty="0"/>
              <a:t>Have low market share</a:t>
            </a:r>
          </a:p>
          <a:p>
            <a:pPr lvl="1"/>
            <a:r>
              <a:rPr lang="en-GB" dirty="0"/>
              <a:t>Are in a high growth market</a:t>
            </a:r>
          </a:p>
          <a:p>
            <a:r>
              <a:rPr lang="en-GB" dirty="0"/>
              <a:t>Question mark products have lots of potential to become stars if they are managed correctly</a:t>
            </a:r>
          </a:p>
          <a:p>
            <a:r>
              <a:rPr lang="en-GB" dirty="0"/>
              <a:t>Question marks will need lots of investment in marketing and promotion – if they are to succeed </a:t>
            </a:r>
          </a:p>
        </p:txBody>
      </p:sp>
      <p:pic>
        <p:nvPicPr>
          <p:cNvPr id="5" name="Picture 3" descr="C:\Users\Sarah Hilton\AppData\Local\Microsoft\Windows\Temporary Internet Files\Content.IE5\1HHQSUNX\question mark[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94168" y="414549"/>
            <a:ext cx="1259632" cy="1343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99688" y="5173739"/>
            <a:ext cx="1432684" cy="1310754"/>
          </a:xfrm>
          <a:prstGeom prst="rect">
            <a:avLst/>
          </a:prstGeom>
        </p:spPr>
      </p:pic>
      <p:sp>
        <p:nvSpPr>
          <p:cNvPr id="8" name="Right Arrow Callout 7"/>
          <p:cNvSpPr/>
          <p:nvPr/>
        </p:nvSpPr>
        <p:spPr>
          <a:xfrm>
            <a:off x="7447360" y="5173739"/>
            <a:ext cx="2952328" cy="1412776"/>
          </a:xfrm>
          <a:prstGeom prst="rightArrowCallou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bg1"/>
                </a:solidFill>
                <a:latin typeface="Arial Rounded MT Bold" panose="020F0704030504030204" pitchFamily="34" charset="0"/>
              </a:rPr>
              <a:t>Question marks can become stars in time</a:t>
            </a: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9000" y="4903140"/>
            <a:ext cx="3809999" cy="1869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38200" y="5010190"/>
            <a:ext cx="2486619" cy="1477328"/>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Arial Rounded MT Bold" panose="020F0704030504030204" pitchFamily="34" charset="0"/>
              </a:rPr>
              <a:t>For Unilever the new PowerGems product is a question mark as its sales are as yet unknown</a:t>
            </a:r>
          </a:p>
        </p:txBody>
      </p:sp>
    </p:spTree>
    <p:extLst>
      <p:ext uri="{BB962C8B-B14F-4D97-AF65-F5344CB8AC3E}">
        <p14:creationId xmlns:p14="http://schemas.microsoft.com/office/powerpoint/2010/main" val="109930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b="1" dirty="0">
                <a:solidFill>
                  <a:schemeClr val="tx1"/>
                </a:solidFill>
              </a:rPr>
              <a:t>Boston matrix – cash cow</a:t>
            </a:r>
          </a:p>
        </p:txBody>
      </p:sp>
      <p:sp>
        <p:nvSpPr>
          <p:cNvPr id="3" name="Content Placeholder 2"/>
          <p:cNvSpPr>
            <a:spLocks noGrp="1"/>
          </p:cNvSpPr>
          <p:nvPr>
            <p:ph idx="1"/>
          </p:nvPr>
        </p:nvSpPr>
        <p:spPr>
          <a:xfrm>
            <a:off x="838200" y="1825625"/>
            <a:ext cx="10515600" cy="240891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Cash cow products: </a:t>
            </a:r>
          </a:p>
          <a:p>
            <a:pPr lvl="1"/>
            <a:r>
              <a:rPr lang="en-GB" dirty="0"/>
              <a:t>Have high market share</a:t>
            </a:r>
          </a:p>
          <a:p>
            <a:pPr lvl="1"/>
            <a:r>
              <a:rPr lang="en-GB" dirty="0"/>
              <a:t>Are in a low growth market</a:t>
            </a:r>
          </a:p>
          <a:p>
            <a:r>
              <a:rPr lang="en-GB" dirty="0"/>
              <a:t>Cash cow products are good sellers and need little or no new investment</a:t>
            </a:r>
          </a:p>
          <a:p>
            <a:r>
              <a:rPr lang="en-GB" dirty="0"/>
              <a:t>The product just need to be “milked” for cash (hence the term)</a:t>
            </a:r>
          </a:p>
          <a:p>
            <a:r>
              <a:rPr lang="en-GB" dirty="0"/>
              <a:t>Cash cows need monitoring in case they become dogs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68271" y="473739"/>
            <a:ext cx="1474706" cy="1216949"/>
          </a:xfrm>
          <a:prstGeom prst="rect">
            <a:avLst/>
          </a:prstGeom>
        </p:spPr>
      </p:pic>
      <p:sp>
        <p:nvSpPr>
          <p:cNvPr id="6" name="Right Arrow Callout 5"/>
          <p:cNvSpPr/>
          <p:nvPr/>
        </p:nvSpPr>
        <p:spPr>
          <a:xfrm>
            <a:off x="8066651" y="4334335"/>
            <a:ext cx="2248272" cy="1601570"/>
          </a:xfrm>
          <a:prstGeom prst="rightArrowCallou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bg1"/>
                </a:solidFill>
                <a:latin typeface="Arial Rounded MT Bold" panose="020F0704030504030204" pitchFamily="34" charset="0"/>
              </a:rPr>
              <a:t>Cash cows can become dogs in time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4923" y="4672893"/>
            <a:ext cx="1474706" cy="113877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2747" y="4369480"/>
            <a:ext cx="5047924" cy="1886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827314" y="4334335"/>
            <a:ext cx="1824852" cy="1477328"/>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Arial Rounded MT Bold" panose="020F0704030504030204" pitchFamily="34" charset="0"/>
              </a:rPr>
              <a:t>For Unilever the Hellman's brand is a cash cow in their portfolio</a:t>
            </a:r>
          </a:p>
        </p:txBody>
      </p:sp>
    </p:spTree>
    <p:extLst>
      <p:ext uri="{BB962C8B-B14F-4D97-AF65-F5344CB8AC3E}">
        <p14:creationId xmlns:p14="http://schemas.microsoft.com/office/powerpoint/2010/main" val="351458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8253"/>
            <a:ext cx="8766651" cy="1325563"/>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b="1" dirty="0">
                <a:solidFill>
                  <a:schemeClr val="tx1"/>
                </a:solidFill>
              </a:rPr>
              <a:t>Boston matrix - dog</a:t>
            </a:r>
          </a:p>
        </p:txBody>
      </p:sp>
      <p:sp>
        <p:nvSpPr>
          <p:cNvPr id="3" name="Content Placeholder 2"/>
          <p:cNvSpPr>
            <a:spLocks noGrp="1"/>
          </p:cNvSpPr>
          <p:nvPr>
            <p:ph idx="1"/>
          </p:nvPr>
        </p:nvSpPr>
        <p:spPr>
          <a:xfrm>
            <a:off x="838200" y="1825624"/>
            <a:ext cx="10515600" cy="2606161"/>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Dog products:	</a:t>
            </a:r>
          </a:p>
          <a:p>
            <a:pPr lvl="1"/>
            <a:r>
              <a:rPr lang="en-GB" dirty="0"/>
              <a:t>Have a low market share</a:t>
            </a:r>
          </a:p>
          <a:p>
            <a:pPr lvl="1"/>
            <a:r>
              <a:rPr lang="en-GB" dirty="0"/>
              <a:t>Are in a low growth market</a:t>
            </a:r>
          </a:p>
          <a:p>
            <a:r>
              <a:rPr lang="en-GB" dirty="0"/>
              <a:t>Dog products require no investment as they are in the decline phase of their lifecycle</a:t>
            </a:r>
          </a:p>
          <a:p>
            <a:r>
              <a:rPr lang="en-GB" dirty="0"/>
              <a:t>The product may have become obsolete or replaced</a:t>
            </a:r>
          </a:p>
          <a:p>
            <a:r>
              <a:rPr lang="en-GB" dirty="0"/>
              <a:t>The business may consider discontinuing or withdrawing the product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4080" y="471382"/>
            <a:ext cx="1585097" cy="121930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3459" y="4572327"/>
            <a:ext cx="4856389" cy="1786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838200" y="4565423"/>
            <a:ext cx="2117557" cy="1200329"/>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Arial Rounded MT Bold" panose="020F0704030504030204" pitchFamily="34" charset="0"/>
              </a:rPr>
              <a:t>For Unilever Flora is struggling in a saturated market</a:t>
            </a:r>
          </a:p>
        </p:txBody>
      </p:sp>
      <p:sp>
        <p:nvSpPr>
          <p:cNvPr id="4" name="TextBox 3"/>
          <p:cNvSpPr txBox="1"/>
          <p:nvPr/>
        </p:nvSpPr>
        <p:spPr>
          <a:xfrm>
            <a:off x="8347551" y="4565423"/>
            <a:ext cx="3006249" cy="92333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Arial Rounded MT Bold" panose="020F0704030504030204" pitchFamily="34" charset="0"/>
              </a:rPr>
              <a:t>Why do you think Flora is a “dog” product in their portfolio?</a:t>
            </a:r>
          </a:p>
        </p:txBody>
      </p:sp>
    </p:spTree>
    <p:extLst>
      <p:ext uri="{BB962C8B-B14F-4D97-AF65-F5344CB8AC3E}">
        <p14:creationId xmlns:p14="http://schemas.microsoft.com/office/powerpoint/2010/main" val="418272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b="1" dirty="0">
                <a:solidFill>
                  <a:schemeClr val="tx1"/>
                </a:solidFill>
              </a:rPr>
              <a:t>Boston Matrix</a:t>
            </a:r>
          </a:p>
        </p:txBody>
      </p:sp>
      <p:sp>
        <p:nvSpPr>
          <p:cNvPr id="5" name="Text Placeholder 4"/>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dirty="0"/>
              <a:t>Uses</a:t>
            </a:r>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endParaRPr lang="en-GB" dirty="0"/>
          </a:p>
        </p:txBody>
      </p:sp>
      <p:sp>
        <p:nvSpPr>
          <p:cNvPr id="7" name="Text Placeholder 6"/>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lstStyle/>
          <a:p>
            <a:r>
              <a:rPr lang="en-GB" dirty="0"/>
              <a:t>Limitations</a:t>
            </a:r>
          </a:p>
        </p:txBody>
      </p:sp>
      <p:sp>
        <p:nvSpPr>
          <p:cNvPr id="8" name="Content Placeholder 7"/>
          <p:cNvSpPr>
            <a:spLocks noGrp="1"/>
          </p:cNvSpPr>
          <p:nvPr>
            <p:ph sz="quarter" idx="4"/>
          </p:nvPr>
        </p:nvSpPr>
        <p:spPr/>
        <p:style>
          <a:lnRef idx="2">
            <a:schemeClr val="dk1"/>
          </a:lnRef>
          <a:fillRef idx="1">
            <a:schemeClr val="lt1"/>
          </a:fillRef>
          <a:effectRef idx="0">
            <a:schemeClr val="dk1"/>
          </a:effectRef>
          <a:fontRef idx="minor">
            <a:schemeClr val="dk1"/>
          </a:fontRef>
        </p:style>
        <p:txBody>
          <a:bodyPr/>
          <a:lstStyle/>
          <a:p>
            <a:endParaRPr lang="en-GB" dirty="0"/>
          </a:p>
        </p:txBody>
      </p:sp>
    </p:spTree>
    <p:extLst>
      <p:ext uri="{BB962C8B-B14F-4D97-AF65-F5344CB8AC3E}">
        <p14:creationId xmlns:p14="http://schemas.microsoft.com/office/powerpoint/2010/main" val="396009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b="1" dirty="0">
                <a:solidFill>
                  <a:schemeClr val="tx1"/>
                </a:solidFill>
              </a:rPr>
              <a:t>Uses of the Boston matrix</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The Boston matrix is a good starting point when reviewing an existing product line to decide future strategy and budgets</a:t>
            </a:r>
          </a:p>
          <a:p>
            <a:r>
              <a:rPr lang="en-GB" dirty="0"/>
              <a:t>The conclusions drawn from such an analysis are to transfer the surplus cash from cash cows to the stars and the question marks, and to close down or sell off the dogs </a:t>
            </a:r>
          </a:p>
          <a:p>
            <a:r>
              <a:rPr lang="en-GB" dirty="0"/>
              <a:t>In the end, question marks reveal themselves as either dogs or stars, and cash cows become so drained of finance that they turn into dogs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7539" y="1870220"/>
            <a:ext cx="2809422" cy="3980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248400" y="5850235"/>
            <a:ext cx="5105400" cy="64633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chemeClr val="tx1"/>
                </a:solidFill>
                <a:latin typeface="Arial Rounded MT Bold" panose="020F0704030504030204" pitchFamily="34" charset="0"/>
              </a:rPr>
              <a:t>Ragu sauce – Cash cow, question mark, star or dog?</a:t>
            </a:r>
          </a:p>
        </p:txBody>
      </p:sp>
    </p:spTree>
    <p:extLst>
      <p:ext uri="{BB962C8B-B14F-4D97-AF65-F5344CB8AC3E}">
        <p14:creationId xmlns:p14="http://schemas.microsoft.com/office/powerpoint/2010/main" val="140331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GB" b="1" dirty="0">
                <a:solidFill>
                  <a:schemeClr val="tx1"/>
                </a:solidFill>
                <a:latin typeface="+mj-lt"/>
              </a:rPr>
              <a:t>Limitations of Boston Matrix</a:t>
            </a:r>
          </a:p>
        </p:txBody>
      </p:sp>
      <p:sp>
        <p:nvSpPr>
          <p:cNvPr id="3" name="Content Placeholder 2"/>
          <p:cNvSpPr>
            <a:spLocks noGrp="1"/>
          </p:cNvSpPr>
          <p:nvPr>
            <p:ph idx="1"/>
          </p:nvPr>
        </p:nvSpPr>
        <p:spPr>
          <a:xfrm>
            <a:off x="838200" y="1828799"/>
            <a:ext cx="10515600" cy="3370521"/>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gn="l">
              <a:buFont typeface="Arial" panose="020B0604020202020204" pitchFamily="34" charset="0"/>
              <a:buChar char="•"/>
            </a:pPr>
            <a:r>
              <a:rPr lang="en-GB" sz="4400" b="0" i="0" dirty="0">
                <a:solidFill>
                  <a:srgbClr val="0A0A0A"/>
                </a:solidFill>
                <a:effectLst/>
              </a:rPr>
              <a:t>BCG Matrix uses only two dimensions, relative market share and market growth rate. These are not the only indicators of profitability, attractiveness or success.</a:t>
            </a:r>
          </a:p>
          <a:p>
            <a:pPr algn="l">
              <a:buFont typeface="Arial" panose="020B0604020202020204" pitchFamily="34" charset="0"/>
              <a:buChar char="•"/>
            </a:pPr>
            <a:r>
              <a:rPr lang="en-GB" sz="4400" b="0" i="0" dirty="0">
                <a:solidFill>
                  <a:srgbClr val="0A0A0A"/>
                </a:solidFill>
                <a:effectLst/>
              </a:rPr>
              <a:t>It neglects the effects of synergy between brands.</a:t>
            </a:r>
          </a:p>
          <a:p>
            <a:pPr algn="l">
              <a:buFont typeface="Arial" panose="020B0604020202020204" pitchFamily="34" charset="0"/>
              <a:buChar char="•"/>
            </a:pPr>
            <a:r>
              <a:rPr lang="en-GB" sz="4400" b="0" i="0" dirty="0">
                <a:solidFill>
                  <a:srgbClr val="0A0A0A"/>
                </a:solidFill>
                <a:effectLst/>
              </a:rPr>
              <a:t>Business with low market share can be profitable too.</a:t>
            </a:r>
          </a:p>
          <a:p>
            <a:pPr algn="l">
              <a:buFont typeface="Arial" panose="020B0604020202020204" pitchFamily="34" charset="0"/>
              <a:buChar char="•"/>
            </a:pPr>
            <a:r>
              <a:rPr lang="en-GB" sz="4400" b="0" i="0" dirty="0">
                <a:solidFill>
                  <a:srgbClr val="0A0A0A"/>
                </a:solidFill>
                <a:effectLst/>
              </a:rPr>
              <a:t>High market share does not always lead to high profits since there is also a high cost that goes into getting a high market share.</a:t>
            </a:r>
          </a:p>
          <a:p>
            <a:pPr algn="l">
              <a:buFont typeface="Arial" panose="020B0604020202020204" pitchFamily="34" charset="0"/>
              <a:buChar char="•"/>
            </a:pPr>
            <a:r>
              <a:rPr lang="en-GB" sz="4400" b="0" i="0" dirty="0">
                <a:solidFill>
                  <a:srgbClr val="0A0A0A"/>
                </a:solidFill>
                <a:effectLst/>
              </a:rPr>
              <a:t>At times, dogs may help the business or other products in gaining competitive advantage.</a:t>
            </a:r>
          </a:p>
          <a:p>
            <a:pPr algn="l">
              <a:buFont typeface="Arial" panose="020B0604020202020204" pitchFamily="34" charset="0"/>
              <a:buChar char="•"/>
            </a:pPr>
            <a:r>
              <a:rPr lang="en-GB" sz="4400" b="0" i="0" dirty="0">
                <a:solidFill>
                  <a:srgbClr val="0A0A0A"/>
                </a:solidFill>
                <a:effectLst/>
              </a:rPr>
              <a:t>The model neglects small competitors that have fast-growing market shares.</a:t>
            </a:r>
          </a:p>
          <a:p>
            <a:endParaRPr lang="en-GB" dirty="0"/>
          </a:p>
        </p:txBody>
      </p:sp>
      <p:pic>
        <p:nvPicPr>
          <p:cNvPr id="4" name="Picture 3"/>
          <p:cNvPicPr>
            <a:picLocks noChangeAspect="1"/>
          </p:cNvPicPr>
          <p:nvPr/>
        </p:nvPicPr>
        <p:blipFill>
          <a:blip r:embed="rId3"/>
          <a:stretch>
            <a:fillRect/>
          </a:stretch>
        </p:blipFill>
        <p:spPr>
          <a:xfrm>
            <a:off x="838200" y="5348177"/>
            <a:ext cx="10515600" cy="1263244"/>
          </a:xfrm>
          <a:prstGeom prst="rect">
            <a:avLst/>
          </a:prstGeom>
        </p:spPr>
      </p:pic>
    </p:spTree>
    <p:extLst>
      <p:ext uri="{BB962C8B-B14F-4D97-AF65-F5344CB8AC3E}">
        <p14:creationId xmlns:p14="http://schemas.microsoft.com/office/powerpoint/2010/main" val="88479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384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Shape 1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nline Media 5" title="The Boston Matrix (Product Portfolio Management)">
            <a:hlinkClick r:id="" action="ppaction://media"/>
            <a:extLst>
              <a:ext uri="{FF2B5EF4-FFF2-40B4-BE49-F238E27FC236}">
                <a16:creationId xmlns:a16="http://schemas.microsoft.com/office/drawing/2014/main" id="{8E256100-84DC-4129-B603-FA0827AD5E35}"/>
              </a:ext>
            </a:extLst>
          </p:cNvPr>
          <p:cNvPicPr>
            <a:picLocks noGrp="1" noRot="1" noChangeAspect="1"/>
          </p:cNvPicPr>
          <p:nvPr>
            <p:ph idx="1"/>
            <a:videoFile r:link="rId1"/>
          </p:nvPr>
        </p:nvPicPr>
        <p:blipFill>
          <a:blip r:embed="rId4"/>
          <a:stretch>
            <a:fillRect/>
          </a:stretch>
        </p:blipFill>
        <p:spPr>
          <a:xfrm>
            <a:off x="3236181" y="1402411"/>
            <a:ext cx="5462546" cy="4096909"/>
          </a:xfrm>
          <a:prstGeom prst="rect">
            <a:avLst/>
          </a:prstGeom>
        </p:spPr>
      </p:pic>
    </p:spTree>
    <p:extLst>
      <p:ext uri="{BB962C8B-B14F-4D97-AF65-F5344CB8AC3E}">
        <p14:creationId xmlns:p14="http://schemas.microsoft.com/office/powerpoint/2010/main" val="131123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87AD-0367-42B7-9C1D-DDA4B213E148}"/>
              </a:ext>
            </a:extLst>
          </p:cNvPr>
          <p:cNvSpPr>
            <a:spLocks noGrp="1"/>
          </p:cNvSpPr>
          <p:nvPr>
            <p:ph type="title"/>
          </p:nvPr>
        </p:nvSpPr>
        <p:spPr/>
        <p:txBody>
          <a:bodyPr/>
          <a:lstStyle/>
          <a:p>
            <a:endParaRPr lang="en-GB" dirty="0"/>
          </a:p>
        </p:txBody>
      </p:sp>
      <p:pic>
        <p:nvPicPr>
          <p:cNvPr id="4" name="Online Media 3" title="BCG Matrix (Growth-Share Matrix) EXPLAINED | B2U | Business To You">
            <a:hlinkClick r:id="" action="ppaction://media"/>
            <a:extLst>
              <a:ext uri="{FF2B5EF4-FFF2-40B4-BE49-F238E27FC236}">
                <a16:creationId xmlns:a16="http://schemas.microsoft.com/office/drawing/2014/main" id="{A5FB7DEA-74BB-44F9-8082-F0F32896B017}"/>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4250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8533"/>
          </a:xfrm>
        </p:spPr>
        <p:txBody>
          <a:bodyPr/>
          <a:lstStyle/>
          <a:p>
            <a:pPr algn="ctr"/>
            <a:r>
              <a:rPr lang="en-GB" dirty="0">
                <a:solidFill>
                  <a:schemeClr val="bg1"/>
                </a:solidFill>
              </a:rPr>
              <a:t>4 min video on Boston Matrix</a:t>
            </a:r>
          </a:p>
        </p:txBody>
      </p:sp>
      <p:pic>
        <p:nvPicPr>
          <p:cNvPr id="1026" name="Picture 2">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6469" y="1496132"/>
            <a:ext cx="6579062" cy="424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014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E373-7F7B-4879-9031-7804A12371FE}"/>
              </a:ext>
            </a:extLst>
          </p:cNvPr>
          <p:cNvSpPr>
            <a:spLocks noGrp="1"/>
          </p:cNvSpPr>
          <p:nvPr>
            <p:ph type="title"/>
          </p:nvPr>
        </p:nvSpPr>
        <p:spPr/>
        <p:txBody>
          <a:bodyPr/>
          <a:lstStyle/>
          <a:p>
            <a:endParaRPr lang="en-GB"/>
          </a:p>
        </p:txBody>
      </p:sp>
      <p:pic>
        <p:nvPicPr>
          <p:cNvPr id="4" name="Online Media 3" title="The Boston Matrix | A Quick Guide to Apple's Product Portfolio">
            <a:hlinkClick r:id="" action="ppaction://media"/>
            <a:extLst>
              <a:ext uri="{FF2B5EF4-FFF2-40B4-BE49-F238E27FC236}">
                <a16:creationId xmlns:a16="http://schemas.microsoft.com/office/drawing/2014/main" id="{A0487A18-2617-4BAA-B0F7-AE5DFD2FE4A0}"/>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8942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sz="5800" b="1" dirty="0">
                <a:solidFill>
                  <a:srgbClr val="0070C0"/>
                </a:solidFill>
              </a:rPr>
              <a:t>Boston Matrix and the product portfolio</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85565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0476-6C4F-45B6-A601-BF4EC5C2F6F1}"/>
              </a:ext>
            </a:extLst>
          </p:cNvPr>
          <p:cNvSpPr>
            <a:spLocks noGrp="1"/>
          </p:cNvSpPr>
          <p:nvPr>
            <p:ph type="title"/>
          </p:nvPr>
        </p:nvSpPr>
        <p:spPr>
          <a:xfrm>
            <a:off x="159488" y="2340430"/>
            <a:ext cx="5592726" cy="2206364"/>
          </a:xfrm>
          <a:solidFill>
            <a:srgbClr val="FFFF00"/>
          </a:solidFill>
        </p:spPr>
        <p:txBody>
          <a:bodyPr vert="horz" lIns="91440" tIns="45720" rIns="91440" bIns="45720" rtlCol="0" anchor="ctr">
            <a:normAutofit/>
          </a:bodyPr>
          <a:lstStyle/>
          <a:p>
            <a:r>
              <a:rPr lang="en-US" sz="3700" b="0" i="0" kern="1200" dirty="0">
                <a:solidFill>
                  <a:schemeClr val="tx1"/>
                </a:solidFill>
                <a:effectLst/>
                <a:latin typeface="+mj-lt"/>
                <a:ea typeface="+mj-ea"/>
                <a:cs typeface="+mj-cs"/>
              </a:rPr>
              <a:t>Explain how Kellogg's would use the Boston Matrix?</a:t>
            </a:r>
            <a:endParaRPr lang="en-US" sz="3700" kern="1200" dirty="0">
              <a:solidFill>
                <a:schemeClr val="tx1"/>
              </a:solidFill>
              <a:latin typeface="+mj-lt"/>
              <a:ea typeface="+mj-ea"/>
              <a:cs typeface="+mj-cs"/>
            </a:endParaRPr>
          </a:p>
        </p:txBody>
      </p:sp>
      <p:sp>
        <p:nvSpPr>
          <p:cNvPr id="9"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title="The True And Often Bizarre History Of Cereal | Food: Now and Then | NowThis">
            <a:hlinkClick r:id="" action="ppaction://media"/>
            <a:extLst>
              <a:ext uri="{FF2B5EF4-FFF2-40B4-BE49-F238E27FC236}">
                <a16:creationId xmlns:a16="http://schemas.microsoft.com/office/drawing/2014/main" id="{76A2C8B9-25E2-498E-BCF9-7D377E7F9529}"/>
              </a:ext>
            </a:extLst>
          </p:cNvPr>
          <p:cNvPicPr>
            <a:picLocks noGrp="1" noRot="1" noChangeAspect="1"/>
          </p:cNvPicPr>
          <p:nvPr>
            <p:ph idx="1"/>
            <a:videoFile r:link="rId1"/>
          </p:nvPr>
        </p:nvPicPr>
        <p:blipFill>
          <a:blip r:embed="rId3"/>
          <a:stretch>
            <a:fillRect/>
          </a:stretch>
        </p:blipFill>
        <p:spPr>
          <a:xfrm>
            <a:off x="6085115" y="954254"/>
            <a:ext cx="5466806" cy="3088745"/>
          </a:xfrm>
          <a:prstGeom prst="rect">
            <a:avLst/>
          </a:prstGeom>
        </p:spPr>
      </p:pic>
      <p:sp>
        <p:nvSpPr>
          <p:cNvPr id="11"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extLst>
      <p:ext uri="{BB962C8B-B14F-4D97-AF65-F5344CB8AC3E}">
        <p14:creationId xmlns:p14="http://schemas.microsoft.com/office/powerpoint/2010/main" val="186372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331" y="404664"/>
            <a:ext cx="6296925" cy="11430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GB" b="1" dirty="0">
                <a:solidFill>
                  <a:schemeClr val="tx1"/>
                </a:solidFill>
              </a:rPr>
              <a:t>Product portfolio defined</a:t>
            </a:r>
          </a:p>
        </p:txBody>
      </p:sp>
      <p:sp>
        <p:nvSpPr>
          <p:cNvPr id="5" name="Content Placeholder 4"/>
          <p:cNvSpPr>
            <a:spLocks noGrp="1"/>
          </p:cNvSpPr>
          <p:nvPr>
            <p:ph idx="1"/>
          </p:nvPr>
        </p:nvSpPr>
        <p:spPr>
          <a:xfrm>
            <a:off x="5394330" y="2034902"/>
            <a:ext cx="6296925" cy="2406469"/>
          </a:xfrm>
        </p:spPr>
        <p:style>
          <a:lnRef idx="2">
            <a:schemeClr val="dk1"/>
          </a:lnRef>
          <a:fillRef idx="1">
            <a:schemeClr val="lt1"/>
          </a:fillRef>
          <a:effectRef idx="0">
            <a:schemeClr val="dk1"/>
          </a:effectRef>
          <a:fontRef idx="minor">
            <a:schemeClr val="dk1"/>
          </a:fontRef>
        </p:style>
        <p:txBody>
          <a:bodyPr>
            <a:normAutofit/>
          </a:bodyPr>
          <a:lstStyle/>
          <a:p>
            <a:r>
              <a:rPr lang="en-GB" dirty="0"/>
              <a:t>A product portfolio is the collection of all the products and services offered by a company</a:t>
            </a:r>
          </a:p>
          <a:p>
            <a:r>
              <a:rPr lang="en-GB" dirty="0"/>
              <a:t>This is just some of the products in the portfolio of Unilever – see more </a:t>
            </a:r>
            <a:r>
              <a:rPr lang="en-GB" dirty="0">
                <a:hlinkClick r:id="rId2"/>
              </a:rPr>
              <a:t>here</a:t>
            </a:r>
            <a:endParaRPr lang="en-GB" dirty="0"/>
          </a:p>
        </p:txBody>
      </p:sp>
      <p:pic>
        <p:nvPicPr>
          <p:cNvPr id="6" name="Picture 5"/>
          <p:cNvPicPr>
            <a:picLocks noChangeAspect="1"/>
          </p:cNvPicPr>
          <p:nvPr/>
        </p:nvPicPr>
        <p:blipFill>
          <a:blip r:embed="rId3"/>
          <a:stretch>
            <a:fillRect/>
          </a:stretch>
        </p:blipFill>
        <p:spPr>
          <a:xfrm>
            <a:off x="162004" y="188641"/>
            <a:ext cx="5038725" cy="6296025"/>
          </a:xfrm>
          <a:prstGeom prst="rect">
            <a:avLst/>
          </a:prstGeom>
        </p:spPr>
      </p:pic>
    </p:spTree>
    <p:extLst>
      <p:ext uri="{BB962C8B-B14F-4D97-AF65-F5344CB8AC3E}">
        <p14:creationId xmlns:p14="http://schemas.microsoft.com/office/powerpoint/2010/main" val="312955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GB" sz="6000" b="1" dirty="0">
                <a:solidFill>
                  <a:schemeClr val="tx1"/>
                </a:solidFill>
              </a:rPr>
              <a:t>Boston Matrix </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The Boston matrix is a marketing planning tool which helps managers to plan for a balanced product portfolio </a:t>
            </a:r>
          </a:p>
          <a:p>
            <a:r>
              <a:rPr lang="en-GB" dirty="0"/>
              <a:t>It looks at two dimensions: market share and market growth, in order to assess new and existing products in terms of their market potential</a:t>
            </a:r>
          </a:p>
          <a:p>
            <a:r>
              <a:rPr lang="en-GB" dirty="0"/>
              <a:t>It helps marketing managers work out how much to spend on each product</a:t>
            </a:r>
          </a:p>
          <a:p>
            <a:endParaRPr lang="en-GB" dirty="0"/>
          </a:p>
        </p:txBody>
      </p:sp>
      <p:sp>
        <p:nvSpPr>
          <p:cNvPr id="5" name="TextBox 4"/>
          <p:cNvSpPr txBox="1"/>
          <p:nvPr/>
        </p:nvSpPr>
        <p:spPr>
          <a:xfrm>
            <a:off x="6161315" y="4508349"/>
            <a:ext cx="5072742" cy="163121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latin typeface="Arial Rounded MT Bold" panose="020F0704030504030204" pitchFamily="34" charset="0"/>
              </a:rPr>
              <a:t>Unilever have just launched the Powergems product range, this will be a “question mark” for the company until sales are known, which stage of the lifecycle is this?</a:t>
            </a:r>
          </a:p>
        </p:txBody>
      </p:sp>
      <p:pic>
        <p:nvPicPr>
          <p:cNvPr id="6" name="Picture 5">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7447" y="1825625"/>
            <a:ext cx="3931105" cy="2491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591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58" name="AutoShape 70"/>
          <p:cNvSpPr>
            <a:spLocks noChangeArrowheads="1"/>
          </p:cNvSpPr>
          <p:nvPr/>
        </p:nvSpPr>
        <p:spPr bwMode="auto">
          <a:xfrm rot="5400000">
            <a:off x="7635082" y="13494"/>
            <a:ext cx="581025" cy="3328988"/>
          </a:xfrm>
          <a:prstGeom prst="upArrow">
            <a:avLst>
              <a:gd name="adj1" fmla="val 62843"/>
              <a:gd name="adj2" fmla="val 151832"/>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40359" name="AutoShape 71"/>
          <p:cNvSpPr>
            <a:spLocks noChangeArrowheads="1"/>
          </p:cNvSpPr>
          <p:nvPr/>
        </p:nvSpPr>
        <p:spPr bwMode="auto">
          <a:xfrm rot="16200000">
            <a:off x="4234657" y="3969"/>
            <a:ext cx="581025" cy="3354388"/>
          </a:xfrm>
          <a:prstGeom prst="upArrow">
            <a:avLst>
              <a:gd name="adj1" fmla="val 62843"/>
              <a:gd name="adj2" fmla="val 152990"/>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40357" name="AutoShape 69"/>
          <p:cNvSpPr>
            <a:spLocks noChangeArrowheads="1"/>
          </p:cNvSpPr>
          <p:nvPr/>
        </p:nvSpPr>
        <p:spPr bwMode="auto">
          <a:xfrm rot="10800000">
            <a:off x="1981200" y="4310063"/>
            <a:ext cx="806450" cy="2279650"/>
          </a:xfrm>
          <a:prstGeom prst="upArrow">
            <a:avLst>
              <a:gd name="adj1" fmla="val 50000"/>
              <a:gd name="adj2" fmla="val 70669"/>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40356" name="AutoShape 68"/>
          <p:cNvSpPr>
            <a:spLocks noChangeArrowheads="1"/>
          </p:cNvSpPr>
          <p:nvPr/>
        </p:nvSpPr>
        <p:spPr bwMode="auto">
          <a:xfrm>
            <a:off x="1978025" y="1985963"/>
            <a:ext cx="806450" cy="2266950"/>
          </a:xfrm>
          <a:prstGeom prst="upArrow">
            <a:avLst>
              <a:gd name="adj1" fmla="val 50000"/>
              <a:gd name="adj2" fmla="val 70276"/>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65567" name="Text Box 31"/>
          <p:cNvSpPr txBox="1">
            <a:spLocks noChangeArrowheads="1"/>
          </p:cNvSpPr>
          <p:nvPr/>
        </p:nvSpPr>
        <p:spPr bwMode="auto">
          <a:xfrm rot="16200000">
            <a:off x="-409575" y="3992563"/>
            <a:ext cx="46434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rgbClr val="FF0000"/>
                </a:solidFill>
                <a:latin typeface="Comic Sans MS" pitchFamily="66" charset="0"/>
              </a:rPr>
              <a:t>Market Growth</a:t>
            </a:r>
            <a:endParaRPr lang="en-GB" sz="3200">
              <a:solidFill>
                <a:srgbClr val="FF0000"/>
              </a:solidFill>
              <a:latin typeface="Comic Sans MS" pitchFamily="66" charset="0"/>
            </a:endParaRPr>
          </a:p>
        </p:txBody>
      </p:sp>
      <p:sp>
        <p:nvSpPr>
          <p:cNvPr id="140339" name="Rectangle 51"/>
          <p:cNvSpPr>
            <a:spLocks noChangeArrowheads="1"/>
          </p:cNvSpPr>
          <p:nvPr/>
        </p:nvSpPr>
        <p:spPr bwMode="auto">
          <a:xfrm>
            <a:off x="6234113" y="4308475"/>
            <a:ext cx="3402012" cy="2305050"/>
          </a:xfrm>
          <a:prstGeom prst="rect">
            <a:avLst/>
          </a:prstGeom>
          <a:solidFill>
            <a:srgbClr val="FFFFCC">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40338" name="Rectangle 50"/>
          <p:cNvSpPr>
            <a:spLocks noChangeArrowheads="1"/>
          </p:cNvSpPr>
          <p:nvPr/>
        </p:nvSpPr>
        <p:spPr bwMode="auto">
          <a:xfrm>
            <a:off x="2830513" y="4308475"/>
            <a:ext cx="3403600" cy="2305050"/>
          </a:xfrm>
          <a:prstGeom prst="rect">
            <a:avLst/>
          </a:prstGeom>
          <a:solidFill>
            <a:srgbClr val="FFFFCC">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40337" name="Rectangle 49"/>
          <p:cNvSpPr>
            <a:spLocks noChangeArrowheads="1"/>
          </p:cNvSpPr>
          <p:nvPr/>
        </p:nvSpPr>
        <p:spPr bwMode="auto">
          <a:xfrm>
            <a:off x="6234113" y="2003425"/>
            <a:ext cx="3402012" cy="2305050"/>
          </a:xfrm>
          <a:prstGeom prst="rect">
            <a:avLst/>
          </a:prstGeom>
          <a:solidFill>
            <a:srgbClr val="FFFFCC">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40336" name="Rectangle 48"/>
          <p:cNvSpPr>
            <a:spLocks noChangeArrowheads="1"/>
          </p:cNvSpPr>
          <p:nvPr/>
        </p:nvSpPr>
        <p:spPr bwMode="auto">
          <a:xfrm>
            <a:off x="2830513" y="2003425"/>
            <a:ext cx="3403600" cy="2305050"/>
          </a:xfrm>
          <a:prstGeom prst="rect">
            <a:avLst/>
          </a:prstGeom>
          <a:solidFill>
            <a:srgbClr val="FFFFCC">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40340" name="Line 52"/>
          <p:cNvSpPr>
            <a:spLocks noChangeShapeType="1"/>
          </p:cNvSpPr>
          <p:nvPr/>
        </p:nvSpPr>
        <p:spPr bwMode="auto">
          <a:xfrm>
            <a:off x="2830513" y="2003425"/>
            <a:ext cx="6805612"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341" name="Line 53"/>
          <p:cNvSpPr>
            <a:spLocks noChangeShapeType="1"/>
          </p:cNvSpPr>
          <p:nvPr/>
        </p:nvSpPr>
        <p:spPr bwMode="auto">
          <a:xfrm>
            <a:off x="2830513" y="4308475"/>
            <a:ext cx="6805612"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342" name="Line 54"/>
          <p:cNvSpPr>
            <a:spLocks noChangeShapeType="1"/>
          </p:cNvSpPr>
          <p:nvPr/>
        </p:nvSpPr>
        <p:spPr bwMode="auto">
          <a:xfrm>
            <a:off x="2830513" y="6613525"/>
            <a:ext cx="6805612"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343" name="Line 55"/>
          <p:cNvSpPr>
            <a:spLocks noChangeShapeType="1"/>
          </p:cNvSpPr>
          <p:nvPr/>
        </p:nvSpPr>
        <p:spPr bwMode="auto">
          <a:xfrm>
            <a:off x="2830513" y="2003425"/>
            <a:ext cx="0" cy="461010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344" name="Line 56"/>
          <p:cNvSpPr>
            <a:spLocks noChangeShapeType="1"/>
          </p:cNvSpPr>
          <p:nvPr/>
        </p:nvSpPr>
        <p:spPr bwMode="auto">
          <a:xfrm>
            <a:off x="6234113" y="2003425"/>
            <a:ext cx="0" cy="46101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345" name="Line 57"/>
          <p:cNvSpPr>
            <a:spLocks noChangeShapeType="1"/>
          </p:cNvSpPr>
          <p:nvPr/>
        </p:nvSpPr>
        <p:spPr bwMode="auto">
          <a:xfrm>
            <a:off x="9636125" y="2003425"/>
            <a:ext cx="0" cy="461010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542" name="Rectangle 6"/>
          <p:cNvSpPr>
            <a:spLocks noChangeArrowheads="1"/>
          </p:cNvSpPr>
          <p:nvPr/>
        </p:nvSpPr>
        <p:spPr bwMode="auto">
          <a:xfrm>
            <a:off x="2362201" y="24050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4" name="Rectangle 8"/>
          <p:cNvSpPr>
            <a:spLocks noChangeArrowheads="1"/>
          </p:cNvSpPr>
          <p:nvPr/>
        </p:nvSpPr>
        <p:spPr bwMode="auto">
          <a:xfrm>
            <a:off x="6019801" y="24812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5" name="Rectangle 9"/>
          <p:cNvSpPr>
            <a:spLocks noChangeArrowheads="1"/>
          </p:cNvSpPr>
          <p:nvPr/>
        </p:nvSpPr>
        <p:spPr bwMode="auto">
          <a:xfrm>
            <a:off x="2362201" y="42338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66" name="Text Box 30"/>
          <p:cNvSpPr txBox="1">
            <a:spLocks noChangeArrowheads="1"/>
          </p:cNvSpPr>
          <p:nvPr/>
        </p:nvSpPr>
        <p:spPr bwMode="auto">
          <a:xfrm>
            <a:off x="2808288" y="977900"/>
            <a:ext cx="68437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rgbClr val="FF0000"/>
                </a:solidFill>
                <a:latin typeface="Comic Sans MS" pitchFamily="66" charset="0"/>
              </a:rPr>
              <a:t>Market Share</a:t>
            </a:r>
            <a:endParaRPr lang="en-GB" sz="3200">
              <a:solidFill>
                <a:srgbClr val="FF0000"/>
              </a:solidFill>
              <a:latin typeface="Comic Sans MS" pitchFamily="66" charset="0"/>
            </a:endParaRPr>
          </a:p>
        </p:txBody>
      </p:sp>
      <p:sp>
        <p:nvSpPr>
          <p:cNvPr id="65568" name="Text Box 32"/>
          <p:cNvSpPr txBox="1">
            <a:spLocks noChangeArrowheads="1"/>
          </p:cNvSpPr>
          <p:nvPr/>
        </p:nvSpPr>
        <p:spPr bwMode="auto">
          <a:xfrm rot="10800000">
            <a:off x="2139306" y="1990726"/>
            <a:ext cx="46166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GB" b="1">
                <a:solidFill>
                  <a:srgbClr val="3333FF"/>
                </a:solidFill>
                <a:latin typeface="Comic Sans MS" pitchFamily="66" charset="0"/>
              </a:rPr>
              <a:t>High</a:t>
            </a:r>
            <a:endParaRPr lang="en-GB">
              <a:solidFill>
                <a:srgbClr val="3333FF"/>
              </a:solidFill>
              <a:latin typeface="Comic Sans MS" pitchFamily="66" charset="0"/>
            </a:endParaRPr>
          </a:p>
        </p:txBody>
      </p:sp>
      <p:sp>
        <p:nvSpPr>
          <p:cNvPr id="65570" name="Text Box 34"/>
          <p:cNvSpPr txBox="1">
            <a:spLocks noChangeArrowheads="1"/>
          </p:cNvSpPr>
          <p:nvPr/>
        </p:nvSpPr>
        <p:spPr bwMode="auto">
          <a:xfrm>
            <a:off x="2830513" y="1438275"/>
            <a:ext cx="3421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a:solidFill>
                  <a:srgbClr val="3333FF"/>
                </a:solidFill>
                <a:latin typeface="Comic Sans MS" pitchFamily="66" charset="0"/>
              </a:rPr>
              <a:t>High</a:t>
            </a:r>
            <a:endParaRPr lang="en-GB">
              <a:solidFill>
                <a:srgbClr val="3333FF"/>
              </a:solidFill>
              <a:latin typeface="Comic Sans MS" pitchFamily="66" charset="0"/>
            </a:endParaRPr>
          </a:p>
        </p:txBody>
      </p:sp>
      <p:sp>
        <p:nvSpPr>
          <p:cNvPr id="65571" name="Text Box 35"/>
          <p:cNvSpPr txBox="1">
            <a:spLocks noChangeArrowheads="1"/>
          </p:cNvSpPr>
          <p:nvPr/>
        </p:nvSpPr>
        <p:spPr bwMode="auto">
          <a:xfrm>
            <a:off x="6262689" y="1438275"/>
            <a:ext cx="3354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a:solidFill>
                  <a:srgbClr val="3333FF"/>
                </a:solidFill>
                <a:latin typeface="Comic Sans MS" pitchFamily="66" charset="0"/>
              </a:rPr>
              <a:t>Low</a:t>
            </a:r>
            <a:endParaRPr lang="en-GB">
              <a:solidFill>
                <a:srgbClr val="3333FF"/>
              </a:solidFill>
              <a:latin typeface="Comic Sans MS" pitchFamily="66" charset="0"/>
            </a:endParaRPr>
          </a:p>
        </p:txBody>
      </p:sp>
      <p:sp>
        <p:nvSpPr>
          <p:cNvPr id="65572" name="Text Box 36"/>
          <p:cNvSpPr txBox="1">
            <a:spLocks noChangeArrowheads="1"/>
          </p:cNvSpPr>
          <p:nvPr/>
        </p:nvSpPr>
        <p:spPr bwMode="auto">
          <a:xfrm>
            <a:off x="2828925" y="2014539"/>
            <a:ext cx="340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Star</a:t>
            </a:r>
            <a:endParaRPr lang="en-GB" sz="4000" b="1">
              <a:solidFill>
                <a:schemeClr val="accent2"/>
              </a:solidFill>
              <a:effectLst>
                <a:outerShdw blurRad="38100" dist="38100" dir="2700000" algn="tl">
                  <a:srgbClr val="C0C0C0"/>
                </a:outerShdw>
              </a:effectLst>
              <a:latin typeface="Comic Sans MS" pitchFamily="66" charset="0"/>
            </a:endParaRPr>
          </a:p>
        </p:txBody>
      </p:sp>
      <p:sp>
        <p:nvSpPr>
          <p:cNvPr id="65573" name="Text Box 37"/>
          <p:cNvSpPr txBox="1">
            <a:spLocks noChangeArrowheads="1"/>
          </p:cNvSpPr>
          <p:nvPr/>
        </p:nvSpPr>
        <p:spPr bwMode="auto">
          <a:xfrm>
            <a:off x="6259513" y="2014539"/>
            <a:ext cx="33512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dirty="0">
                <a:solidFill>
                  <a:schemeClr val="accent2"/>
                </a:solidFill>
                <a:effectLst>
                  <a:outerShdw blurRad="38100" dist="38100" dir="2700000" algn="tl">
                    <a:srgbClr val="C0C0C0"/>
                  </a:outerShdw>
                </a:effectLst>
                <a:latin typeface="Comic Sans MS" pitchFamily="66" charset="0"/>
              </a:rPr>
              <a:t>Problem Child</a:t>
            </a:r>
          </a:p>
          <a:p>
            <a:pPr algn="ctr"/>
            <a:r>
              <a:rPr lang="en-GB" sz="3200" b="1" dirty="0">
                <a:solidFill>
                  <a:schemeClr val="accent2"/>
                </a:solidFill>
                <a:effectLst>
                  <a:outerShdw blurRad="38100" dist="38100" dir="2700000" algn="tl">
                    <a:srgbClr val="C0C0C0"/>
                  </a:outerShdw>
                </a:effectLst>
                <a:latin typeface="Comic Sans MS" pitchFamily="66" charset="0"/>
              </a:rPr>
              <a:t>Question Mark</a:t>
            </a:r>
          </a:p>
        </p:txBody>
      </p:sp>
      <p:sp>
        <p:nvSpPr>
          <p:cNvPr id="65574" name="Text Box 38"/>
          <p:cNvSpPr txBox="1">
            <a:spLocks noChangeArrowheads="1"/>
          </p:cNvSpPr>
          <p:nvPr/>
        </p:nvSpPr>
        <p:spPr bwMode="auto">
          <a:xfrm>
            <a:off x="2832100" y="4318000"/>
            <a:ext cx="338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Cash Cow</a:t>
            </a:r>
            <a:endParaRPr lang="en-GB" sz="3200">
              <a:solidFill>
                <a:schemeClr val="accent2"/>
              </a:solidFill>
              <a:effectLst>
                <a:outerShdw blurRad="38100" dist="38100" dir="2700000" algn="tl">
                  <a:srgbClr val="C0C0C0"/>
                </a:outerShdw>
              </a:effectLst>
              <a:latin typeface="Comic Sans MS" pitchFamily="66" charset="0"/>
            </a:endParaRPr>
          </a:p>
        </p:txBody>
      </p:sp>
      <p:sp>
        <p:nvSpPr>
          <p:cNvPr id="65575" name="Text Box 39"/>
          <p:cNvSpPr txBox="1">
            <a:spLocks noChangeArrowheads="1"/>
          </p:cNvSpPr>
          <p:nvPr/>
        </p:nvSpPr>
        <p:spPr bwMode="auto">
          <a:xfrm>
            <a:off x="6242050" y="4318000"/>
            <a:ext cx="3373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Dog</a:t>
            </a:r>
            <a:endParaRPr lang="en-GB">
              <a:solidFill>
                <a:schemeClr val="accent2"/>
              </a:solidFill>
              <a:effectLst>
                <a:outerShdw blurRad="38100" dist="38100" dir="2700000" algn="tl">
                  <a:srgbClr val="C0C0C0"/>
                </a:outerShdw>
              </a:effectLst>
              <a:latin typeface="Comic Sans MS" pitchFamily="66" charset="0"/>
            </a:endParaRPr>
          </a:p>
        </p:txBody>
      </p:sp>
      <p:sp>
        <p:nvSpPr>
          <p:cNvPr id="140290" name="Rectangle 2"/>
          <p:cNvSpPr>
            <a:spLocks noGrp="1" noChangeArrowheads="1"/>
          </p:cNvSpPr>
          <p:nvPr>
            <p:ph type="title" idx="4294967295"/>
          </p:nvPr>
        </p:nvSpPr>
        <p:spPr/>
        <p:txBody>
          <a:bodyPr/>
          <a:lstStyle/>
          <a:p>
            <a:r>
              <a:rPr lang="en-GB"/>
              <a:t>The Matrix</a:t>
            </a:r>
            <a:endParaRPr lang="en-US"/>
          </a:p>
        </p:txBody>
      </p:sp>
      <p:pic>
        <p:nvPicPr>
          <p:cNvPr id="140291" name="Picture 3" descr="milk_cow_looking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4805364"/>
            <a:ext cx="1873250" cy="1639887"/>
          </a:xfrm>
          <a:prstGeom prst="rect">
            <a:avLst/>
          </a:prstGeom>
          <a:noFill/>
          <a:extLst>
            <a:ext uri="{909E8E84-426E-40DD-AFC4-6F175D3DCCD1}">
              <a14:hiddenFill xmlns:a14="http://schemas.microsoft.com/office/drawing/2010/main">
                <a:solidFill>
                  <a:srgbClr val="FFFFFF"/>
                </a:solidFill>
              </a14:hiddenFill>
            </a:ext>
          </a:extLst>
        </p:spPr>
      </p:pic>
      <p:pic>
        <p:nvPicPr>
          <p:cNvPr id="140292" name="Picture 4" descr="happy_dog_with_bone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6914" y="4729164"/>
            <a:ext cx="1855787" cy="1855787"/>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star_wiggling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95688" y="2373313"/>
            <a:ext cx="1865312" cy="1865312"/>
          </a:xfrm>
          <a:prstGeom prst="rect">
            <a:avLst/>
          </a:prstGeom>
          <a:noFill/>
          <a:extLst>
            <a:ext uri="{909E8E84-426E-40DD-AFC4-6F175D3DCCD1}">
              <a14:hiddenFill xmlns:a14="http://schemas.microsoft.com/office/drawing/2010/main">
                <a:solidFill>
                  <a:srgbClr val="FFFFFF"/>
                </a:solidFill>
              </a14:hiddenFill>
            </a:ext>
          </a:extLst>
        </p:spPr>
      </p:pic>
      <p:pic>
        <p:nvPicPr>
          <p:cNvPr id="140295" name="Picture 7" descr="billy_bully_ready_for_a_fight_hg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074" y="3029328"/>
            <a:ext cx="964406" cy="1283910"/>
          </a:xfrm>
          <a:prstGeom prst="rect">
            <a:avLst/>
          </a:prstGeom>
          <a:noFill/>
          <a:extLst>
            <a:ext uri="{909E8E84-426E-40DD-AFC4-6F175D3DCCD1}">
              <a14:hiddenFill xmlns:a14="http://schemas.microsoft.com/office/drawing/2010/main">
                <a:solidFill>
                  <a:srgbClr val="FFFFFF"/>
                </a:solidFill>
              </a14:hiddenFill>
            </a:ext>
          </a:extLst>
        </p:spPr>
      </p:pic>
      <p:sp>
        <p:nvSpPr>
          <p:cNvPr id="65569" name="Text Box 33"/>
          <p:cNvSpPr txBox="1">
            <a:spLocks noChangeArrowheads="1"/>
          </p:cNvSpPr>
          <p:nvPr/>
        </p:nvSpPr>
        <p:spPr bwMode="auto">
          <a:xfrm rot="10800000">
            <a:off x="2139306" y="4279900"/>
            <a:ext cx="461665"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GB" b="1">
                <a:solidFill>
                  <a:srgbClr val="3333FF"/>
                </a:solidFill>
                <a:latin typeface="Comic Sans MS" pitchFamily="66" charset="0"/>
              </a:rPr>
              <a:t>Low</a:t>
            </a:r>
            <a:endParaRPr lang="en-GB">
              <a:solidFill>
                <a:srgbClr val="3333FF"/>
              </a:solidFill>
              <a:latin typeface="Comic Sans MS" pitchFamily="66" charset="0"/>
            </a:endParaRPr>
          </a:p>
        </p:txBody>
      </p:sp>
      <p:pic>
        <p:nvPicPr>
          <p:cNvPr id="34" name="Picture 3" descr="C:\Users\Sarah Hilton\AppData\Local\Microsoft\Windows\Temporary Internet Files\Content.IE5\1HHQSUNX\question mark[1].png">
            <a:extLst>
              <a:ext uri="{FF2B5EF4-FFF2-40B4-BE49-F238E27FC236}">
                <a16:creationId xmlns:a16="http://schemas.microsoft.com/office/drawing/2014/main" id="{C2876E43-6336-4115-B29D-627AD25CD88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3381" y="3047670"/>
            <a:ext cx="1071563"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0339"/>
                                        </p:tgtEl>
                                        <p:attrNameLst>
                                          <p:attrName>style.visibility</p:attrName>
                                        </p:attrNameLst>
                                      </p:cBhvr>
                                      <p:to>
                                        <p:strVal val="visible"/>
                                      </p:to>
                                    </p:set>
                                    <p:anim calcmode="lin" valueType="num">
                                      <p:cBhvr>
                                        <p:cTn id="7" dur="500" fill="hold"/>
                                        <p:tgtEl>
                                          <p:spTgt spid="140339"/>
                                        </p:tgtEl>
                                        <p:attrNameLst>
                                          <p:attrName>ppt_w</p:attrName>
                                        </p:attrNameLst>
                                      </p:cBhvr>
                                      <p:tavLst>
                                        <p:tav tm="0">
                                          <p:val>
                                            <p:fltVal val="0"/>
                                          </p:val>
                                        </p:tav>
                                        <p:tav tm="100000">
                                          <p:val>
                                            <p:strVal val="#ppt_w"/>
                                          </p:val>
                                        </p:tav>
                                      </p:tavLst>
                                    </p:anim>
                                    <p:anim calcmode="lin" valueType="num">
                                      <p:cBhvr>
                                        <p:cTn id="8" dur="500" fill="hold"/>
                                        <p:tgtEl>
                                          <p:spTgt spid="140339"/>
                                        </p:tgtEl>
                                        <p:attrNameLst>
                                          <p:attrName>ppt_h</p:attrName>
                                        </p:attrNameLst>
                                      </p:cBhvr>
                                      <p:tavLst>
                                        <p:tav tm="0">
                                          <p:val>
                                            <p:fltVal val="0"/>
                                          </p:val>
                                        </p:tav>
                                        <p:tav tm="100000">
                                          <p:val>
                                            <p:strVal val="#ppt_h"/>
                                          </p:val>
                                        </p:tav>
                                      </p:tavLst>
                                    </p:anim>
                                    <p:animEffect transition="in" filter="fade">
                                      <p:cBhvr>
                                        <p:cTn id="9" dur="500"/>
                                        <p:tgtEl>
                                          <p:spTgt spid="14033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0338"/>
                                        </p:tgtEl>
                                        <p:attrNameLst>
                                          <p:attrName>style.visibility</p:attrName>
                                        </p:attrNameLst>
                                      </p:cBhvr>
                                      <p:to>
                                        <p:strVal val="visible"/>
                                      </p:to>
                                    </p:set>
                                    <p:anim calcmode="lin" valueType="num">
                                      <p:cBhvr>
                                        <p:cTn id="12" dur="500" fill="hold"/>
                                        <p:tgtEl>
                                          <p:spTgt spid="140338"/>
                                        </p:tgtEl>
                                        <p:attrNameLst>
                                          <p:attrName>ppt_w</p:attrName>
                                        </p:attrNameLst>
                                      </p:cBhvr>
                                      <p:tavLst>
                                        <p:tav tm="0">
                                          <p:val>
                                            <p:fltVal val="0"/>
                                          </p:val>
                                        </p:tav>
                                        <p:tav tm="100000">
                                          <p:val>
                                            <p:strVal val="#ppt_w"/>
                                          </p:val>
                                        </p:tav>
                                      </p:tavLst>
                                    </p:anim>
                                    <p:anim calcmode="lin" valueType="num">
                                      <p:cBhvr>
                                        <p:cTn id="13" dur="500" fill="hold"/>
                                        <p:tgtEl>
                                          <p:spTgt spid="140338"/>
                                        </p:tgtEl>
                                        <p:attrNameLst>
                                          <p:attrName>ppt_h</p:attrName>
                                        </p:attrNameLst>
                                      </p:cBhvr>
                                      <p:tavLst>
                                        <p:tav tm="0">
                                          <p:val>
                                            <p:fltVal val="0"/>
                                          </p:val>
                                        </p:tav>
                                        <p:tav tm="100000">
                                          <p:val>
                                            <p:strVal val="#ppt_h"/>
                                          </p:val>
                                        </p:tav>
                                      </p:tavLst>
                                    </p:anim>
                                    <p:animEffect transition="in" filter="fade">
                                      <p:cBhvr>
                                        <p:cTn id="14" dur="500"/>
                                        <p:tgtEl>
                                          <p:spTgt spid="14033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0337"/>
                                        </p:tgtEl>
                                        <p:attrNameLst>
                                          <p:attrName>style.visibility</p:attrName>
                                        </p:attrNameLst>
                                      </p:cBhvr>
                                      <p:to>
                                        <p:strVal val="visible"/>
                                      </p:to>
                                    </p:set>
                                    <p:anim calcmode="lin" valueType="num">
                                      <p:cBhvr>
                                        <p:cTn id="17" dur="500" fill="hold"/>
                                        <p:tgtEl>
                                          <p:spTgt spid="140337"/>
                                        </p:tgtEl>
                                        <p:attrNameLst>
                                          <p:attrName>ppt_w</p:attrName>
                                        </p:attrNameLst>
                                      </p:cBhvr>
                                      <p:tavLst>
                                        <p:tav tm="0">
                                          <p:val>
                                            <p:fltVal val="0"/>
                                          </p:val>
                                        </p:tav>
                                        <p:tav tm="100000">
                                          <p:val>
                                            <p:strVal val="#ppt_w"/>
                                          </p:val>
                                        </p:tav>
                                      </p:tavLst>
                                    </p:anim>
                                    <p:anim calcmode="lin" valueType="num">
                                      <p:cBhvr>
                                        <p:cTn id="18" dur="500" fill="hold"/>
                                        <p:tgtEl>
                                          <p:spTgt spid="140337"/>
                                        </p:tgtEl>
                                        <p:attrNameLst>
                                          <p:attrName>ppt_h</p:attrName>
                                        </p:attrNameLst>
                                      </p:cBhvr>
                                      <p:tavLst>
                                        <p:tav tm="0">
                                          <p:val>
                                            <p:fltVal val="0"/>
                                          </p:val>
                                        </p:tav>
                                        <p:tav tm="100000">
                                          <p:val>
                                            <p:strVal val="#ppt_h"/>
                                          </p:val>
                                        </p:tav>
                                      </p:tavLst>
                                    </p:anim>
                                    <p:animEffect transition="in" filter="fade">
                                      <p:cBhvr>
                                        <p:cTn id="19" dur="500"/>
                                        <p:tgtEl>
                                          <p:spTgt spid="14033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0336"/>
                                        </p:tgtEl>
                                        <p:attrNameLst>
                                          <p:attrName>style.visibility</p:attrName>
                                        </p:attrNameLst>
                                      </p:cBhvr>
                                      <p:to>
                                        <p:strVal val="visible"/>
                                      </p:to>
                                    </p:set>
                                    <p:anim calcmode="lin" valueType="num">
                                      <p:cBhvr>
                                        <p:cTn id="22" dur="500" fill="hold"/>
                                        <p:tgtEl>
                                          <p:spTgt spid="140336"/>
                                        </p:tgtEl>
                                        <p:attrNameLst>
                                          <p:attrName>ppt_w</p:attrName>
                                        </p:attrNameLst>
                                      </p:cBhvr>
                                      <p:tavLst>
                                        <p:tav tm="0">
                                          <p:val>
                                            <p:fltVal val="0"/>
                                          </p:val>
                                        </p:tav>
                                        <p:tav tm="100000">
                                          <p:val>
                                            <p:strVal val="#ppt_w"/>
                                          </p:val>
                                        </p:tav>
                                      </p:tavLst>
                                    </p:anim>
                                    <p:anim calcmode="lin" valueType="num">
                                      <p:cBhvr>
                                        <p:cTn id="23" dur="500" fill="hold"/>
                                        <p:tgtEl>
                                          <p:spTgt spid="140336"/>
                                        </p:tgtEl>
                                        <p:attrNameLst>
                                          <p:attrName>ppt_h</p:attrName>
                                        </p:attrNameLst>
                                      </p:cBhvr>
                                      <p:tavLst>
                                        <p:tav tm="0">
                                          <p:val>
                                            <p:fltVal val="0"/>
                                          </p:val>
                                        </p:tav>
                                        <p:tav tm="100000">
                                          <p:val>
                                            <p:strVal val="#ppt_h"/>
                                          </p:val>
                                        </p:tav>
                                      </p:tavLst>
                                    </p:anim>
                                    <p:animEffect transition="in" filter="fade">
                                      <p:cBhvr>
                                        <p:cTn id="24" dur="500"/>
                                        <p:tgtEl>
                                          <p:spTgt spid="14033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40340"/>
                                        </p:tgtEl>
                                        <p:attrNameLst>
                                          <p:attrName>style.visibility</p:attrName>
                                        </p:attrNameLst>
                                      </p:cBhvr>
                                      <p:to>
                                        <p:strVal val="visible"/>
                                      </p:to>
                                    </p:set>
                                    <p:anim calcmode="lin" valueType="num">
                                      <p:cBhvr>
                                        <p:cTn id="27" dur="500" fill="hold"/>
                                        <p:tgtEl>
                                          <p:spTgt spid="140340"/>
                                        </p:tgtEl>
                                        <p:attrNameLst>
                                          <p:attrName>ppt_w</p:attrName>
                                        </p:attrNameLst>
                                      </p:cBhvr>
                                      <p:tavLst>
                                        <p:tav tm="0">
                                          <p:val>
                                            <p:fltVal val="0"/>
                                          </p:val>
                                        </p:tav>
                                        <p:tav tm="100000">
                                          <p:val>
                                            <p:strVal val="#ppt_w"/>
                                          </p:val>
                                        </p:tav>
                                      </p:tavLst>
                                    </p:anim>
                                    <p:anim calcmode="lin" valueType="num">
                                      <p:cBhvr>
                                        <p:cTn id="28" dur="500" fill="hold"/>
                                        <p:tgtEl>
                                          <p:spTgt spid="140340"/>
                                        </p:tgtEl>
                                        <p:attrNameLst>
                                          <p:attrName>ppt_h</p:attrName>
                                        </p:attrNameLst>
                                      </p:cBhvr>
                                      <p:tavLst>
                                        <p:tav tm="0">
                                          <p:val>
                                            <p:fltVal val="0"/>
                                          </p:val>
                                        </p:tav>
                                        <p:tav tm="100000">
                                          <p:val>
                                            <p:strVal val="#ppt_h"/>
                                          </p:val>
                                        </p:tav>
                                      </p:tavLst>
                                    </p:anim>
                                    <p:animEffect transition="in" filter="fade">
                                      <p:cBhvr>
                                        <p:cTn id="29" dur="500"/>
                                        <p:tgtEl>
                                          <p:spTgt spid="140340"/>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40341"/>
                                        </p:tgtEl>
                                        <p:attrNameLst>
                                          <p:attrName>style.visibility</p:attrName>
                                        </p:attrNameLst>
                                      </p:cBhvr>
                                      <p:to>
                                        <p:strVal val="visible"/>
                                      </p:to>
                                    </p:set>
                                    <p:anim calcmode="lin" valueType="num">
                                      <p:cBhvr>
                                        <p:cTn id="32" dur="500" fill="hold"/>
                                        <p:tgtEl>
                                          <p:spTgt spid="140341"/>
                                        </p:tgtEl>
                                        <p:attrNameLst>
                                          <p:attrName>ppt_w</p:attrName>
                                        </p:attrNameLst>
                                      </p:cBhvr>
                                      <p:tavLst>
                                        <p:tav tm="0">
                                          <p:val>
                                            <p:fltVal val="0"/>
                                          </p:val>
                                        </p:tav>
                                        <p:tav tm="100000">
                                          <p:val>
                                            <p:strVal val="#ppt_w"/>
                                          </p:val>
                                        </p:tav>
                                      </p:tavLst>
                                    </p:anim>
                                    <p:anim calcmode="lin" valueType="num">
                                      <p:cBhvr>
                                        <p:cTn id="33" dur="500" fill="hold"/>
                                        <p:tgtEl>
                                          <p:spTgt spid="140341"/>
                                        </p:tgtEl>
                                        <p:attrNameLst>
                                          <p:attrName>ppt_h</p:attrName>
                                        </p:attrNameLst>
                                      </p:cBhvr>
                                      <p:tavLst>
                                        <p:tav tm="0">
                                          <p:val>
                                            <p:fltVal val="0"/>
                                          </p:val>
                                        </p:tav>
                                        <p:tav tm="100000">
                                          <p:val>
                                            <p:strVal val="#ppt_h"/>
                                          </p:val>
                                        </p:tav>
                                      </p:tavLst>
                                    </p:anim>
                                    <p:animEffect transition="in" filter="fade">
                                      <p:cBhvr>
                                        <p:cTn id="34" dur="500"/>
                                        <p:tgtEl>
                                          <p:spTgt spid="14034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40342"/>
                                        </p:tgtEl>
                                        <p:attrNameLst>
                                          <p:attrName>style.visibility</p:attrName>
                                        </p:attrNameLst>
                                      </p:cBhvr>
                                      <p:to>
                                        <p:strVal val="visible"/>
                                      </p:to>
                                    </p:set>
                                    <p:anim calcmode="lin" valueType="num">
                                      <p:cBhvr>
                                        <p:cTn id="37" dur="500" fill="hold"/>
                                        <p:tgtEl>
                                          <p:spTgt spid="140342"/>
                                        </p:tgtEl>
                                        <p:attrNameLst>
                                          <p:attrName>ppt_w</p:attrName>
                                        </p:attrNameLst>
                                      </p:cBhvr>
                                      <p:tavLst>
                                        <p:tav tm="0">
                                          <p:val>
                                            <p:fltVal val="0"/>
                                          </p:val>
                                        </p:tav>
                                        <p:tav tm="100000">
                                          <p:val>
                                            <p:strVal val="#ppt_w"/>
                                          </p:val>
                                        </p:tav>
                                      </p:tavLst>
                                    </p:anim>
                                    <p:anim calcmode="lin" valueType="num">
                                      <p:cBhvr>
                                        <p:cTn id="38" dur="500" fill="hold"/>
                                        <p:tgtEl>
                                          <p:spTgt spid="140342"/>
                                        </p:tgtEl>
                                        <p:attrNameLst>
                                          <p:attrName>ppt_h</p:attrName>
                                        </p:attrNameLst>
                                      </p:cBhvr>
                                      <p:tavLst>
                                        <p:tav tm="0">
                                          <p:val>
                                            <p:fltVal val="0"/>
                                          </p:val>
                                        </p:tav>
                                        <p:tav tm="100000">
                                          <p:val>
                                            <p:strVal val="#ppt_h"/>
                                          </p:val>
                                        </p:tav>
                                      </p:tavLst>
                                    </p:anim>
                                    <p:animEffect transition="in" filter="fade">
                                      <p:cBhvr>
                                        <p:cTn id="39" dur="500"/>
                                        <p:tgtEl>
                                          <p:spTgt spid="140342"/>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40343"/>
                                        </p:tgtEl>
                                        <p:attrNameLst>
                                          <p:attrName>style.visibility</p:attrName>
                                        </p:attrNameLst>
                                      </p:cBhvr>
                                      <p:to>
                                        <p:strVal val="visible"/>
                                      </p:to>
                                    </p:set>
                                    <p:anim calcmode="lin" valueType="num">
                                      <p:cBhvr>
                                        <p:cTn id="42" dur="500" fill="hold"/>
                                        <p:tgtEl>
                                          <p:spTgt spid="140343"/>
                                        </p:tgtEl>
                                        <p:attrNameLst>
                                          <p:attrName>ppt_w</p:attrName>
                                        </p:attrNameLst>
                                      </p:cBhvr>
                                      <p:tavLst>
                                        <p:tav tm="0">
                                          <p:val>
                                            <p:fltVal val="0"/>
                                          </p:val>
                                        </p:tav>
                                        <p:tav tm="100000">
                                          <p:val>
                                            <p:strVal val="#ppt_w"/>
                                          </p:val>
                                        </p:tav>
                                      </p:tavLst>
                                    </p:anim>
                                    <p:anim calcmode="lin" valueType="num">
                                      <p:cBhvr>
                                        <p:cTn id="43" dur="500" fill="hold"/>
                                        <p:tgtEl>
                                          <p:spTgt spid="140343"/>
                                        </p:tgtEl>
                                        <p:attrNameLst>
                                          <p:attrName>ppt_h</p:attrName>
                                        </p:attrNameLst>
                                      </p:cBhvr>
                                      <p:tavLst>
                                        <p:tav tm="0">
                                          <p:val>
                                            <p:fltVal val="0"/>
                                          </p:val>
                                        </p:tav>
                                        <p:tav tm="100000">
                                          <p:val>
                                            <p:strVal val="#ppt_h"/>
                                          </p:val>
                                        </p:tav>
                                      </p:tavLst>
                                    </p:anim>
                                    <p:animEffect transition="in" filter="fade">
                                      <p:cBhvr>
                                        <p:cTn id="44" dur="500"/>
                                        <p:tgtEl>
                                          <p:spTgt spid="140343"/>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40344"/>
                                        </p:tgtEl>
                                        <p:attrNameLst>
                                          <p:attrName>style.visibility</p:attrName>
                                        </p:attrNameLst>
                                      </p:cBhvr>
                                      <p:to>
                                        <p:strVal val="visible"/>
                                      </p:to>
                                    </p:set>
                                    <p:anim calcmode="lin" valueType="num">
                                      <p:cBhvr>
                                        <p:cTn id="47" dur="500" fill="hold"/>
                                        <p:tgtEl>
                                          <p:spTgt spid="140344"/>
                                        </p:tgtEl>
                                        <p:attrNameLst>
                                          <p:attrName>ppt_w</p:attrName>
                                        </p:attrNameLst>
                                      </p:cBhvr>
                                      <p:tavLst>
                                        <p:tav tm="0">
                                          <p:val>
                                            <p:fltVal val="0"/>
                                          </p:val>
                                        </p:tav>
                                        <p:tav tm="100000">
                                          <p:val>
                                            <p:strVal val="#ppt_w"/>
                                          </p:val>
                                        </p:tav>
                                      </p:tavLst>
                                    </p:anim>
                                    <p:anim calcmode="lin" valueType="num">
                                      <p:cBhvr>
                                        <p:cTn id="48" dur="500" fill="hold"/>
                                        <p:tgtEl>
                                          <p:spTgt spid="140344"/>
                                        </p:tgtEl>
                                        <p:attrNameLst>
                                          <p:attrName>ppt_h</p:attrName>
                                        </p:attrNameLst>
                                      </p:cBhvr>
                                      <p:tavLst>
                                        <p:tav tm="0">
                                          <p:val>
                                            <p:fltVal val="0"/>
                                          </p:val>
                                        </p:tav>
                                        <p:tav tm="100000">
                                          <p:val>
                                            <p:strVal val="#ppt_h"/>
                                          </p:val>
                                        </p:tav>
                                      </p:tavLst>
                                    </p:anim>
                                    <p:animEffect transition="in" filter="fade">
                                      <p:cBhvr>
                                        <p:cTn id="49" dur="500"/>
                                        <p:tgtEl>
                                          <p:spTgt spid="140344"/>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40345"/>
                                        </p:tgtEl>
                                        <p:attrNameLst>
                                          <p:attrName>style.visibility</p:attrName>
                                        </p:attrNameLst>
                                      </p:cBhvr>
                                      <p:to>
                                        <p:strVal val="visible"/>
                                      </p:to>
                                    </p:set>
                                    <p:anim calcmode="lin" valueType="num">
                                      <p:cBhvr>
                                        <p:cTn id="52" dur="500" fill="hold"/>
                                        <p:tgtEl>
                                          <p:spTgt spid="140345"/>
                                        </p:tgtEl>
                                        <p:attrNameLst>
                                          <p:attrName>ppt_w</p:attrName>
                                        </p:attrNameLst>
                                      </p:cBhvr>
                                      <p:tavLst>
                                        <p:tav tm="0">
                                          <p:val>
                                            <p:fltVal val="0"/>
                                          </p:val>
                                        </p:tav>
                                        <p:tav tm="100000">
                                          <p:val>
                                            <p:strVal val="#ppt_w"/>
                                          </p:val>
                                        </p:tav>
                                      </p:tavLst>
                                    </p:anim>
                                    <p:anim calcmode="lin" valueType="num">
                                      <p:cBhvr>
                                        <p:cTn id="53" dur="500" fill="hold"/>
                                        <p:tgtEl>
                                          <p:spTgt spid="140345"/>
                                        </p:tgtEl>
                                        <p:attrNameLst>
                                          <p:attrName>ppt_h</p:attrName>
                                        </p:attrNameLst>
                                      </p:cBhvr>
                                      <p:tavLst>
                                        <p:tav tm="0">
                                          <p:val>
                                            <p:fltVal val="0"/>
                                          </p:val>
                                        </p:tav>
                                        <p:tav tm="100000">
                                          <p:val>
                                            <p:strVal val="#ppt_h"/>
                                          </p:val>
                                        </p:tav>
                                      </p:tavLst>
                                    </p:anim>
                                    <p:animEffect transition="in" filter="fade">
                                      <p:cBhvr>
                                        <p:cTn id="54" dur="500"/>
                                        <p:tgtEl>
                                          <p:spTgt spid="14034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5566"/>
                                        </p:tgtEl>
                                        <p:attrNameLst>
                                          <p:attrName>style.visibility</p:attrName>
                                        </p:attrNameLst>
                                      </p:cBhvr>
                                      <p:to>
                                        <p:strVal val="visible"/>
                                      </p:to>
                                    </p:set>
                                    <p:animEffect transition="in" filter="wipe(left)">
                                      <p:cBhvr>
                                        <p:cTn id="59" dur="500"/>
                                        <p:tgtEl>
                                          <p:spTgt spid="65566"/>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65570"/>
                                        </p:tgtEl>
                                        <p:attrNameLst>
                                          <p:attrName>style.visibility</p:attrName>
                                        </p:attrNameLst>
                                      </p:cBhvr>
                                      <p:to>
                                        <p:strVal val="visible"/>
                                      </p:to>
                                    </p:set>
                                  </p:childTnLst>
                                </p:cTn>
                              </p:par>
                              <p:par>
                                <p:cTn id="63" presetID="22" presetClass="entr" presetSubtype="2" fill="hold" grpId="0" nodeType="withEffect">
                                  <p:stCondLst>
                                    <p:cond delay="0"/>
                                  </p:stCondLst>
                                  <p:childTnLst>
                                    <p:set>
                                      <p:cBhvr>
                                        <p:cTn id="64" dur="1" fill="hold">
                                          <p:stCondLst>
                                            <p:cond delay="0"/>
                                          </p:stCondLst>
                                        </p:cTn>
                                        <p:tgtEl>
                                          <p:spTgt spid="140359"/>
                                        </p:tgtEl>
                                        <p:attrNameLst>
                                          <p:attrName>style.visibility</p:attrName>
                                        </p:attrNameLst>
                                      </p:cBhvr>
                                      <p:to>
                                        <p:strVal val="visible"/>
                                      </p:to>
                                    </p:set>
                                    <p:animEffect transition="in" filter="wipe(right)">
                                      <p:cBhvr>
                                        <p:cTn id="65" dur="500"/>
                                        <p:tgtEl>
                                          <p:spTgt spid="140359"/>
                                        </p:tgtEl>
                                      </p:cBhvr>
                                    </p:animEffect>
                                  </p:childTnLst>
                                </p:cTn>
                              </p:par>
                            </p:childTnLst>
                          </p:cTn>
                        </p:par>
                        <p:par>
                          <p:cTn id="66" fill="hold" nodeType="afterGroup">
                            <p:stCondLst>
                              <p:cond delay="1000"/>
                            </p:stCondLst>
                            <p:childTnLst>
                              <p:par>
                                <p:cTn id="67" presetID="1" presetClass="entr" presetSubtype="0" fill="hold" grpId="0" nodeType="afterEffect">
                                  <p:stCondLst>
                                    <p:cond delay="0"/>
                                  </p:stCondLst>
                                  <p:childTnLst>
                                    <p:set>
                                      <p:cBhvr>
                                        <p:cTn id="68" dur="1" fill="hold">
                                          <p:stCondLst>
                                            <p:cond delay="0"/>
                                          </p:stCondLst>
                                        </p:cTn>
                                        <p:tgtEl>
                                          <p:spTgt spid="65571"/>
                                        </p:tgtEl>
                                        <p:attrNameLst>
                                          <p:attrName>style.visibility</p:attrName>
                                        </p:attrNameLst>
                                      </p:cBhvr>
                                      <p:to>
                                        <p:strVal val="visible"/>
                                      </p:to>
                                    </p:set>
                                  </p:childTnLst>
                                </p:cTn>
                              </p:par>
                              <p:par>
                                <p:cTn id="69" presetID="22" presetClass="entr" presetSubtype="8" fill="hold" grpId="0" nodeType="withEffect">
                                  <p:stCondLst>
                                    <p:cond delay="0"/>
                                  </p:stCondLst>
                                  <p:childTnLst>
                                    <p:set>
                                      <p:cBhvr>
                                        <p:cTn id="70" dur="1" fill="hold">
                                          <p:stCondLst>
                                            <p:cond delay="0"/>
                                          </p:stCondLst>
                                        </p:cTn>
                                        <p:tgtEl>
                                          <p:spTgt spid="140358"/>
                                        </p:tgtEl>
                                        <p:attrNameLst>
                                          <p:attrName>style.visibility</p:attrName>
                                        </p:attrNameLst>
                                      </p:cBhvr>
                                      <p:to>
                                        <p:strVal val="visible"/>
                                      </p:to>
                                    </p:set>
                                    <p:animEffect transition="in" filter="wipe(left)">
                                      <p:cBhvr>
                                        <p:cTn id="71" dur="500"/>
                                        <p:tgtEl>
                                          <p:spTgt spid="14035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5567"/>
                                        </p:tgtEl>
                                        <p:attrNameLst>
                                          <p:attrName>style.visibility</p:attrName>
                                        </p:attrNameLst>
                                      </p:cBhvr>
                                      <p:to>
                                        <p:strVal val="visible"/>
                                      </p:to>
                                    </p:set>
                                    <p:animEffect transition="in" filter="wipe(down)">
                                      <p:cBhvr>
                                        <p:cTn id="76" dur="500"/>
                                        <p:tgtEl>
                                          <p:spTgt spid="65567"/>
                                        </p:tgtEl>
                                      </p:cBhvr>
                                    </p:animEffec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65568"/>
                                        </p:tgtEl>
                                        <p:attrNameLst>
                                          <p:attrName>style.visibility</p:attrName>
                                        </p:attrNameLst>
                                      </p:cBhvr>
                                      <p:to>
                                        <p:strVal val="visible"/>
                                      </p:to>
                                    </p:set>
                                  </p:childTnLst>
                                </p:cTn>
                              </p:par>
                              <p:par>
                                <p:cTn id="80" presetID="22" presetClass="entr" presetSubtype="4" fill="hold" grpId="0" nodeType="withEffect">
                                  <p:stCondLst>
                                    <p:cond delay="0"/>
                                  </p:stCondLst>
                                  <p:childTnLst>
                                    <p:set>
                                      <p:cBhvr>
                                        <p:cTn id="81" dur="1" fill="hold">
                                          <p:stCondLst>
                                            <p:cond delay="0"/>
                                          </p:stCondLst>
                                        </p:cTn>
                                        <p:tgtEl>
                                          <p:spTgt spid="140356"/>
                                        </p:tgtEl>
                                        <p:attrNameLst>
                                          <p:attrName>style.visibility</p:attrName>
                                        </p:attrNameLst>
                                      </p:cBhvr>
                                      <p:to>
                                        <p:strVal val="visible"/>
                                      </p:to>
                                    </p:set>
                                    <p:animEffect transition="in" filter="wipe(down)">
                                      <p:cBhvr>
                                        <p:cTn id="82" dur="500"/>
                                        <p:tgtEl>
                                          <p:spTgt spid="140356"/>
                                        </p:tgtEl>
                                      </p:cBhvr>
                                    </p:animEffect>
                                  </p:childTnLst>
                                </p:cTn>
                              </p:par>
                            </p:childTnLst>
                          </p:cTn>
                        </p:par>
                        <p:par>
                          <p:cTn id="83" fill="hold" nodeType="afterGroup">
                            <p:stCondLst>
                              <p:cond delay="1000"/>
                            </p:stCondLst>
                            <p:childTnLst>
                              <p:par>
                                <p:cTn id="84" presetID="1" presetClass="entr" presetSubtype="0" fill="hold" grpId="0" nodeType="afterEffect">
                                  <p:stCondLst>
                                    <p:cond delay="0"/>
                                  </p:stCondLst>
                                  <p:childTnLst>
                                    <p:set>
                                      <p:cBhvr>
                                        <p:cTn id="85" dur="1" fill="hold">
                                          <p:stCondLst>
                                            <p:cond delay="0"/>
                                          </p:stCondLst>
                                        </p:cTn>
                                        <p:tgtEl>
                                          <p:spTgt spid="65569"/>
                                        </p:tgtEl>
                                        <p:attrNameLst>
                                          <p:attrName>style.visibility</p:attrName>
                                        </p:attrNameLst>
                                      </p:cBhvr>
                                      <p:to>
                                        <p:strVal val="visible"/>
                                      </p:to>
                                    </p:set>
                                  </p:childTnLst>
                                </p:cTn>
                              </p:par>
                              <p:par>
                                <p:cTn id="86" presetID="22" presetClass="entr" presetSubtype="1" fill="hold" grpId="0" nodeType="withEffect">
                                  <p:stCondLst>
                                    <p:cond delay="0"/>
                                  </p:stCondLst>
                                  <p:childTnLst>
                                    <p:set>
                                      <p:cBhvr>
                                        <p:cTn id="87" dur="1" fill="hold">
                                          <p:stCondLst>
                                            <p:cond delay="0"/>
                                          </p:stCondLst>
                                        </p:cTn>
                                        <p:tgtEl>
                                          <p:spTgt spid="140357"/>
                                        </p:tgtEl>
                                        <p:attrNameLst>
                                          <p:attrName>style.visibility</p:attrName>
                                        </p:attrNameLst>
                                      </p:cBhvr>
                                      <p:to>
                                        <p:strVal val="visible"/>
                                      </p:to>
                                    </p:set>
                                    <p:animEffect transition="in" filter="wipe(up)">
                                      <p:cBhvr>
                                        <p:cTn id="88" dur="500"/>
                                        <p:tgtEl>
                                          <p:spTgt spid="14035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65573"/>
                                        </p:tgtEl>
                                        <p:attrNameLst>
                                          <p:attrName>style.visibility</p:attrName>
                                        </p:attrNameLst>
                                      </p:cBhvr>
                                      <p:to>
                                        <p:strVal val="visible"/>
                                      </p:to>
                                    </p:set>
                                    <p:anim calcmode="lin" valueType="num">
                                      <p:cBhvr>
                                        <p:cTn id="93" dur="500" fill="hold"/>
                                        <p:tgtEl>
                                          <p:spTgt spid="65573"/>
                                        </p:tgtEl>
                                        <p:attrNameLst>
                                          <p:attrName>ppt_w</p:attrName>
                                        </p:attrNameLst>
                                      </p:cBhvr>
                                      <p:tavLst>
                                        <p:tav tm="0">
                                          <p:val>
                                            <p:fltVal val="0"/>
                                          </p:val>
                                        </p:tav>
                                        <p:tav tm="100000">
                                          <p:val>
                                            <p:strVal val="#ppt_w"/>
                                          </p:val>
                                        </p:tav>
                                      </p:tavLst>
                                    </p:anim>
                                    <p:anim calcmode="lin" valueType="num">
                                      <p:cBhvr>
                                        <p:cTn id="94" dur="500" fill="hold"/>
                                        <p:tgtEl>
                                          <p:spTgt spid="65573"/>
                                        </p:tgtEl>
                                        <p:attrNameLst>
                                          <p:attrName>ppt_h</p:attrName>
                                        </p:attrNameLst>
                                      </p:cBhvr>
                                      <p:tavLst>
                                        <p:tav tm="0">
                                          <p:val>
                                            <p:fltVal val="0"/>
                                          </p:val>
                                        </p:tav>
                                        <p:tav tm="100000">
                                          <p:val>
                                            <p:strVal val="#ppt_h"/>
                                          </p:val>
                                        </p:tav>
                                      </p:tavLst>
                                    </p:anim>
                                    <p:animEffect transition="in" filter="fade">
                                      <p:cBhvr>
                                        <p:cTn id="95" dur="500"/>
                                        <p:tgtEl>
                                          <p:spTgt spid="65573"/>
                                        </p:tgtEl>
                                      </p:cBhvr>
                                    </p:animEffect>
                                  </p:childTnLst>
                                </p:cTn>
                              </p:par>
                              <p:par>
                                <p:cTn id="96" presetID="53" presetClass="entr" presetSubtype="0" fill="hold" nodeType="withEffect">
                                  <p:stCondLst>
                                    <p:cond delay="0"/>
                                  </p:stCondLst>
                                  <p:childTnLst>
                                    <p:set>
                                      <p:cBhvr>
                                        <p:cTn id="97" dur="1" fill="hold">
                                          <p:stCondLst>
                                            <p:cond delay="0"/>
                                          </p:stCondLst>
                                        </p:cTn>
                                        <p:tgtEl>
                                          <p:spTgt spid="140295"/>
                                        </p:tgtEl>
                                        <p:attrNameLst>
                                          <p:attrName>style.visibility</p:attrName>
                                        </p:attrNameLst>
                                      </p:cBhvr>
                                      <p:to>
                                        <p:strVal val="visible"/>
                                      </p:to>
                                    </p:set>
                                    <p:anim calcmode="lin" valueType="num">
                                      <p:cBhvr>
                                        <p:cTn id="98" dur="500" fill="hold"/>
                                        <p:tgtEl>
                                          <p:spTgt spid="140295"/>
                                        </p:tgtEl>
                                        <p:attrNameLst>
                                          <p:attrName>ppt_w</p:attrName>
                                        </p:attrNameLst>
                                      </p:cBhvr>
                                      <p:tavLst>
                                        <p:tav tm="0">
                                          <p:val>
                                            <p:fltVal val="0"/>
                                          </p:val>
                                        </p:tav>
                                        <p:tav tm="100000">
                                          <p:val>
                                            <p:strVal val="#ppt_w"/>
                                          </p:val>
                                        </p:tav>
                                      </p:tavLst>
                                    </p:anim>
                                    <p:anim calcmode="lin" valueType="num">
                                      <p:cBhvr>
                                        <p:cTn id="99" dur="500" fill="hold"/>
                                        <p:tgtEl>
                                          <p:spTgt spid="140295"/>
                                        </p:tgtEl>
                                        <p:attrNameLst>
                                          <p:attrName>ppt_h</p:attrName>
                                        </p:attrNameLst>
                                      </p:cBhvr>
                                      <p:tavLst>
                                        <p:tav tm="0">
                                          <p:val>
                                            <p:fltVal val="0"/>
                                          </p:val>
                                        </p:tav>
                                        <p:tav tm="100000">
                                          <p:val>
                                            <p:strVal val="#ppt_h"/>
                                          </p:val>
                                        </p:tav>
                                      </p:tavLst>
                                    </p:anim>
                                    <p:animEffect transition="in" filter="fade">
                                      <p:cBhvr>
                                        <p:cTn id="100" dur="500"/>
                                        <p:tgtEl>
                                          <p:spTgt spid="14029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65572"/>
                                        </p:tgtEl>
                                        <p:attrNameLst>
                                          <p:attrName>style.visibility</p:attrName>
                                        </p:attrNameLst>
                                      </p:cBhvr>
                                      <p:to>
                                        <p:strVal val="visible"/>
                                      </p:to>
                                    </p:set>
                                    <p:anim calcmode="lin" valueType="num">
                                      <p:cBhvr>
                                        <p:cTn id="105" dur="500" fill="hold"/>
                                        <p:tgtEl>
                                          <p:spTgt spid="65572"/>
                                        </p:tgtEl>
                                        <p:attrNameLst>
                                          <p:attrName>ppt_w</p:attrName>
                                        </p:attrNameLst>
                                      </p:cBhvr>
                                      <p:tavLst>
                                        <p:tav tm="0">
                                          <p:val>
                                            <p:fltVal val="0"/>
                                          </p:val>
                                        </p:tav>
                                        <p:tav tm="100000">
                                          <p:val>
                                            <p:strVal val="#ppt_w"/>
                                          </p:val>
                                        </p:tav>
                                      </p:tavLst>
                                    </p:anim>
                                    <p:anim calcmode="lin" valueType="num">
                                      <p:cBhvr>
                                        <p:cTn id="106" dur="500" fill="hold"/>
                                        <p:tgtEl>
                                          <p:spTgt spid="65572"/>
                                        </p:tgtEl>
                                        <p:attrNameLst>
                                          <p:attrName>ppt_h</p:attrName>
                                        </p:attrNameLst>
                                      </p:cBhvr>
                                      <p:tavLst>
                                        <p:tav tm="0">
                                          <p:val>
                                            <p:fltVal val="0"/>
                                          </p:val>
                                        </p:tav>
                                        <p:tav tm="100000">
                                          <p:val>
                                            <p:strVal val="#ppt_h"/>
                                          </p:val>
                                        </p:tav>
                                      </p:tavLst>
                                    </p:anim>
                                    <p:animEffect transition="in" filter="fade">
                                      <p:cBhvr>
                                        <p:cTn id="107" dur="500"/>
                                        <p:tgtEl>
                                          <p:spTgt spid="65572"/>
                                        </p:tgtEl>
                                      </p:cBhvr>
                                    </p:animEffect>
                                  </p:childTnLst>
                                </p:cTn>
                              </p:par>
                              <p:par>
                                <p:cTn id="108" presetID="53" presetClass="entr" presetSubtype="0" fill="hold" nodeType="withEffect">
                                  <p:stCondLst>
                                    <p:cond delay="0"/>
                                  </p:stCondLst>
                                  <p:childTnLst>
                                    <p:set>
                                      <p:cBhvr>
                                        <p:cTn id="109" dur="1" fill="hold">
                                          <p:stCondLst>
                                            <p:cond delay="0"/>
                                          </p:stCondLst>
                                        </p:cTn>
                                        <p:tgtEl>
                                          <p:spTgt spid="140294"/>
                                        </p:tgtEl>
                                        <p:attrNameLst>
                                          <p:attrName>style.visibility</p:attrName>
                                        </p:attrNameLst>
                                      </p:cBhvr>
                                      <p:to>
                                        <p:strVal val="visible"/>
                                      </p:to>
                                    </p:set>
                                    <p:anim calcmode="lin" valueType="num">
                                      <p:cBhvr>
                                        <p:cTn id="110" dur="500" fill="hold"/>
                                        <p:tgtEl>
                                          <p:spTgt spid="140294"/>
                                        </p:tgtEl>
                                        <p:attrNameLst>
                                          <p:attrName>ppt_w</p:attrName>
                                        </p:attrNameLst>
                                      </p:cBhvr>
                                      <p:tavLst>
                                        <p:tav tm="0">
                                          <p:val>
                                            <p:fltVal val="0"/>
                                          </p:val>
                                        </p:tav>
                                        <p:tav tm="100000">
                                          <p:val>
                                            <p:strVal val="#ppt_w"/>
                                          </p:val>
                                        </p:tav>
                                      </p:tavLst>
                                    </p:anim>
                                    <p:anim calcmode="lin" valueType="num">
                                      <p:cBhvr>
                                        <p:cTn id="111" dur="500" fill="hold"/>
                                        <p:tgtEl>
                                          <p:spTgt spid="140294"/>
                                        </p:tgtEl>
                                        <p:attrNameLst>
                                          <p:attrName>ppt_h</p:attrName>
                                        </p:attrNameLst>
                                      </p:cBhvr>
                                      <p:tavLst>
                                        <p:tav tm="0">
                                          <p:val>
                                            <p:fltVal val="0"/>
                                          </p:val>
                                        </p:tav>
                                        <p:tav tm="100000">
                                          <p:val>
                                            <p:strVal val="#ppt_h"/>
                                          </p:val>
                                        </p:tav>
                                      </p:tavLst>
                                    </p:anim>
                                    <p:animEffect transition="in" filter="fade">
                                      <p:cBhvr>
                                        <p:cTn id="112" dur="500"/>
                                        <p:tgtEl>
                                          <p:spTgt spid="14029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65574"/>
                                        </p:tgtEl>
                                        <p:attrNameLst>
                                          <p:attrName>style.visibility</p:attrName>
                                        </p:attrNameLst>
                                      </p:cBhvr>
                                      <p:to>
                                        <p:strVal val="visible"/>
                                      </p:to>
                                    </p:set>
                                    <p:anim calcmode="lin" valueType="num">
                                      <p:cBhvr>
                                        <p:cTn id="117" dur="500" fill="hold"/>
                                        <p:tgtEl>
                                          <p:spTgt spid="65574"/>
                                        </p:tgtEl>
                                        <p:attrNameLst>
                                          <p:attrName>ppt_w</p:attrName>
                                        </p:attrNameLst>
                                      </p:cBhvr>
                                      <p:tavLst>
                                        <p:tav tm="0">
                                          <p:val>
                                            <p:fltVal val="0"/>
                                          </p:val>
                                        </p:tav>
                                        <p:tav tm="100000">
                                          <p:val>
                                            <p:strVal val="#ppt_w"/>
                                          </p:val>
                                        </p:tav>
                                      </p:tavLst>
                                    </p:anim>
                                    <p:anim calcmode="lin" valueType="num">
                                      <p:cBhvr>
                                        <p:cTn id="118" dur="500" fill="hold"/>
                                        <p:tgtEl>
                                          <p:spTgt spid="65574"/>
                                        </p:tgtEl>
                                        <p:attrNameLst>
                                          <p:attrName>ppt_h</p:attrName>
                                        </p:attrNameLst>
                                      </p:cBhvr>
                                      <p:tavLst>
                                        <p:tav tm="0">
                                          <p:val>
                                            <p:fltVal val="0"/>
                                          </p:val>
                                        </p:tav>
                                        <p:tav tm="100000">
                                          <p:val>
                                            <p:strVal val="#ppt_h"/>
                                          </p:val>
                                        </p:tav>
                                      </p:tavLst>
                                    </p:anim>
                                    <p:animEffect transition="in" filter="fade">
                                      <p:cBhvr>
                                        <p:cTn id="119" dur="500"/>
                                        <p:tgtEl>
                                          <p:spTgt spid="65574"/>
                                        </p:tgtEl>
                                      </p:cBhvr>
                                    </p:animEffect>
                                  </p:childTnLst>
                                </p:cTn>
                              </p:par>
                              <p:par>
                                <p:cTn id="120" presetID="53" presetClass="entr" presetSubtype="0" fill="hold" nodeType="withEffect">
                                  <p:stCondLst>
                                    <p:cond delay="0"/>
                                  </p:stCondLst>
                                  <p:childTnLst>
                                    <p:set>
                                      <p:cBhvr>
                                        <p:cTn id="121" dur="1" fill="hold">
                                          <p:stCondLst>
                                            <p:cond delay="0"/>
                                          </p:stCondLst>
                                        </p:cTn>
                                        <p:tgtEl>
                                          <p:spTgt spid="140291"/>
                                        </p:tgtEl>
                                        <p:attrNameLst>
                                          <p:attrName>style.visibility</p:attrName>
                                        </p:attrNameLst>
                                      </p:cBhvr>
                                      <p:to>
                                        <p:strVal val="visible"/>
                                      </p:to>
                                    </p:set>
                                    <p:anim calcmode="lin" valueType="num">
                                      <p:cBhvr>
                                        <p:cTn id="122" dur="500" fill="hold"/>
                                        <p:tgtEl>
                                          <p:spTgt spid="140291"/>
                                        </p:tgtEl>
                                        <p:attrNameLst>
                                          <p:attrName>ppt_w</p:attrName>
                                        </p:attrNameLst>
                                      </p:cBhvr>
                                      <p:tavLst>
                                        <p:tav tm="0">
                                          <p:val>
                                            <p:fltVal val="0"/>
                                          </p:val>
                                        </p:tav>
                                        <p:tav tm="100000">
                                          <p:val>
                                            <p:strVal val="#ppt_w"/>
                                          </p:val>
                                        </p:tav>
                                      </p:tavLst>
                                    </p:anim>
                                    <p:anim calcmode="lin" valueType="num">
                                      <p:cBhvr>
                                        <p:cTn id="123" dur="500" fill="hold"/>
                                        <p:tgtEl>
                                          <p:spTgt spid="140291"/>
                                        </p:tgtEl>
                                        <p:attrNameLst>
                                          <p:attrName>ppt_h</p:attrName>
                                        </p:attrNameLst>
                                      </p:cBhvr>
                                      <p:tavLst>
                                        <p:tav tm="0">
                                          <p:val>
                                            <p:fltVal val="0"/>
                                          </p:val>
                                        </p:tav>
                                        <p:tav tm="100000">
                                          <p:val>
                                            <p:strVal val="#ppt_h"/>
                                          </p:val>
                                        </p:tav>
                                      </p:tavLst>
                                    </p:anim>
                                    <p:animEffect transition="in" filter="fade">
                                      <p:cBhvr>
                                        <p:cTn id="124" dur="500"/>
                                        <p:tgtEl>
                                          <p:spTgt spid="14029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53" presetClass="entr" presetSubtype="0" fill="hold" grpId="0" nodeType="clickEffect">
                                  <p:stCondLst>
                                    <p:cond delay="0"/>
                                  </p:stCondLst>
                                  <p:childTnLst>
                                    <p:set>
                                      <p:cBhvr>
                                        <p:cTn id="128" dur="1" fill="hold">
                                          <p:stCondLst>
                                            <p:cond delay="0"/>
                                          </p:stCondLst>
                                        </p:cTn>
                                        <p:tgtEl>
                                          <p:spTgt spid="65575"/>
                                        </p:tgtEl>
                                        <p:attrNameLst>
                                          <p:attrName>style.visibility</p:attrName>
                                        </p:attrNameLst>
                                      </p:cBhvr>
                                      <p:to>
                                        <p:strVal val="visible"/>
                                      </p:to>
                                    </p:set>
                                    <p:anim calcmode="lin" valueType="num">
                                      <p:cBhvr>
                                        <p:cTn id="129" dur="500" fill="hold"/>
                                        <p:tgtEl>
                                          <p:spTgt spid="65575"/>
                                        </p:tgtEl>
                                        <p:attrNameLst>
                                          <p:attrName>ppt_w</p:attrName>
                                        </p:attrNameLst>
                                      </p:cBhvr>
                                      <p:tavLst>
                                        <p:tav tm="0">
                                          <p:val>
                                            <p:fltVal val="0"/>
                                          </p:val>
                                        </p:tav>
                                        <p:tav tm="100000">
                                          <p:val>
                                            <p:strVal val="#ppt_w"/>
                                          </p:val>
                                        </p:tav>
                                      </p:tavLst>
                                    </p:anim>
                                    <p:anim calcmode="lin" valueType="num">
                                      <p:cBhvr>
                                        <p:cTn id="130" dur="500" fill="hold"/>
                                        <p:tgtEl>
                                          <p:spTgt spid="65575"/>
                                        </p:tgtEl>
                                        <p:attrNameLst>
                                          <p:attrName>ppt_h</p:attrName>
                                        </p:attrNameLst>
                                      </p:cBhvr>
                                      <p:tavLst>
                                        <p:tav tm="0">
                                          <p:val>
                                            <p:fltVal val="0"/>
                                          </p:val>
                                        </p:tav>
                                        <p:tav tm="100000">
                                          <p:val>
                                            <p:strVal val="#ppt_h"/>
                                          </p:val>
                                        </p:tav>
                                      </p:tavLst>
                                    </p:anim>
                                    <p:animEffect transition="in" filter="fade">
                                      <p:cBhvr>
                                        <p:cTn id="131" dur="500"/>
                                        <p:tgtEl>
                                          <p:spTgt spid="65575"/>
                                        </p:tgtEl>
                                      </p:cBhvr>
                                    </p:animEffect>
                                  </p:childTnLst>
                                </p:cTn>
                              </p:par>
                              <p:par>
                                <p:cTn id="132" presetID="53" presetClass="entr" presetSubtype="0" fill="hold" nodeType="withEffect">
                                  <p:stCondLst>
                                    <p:cond delay="0"/>
                                  </p:stCondLst>
                                  <p:childTnLst>
                                    <p:set>
                                      <p:cBhvr>
                                        <p:cTn id="133" dur="1" fill="hold">
                                          <p:stCondLst>
                                            <p:cond delay="0"/>
                                          </p:stCondLst>
                                        </p:cTn>
                                        <p:tgtEl>
                                          <p:spTgt spid="140292"/>
                                        </p:tgtEl>
                                        <p:attrNameLst>
                                          <p:attrName>style.visibility</p:attrName>
                                        </p:attrNameLst>
                                      </p:cBhvr>
                                      <p:to>
                                        <p:strVal val="visible"/>
                                      </p:to>
                                    </p:set>
                                    <p:anim calcmode="lin" valueType="num">
                                      <p:cBhvr>
                                        <p:cTn id="134" dur="500" fill="hold"/>
                                        <p:tgtEl>
                                          <p:spTgt spid="140292"/>
                                        </p:tgtEl>
                                        <p:attrNameLst>
                                          <p:attrName>ppt_w</p:attrName>
                                        </p:attrNameLst>
                                      </p:cBhvr>
                                      <p:tavLst>
                                        <p:tav tm="0">
                                          <p:val>
                                            <p:fltVal val="0"/>
                                          </p:val>
                                        </p:tav>
                                        <p:tav tm="100000">
                                          <p:val>
                                            <p:strVal val="#ppt_w"/>
                                          </p:val>
                                        </p:tav>
                                      </p:tavLst>
                                    </p:anim>
                                    <p:anim calcmode="lin" valueType="num">
                                      <p:cBhvr>
                                        <p:cTn id="135" dur="500" fill="hold"/>
                                        <p:tgtEl>
                                          <p:spTgt spid="140292"/>
                                        </p:tgtEl>
                                        <p:attrNameLst>
                                          <p:attrName>ppt_h</p:attrName>
                                        </p:attrNameLst>
                                      </p:cBhvr>
                                      <p:tavLst>
                                        <p:tav tm="0">
                                          <p:val>
                                            <p:fltVal val="0"/>
                                          </p:val>
                                        </p:tav>
                                        <p:tav tm="100000">
                                          <p:val>
                                            <p:strVal val="#ppt_h"/>
                                          </p:val>
                                        </p:tav>
                                      </p:tavLst>
                                    </p:anim>
                                    <p:animEffect transition="in" filter="fade">
                                      <p:cBhvr>
                                        <p:cTn id="136" dur="5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58" grpId="0" animBg="1"/>
      <p:bldP spid="140359" grpId="0" animBg="1"/>
      <p:bldP spid="140357" grpId="0" animBg="1"/>
      <p:bldP spid="140356" grpId="0" animBg="1"/>
      <p:bldP spid="65567" grpId="0"/>
      <p:bldP spid="140339" grpId="0" animBg="1"/>
      <p:bldP spid="140338" grpId="0" animBg="1"/>
      <p:bldP spid="140337" grpId="0" animBg="1"/>
      <p:bldP spid="140336" grpId="0" animBg="1"/>
      <p:bldP spid="140340" grpId="0" animBg="1"/>
      <p:bldP spid="140341" grpId="0" animBg="1"/>
      <p:bldP spid="140342" grpId="0" animBg="1"/>
      <p:bldP spid="140343" grpId="0" animBg="1"/>
      <p:bldP spid="140344" grpId="0" animBg="1"/>
      <p:bldP spid="140345" grpId="0" animBg="1"/>
      <p:bldP spid="65566" grpId="0"/>
      <p:bldP spid="65568" grpId="0"/>
      <p:bldP spid="65570" grpId="0"/>
      <p:bldP spid="65571" grpId="0"/>
      <p:bldP spid="65572" grpId="0"/>
      <p:bldP spid="65573" grpId="0"/>
      <p:bldP spid="65574" grpId="0"/>
      <p:bldP spid="65575" grpId="0"/>
      <p:bldP spid="655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919" name="Picture 31" descr="star_wiggling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95688" y="2373313"/>
            <a:ext cx="1865312" cy="1865312"/>
          </a:xfrm>
          <a:prstGeom prst="rect">
            <a:avLst/>
          </a:prstGeom>
          <a:noFill/>
          <a:extLst>
            <a:ext uri="{909E8E84-426E-40DD-AFC4-6F175D3DCCD1}">
              <a14:hiddenFill xmlns:a14="http://schemas.microsoft.com/office/drawing/2010/main">
                <a:solidFill>
                  <a:srgbClr val="FFFFFF"/>
                </a:solidFill>
              </a14:hiddenFill>
            </a:ext>
          </a:extLst>
        </p:spPr>
      </p:pic>
      <p:sp>
        <p:nvSpPr>
          <p:cNvPr id="165898" name="Rectangle 10"/>
          <p:cNvSpPr>
            <a:spLocks noChangeArrowheads="1"/>
          </p:cNvSpPr>
          <p:nvPr/>
        </p:nvSpPr>
        <p:spPr bwMode="auto">
          <a:xfrm>
            <a:off x="2830513" y="2003425"/>
            <a:ext cx="3403600"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pic>
        <p:nvPicPr>
          <p:cNvPr id="165918" name="Picture 30" descr="happy_dog_with_bone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6914" y="4729164"/>
            <a:ext cx="1855787" cy="1855787"/>
          </a:xfrm>
          <a:prstGeom prst="rect">
            <a:avLst/>
          </a:prstGeom>
          <a:noFill/>
          <a:extLst>
            <a:ext uri="{909E8E84-426E-40DD-AFC4-6F175D3DCCD1}">
              <a14:hiddenFill xmlns:a14="http://schemas.microsoft.com/office/drawing/2010/main">
                <a:solidFill>
                  <a:srgbClr val="FFFFFF"/>
                </a:solidFill>
              </a14:hiddenFill>
            </a:ext>
          </a:extLst>
        </p:spPr>
      </p:pic>
      <p:pic>
        <p:nvPicPr>
          <p:cNvPr id="165917" name="Picture 29" descr="milk_cow_looking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38538" y="4805364"/>
            <a:ext cx="1873250" cy="1639887"/>
          </a:xfrm>
          <a:prstGeom prst="rect">
            <a:avLst/>
          </a:prstGeom>
          <a:noFill/>
          <a:extLst>
            <a:ext uri="{909E8E84-426E-40DD-AFC4-6F175D3DCCD1}">
              <a14:hiddenFill xmlns:a14="http://schemas.microsoft.com/office/drawing/2010/main">
                <a:solidFill>
                  <a:srgbClr val="FFFFFF"/>
                </a:solidFill>
              </a14:hiddenFill>
            </a:ext>
          </a:extLst>
        </p:spPr>
      </p:pic>
      <p:pic>
        <p:nvPicPr>
          <p:cNvPr id="165920" name="Picture 32" descr="billy_bully_ready_for_a_fight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62826" y="2562225"/>
            <a:ext cx="1298575" cy="1728788"/>
          </a:xfrm>
          <a:prstGeom prst="rect">
            <a:avLst/>
          </a:prstGeom>
          <a:noFill/>
          <a:extLst>
            <a:ext uri="{909E8E84-426E-40DD-AFC4-6F175D3DCCD1}">
              <a14:hiddenFill xmlns:a14="http://schemas.microsoft.com/office/drawing/2010/main">
                <a:solidFill>
                  <a:srgbClr val="FFFFFF"/>
                </a:solidFill>
              </a14:hiddenFill>
            </a:ext>
          </a:extLst>
        </p:spPr>
      </p:pic>
      <p:sp>
        <p:nvSpPr>
          <p:cNvPr id="165890" name="AutoShape 2"/>
          <p:cNvSpPr>
            <a:spLocks noChangeArrowheads="1"/>
          </p:cNvSpPr>
          <p:nvPr/>
        </p:nvSpPr>
        <p:spPr bwMode="auto">
          <a:xfrm rot="5400000">
            <a:off x="7635082" y="13494"/>
            <a:ext cx="581025" cy="3328988"/>
          </a:xfrm>
          <a:prstGeom prst="upArrow">
            <a:avLst>
              <a:gd name="adj1" fmla="val 62843"/>
              <a:gd name="adj2" fmla="val 151832"/>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65891" name="AutoShape 3"/>
          <p:cNvSpPr>
            <a:spLocks noChangeArrowheads="1"/>
          </p:cNvSpPr>
          <p:nvPr/>
        </p:nvSpPr>
        <p:spPr bwMode="auto">
          <a:xfrm rot="16200000">
            <a:off x="4234657" y="3969"/>
            <a:ext cx="581025" cy="3354388"/>
          </a:xfrm>
          <a:prstGeom prst="upArrow">
            <a:avLst>
              <a:gd name="adj1" fmla="val 62843"/>
              <a:gd name="adj2" fmla="val 152990"/>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65892" name="AutoShape 4"/>
          <p:cNvSpPr>
            <a:spLocks noChangeArrowheads="1"/>
          </p:cNvSpPr>
          <p:nvPr/>
        </p:nvSpPr>
        <p:spPr bwMode="auto">
          <a:xfrm rot="10800000">
            <a:off x="1981200" y="4310063"/>
            <a:ext cx="806450" cy="2279650"/>
          </a:xfrm>
          <a:prstGeom prst="upArrow">
            <a:avLst>
              <a:gd name="adj1" fmla="val 50000"/>
              <a:gd name="adj2" fmla="val 70669"/>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65893" name="AutoShape 5"/>
          <p:cNvSpPr>
            <a:spLocks noChangeArrowheads="1"/>
          </p:cNvSpPr>
          <p:nvPr/>
        </p:nvSpPr>
        <p:spPr bwMode="auto">
          <a:xfrm>
            <a:off x="1978025" y="1985963"/>
            <a:ext cx="806450" cy="2266950"/>
          </a:xfrm>
          <a:prstGeom prst="upArrow">
            <a:avLst>
              <a:gd name="adj1" fmla="val 50000"/>
              <a:gd name="adj2" fmla="val 70276"/>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65894" name="Text Box 6"/>
          <p:cNvSpPr txBox="1">
            <a:spLocks noChangeArrowheads="1"/>
          </p:cNvSpPr>
          <p:nvPr/>
        </p:nvSpPr>
        <p:spPr bwMode="auto">
          <a:xfrm rot="16200000">
            <a:off x="-409575" y="3992563"/>
            <a:ext cx="46434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rgbClr val="FF0000"/>
                </a:solidFill>
                <a:latin typeface="Comic Sans MS" pitchFamily="66" charset="0"/>
              </a:rPr>
              <a:t>Market Growth</a:t>
            </a:r>
            <a:endParaRPr lang="en-GB" sz="3200">
              <a:solidFill>
                <a:srgbClr val="FF0000"/>
              </a:solidFill>
              <a:latin typeface="Comic Sans MS" pitchFamily="66" charset="0"/>
            </a:endParaRPr>
          </a:p>
        </p:txBody>
      </p:sp>
      <p:sp>
        <p:nvSpPr>
          <p:cNvPr id="165895" name="Rectangle 7"/>
          <p:cNvSpPr>
            <a:spLocks noChangeArrowheads="1"/>
          </p:cNvSpPr>
          <p:nvPr/>
        </p:nvSpPr>
        <p:spPr bwMode="auto">
          <a:xfrm>
            <a:off x="6234113" y="4308475"/>
            <a:ext cx="3402012"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5896" name="Rectangle 8"/>
          <p:cNvSpPr>
            <a:spLocks noChangeArrowheads="1"/>
          </p:cNvSpPr>
          <p:nvPr/>
        </p:nvSpPr>
        <p:spPr bwMode="auto">
          <a:xfrm>
            <a:off x="2830513" y="4308475"/>
            <a:ext cx="3403600"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5897" name="Rectangle 9"/>
          <p:cNvSpPr>
            <a:spLocks noChangeArrowheads="1"/>
          </p:cNvSpPr>
          <p:nvPr/>
        </p:nvSpPr>
        <p:spPr bwMode="auto">
          <a:xfrm>
            <a:off x="6234113" y="2003425"/>
            <a:ext cx="3402012"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5899" name="Line 11"/>
          <p:cNvSpPr>
            <a:spLocks noChangeShapeType="1"/>
          </p:cNvSpPr>
          <p:nvPr/>
        </p:nvSpPr>
        <p:spPr bwMode="auto">
          <a:xfrm>
            <a:off x="2830513" y="2003425"/>
            <a:ext cx="6805612"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5900" name="Line 12"/>
          <p:cNvSpPr>
            <a:spLocks noChangeShapeType="1"/>
          </p:cNvSpPr>
          <p:nvPr/>
        </p:nvSpPr>
        <p:spPr bwMode="auto">
          <a:xfrm>
            <a:off x="2830513" y="4308475"/>
            <a:ext cx="6805612"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5901" name="Line 13"/>
          <p:cNvSpPr>
            <a:spLocks noChangeShapeType="1"/>
          </p:cNvSpPr>
          <p:nvPr/>
        </p:nvSpPr>
        <p:spPr bwMode="auto">
          <a:xfrm>
            <a:off x="2830513" y="6613525"/>
            <a:ext cx="6805612"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5902" name="Line 14"/>
          <p:cNvSpPr>
            <a:spLocks noChangeShapeType="1"/>
          </p:cNvSpPr>
          <p:nvPr/>
        </p:nvSpPr>
        <p:spPr bwMode="auto">
          <a:xfrm>
            <a:off x="2830513" y="2003425"/>
            <a:ext cx="0" cy="461010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5903" name="Line 15"/>
          <p:cNvSpPr>
            <a:spLocks noChangeShapeType="1"/>
          </p:cNvSpPr>
          <p:nvPr/>
        </p:nvSpPr>
        <p:spPr bwMode="auto">
          <a:xfrm>
            <a:off x="6234113" y="2003425"/>
            <a:ext cx="0" cy="46101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5904" name="Line 16"/>
          <p:cNvSpPr>
            <a:spLocks noChangeShapeType="1"/>
          </p:cNvSpPr>
          <p:nvPr/>
        </p:nvSpPr>
        <p:spPr bwMode="auto">
          <a:xfrm>
            <a:off x="9636125" y="2003425"/>
            <a:ext cx="0" cy="461010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5905" name="Rectangle 17"/>
          <p:cNvSpPr>
            <a:spLocks noChangeArrowheads="1"/>
          </p:cNvSpPr>
          <p:nvPr/>
        </p:nvSpPr>
        <p:spPr bwMode="auto">
          <a:xfrm>
            <a:off x="2362201" y="24050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5906" name="Rectangle 18"/>
          <p:cNvSpPr>
            <a:spLocks noChangeArrowheads="1"/>
          </p:cNvSpPr>
          <p:nvPr/>
        </p:nvSpPr>
        <p:spPr bwMode="auto">
          <a:xfrm>
            <a:off x="6019801" y="24812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5907" name="Rectangle 19"/>
          <p:cNvSpPr>
            <a:spLocks noChangeArrowheads="1"/>
          </p:cNvSpPr>
          <p:nvPr/>
        </p:nvSpPr>
        <p:spPr bwMode="auto">
          <a:xfrm>
            <a:off x="2362201" y="42338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5908" name="Text Box 20"/>
          <p:cNvSpPr txBox="1">
            <a:spLocks noChangeArrowheads="1"/>
          </p:cNvSpPr>
          <p:nvPr/>
        </p:nvSpPr>
        <p:spPr bwMode="auto">
          <a:xfrm>
            <a:off x="2808288" y="977900"/>
            <a:ext cx="68437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rgbClr val="FF0000"/>
                </a:solidFill>
                <a:latin typeface="Comic Sans MS" pitchFamily="66" charset="0"/>
              </a:rPr>
              <a:t>Market Share</a:t>
            </a:r>
            <a:endParaRPr lang="en-GB" sz="3200">
              <a:solidFill>
                <a:srgbClr val="FF0000"/>
              </a:solidFill>
              <a:latin typeface="Comic Sans MS" pitchFamily="66" charset="0"/>
            </a:endParaRPr>
          </a:p>
        </p:txBody>
      </p:sp>
      <p:sp>
        <p:nvSpPr>
          <p:cNvPr id="165909" name="Text Box 21"/>
          <p:cNvSpPr txBox="1">
            <a:spLocks noChangeArrowheads="1"/>
          </p:cNvSpPr>
          <p:nvPr/>
        </p:nvSpPr>
        <p:spPr bwMode="auto">
          <a:xfrm rot="10800000">
            <a:off x="2139306" y="1990726"/>
            <a:ext cx="46166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GB" b="1">
                <a:solidFill>
                  <a:srgbClr val="3333FF"/>
                </a:solidFill>
                <a:latin typeface="Comic Sans MS" pitchFamily="66" charset="0"/>
              </a:rPr>
              <a:t>High</a:t>
            </a:r>
            <a:endParaRPr lang="en-GB">
              <a:solidFill>
                <a:srgbClr val="3333FF"/>
              </a:solidFill>
              <a:latin typeface="Comic Sans MS" pitchFamily="66" charset="0"/>
            </a:endParaRPr>
          </a:p>
        </p:txBody>
      </p:sp>
      <p:sp>
        <p:nvSpPr>
          <p:cNvPr id="165910" name="Text Box 22"/>
          <p:cNvSpPr txBox="1">
            <a:spLocks noChangeArrowheads="1"/>
          </p:cNvSpPr>
          <p:nvPr/>
        </p:nvSpPr>
        <p:spPr bwMode="auto">
          <a:xfrm>
            <a:off x="2830513" y="1438275"/>
            <a:ext cx="3421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a:solidFill>
                  <a:srgbClr val="3333FF"/>
                </a:solidFill>
                <a:latin typeface="Comic Sans MS" pitchFamily="66" charset="0"/>
              </a:rPr>
              <a:t>High</a:t>
            </a:r>
            <a:endParaRPr lang="en-GB">
              <a:solidFill>
                <a:srgbClr val="3333FF"/>
              </a:solidFill>
              <a:latin typeface="Comic Sans MS" pitchFamily="66" charset="0"/>
            </a:endParaRPr>
          </a:p>
        </p:txBody>
      </p:sp>
      <p:sp>
        <p:nvSpPr>
          <p:cNvPr id="165911" name="Text Box 23"/>
          <p:cNvSpPr txBox="1">
            <a:spLocks noChangeArrowheads="1"/>
          </p:cNvSpPr>
          <p:nvPr/>
        </p:nvSpPr>
        <p:spPr bwMode="auto">
          <a:xfrm>
            <a:off x="6262689" y="1438275"/>
            <a:ext cx="3354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a:solidFill>
                  <a:srgbClr val="3333FF"/>
                </a:solidFill>
                <a:latin typeface="Comic Sans MS" pitchFamily="66" charset="0"/>
              </a:rPr>
              <a:t>Low</a:t>
            </a:r>
            <a:endParaRPr lang="en-GB">
              <a:solidFill>
                <a:srgbClr val="3333FF"/>
              </a:solidFill>
              <a:latin typeface="Comic Sans MS" pitchFamily="66" charset="0"/>
            </a:endParaRPr>
          </a:p>
        </p:txBody>
      </p:sp>
      <p:sp>
        <p:nvSpPr>
          <p:cNvPr id="165912" name="Text Box 24"/>
          <p:cNvSpPr txBox="1">
            <a:spLocks noChangeArrowheads="1"/>
          </p:cNvSpPr>
          <p:nvPr/>
        </p:nvSpPr>
        <p:spPr bwMode="auto">
          <a:xfrm>
            <a:off x="2828925" y="2014539"/>
            <a:ext cx="340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Star</a:t>
            </a:r>
            <a:endParaRPr lang="en-GB" sz="4000" b="1">
              <a:solidFill>
                <a:schemeClr val="accent2"/>
              </a:solidFill>
              <a:effectLst>
                <a:outerShdw blurRad="38100" dist="38100" dir="2700000" algn="tl">
                  <a:srgbClr val="C0C0C0"/>
                </a:outerShdw>
              </a:effectLst>
              <a:latin typeface="Comic Sans MS" pitchFamily="66" charset="0"/>
            </a:endParaRPr>
          </a:p>
        </p:txBody>
      </p:sp>
      <p:sp>
        <p:nvSpPr>
          <p:cNvPr id="165913" name="Text Box 25"/>
          <p:cNvSpPr txBox="1">
            <a:spLocks noChangeArrowheads="1"/>
          </p:cNvSpPr>
          <p:nvPr/>
        </p:nvSpPr>
        <p:spPr bwMode="auto">
          <a:xfrm>
            <a:off x="6259513" y="2014539"/>
            <a:ext cx="33512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Problem Child</a:t>
            </a:r>
          </a:p>
        </p:txBody>
      </p:sp>
      <p:sp>
        <p:nvSpPr>
          <p:cNvPr id="165914" name="Text Box 26"/>
          <p:cNvSpPr txBox="1">
            <a:spLocks noChangeArrowheads="1"/>
          </p:cNvSpPr>
          <p:nvPr/>
        </p:nvSpPr>
        <p:spPr bwMode="auto">
          <a:xfrm>
            <a:off x="2832100" y="4318000"/>
            <a:ext cx="338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Cash Cow</a:t>
            </a:r>
            <a:endParaRPr lang="en-GB" sz="3200">
              <a:solidFill>
                <a:schemeClr val="accent2"/>
              </a:solidFill>
              <a:effectLst>
                <a:outerShdw blurRad="38100" dist="38100" dir="2700000" algn="tl">
                  <a:srgbClr val="C0C0C0"/>
                </a:outerShdw>
              </a:effectLst>
              <a:latin typeface="Comic Sans MS" pitchFamily="66" charset="0"/>
            </a:endParaRPr>
          </a:p>
        </p:txBody>
      </p:sp>
      <p:sp>
        <p:nvSpPr>
          <p:cNvPr id="165915" name="Text Box 27"/>
          <p:cNvSpPr txBox="1">
            <a:spLocks noChangeArrowheads="1"/>
          </p:cNvSpPr>
          <p:nvPr/>
        </p:nvSpPr>
        <p:spPr bwMode="auto">
          <a:xfrm>
            <a:off x="6242050" y="4318000"/>
            <a:ext cx="3373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Dog</a:t>
            </a:r>
            <a:endParaRPr lang="en-GB">
              <a:solidFill>
                <a:schemeClr val="accent2"/>
              </a:solidFill>
              <a:effectLst>
                <a:outerShdw blurRad="38100" dist="38100" dir="2700000" algn="tl">
                  <a:srgbClr val="C0C0C0"/>
                </a:outerShdw>
              </a:effectLst>
              <a:latin typeface="Comic Sans MS" pitchFamily="66" charset="0"/>
            </a:endParaRPr>
          </a:p>
        </p:txBody>
      </p:sp>
      <p:sp>
        <p:nvSpPr>
          <p:cNvPr id="165916" name="Rectangle 28"/>
          <p:cNvSpPr>
            <a:spLocks noGrp="1" noChangeArrowheads="1"/>
          </p:cNvSpPr>
          <p:nvPr>
            <p:ph type="title" idx="4294967295"/>
          </p:nvPr>
        </p:nvSpPr>
        <p:spPr/>
        <p:txBody>
          <a:bodyPr/>
          <a:lstStyle/>
          <a:p>
            <a:r>
              <a:rPr lang="en-GB"/>
              <a:t>Explaining The Boston Matrix</a:t>
            </a:r>
            <a:endParaRPr lang="en-US"/>
          </a:p>
        </p:txBody>
      </p:sp>
      <p:sp>
        <p:nvSpPr>
          <p:cNvPr id="165921" name="Text Box 33"/>
          <p:cNvSpPr txBox="1">
            <a:spLocks noChangeArrowheads="1"/>
          </p:cNvSpPr>
          <p:nvPr/>
        </p:nvSpPr>
        <p:spPr bwMode="auto">
          <a:xfrm rot="10800000">
            <a:off x="2139306" y="4279900"/>
            <a:ext cx="461665"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GB" b="1">
                <a:solidFill>
                  <a:srgbClr val="3333FF"/>
                </a:solidFill>
                <a:latin typeface="Comic Sans MS" pitchFamily="66" charset="0"/>
              </a:rPr>
              <a:t>Low</a:t>
            </a:r>
            <a:endParaRPr lang="en-GB">
              <a:solidFill>
                <a:srgbClr val="3333FF"/>
              </a:solidFill>
              <a:latin typeface="Comic Sans MS" pitchFamily="66" charset="0"/>
            </a:endParaRPr>
          </a:p>
        </p:txBody>
      </p:sp>
      <p:sp>
        <p:nvSpPr>
          <p:cNvPr id="165924" name="Rectangle 36"/>
          <p:cNvSpPr>
            <a:spLocks noChangeArrowheads="1"/>
          </p:cNvSpPr>
          <p:nvPr/>
        </p:nvSpPr>
        <p:spPr bwMode="auto">
          <a:xfrm>
            <a:off x="2944813" y="2524126"/>
            <a:ext cx="3109912"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Blip>
                <a:blip r:embed="rId6"/>
              </a:buBlip>
            </a:pPr>
            <a:r>
              <a:rPr lang="en-GB" sz="2000">
                <a:latin typeface="Arial" charset="0"/>
              </a:rPr>
              <a:t>Require investment</a:t>
            </a:r>
          </a:p>
          <a:p>
            <a:pPr marL="742950" lvl="1" indent="-285750">
              <a:spcBef>
                <a:spcPct val="20000"/>
              </a:spcBef>
              <a:buBlip>
                <a:blip r:embed="rId7"/>
              </a:buBlip>
            </a:pPr>
            <a:r>
              <a:rPr lang="en-GB">
                <a:latin typeface="Arial" charset="0"/>
              </a:rPr>
              <a:t>So tend to yield neutral cash</a:t>
            </a:r>
          </a:p>
        </p:txBody>
      </p:sp>
      <p:sp>
        <p:nvSpPr>
          <p:cNvPr id="165925" name="Rectangle 37"/>
          <p:cNvSpPr>
            <a:spLocks noChangeArrowheads="1"/>
          </p:cNvSpPr>
          <p:nvPr/>
        </p:nvSpPr>
        <p:spPr bwMode="auto">
          <a:xfrm>
            <a:off x="6407151" y="2514601"/>
            <a:ext cx="31099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Blip>
                <a:blip r:embed="rId6"/>
              </a:buBlip>
            </a:pPr>
            <a:r>
              <a:rPr lang="en-GB" sz="2000">
                <a:latin typeface="Arial" charset="0"/>
              </a:rPr>
              <a:t>Potential “stars” of the future</a:t>
            </a:r>
          </a:p>
          <a:p>
            <a:pPr marL="742950" lvl="1" indent="-285750">
              <a:spcBef>
                <a:spcPct val="20000"/>
              </a:spcBef>
              <a:buBlip>
                <a:blip r:embed="rId7"/>
              </a:buBlip>
            </a:pPr>
            <a:r>
              <a:rPr lang="en-GB">
                <a:latin typeface="Arial" charset="0"/>
              </a:rPr>
              <a:t>But could turn straight into dogs!</a:t>
            </a:r>
          </a:p>
        </p:txBody>
      </p:sp>
      <p:sp>
        <p:nvSpPr>
          <p:cNvPr id="165926" name="Rectangle 38"/>
          <p:cNvSpPr>
            <a:spLocks noChangeArrowheads="1"/>
          </p:cNvSpPr>
          <p:nvPr/>
        </p:nvSpPr>
        <p:spPr bwMode="auto">
          <a:xfrm>
            <a:off x="6313488" y="4729163"/>
            <a:ext cx="3109912"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Blip>
                <a:blip r:embed="rId6"/>
              </a:buBlip>
            </a:pPr>
            <a:r>
              <a:rPr lang="en-GB" sz="2000">
                <a:latin typeface="Arial" charset="0"/>
              </a:rPr>
              <a:t>Generally negative cash flow</a:t>
            </a:r>
          </a:p>
          <a:p>
            <a:pPr marL="742950" lvl="1" indent="-285750">
              <a:spcBef>
                <a:spcPct val="20000"/>
              </a:spcBef>
              <a:buBlip>
                <a:blip r:embed="rId7"/>
              </a:buBlip>
            </a:pPr>
            <a:r>
              <a:rPr lang="en-GB">
                <a:latin typeface="Arial" charset="0"/>
              </a:rPr>
              <a:t>So firms will want to avoid having too many</a:t>
            </a:r>
          </a:p>
        </p:txBody>
      </p:sp>
      <p:sp>
        <p:nvSpPr>
          <p:cNvPr id="165927" name="Rectangle 39"/>
          <p:cNvSpPr>
            <a:spLocks noChangeArrowheads="1"/>
          </p:cNvSpPr>
          <p:nvPr/>
        </p:nvSpPr>
        <p:spPr bwMode="auto">
          <a:xfrm>
            <a:off x="2987676" y="4768851"/>
            <a:ext cx="31099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Blip>
                <a:blip r:embed="rId6"/>
              </a:buBlip>
            </a:pPr>
            <a:r>
              <a:rPr lang="en-GB" sz="2000">
                <a:latin typeface="Arial" charset="0"/>
              </a:rPr>
              <a:t>Bring in large amounts of cash</a:t>
            </a:r>
          </a:p>
          <a:p>
            <a:pPr marL="742950" lvl="1" indent="-285750">
              <a:spcBef>
                <a:spcPct val="20000"/>
              </a:spcBef>
              <a:buBlip>
                <a:blip r:embed="rId7"/>
              </a:buBlip>
            </a:pPr>
            <a:r>
              <a:rPr lang="en-GB">
                <a:latin typeface="Arial" charset="0"/>
              </a:rPr>
              <a:t>Which can be invested in other products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925">
                                            <p:txEl>
                                              <p:pRg st="0" end="0"/>
                                            </p:txEl>
                                          </p:spTgt>
                                        </p:tgtEl>
                                        <p:attrNameLst>
                                          <p:attrName>style.visibility</p:attrName>
                                        </p:attrNameLst>
                                      </p:cBhvr>
                                      <p:to>
                                        <p:strVal val="visible"/>
                                      </p:to>
                                    </p:set>
                                    <p:animEffect transition="in" filter="wipe(left)">
                                      <p:cBhvr>
                                        <p:cTn id="7" dur="500"/>
                                        <p:tgtEl>
                                          <p:spTgt spid="165925">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925">
                                            <p:txEl>
                                              <p:pRg st="1" end="1"/>
                                            </p:txEl>
                                          </p:spTgt>
                                        </p:tgtEl>
                                        <p:attrNameLst>
                                          <p:attrName>style.visibility</p:attrName>
                                        </p:attrNameLst>
                                      </p:cBhvr>
                                      <p:to>
                                        <p:strVal val="visible"/>
                                      </p:to>
                                    </p:set>
                                    <p:animEffect transition="in" filter="wipe(left)">
                                      <p:cBhvr>
                                        <p:cTn id="12" dur="500"/>
                                        <p:tgtEl>
                                          <p:spTgt spid="1659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924">
                                            <p:txEl>
                                              <p:pRg st="0" end="0"/>
                                            </p:txEl>
                                          </p:spTgt>
                                        </p:tgtEl>
                                        <p:attrNameLst>
                                          <p:attrName>style.visibility</p:attrName>
                                        </p:attrNameLst>
                                      </p:cBhvr>
                                      <p:to>
                                        <p:strVal val="visible"/>
                                      </p:to>
                                    </p:set>
                                    <p:animEffect transition="in" filter="wipe(left)">
                                      <p:cBhvr>
                                        <p:cTn id="17" dur="500"/>
                                        <p:tgtEl>
                                          <p:spTgt spid="165924">
                                            <p:txEl>
                                              <p:pRg st="0" end="0"/>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924">
                                            <p:txEl>
                                              <p:pRg st="1" end="1"/>
                                            </p:txEl>
                                          </p:spTgt>
                                        </p:tgtEl>
                                        <p:attrNameLst>
                                          <p:attrName>style.visibility</p:attrName>
                                        </p:attrNameLst>
                                      </p:cBhvr>
                                      <p:to>
                                        <p:strVal val="visible"/>
                                      </p:to>
                                    </p:set>
                                    <p:animEffect transition="in" filter="wipe(left)">
                                      <p:cBhvr>
                                        <p:cTn id="22" dur="500"/>
                                        <p:tgtEl>
                                          <p:spTgt spid="16592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5927">
                                            <p:txEl>
                                              <p:pRg st="0" end="0"/>
                                            </p:txEl>
                                          </p:spTgt>
                                        </p:tgtEl>
                                        <p:attrNameLst>
                                          <p:attrName>style.visibility</p:attrName>
                                        </p:attrNameLst>
                                      </p:cBhvr>
                                      <p:to>
                                        <p:strVal val="visible"/>
                                      </p:to>
                                    </p:set>
                                    <p:animEffect transition="in" filter="wipe(left)">
                                      <p:cBhvr>
                                        <p:cTn id="27" dur="500"/>
                                        <p:tgtEl>
                                          <p:spTgt spid="165927">
                                            <p:txEl>
                                              <p:pRg st="0" end="0"/>
                                            </p:txEl>
                                          </p:spTgt>
                                        </p:tgtEl>
                                      </p:cBhvr>
                                    </p:animEffect>
                                  </p:childTnLst>
                                </p:cTn>
                              </p:par>
                            </p:childTnLst>
                          </p:cTn>
                        </p:par>
                      </p:childTnLst>
                    </p:cTn>
                  </p:par>
                  <p:par>
                    <p:cTn id="28" fill="hold">
                      <p:stCondLst>
                        <p:cond delay="indefinite"/>
                      </p:stCondLst>
                      <p:childTnLst>
                        <p:par>
                          <p:cTn id="29" fill="hold" nodeType="after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5927">
                                            <p:txEl>
                                              <p:pRg st="1" end="1"/>
                                            </p:txEl>
                                          </p:spTgt>
                                        </p:tgtEl>
                                        <p:attrNameLst>
                                          <p:attrName>style.visibility</p:attrName>
                                        </p:attrNameLst>
                                      </p:cBhvr>
                                      <p:to>
                                        <p:strVal val="visible"/>
                                      </p:to>
                                    </p:set>
                                    <p:animEffect transition="in" filter="wipe(left)">
                                      <p:cBhvr>
                                        <p:cTn id="32" dur="500"/>
                                        <p:tgtEl>
                                          <p:spTgt spid="16592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5926">
                                            <p:txEl>
                                              <p:pRg st="0" end="0"/>
                                            </p:txEl>
                                          </p:spTgt>
                                        </p:tgtEl>
                                        <p:attrNameLst>
                                          <p:attrName>style.visibility</p:attrName>
                                        </p:attrNameLst>
                                      </p:cBhvr>
                                      <p:to>
                                        <p:strVal val="visible"/>
                                      </p:to>
                                    </p:set>
                                    <p:animEffect transition="in" filter="wipe(left)">
                                      <p:cBhvr>
                                        <p:cTn id="37" dur="500"/>
                                        <p:tgtEl>
                                          <p:spTgt spid="165926">
                                            <p:txEl>
                                              <p:pRg st="0" end="0"/>
                                            </p:txEl>
                                          </p:spTgt>
                                        </p:tgtEl>
                                      </p:cBhvr>
                                    </p:animEffect>
                                  </p:childTnLst>
                                </p:cTn>
                              </p:par>
                            </p:childTnLst>
                          </p:cTn>
                        </p:par>
                      </p:childTnLst>
                    </p:cTn>
                  </p:par>
                  <p:par>
                    <p:cTn id="38" fill="hold">
                      <p:stCondLst>
                        <p:cond delay="indefinite"/>
                      </p:stCondLst>
                      <p:childTnLst>
                        <p:par>
                          <p:cTn id="39" fill="hold" nodeType="after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5926">
                                            <p:txEl>
                                              <p:pRg st="1" end="1"/>
                                            </p:txEl>
                                          </p:spTgt>
                                        </p:tgtEl>
                                        <p:attrNameLst>
                                          <p:attrName>style.visibility</p:attrName>
                                        </p:attrNameLst>
                                      </p:cBhvr>
                                      <p:to>
                                        <p:strVal val="visible"/>
                                      </p:to>
                                    </p:set>
                                    <p:animEffect transition="in" filter="wipe(left)">
                                      <p:cBhvr>
                                        <p:cTn id="42" dur="500"/>
                                        <p:tgtEl>
                                          <p:spTgt spid="1659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24" grpId="0" uiExpand="1" build="p" bldLvl="4" autoUpdateAnimBg="0"/>
      <p:bldP spid="165925" grpId="0" uiExpand="1" build="p" bldLvl="4" autoUpdateAnimBg="0"/>
      <p:bldP spid="165926" grpId="0" uiExpand="1" build="p" bldLvl="4" autoUpdateAnimBg="0"/>
      <p:bldP spid="165927" grpId="0" uiExpand="1" build="p" bldLvl="4"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star_wiggling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95688" y="2373313"/>
            <a:ext cx="1865312" cy="1865312"/>
          </a:xfrm>
          <a:prstGeom prst="rect">
            <a:avLst/>
          </a:prstGeom>
          <a:noFill/>
          <a:extLst>
            <a:ext uri="{909E8E84-426E-40DD-AFC4-6F175D3DCCD1}">
              <a14:hiddenFill xmlns:a14="http://schemas.microsoft.com/office/drawing/2010/main">
                <a:solidFill>
                  <a:srgbClr val="FFFFFF"/>
                </a:solidFill>
              </a14:hiddenFill>
            </a:ext>
          </a:extLst>
        </p:spPr>
      </p:pic>
      <p:sp>
        <p:nvSpPr>
          <p:cNvPr id="166915" name="Rectangle 3"/>
          <p:cNvSpPr>
            <a:spLocks noChangeArrowheads="1"/>
          </p:cNvSpPr>
          <p:nvPr/>
        </p:nvSpPr>
        <p:spPr bwMode="auto">
          <a:xfrm>
            <a:off x="2830513" y="2003425"/>
            <a:ext cx="3403600"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pic>
        <p:nvPicPr>
          <p:cNvPr id="166916" name="Picture 4" descr="happy_dog_with_bone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6914" y="4729164"/>
            <a:ext cx="1855787" cy="1855787"/>
          </a:xfrm>
          <a:prstGeom prst="rect">
            <a:avLst/>
          </a:prstGeom>
          <a:noFill/>
          <a:extLst>
            <a:ext uri="{909E8E84-426E-40DD-AFC4-6F175D3DCCD1}">
              <a14:hiddenFill xmlns:a14="http://schemas.microsoft.com/office/drawing/2010/main">
                <a:solidFill>
                  <a:srgbClr val="FFFFFF"/>
                </a:solidFill>
              </a14:hiddenFill>
            </a:ext>
          </a:extLst>
        </p:spPr>
      </p:pic>
      <p:pic>
        <p:nvPicPr>
          <p:cNvPr id="166917" name="Picture 5" descr="milk_cow_looking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38538" y="4805364"/>
            <a:ext cx="1873250" cy="1639887"/>
          </a:xfrm>
          <a:prstGeom prst="rect">
            <a:avLst/>
          </a:prstGeom>
          <a:noFill/>
          <a:extLst>
            <a:ext uri="{909E8E84-426E-40DD-AFC4-6F175D3DCCD1}">
              <a14:hiddenFill xmlns:a14="http://schemas.microsoft.com/office/drawing/2010/main">
                <a:solidFill>
                  <a:srgbClr val="FFFFFF"/>
                </a:solidFill>
              </a14:hiddenFill>
            </a:ext>
          </a:extLst>
        </p:spPr>
      </p:pic>
      <p:pic>
        <p:nvPicPr>
          <p:cNvPr id="166918" name="Picture 6" descr="billy_bully_ready_for_a_fight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62826" y="2562225"/>
            <a:ext cx="1298575" cy="1728788"/>
          </a:xfrm>
          <a:prstGeom prst="rect">
            <a:avLst/>
          </a:prstGeom>
          <a:noFill/>
          <a:extLst>
            <a:ext uri="{909E8E84-426E-40DD-AFC4-6F175D3DCCD1}">
              <a14:hiddenFill xmlns:a14="http://schemas.microsoft.com/office/drawing/2010/main">
                <a:solidFill>
                  <a:srgbClr val="FFFFFF"/>
                </a:solidFill>
              </a14:hiddenFill>
            </a:ext>
          </a:extLst>
        </p:spPr>
      </p:pic>
      <p:sp>
        <p:nvSpPr>
          <p:cNvPr id="166919" name="AutoShape 7"/>
          <p:cNvSpPr>
            <a:spLocks noChangeArrowheads="1"/>
          </p:cNvSpPr>
          <p:nvPr/>
        </p:nvSpPr>
        <p:spPr bwMode="auto">
          <a:xfrm rot="5400000">
            <a:off x="7635082" y="13494"/>
            <a:ext cx="581025" cy="3328988"/>
          </a:xfrm>
          <a:prstGeom prst="upArrow">
            <a:avLst>
              <a:gd name="adj1" fmla="val 62843"/>
              <a:gd name="adj2" fmla="val 151832"/>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66920" name="AutoShape 8"/>
          <p:cNvSpPr>
            <a:spLocks noChangeArrowheads="1"/>
          </p:cNvSpPr>
          <p:nvPr/>
        </p:nvSpPr>
        <p:spPr bwMode="auto">
          <a:xfrm rot="16200000">
            <a:off x="4234657" y="3969"/>
            <a:ext cx="581025" cy="3354388"/>
          </a:xfrm>
          <a:prstGeom prst="upArrow">
            <a:avLst>
              <a:gd name="adj1" fmla="val 62843"/>
              <a:gd name="adj2" fmla="val 152990"/>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66921" name="AutoShape 9"/>
          <p:cNvSpPr>
            <a:spLocks noChangeArrowheads="1"/>
          </p:cNvSpPr>
          <p:nvPr/>
        </p:nvSpPr>
        <p:spPr bwMode="auto">
          <a:xfrm rot="10800000">
            <a:off x="1981200" y="4310063"/>
            <a:ext cx="806450" cy="2279650"/>
          </a:xfrm>
          <a:prstGeom prst="upArrow">
            <a:avLst>
              <a:gd name="adj1" fmla="val 50000"/>
              <a:gd name="adj2" fmla="val 70669"/>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66922" name="AutoShape 10"/>
          <p:cNvSpPr>
            <a:spLocks noChangeArrowheads="1"/>
          </p:cNvSpPr>
          <p:nvPr/>
        </p:nvSpPr>
        <p:spPr bwMode="auto">
          <a:xfrm>
            <a:off x="1978025" y="1985963"/>
            <a:ext cx="806450" cy="2266950"/>
          </a:xfrm>
          <a:prstGeom prst="upArrow">
            <a:avLst>
              <a:gd name="adj1" fmla="val 50000"/>
              <a:gd name="adj2" fmla="val 70276"/>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166923" name="Text Box 11"/>
          <p:cNvSpPr txBox="1">
            <a:spLocks noChangeArrowheads="1"/>
          </p:cNvSpPr>
          <p:nvPr/>
        </p:nvSpPr>
        <p:spPr bwMode="auto">
          <a:xfrm rot="16200000">
            <a:off x="-409575" y="3992563"/>
            <a:ext cx="46434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rgbClr val="FF0000"/>
                </a:solidFill>
                <a:latin typeface="Comic Sans MS" pitchFamily="66" charset="0"/>
              </a:rPr>
              <a:t>Market Growth</a:t>
            </a:r>
            <a:endParaRPr lang="en-GB" sz="3200">
              <a:solidFill>
                <a:srgbClr val="FF0000"/>
              </a:solidFill>
              <a:latin typeface="Comic Sans MS" pitchFamily="66" charset="0"/>
            </a:endParaRPr>
          </a:p>
        </p:txBody>
      </p:sp>
      <p:sp>
        <p:nvSpPr>
          <p:cNvPr id="166924" name="Rectangle 12"/>
          <p:cNvSpPr>
            <a:spLocks noChangeArrowheads="1"/>
          </p:cNvSpPr>
          <p:nvPr/>
        </p:nvSpPr>
        <p:spPr bwMode="auto">
          <a:xfrm>
            <a:off x="6234113" y="4308475"/>
            <a:ext cx="3402012"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6925" name="Rectangle 13"/>
          <p:cNvSpPr>
            <a:spLocks noChangeArrowheads="1"/>
          </p:cNvSpPr>
          <p:nvPr/>
        </p:nvSpPr>
        <p:spPr bwMode="auto">
          <a:xfrm>
            <a:off x="2830513" y="4308475"/>
            <a:ext cx="3403600"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6926" name="Rectangle 14"/>
          <p:cNvSpPr>
            <a:spLocks noChangeArrowheads="1"/>
          </p:cNvSpPr>
          <p:nvPr/>
        </p:nvSpPr>
        <p:spPr bwMode="auto">
          <a:xfrm>
            <a:off x="6234113" y="2003425"/>
            <a:ext cx="3402012"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6927" name="Line 15"/>
          <p:cNvSpPr>
            <a:spLocks noChangeShapeType="1"/>
          </p:cNvSpPr>
          <p:nvPr/>
        </p:nvSpPr>
        <p:spPr bwMode="auto">
          <a:xfrm>
            <a:off x="2830513" y="2003425"/>
            <a:ext cx="6805612"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28" name="Line 16"/>
          <p:cNvSpPr>
            <a:spLocks noChangeShapeType="1"/>
          </p:cNvSpPr>
          <p:nvPr/>
        </p:nvSpPr>
        <p:spPr bwMode="auto">
          <a:xfrm>
            <a:off x="2830513" y="4308475"/>
            <a:ext cx="6805612"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29" name="Line 17"/>
          <p:cNvSpPr>
            <a:spLocks noChangeShapeType="1"/>
          </p:cNvSpPr>
          <p:nvPr/>
        </p:nvSpPr>
        <p:spPr bwMode="auto">
          <a:xfrm>
            <a:off x="2830513" y="6613525"/>
            <a:ext cx="6805612"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30" name="Line 18"/>
          <p:cNvSpPr>
            <a:spLocks noChangeShapeType="1"/>
          </p:cNvSpPr>
          <p:nvPr/>
        </p:nvSpPr>
        <p:spPr bwMode="auto">
          <a:xfrm>
            <a:off x="2830513" y="2003425"/>
            <a:ext cx="0" cy="461010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31" name="Line 19"/>
          <p:cNvSpPr>
            <a:spLocks noChangeShapeType="1"/>
          </p:cNvSpPr>
          <p:nvPr/>
        </p:nvSpPr>
        <p:spPr bwMode="auto">
          <a:xfrm>
            <a:off x="6234113" y="2003425"/>
            <a:ext cx="0" cy="46101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32" name="Line 20"/>
          <p:cNvSpPr>
            <a:spLocks noChangeShapeType="1"/>
          </p:cNvSpPr>
          <p:nvPr/>
        </p:nvSpPr>
        <p:spPr bwMode="auto">
          <a:xfrm>
            <a:off x="9636125" y="2003425"/>
            <a:ext cx="0" cy="461010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33" name="Rectangle 21"/>
          <p:cNvSpPr>
            <a:spLocks noChangeArrowheads="1"/>
          </p:cNvSpPr>
          <p:nvPr/>
        </p:nvSpPr>
        <p:spPr bwMode="auto">
          <a:xfrm>
            <a:off x="2362201" y="24050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6934" name="Rectangle 22"/>
          <p:cNvSpPr>
            <a:spLocks noChangeArrowheads="1"/>
          </p:cNvSpPr>
          <p:nvPr/>
        </p:nvSpPr>
        <p:spPr bwMode="auto">
          <a:xfrm>
            <a:off x="6019801" y="24812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6935" name="Rectangle 23"/>
          <p:cNvSpPr>
            <a:spLocks noChangeArrowheads="1"/>
          </p:cNvSpPr>
          <p:nvPr/>
        </p:nvSpPr>
        <p:spPr bwMode="auto">
          <a:xfrm>
            <a:off x="2362201" y="42338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6936" name="Text Box 24"/>
          <p:cNvSpPr txBox="1">
            <a:spLocks noChangeArrowheads="1"/>
          </p:cNvSpPr>
          <p:nvPr/>
        </p:nvSpPr>
        <p:spPr bwMode="auto">
          <a:xfrm>
            <a:off x="2808288" y="977900"/>
            <a:ext cx="68437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rgbClr val="FF0000"/>
                </a:solidFill>
                <a:latin typeface="Comic Sans MS" pitchFamily="66" charset="0"/>
              </a:rPr>
              <a:t>Market Share</a:t>
            </a:r>
            <a:endParaRPr lang="en-GB" sz="3200">
              <a:solidFill>
                <a:srgbClr val="FF0000"/>
              </a:solidFill>
              <a:latin typeface="Comic Sans MS" pitchFamily="66" charset="0"/>
            </a:endParaRPr>
          </a:p>
        </p:txBody>
      </p:sp>
      <p:sp>
        <p:nvSpPr>
          <p:cNvPr id="166937" name="Text Box 25"/>
          <p:cNvSpPr txBox="1">
            <a:spLocks noChangeArrowheads="1"/>
          </p:cNvSpPr>
          <p:nvPr/>
        </p:nvSpPr>
        <p:spPr bwMode="auto">
          <a:xfrm rot="10800000">
            <a:off x="2139306" y="1990726"/>
            <a:ext cx="46166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GB" b="1" dirty="0">
                <a:solidFill>
                  <a:schemeClr val="bg1"/>
                </a:solidFill>
                <a:latin typeface="Comic Sans MS" pitchFamily="66" charset="0"/>
              </a:rPr>
              <a:t>High</a:t>
            </a:r>
            <a:endParaRPr lang="en-GB" dirty="0">
              <a:solidFill>
                <a:schemeClr val="bg1"/>
              </a:solidFill>
              <a:latin typeface="Comic Sans MS" pitchFamily="66" charset="0"/>
            </a:endParaRPr>
          </a:p>
        </p:txBody>
      </p:sp>
      <p:sp>
        <p:nvSpPr>
          <p:cNvPr id="166938" name="Text Box 26"/>
          <p:cNvSpPr txBox="1">
            <a:spLocks noChangeArrowheads="1"/>
          </p:cNvSpPr>
          <p:nvPr/>
        </p:nvSpPr>
        <p:spPr bwMode="auto">
          <a:xfrm>
            <a:off x="2830513" y="1438275"/>
            <a:ext cx="3421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dirty="0">
                <a:solidFill>
                  <a:schemeClr val="bg1"/>
                </a:solidFill>
                <a:latin typeface="Comic Sans MS" pitchFamily="66" charset="0"/>
              </a:rPr>
              <a:t>High</a:t>
            </a:r>
            <a:endParaRPr lang="en-GB" dirty="0">
              <a:solidFill>
                <a:schemeClr val="bg1"/>
              </a:solidFill>
              <a:latin typeface="Comic Sans MS" pitchFamily="66" charset="0"/>
            </a:endParaRPr>
          </a:p>
        </p:txBody>
      </p:sp>
      <p:sp>
        <p:nvSpPr>
          <p:cNvPr id="166939" name="Text Box 27"/>
          <p:cNvSpPr txBox="1">
            <a:spLocks noChangeArrowheads="1"/>
          </p:cNvSpPr>
          <p:nvPr/>
        </p:nvSpPr>
        <p:spPr bwMode="auto">
          <a:xfrm>
            <a:off x="6262689" y="1438275"/>
            <a:ext cx="3354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dirty="0">
                <a:solidFill>
                  <a:schemeClr val="bg1"/>
                </a:solidFill>
                <a:latin typeface="Comic Sans MS" pitchFamily="66" charset="0"/>
              </a:rPr>
              <a:t>Low</a:t>
            </a:r>
            <a:endParaRPr lang="en-GB" dirty="0">
              <a:solidFill>
                <a:schemeClr val="bg1"/>
              </a:solidFill>
              <a:latin typeface="Comic Sans MS" pitchFamily="66" charset="0"/>
            </a:endParaRPr>
          </a:p>
        </p:txBody>
      </p:sp>
      <p:sp>
        <p:nvSpPr>
          <p:cNvPr id="166940" name="Text Box 28"/>
          <p:cNvSpPr txBox="1">
            <a:spLocks noChangeArrowheads="1"/>
          </p:cNvSpPr>
          <p:nvPr/>
        </p:nvSpPr>
        <p:spPr bwMode="auto">
          <a:xfrm>
            <a:off x="2828925" y="2014539"/>
            <a:ext cx="340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Star</a:t>
            </a:r>
            <a:endParaRPr lang="en-GB" sz="4000" b="1">
              <a:solidFill>
                <a:schemeClr val="accent2"/>
              </a:solidFill>
              <a:effectLst>
                <a:outerShdw blurRad="38100" dist="38100" dir="2700000" algn="tl">
                  <a:srgbClr val="C0C0C0"/>
                </a:outerShdw>
              </a:effectLst>
              <a:latin typeface="Comic Sans MS" pitchFamily="66" charset="0"/>
            </a:endParaRPr>
          </a:p>
        </p:txBody>
      </p:sp>
      <p:sp>
        <p:nvSpPr>
          <p:cNvPr id="166941" name="Text Box 29"/>
          <p:cNvSpPr txBox="1">
            <a:spLocks noChangeArrowheads="1"/>
          </p:cNvSpPr>
          <p:nvPr/>
        </p:nvSpPr>
        <p:spPr bwMode="auto">
          <a:xfrm>
            <a:off x="6259513" y="2014539"/>
            <a:ext cx="33512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Problem Child</a:t>
            </a:r>
          </a:p>
        </p:txBody>
      </p:sp>
      <p:sp>
        <p:nvSpPr>
          <p:cNvPr id="166942" name="Text Box 30"/>
          <p:cNvSpPr txBox="1">
            <a:spLocks noChangeArrowheads="1"/>
          </p:cNvSpPr>
          <p:nvPr/>
        </p:nvSpPr>
        <p:spPr bwMode="auto">
          <a:xfrm>
            <a:off x="2832100" y="4318000"/>
            <a:ext cx="338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Cash Cow</a:t>
            </a:r>
            <a:endParaRPr lang="en-GB" sz="3200">
              <a:solidFill>
                <a:schemeClr val="accent2"/>
              </a:solidFill>
              <a:effectLst>
                <a:outerShdw blurRad="38100" dist="38100" dir="2700000" algn="tl">
                  <a:srgbClr val="C0C0C0"/>
                </a:outerShdw>
              </a:effectLst>
              <a:latin typeface="Comic Sans MS" pitchFamily="66" charset="0"/>
            </a:endParaRPr>
          </a:p>
        </p:txBody>
      </p:sp>
      <p:sp>
        <p:nvSpPr>
          <p:cNvPr id="166943" name="Text Box 31"/>
          <p:cNvSpPr txBox="1">
            <a:spLocks noChangeArrowheads="1"/>
          </p:cNvSpPr>
          <p:nvPr/>
        </p:nvSpPr>
        <p:spPr bwMode="auto">
          <a:xfrm>
            <a:off x="6242050" y="4318000"/>
            <a:ext cx="3373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Dog</a:t>
            </a:r>
            <a:endParaRPr lang="en-GB">
              <a:solidFill>
                <a:schemeClr val="accent2"/>
              </a:solidFill>
              <a:effectLst>
                <a:outerShdw blurRad="38100" dist="38100" dir="2700000" algn="tl">
                  <a:srgbClr val="C0C0C0"/>
                </a:outerShdw>
              </a:effectLst>
              <a:latin typeface="Comic Sans MS" pitchFamily="66" charset="0"/>
            </a:endParaRPr>
          </a:p>
        </p:txBody>
      </p:sp>
      <p:sp>
        <p:nvSpPr>
          <p:cNvPr id="166944" name="Rectangle 32"/>
          <p:cNvSpPr>
            <a:spLocks noGrp="1" noChangeArrowheads="1"/>
          </p:cNvSpPr>
          <p:nvPr>
            <p:ph type="title" idx="4294967295"/>
          </p:nvPr>
        </p:nvSpPr>
        <p:spPr>
          <a:xfrm>
            <a:off x="1524001" y="268288"/>
            <a:ext cx="8874125" cy="914400"/>
          </a:xfrm>
        </p:spPr>
        <p:txBody>
          <a:bodyPr/>
          <a:lstStyle/>
          <a:p>
            <a:r>
              <a:rPr lang="en-GB"/>
              <a:t>Boston Matrix &amp; Product Life-Cycle</a:t>
            </a:r>
            <a:endParaRPr lang="en-US"/>
          </a:p>
        </p:txBody>
      </p:sp>
      <p:sp>
        <p:nvSpPr>
          <p:cNvPr id="166945" name="Text Box 33"/>
          <p:cNvSpPr txBox="1">
            <a:spLocks noChangeArrowheads="1"/>
          </p:cNvSpPr>
          <p:nvPr/>
        </p:nvSpPr>
        <p:spPr bwMode="auto">
          <a:xfrm rot="10800000">
            <a:off x="2118668" y="4159973"/>
            <a:ext cx="461665"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GB" b="1" dirty="0">
                <a:solidFill>
                  <a:schemeClr val="bg1"/>
                </a:solidFill>
                <a:latin typeface="Comic Sans MS" pitchFamily="66" charset="0"/>
              </a:rPr>
              <a:t>Low</a:t>
            </a:r>
            <a:endParaRPr lang="en-GB" dirty="0">
              <a:solidFill>
                <a:schemeClr val="bg1"/>
              </a:solidFill>
              <a:latin typeface="Comic Sans MS" pitchFamily="66" charset="0"/>
            </a:endParaRPr>
          </a:p>
        </p:txBody>
      </p:sp>
      <p:sp>
        <p:nvSpPr>
          <p:cNvPr id="166946" name="Rectangle 34"/>
          <p:cNvSpPr>
            <a:spLocks noChangeArrowheads="1"/>
          </p:cNvSpPr>
          <p:nvPr/>
        </p:nvSpPr>
        <p:spPr bwMode="auto">
          <a:xfrm>
            <a:off x="2892425" y="2524126"/>
            <a:ext cx="31623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Blip>
                <a:blip r:embed="rId6"/>
              </a:buBlip>
            </a:pPr>
            <a:r>
              <a:rPr lang="en-GB" sz="2000">
                <a:latin typeface="Arial" charset="0"/>
              </a:rPr>
              <a:t>Successful products will gain market share</a:t>
            </a:r>
          </a:p>
          <a:p>
            <a:pPr marL="742950" lvl="1" indent="-285750">
              <a:spcBef>
                <a:spcPct val="20000"/>
              </a:spcBef>
              <a:buBlip>
                <a:blip r:embed="rId7"/>
              </a:buBlip>
            </a:pPr>
            <a:r>
              <a:rPr lang="en-GB">
                <a:latin typeface="Arial" charset="0"/>
              </a:rPr>
              <a:t>So would enter the “</a:t>
            </a:r>
            <a:r>
              <a:rPr lang="en-GB" b="1">
                <a:solidFill>
                  <a:srgbClr val="3333FF"/>
                </a:solidFill>
                <a:latin typeface="Arial" charset="0"/>
              </a:rPr>
              <a:t>growth</a:t>
            </a:r>
            <a:r>
              <a:rPr lang="en-GB">
                <a:latin typeface="Arial" charset="0"/>
              </a:rPr>
              <a:t>” stage of the product life-cycle</a:t>
            </a:r>
          </a:p>
        </p:txBody>
      </p:sp>
      <p:sp>
        <p:nvSpPr>
          <p:cNvPr id="166947" name="Rectangle 35"/>
          <p:cNvSpPr>
            <a:spLocks noChangeArrowheads="1"/>
          </p:cNvSpPr>
          <p:nvPr/>
        </p:nvSpPr>
        <p:spPr bwMode="auto">
          <a:xfrm>
            <a:off x="6286501" y="2514601"/>
            <a:ext cx="33766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Blip>
                <a:blip r:embed="rId6"/>
              </a:buBlip>
            </a:pPr>
            <a:r>
              <a:rPr lang="en-GB" sz="2000">
                <a:latin typeface="Arial" charset="0"/>
              </a:rPr>
              <a:t>New products are usually problem children</a:t>
            </a:r>
          </a:p>
          <a:p>
            <a:pPr marL="742950" lvl="1" indent="-285750">
              <a:spcBef>
                <a:spcPct val="20000"/>
              </a:spcBef>
              <a:buBlip>
                <a:blip r:embed="rId7"/>
              </a:buBlip>
            </a:pPr>
            <a:r>
              <a:rPr lang="en-GB">
                <a:latin typeface="Arial" charset="0"/>
              </a:rPr>
              <a:t>So are equivalent to the “</a:t>
            </a:r>
            <a:r>
              <a:rPr lang="en-GB" b="1">
                <a:solidFill>
                  <a:srgbClr val="3333FF"/>
                </a:solidFill>
                <a:latin typeface="Arial" charset="0"/>
              </a:rPr>
              <a:t>introduction</a:t>
            </a:r>
            <a:r>
              <a:rPr lang="en-GB">
                <a:latin typeface="Arial" charset="0"/>
              </a:rPr>
              <a:t>” phase of the product life-cycle</a:t>
            </a:r>
          </a:p>
        </p:txBody>
      </p:sp>
      <p:sp>
        <p:nvSpPr>
          <p:cNvPr id="166948" name="Rectangle 36"/>
          <p:cNvSpPr>
            <a:spLocks noChangeArrowheads="1"/>
          </p:cNvSpPr>
          <p:nvPr/>
        </p:nvSpPr>
        <p:spPr bwMode="auto">
          <a:xfrm>
            <a:off x="6273800" y="4729163"/>
            <a:ext cx="3149600"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Blip>
                <a:blip r:embed="rId6"/>
              </a:buBlip>
            </a:pPr>
            <a:r>
              <a:rPr lang="en-GB" sz="2000">
                <a:latin typeface="Arial" charset="0"/>
              </a:rPr>
              <a:t>These products have a low share of a market which has little growth</a:t>
            </a:r>
          </a:p>
          <a:p>
            <a:pPr marL="742950" lvl="1" indent="-285750">
              <a:spcBef>
                <a:spcPct val="20000"/>
              </a:spcBef>
              <a:buBlip>
                <a:blip r:embed="rId7"/>
              </a:buBlip>
            </a:pPr>
            <a:r>
              <a:rPr lang="en-GB">
                <a:latin typeface="Arial" charset="0"/>
              </a:rPr>
              <a:t>So these products would usually be in “</a:t>
            </a:r>
            <a:r>
              <a:rPr lang="en-GB" b="1">
                <a:solidFill>
                  <a:srgbClr val="3333FF"/>
                </a:solidFill>
                <a:latin typeface="Arial" charset="0"/>
              </a:rPr>
              <a:t>decline</a:t>
            </a:r>
            <a:r>
              <a:rPr lang="en-GB">
                <a:latin typeface="Arial" charset="0"/>
              </a:rPr>
              <a:t>”</a:t>
            </a:r>
          </a:p>
        </p:txBody>
      </p:sp>
      <p:sp>
        <p:nvSpPr>
          <p:cNvPr id="166949" name="Rectangle 37"/>
          <p:cNvSpPr>
            <a:spLocks noChangeArrowheads="1"/>
          </p:cNvSpPr>
          <p:nvPr/>
        </p:nvSpPr>
        <p:spPr bwMode="auto">
          <a:xfrm>
            <a:off x="2894014" y="4743451"/>
            <a:ext cx="3322637"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Blip>
                <a:blip r:embed="rId6"/>
              </a:buBlip>
            </a:pPr>
            <a:r>
              <a:rPr lang="en-GB" sz="2000">
                <a:latin typeface="Arial" charset="0"/>
              </a:rPr>
              <a:t>The market of established products will only grow slowly </a:t>
            </a:r>
          </a:p>
          <a:p>
            <a:pPr marL="742950" lvl="1" indent="-285750">
              <a:spcBef>
                <a:spcPct val="20000"/>
              </a:spcBef>
              <a:buBlip>
                <a:blip r:embed="rId7"/>
              </a:buBlip>
            </a:pPr>
            <a:r>
              <a:rPr lang="en-GB">
                <a:latin typeface="Arial" charset="0"/>
              </a:rPr>
              <a:t>Just like products in the “</a:t>
            </a:r>
            <a:r>
              <a:rPr lang="en-GB" b="1">
                <a:solidFill>
                  <a:srgbClr val="3333FF"/>
                </a:solidFill>
                <a:latin typeface="Arial" charset="0"/>
              </a:rPr>
              <a:t>maturity</a:t>
            </a:r>
            <a:r>
              <a:rPr lang="en-GB">
                <a:latin typeface="Arial" charset="0"/>
              </a:rPr>
              <a:t>” stage of the product life-cycle</a:t>
            </a:r>
          </a:p>
        </p:txBody>
      </p:sp>
      <p:sp>
        <p:nvSpPr>
          <p:cNvPr id="166950" name="AutoShape 38"/>
          <p:cNvSpPr>
            <a:spLocks noChangeArrowheads="1"/>
          </p:cNvSpPr>
          <p:nvPr/>
        </p:nvSpPr>
        <p:spPr bwMode="auto">
          <a:xfrm rot="5400000" flipV="1">
            <a:off x="5619751" y="3921126"/>
            <a:ext cx="1139825" cy="106045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47">
                                            <p:txEl>
                                              <p:pRg st="0" end="0"/>
                                            </p:txEl>
                                          </p:spTgt>
                                        </p:tgtEl>
                                        <p:attrNameLst>
                                          <p:attrName>style.visibility</p:attrName>
                                        </p:attrNameLst>
                                      </p:cBhvr>
                                      <p:to>
                                        <p:strVal val="visible"/>
                                      </p:to>
                                    </p:set>
                                    <p:animEffect transition="in" filter="wipe(left)">
                                      <p:cBhvr>
                                        <p:cTn id="7" dur="500"/>
                                        <p:tgtEl>
                                          <p:spTgt spid="166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6947">
                                            <p:txEl>
                                              <p:pRg st="1" end="1"/>
                                            </p:txEl>
                                          </p:spTgt>
                                        </p:tgtEl>
                                        <p:attrNameLst>
                                          <p:attrName>style.visibility</p:attrName>
                                        </p:attrNameLst>
                                      </p:cBhvr>
                                      <p:to>
                                        <p:strVal val="visible"/>
                                      </p:to>
                                    </p:set>
                                    <p:animEffect transition="in" filter="wipe(left)">
                                      <p:cBhvr>
                                        <p:cTn id="12" dur="500"/>
                                        <p:tgtEl>
                                          <p:spTgt spid="166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6946">
                                            <p:txEl>
                                              <p:pRg st="0" end="0"/>
                                            </p:txEl>
                                          </p:spTgt>
                                        </p:tgtEl>
                                        <p:attrNameLst>
                                          <p:attrName>style.visibility</p:attrName>
                                        </p:attrNameLst>
                                      </p:cBhvr>
                                      <p:to>
                                        <p:strVal val="visible"/>
                                      </p:to>
                                    </p:set>
                                    <p:animEffect transition="in" filter="wipe(left)">
                                      <p:cBhvr>
                                        <p:cTn id="17" dur="500"/>
                                        <p:tgtEl>
                                          <p:spTgt spid="16694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6946">
                                            <p:txEl>
                                              <p:pRg st="1" end="1"/>
                                            </p:txEl>
                                          </p:spTgt>
                                        </p:tgtEl>
                                        <p:attrNameLst>
                                          <p:attrName>style.visibility</p:attrName>
                                        </p:attrNameLst>
                                      </p:cBhvr>
                                      <p:to>
                                        <p:strVal val="visible"/>
                                      </p:to>
                                    </p:set>
                                    <p:animEffect transition="in" filter="wipe(left)">
                                      <p:cBhvr>
                                        <p:cTn id="22" dur="500"/>
                                        <p:tgtEl>
                                          <p:spTgt spid="16694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6949">
                                            <p:txEl>
                                              <p:pRg st="0" end="0"/>
                                            </p:txEl>
                                          </p:spTgt>
                                        </p:tgtEl>
                                        <p:attrNameLst>
                                          <p:attrName>style.visibility</p:attrName>
                                        </p:attrNameLst>
                                      </p:cBhvr>
                                      <p:to>
                                        <p:strVal val="visible"/>
                                      </p:to>
                                    </p:set>
                                    <p:animEffect transition="in" filter="wipe(left)">
                                      <p:cBhvr>
                                        <p:cTn id="27" dur="500"/>
                                        <p:tgtEl>
                                          <p:spTgt spid="166949">
                                            <p:txEl>
                                              <p:pRg st="0" end="0"/>
                                            </p:txEl>
                                          </p:spTgt>
                                        </p:tgtEl>
                                      </p:cBhvr>
                                    </p:animEffect>
                                  </p:childTnLst>
                                </p:cTn>
                              </p:par>
                            </p:childTnLst>
                          </p:cTn>
                        </p:par>
                      </p:childTnLst>
                    </p:cTn>
                  </p:par>
                  <p:par>
                    <p:cTn id="28" fill="hold">
                      <p:stCondLst>
                        <p:cond delay="indefinite"/>
                      </p:stCondLst>
                      <p:childTnLst>
                        <p:par>
                          <p:cTn id="29" fill="hold" nodeType="after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6949">
                                            <p:txEl>
                                              <p:pRg st="1" end="1"/>
                                            </p:txEl>
                                          </p:spTgt>
                                        </p:tgtEl>
                                        <p:attrNameLst>
                                          <p:attrName>style.visibility</p:attrName>
                                        </p:attrNameLst>
                                      </p:cBhvr>
                                      <p:to>
                                        <p:strVal val="visible"/>
                                      </p:to>
                                    </p:set>
                                    <p:animEffect transition="in" filter="wipe(left)">
                                      <p:cBhvr>
                                        <p:cTn id="32" dur="500"/>
                                        <p:tgtEl>
                                          <p:spTgt spid="16694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6948">
                                            <p:txEl>
                                              <p:pRg st="0" end="0"/>
                                            </p:txEl>
                                          </p:spTgt>
                                        </p:tgtEl>
                                        <p:attrNameLst>
                                          <p:attrName>style.visibility</p:attrName>
                                        </p:attrNameLst>
                                      </p:cBhvr>
                                      <p:to>
                                        <p:strVal val="visible"/>
                                      </p:to>
                                    </p:set>
                                    <p:animEffect transition="in" filter="wipe(left)">
                                      <p:cBhvr>
                                        <p:cTn id="37" dur="500"/>
                                        <p:tgtEl>
                                          <p:spTgt spid="166948">
                                            <p:txEl>
                                              <p:pRg st="0" end="0"/>
                                            </p:txEl>
                                          </p:spTgt>
                                        </p:tgtEl>
                                      </p:cBhvr>
                                    </p:animEffect>
                                  </p:childTnLst>
                                </p:cTn>
                              </p:par>
                            </p:childTnLst>
                          </p:cTn>
                        </p:par>
                      </p:childTnLst>
                    </p:cTn>
                  </p:par>
                  <p:par>
                    <p:cTn id="38" fill="hold">
                      <p:stCondLst>
                        <p:cond delay="indefinite"/>
                      </p:stCondLst>
                      <p:childTnLst>
                        <p:par>
                          <p:cTn id="39" fill="hold" nodeType="after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6948">
                                            <p:txEl>
                                              <p:pRg st="1" end="1"/>
                                            </p:txEl>
                                          </p:spTgt>
                                        </p:tgtEl>
                                        <p:attrNameLst>
                                          <p:attrName>style.visibility</p:attrName>
                                        </p:attrNameLst>
                                      </p:cBhvr>
                                      <p:to>
                                        <p:strVal val="visible"/>
                                      </p:to>
                                    </p:set>
                                    <p:animEffect transition="in" filter="wipe(left)">
                                      <p:cBhvr>
                                        <p:cTn id="42" dur="500"/>
                                        <p:tgtEl>
                                          <p:spTgt spid="166948">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6950"/>
                                        </p:tgtEl>
                                        <p:attrNameLst>
                                          <p:attrName>style.visibility</p:attrName>
                                        </p:attrNameLst>
                                      </p:cBhvr>
                                      <p:to>
                                        <p:strVal val="visible"/>
                                      </p:to>
                                    </p:set>
                                    <p:animEffect transition="in" filter="dissolve">
                                      <p:cBhvr>
                                        <p:cTn id="47" dur="500"/>
                                        <p:tgtEl>
                                          <p:spTgt spid="166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46" grpId="0" build="p" bldLvl="4" autoUpdateAnimBg="0"/>
      <p:bldP spid="166947" grpId="0" build="p" bldLvl="4" autoUpdateAnimBg="0"/>
      <p:bldP spid="166948" grpId="0" build="p" bldLvl="4" autoUpdateAnimBg="0"/>
      <p:bldP spid="166949" grpId="0" build="p" bldLvl="4" autoUpdateAnimBg="0"/>
      <p:bldP spid="1669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73" name="Line 57"/>
          <p:cNvSpPr>
            <a:spLocks noChangeShapeType="1"/>
          </p:cNvSpPr>
          <p:nvPr/>
        </p:nvSpPr>
        <p:spPr bwMode="auto">
          <a:xfrm>
            <a:off x="2830513" y="2003425"/>
            <a:ext cx="6805612"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2876" name="Line 60"/>
          <p:cNvSpPr>
            <a:spLocks noChangeShapeType="1"/>
          </p:cNvSpPr>
          <p:nvPr/>
        </p:nvSpPr>
        <p:spPr bwMode="auto">
          <a:xfrm>
            <a:off x="2830513" y="2003425"/>
            <a:ext cx="0" cy="461010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2875" name="Line 59"/>
          <p:cNvSpPr>
            <a:spLocks noChangeShapeType="1"/>
          </p:cNvSpPr>
          <p:nvPr/>
        </p:nvSpPr>
        <p:spPr bwMode="auto">
          <a:xfrm>
            <a:off x="2830513" y="6613525"/>
            <a:ext cx="6805612"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2877" name="Line 61"/>
          <p:cNvSpPr>
            <a:spLocks noChangeShapeType="1"/>
          </p:cNvSpPr>
          <p:nvPr/>
        </p:nvSpPr>
        <p:spPr bwMode="auto">
          <a:xfrm>
            <a:off x="6234113" y="2003425"/>
            <a:ext cx="0" cy="46101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2874" name="Line 58"/>
          <p:cNvSpPr>
            <a:spLocks noChangeShapeType="1"/>
          </p:cNvSpPr>
          <p:nvPr/>
        </p:nvSpPr>
        <p:spPr bwMode="auto">
          <a:xfrm>
            <a:off x="2830513" y="4308475"/>
            <a:ext cx="6805612"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2878" name="Line 62"/>
          <p:cNvSpPr>
            <a:spLocks noChangeShapeType="1"/>
          </p:cNvSpPr>
          <p:nvPr/>
        </p:nvSpPr>
        <p:spPr bwMode="auto">
          <a:xfrm>
            <a:off x="9636125" y="2003425"/>
            <a:ext cx="0" cy="461010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2885" name="Text Box 69"/>
          <p:cNvSpPr txBox="1">
            <a:spLocks noChangeArrowheads="1"/>
          </p:cNvSpPr>
          <p:nvPr/>
        </p:nvSpPr>
        <p:spPr bwMode="auto">
          <a:xfrm>
            <a:off x="2828925" y="2014539"/>
            <a:ext cx="340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Star</a:t>
            </a:r>
            <a:endParaRPr lang="en-GB" sz="4000" b="1">
              <a:solidFill>
                <a:schemeClr val="accent2"/>
              </a:solidFill>
              <a:effectLst>
                <a:outerShdw blurRad="38100" dist="38100" dir="2700000" algn="tl">
                  <a:srgbClr val="C0C0C0"/>
                </a:outerShdw>
              </a:effectLst>
              <a:latin typeface="Comic Sans MS" pitchFamily="66" charset="0"/>
            </a:endParaRPr>
          </a:p>
        </p:txBody>
      </p:sp>
      <p:sp>
        <p:nvSpPr>
          <p:cNvPr id="162886" name="Text Box 70"/>
          <p:cNvSpPr txBox="1">
            <a:spLocks noChangeArrowheads="1"/>
          </p:cNvSpPr>
          <p:nvPr/>
        </p:nvSpPr>
        <p:spPr bwMode="auto">
          <a:xfrm>
            <a:off x="6259513" y="2014539"/>
            <a:ext cx="33512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Problem Child</a:t>
            </a:r>
          </a:p>
        </p:txBody>
      </p:sp>
      <p:sp>
        <p:nvSpPr>
          <p:cNvPr id="162888" name="Text Box 72"/>
          <p:cNvSpPr txBox="1">
            <a:spLocks noChangeArrowheads="1"/>
          </p:cNvSpPr>
          <p:nvPr/>
        </p:nvSpPr>
        <p:spPr bwMode="auto">
          <a:xfrm>
            <a:off x="6242050" y="4318000"/>
            <a:ext cx="3373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Dog</a:t>
            </a:r>
            <a:endParaRPr lang="en-GB">
              <a:solidFill>
                <a:schemeClr val="accent2"/>
              </a:solidFill>
              <a:effectLst>
                <a:outerShdw blurRad="38100" dist="38100" dir="2700000" algn="tl">
                  <a:srgbClr val="C0C0C0"/>
                </a:outerShdw>
              </a:effectLst>
              <a:latin typeface="Comic Sans MS" pitchFamily="66" charset="0"/>
            </a:endParaRPr>
          </a:p>
        </p:txBody>
      </p:sp>
      <p:sp>
        <p:nvSpPr>
          <p:cNvPr id="162887" name="Text Box 71"/>
          <p:cNvSpPr txBox="1">
            <a:spLocks noChangeArrowheads="1"/>
          </p:cNvSpPr>
          <p:nvPr/>
        </p:nvSpPr>
        <p:spPr bwMode="auto">
          <a:xfrm>
            <a:off x="2832100" y="4318000"/>
            <a:ext cx="338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chemeClr val="accent2"/>
                </a:solidFill>
                <a:effectLst>
                  <a:outerShdw blurRad="38100" dist="38100" dir="2700000" algn="tl">
                    <a:srgbClr val="C0C0C0"/>
                  </a:outerShdw>
                </a:effectLst>
                <a:latin typeface="Comic Sans MS" pitchFamily="66" charset="0"/>
              </a:rPr>
              <a:t>Cash Cow</a:t>
            </a:r>
            <a:endParaRPr lang="en-GB" sz="3200">
              <a:solidFill>
                <a:schemeClr val="accent2"/>
              </a:solidFill>
              <a:effectLst>
                <a:outerShdw blurRad="38100" dist="38100" dir="2700000" algn="tl">
                  <a:srgbClr val="C0C0C0"/>
                </a:outerShdw>
              </a:effectLst>
              <a:latin typeface="Comic Sans MS" pitchFamily="66" charset="0"/>
            </a:endParaRPr>
          </a:p>
        </p:txBody>
      </p:sp>
      <p:pic>
        <p:nvPicPr>
          <p:cNvPr id="162860" name="Picture 44" descr="star_wiggling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95688" y="2373313"/>
            <a:ext cx="1865312" cy="1865312"/>
          </a:xfrm>
          <a:prstGeom prst="rect">
            <a:avLst/>
          </a:prstGeom>
          <a:noFill/>
          <a:extLst>
            <a:ext uri="{909E8E84-426E-40DD-AFC4-6F175D3DCCD1}">
              <a14:hiddenFill xmlns:a14="http://schemas.microsoft.com/office/drawing/2010/main">
                <a:solidFill>
                  <a:srgbClr val="FFFFFF"/>
                </a:solidFill>
              </a14:hiddenFill>
            </a:ext>
          </a:extLst>
        </p:spPr>
      </p:pic>
      <p:pic>
        <p:nvPicPr>
          <p:cNvPr id="162862" name="Picture 46" descr="happy_dog_with_bone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6914" y="4729164"/>
            <a:ext cx="1855787" cy="1855787"/>
          </a:xfrm>
          <a:prstGeom prst="rect">
            <a:avLst/>
          </a:prstGeom>
          <a:noFill/>
          <a:extLst>
            <a:ext uri="{909E8E84-426E-40DD-AFC4-6F175D3DCCD1}">
              <a14:hiddenFill xmlns:a14="http://schemas.microsoft.com/office/drawing/2010/main">
                <a:solidFill>
                  <a:srgbClr val="FFFFFF"/>
                </a:solidFill>
              </a14:hiddenFill>
            </a:ext>
          </a:extLst>
        </p:spPr>
      </p:pic>
      <p:pic>
        <p:nvPicPr>
          <p:cNvPr id="162863" name="Picture 47" descr="milk_cow_looking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38538" y="4805364"/>
            <a:ext cx="1873250" cy="1639887"/>
          </a:xfrm>
          <a:prstGeom prst="rect">
            <a:avLst/>
          </a:prstGeom>
          <a:noFill/>
          <a:extLst>
            <a:ext uri="{909E8E84-426E-40DD-AFC4-6F175D3DCCD1}">
              <a14:hiddenFill xmlns:a14="http://schemas.microsoft.com/office/drawing/2010/main">
                <a:solidFill>
                  <a:srgbClr val="FFFFFF"/>
                </a:solidFill>
              </a14:hiddenFill>
            </a:ext>
          </a:extLst>
        </p:spPr>
      </p:pic>
      <p:pic>
        <p:nvPicPr>
          <p:cNvPr id="162864" name="Picture 48" descr="billy_bully_ready_for_a_fight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62826" y="2562225"/>
            <a:ext cx="1298575" cy="1728788"/>
          </a:xfrm>
          <a:prstGeom prst="rect">
            <a:avLst/>
          </a:prstGeom>
          <a:noFill/>
          <a:extLst>
            <a:ext uri="{909E8E84-426E-40DD-AFC4-6F175D3DCCD1}">
              <a14:hiddenFill xmlns:a14="http://schemas.microsoft.com/office/drawing/2010/main">
                <a:solidFill>
                  <a:srgbClr val="FFFFFF"/>
                </a:solidFill>
              </a14:hiddenFill>
            </a:ext>
          </a:extLst>
        </p:spPr>
      </p:pic>
      <p:sp>
        <p:nvSpPr>
          <p:cNvPr id="162861" name="Rectangle 45"/>
          <p:cNvSpPr>
            <a:spLocks noChangeArrowheads="1"/>
          </p:cNvSpPr>
          <p:nvPr/>
        </p:nvSpPr>
        <p:spPr bwMode="auto">
          <a:xfrm>
            <a:off x="2830513" y="2003425"/>
            <a:ext cx="3403600"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2869" name="Text Box 53"/>
          <p:cNvSpPr txBox="1">
            <a:spLocks noChangeArrowheads="1"/>
          </p:cNvSpPr>
          <p:nvPr/>
        </p:nvSpPr>
        <p:spPr bwMode="auto">
          <a:xfrm rot="16200000">
            <a:off x="-409575" y="3992563"/>
            <a:ext cx="46434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rgbClr val="FF0000"/>
                </a:solidFill>
                <a:latin typeface="Comic Sans MS" pitchFamily="66" charset="0"/>
              </a:rPr>
              <a:t>Market Growth</a:t>
            </a:r>
            <a:endParaRPr lang="en-GB" sz="3200">
              <a:solidFill>
                <a:srgbClr val="FF0000"/>
              </a:solidFill>
              <a:latin typeface="Comic Sans MS" pitchFamily="66" charset="0"/>
            </a:endParaRPr>
          </a:p>
        </p:txBody>
      </p:sp>
      <p:sp>
        <p:nvSpPr>
          <p:cNvPr id="162870" name="Rectangle 54"/>
          <p:cNvSpPr>
            <a:spLocks noChangeArrowheads="1"/>
          </p:cNvSpPr>
          <p:nvPr/>
        </p:nvSpPr>
        <p:spPr bwMode="auto">
          <a:xfrm>
            <a:off x="6234113" y="4308475"/>
            <a:ext cx="3402012"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2871" name="Rectangle 55"/>
          <p:cNvSpPr>
            <a:spLocks noChangeArrowheads="1"/>
          </p:cNvSpPr>
          <p:nvPr/>
        </p:nvSpPr>
        <p:spPr bwMode="auto">
          <a:xfrm>
            <a:off x="2830513" y="4308475"/>
            <a:ext cx="3403600"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2872" name="Rectangle 56"/>
          <p:cNvSpPr>
            <a:spLocks noChangeArrowheads="1"/>
          </p:cNvSpPr>
          <p:nvPr/>
        </p:nvSpPr>
        <p:spPr bwMode="auto">
          <a:xfrm>
            <a:off x="6234113" y="2003425"/>
            <a:ext cx="3402012" cy="2305050"/>
          </a:xfrm>
          <a:prstGeom prst="rect">
            <a:avLst/>
          </a:prstGeom>
          <a:solidFill>
            <a:srgbClr val="FFFFCC">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sz="2000">
              <a:latin typeface="Arial" charset="0"/>
            </a:endParaRPr>
          </a:p>
        </p:txBody>
      </p:sp>
      <p:sp>
        <p:nvSpPr>
          <p:cNvPr id="162881" name="Rectangle 65"/>
          <p:cNvSpPr>
            <a:spLocks noChangeArrowheads="1"/>
          </p:cNvSpPr>
          <p:nvPr/>
        </p:nvSpPr>
        <p:spPr bwMode="auto">
          <a:xfrm>
            <a:off x="2362201" y="42338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882" name="Text Box 66"/>
          <p:cNvSpPr txBox="1">
            <a:spLocks noChangeArrowheads="1"/>
          </p:cNvSpPr>
          <p:nvPr/>
        </p:nvSpPr>
        <p:spPr bwMode="auto">
          <a:xfrm rot="10800000">
            <a:off x="2139306" y="1990726"/>
            <a:ext cx="46166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GB" b="1">
                <a:solidFill>
                  <a:srgbClr val="3333FF"/>
                </a:solidFill>
                <a:latin typeface="Comic Sans MS" pitchFamily="66" charset="0"/>
              </a:rPr>
              <a:t>High</a:t>
            </a:r>
            <a:endParaRPr lang="en-GB">
              <a:solidFill>
                <a:srgbClr val="3333FF"/>
              </a:solidFill>
              <a:latin typeface="Comic Sans MS" pitchFamily="66" charset="0"/>
            </a:endParaRPr>
          </a:p>
        </p:txBody>
      </p:sp>
      <p:sp>
        <p:nvSpPr>
          <p:cNvPr id="162894" name="Text Box 78"/>
          <p:cNvSpPr txBox="1">
            <a:spLocks noChangeArrowheads="1"/>
          </p:cNvSpPr>
          <p:nvPr/>
        </p:nvSpPr>
        <p:spPr bwMode="auto">
          <a:xfrm>
            <a:off x="2808288" y="977900"/>
            <a:ext cx="68437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3200" b="1">
                <a:solidFill>
                  <a:srgbClr val="FF0000"/>
                </a:solidFill>
                <a:latin typeface="Comic Sans MS" pitchFamily="66" charset="0"/>
              </a:rPr>
              <a:t>Market Share</a:t>
            </a:r>
            <a:endParaRPr lang="en-GB" sz="3200">
              <a:solidFill>
                <a:srgbClr val="FF0000"/>
              </a:solidFill>
              <a:latin typeface="Comic Sans MS" pitchFamily="66" charset="0"/>
            </a:endParaRPr>
          </a:p>
        </p:txBody>
      </p:sp>
      <p:sp>
        <p:nvSpPr>
          <p:cNvPr id="162822" name="Text Box 6"/>
          <p:cNvSpPr txBox="1">
            <a:spLocks noChangeArrowheads="1"/>
          </p:cNvSpPr>
          <p:nvPr/>
        </p:nvSpPr>
        <p:spPr bwMode="auto">
          <a:xfrm>
            <a:off x="2286000" y="2514600"/>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
        <p:nvSpPr>
          <p:cNvPr id="162823" name="Rectangle 7"/>
          <p:cNvSpPr>
            <a:spLocks noChangeArrowheads="1"/>
          </p:cNvSpPr>
          <p:nvPr/>
        </p:nvSpPr>
        <p:spPr bwMode="auto">
          <a:xfrm>
            <a:off x="2362201" y="2362200"/>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824" name="Rectangle 8"/>
          <p:cNvSpPr>
            <a:spLocks noChangeArrowheads="1"/>
          </p:cNvSpPr>
          <p:nvPr/>
        </p:nvSpPr>
        <p:spPr bwMode="auto">
          <a:xfrm>
            <a:off x="6019801" y="2438400"/>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825" name="Rectangle 9"/>
          <p:cNvSpPr>
            <a:spLocks noChangeArrowheads="1"/>
          </p:cNvSpPr>
          <p:nvPr/>
        </p:nvSpPr>
        <p:spPr bwMode="auto">
          <a:xfrm>
            <a:off x="2362201" y="4191000"/>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841" name="Oval 25"/>
          <p:cNvSpPr>
            <a:spLocks noChangeArrowheads="1"/>
          </p:cNvSpPr>
          <p:nvPr/>
        </p:nvSpPr>
        <p:spPr bwMode="auto">
          <a:xfrm>
            <a:off x="4711700" y="4764089"/>
            <a:ext cx="585788" cy="6000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842" name="Oval 26"/>
          <p:cNvSpPr>
            <a:spLocks noChangeArrowheads="1"/>
          </p:cNvSpPr>
          <p:nvPr/>
        </p:nvSpPr>
        <p:spPr bwMode="auto">
          <a:xfrm>
            <a:off x="3797300" y="4173539"/>
            <a:ext cx="300038" cy="3079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843" name="Oval 27"/>
          <p:cNvSpPr>
            <a:spLocks noChangeArrowheads="1"/>
          </p:cNvSpPr>
          <p:nvPr/>
        </p:nvSpPr>
        <p:spPr bwMode="auto">
          <a:xfrm>
            <a:off x="5368926" y="3844926"/>
            <a:ext cx="200025" cy="2000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44" name="Oval 28"/>
          <p:cNvSpPr>
            <a:spLocks noChangeArrowheads="1"/>
          </p:cNvSpPr>
          <p:nvPr/>
        </p:nvSpPr>
        <p:spPr bwMode="auto">
          <a:xfrm>
            <a:off x="5741989" y="3532189"/>
            <a:ext cx="200025" cy="2000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45" name="Oval 29"/>
          <p:cNvSpPr>
            <a:spLocks noChangeArrowheads="1"/>
          </p:cNvSpPr>
          <p:nvPr/>
        </p:nvSpPr>
        <p:spPr bwMode="auto">
          <a:xfrm>
            <a:off x="5327650" y="2603500"/>
            <a:ext cx="268288" cy="2857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46" name="Oval 30"/>
          <p:cNvSpPr>
            <a:spLocks noChangeArrowheads="1"/>
          </p:cNvSpPr>
          <p:nvPr/>
        </p:nvSpPr>
        <p:spPr bwMode="auto">
          <a:xfrm>
            <a:off x="3970339" y="3175000"/>
            <a:ext cx="128587" cy="1285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47" name="Oval 31"/>
          <p:cNvSpPr>
            <a:spLocks noChangeArrowheads="1"/>
          </p:cNvSpPr>
          <p:nvPr/>
        </p:nvSpPr>
        <p:spPr bwMode="auto">
          <a:xfrm>
            <a:off x="6913564" y="2617789"/>
            <a:ext cx="200025" cy="2000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48" name="Oval 32"/>
          <p:cNvSpPr>
            <a:spLocks noChangeArrowheads="1"/>
          </p:cNvSpPr>
          <p:nvPr/>
        </p:nvSpPr>
        <p:spPr bwMode="auto">
          <a:xfrm>
            <a:off x="8299450" y="3103564"/>
            <a:ext cx="128588" cy="1285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49" name="Oval 33"/>
          <p:cNvSpPr>
            <a:spLocks noChangeArrowheads="1"/>
          </p:cNvSpPr>
          <p:nvPr/>
        </p:nvSpPr>
        <p:spPr bwMode="auto">
          <a:xfrm>
            <a:off x="6684964" y="3432176"/>
            <a:ext cx="85725" cy="857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50" name="Oval 34"/>
          <p:cNvSpPr>
            <a:spLocks noChangeArrowheads="1"/>
          </p:cNvSpPr>
          <p:nvPr/>
        </p:nvSpPr>
        <p:spPr bwMode="auto">
          <a:xfrm>
            <a:off x="8315325" y="5219700"/>
            <a:ext cx="128588" cy="1285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51" name="Oval 35"/>
          <p:cNvSpPr>
            <a:spLocks noChangeArrowheads="1"/>
          </p:cNvSpPr>
          <p:nvPr/>
        </p:nvSpPr>
        <p:spPr bwMode="auto">
          <a:xfrm>
            <a:off x="7315200" y="4362450"/>
            <a:ext cx="128588" cy="1285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52" name="Oval 36"/>
          <p:cNvSpPr>
            <a:spLocks noChangeArrowheads="1"/>
          </p:cNvSpPr>
          <p:nvPr/>
        </p:nvSpPr>
        <p:spPr bwMode="auto">
          <a:xfrm>
            <a:off x="6786564" y="4962525"/>
            <a:ext cx="128587" cy="1285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folHlink"/>
              </a:solidFill>
            </a:endParaRPr>
          </a:p>
        </p:txBody>
      </p:sp>
      <p:sp>
        <p:nvSpPr>
          <p:cNvPr id="162853" name="Text Box 37"/>
          <p:cNvSpPr txBox="1">
            <a:spLocks noChangeArrowheads="1"/>
          </p:cNvSpPr>
          <p:nvPr/>
        </p:nvSpPr>
        <p:spPr bwMode="auto">
          <a:xfrm>
            <a:off x="1663701" y="1266825"/>
            <a:ext cx="2170113" cy="1079500"/>
          </a:xfrm>
          <a:prstGeom prst="rect">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600">
                <a:solidFill>
                  <a:schemeClr val="accent2"/>
                </a:solidFill>
                <a:latin typeface="Comic Sans MS" pitchFamily="66" charset="0"/>
              </a:rPr>
              <a:t>Each product a business produces is represented by a circle</a:t>
            </a:r>
            <a:endParaRPr lang="en-US" sz="1600">
              <a:solidFill>
                <a:schemeClr val="accent2"/>
              </a:solidFill>
              <a:latin typeface="Comic Sans MS" pitchFamily="66" charset="0"/>
            </a:endParaRPr>
          </a:p>
        </p:txBody>
      </p:sp>
      <p:sp>
        <p:nvSpPr>
          <p:cNvPr id="162854" name="Line 38"/>
          <p:cNvSpPr>
            <a:spLocks noChangeShapeType="1"/>
          </p:cNvSpPr>
          <p:nvPr/>
        </p:nvSpPr>
        <p:spPr bwMode="auto">
          <a:xfrm flipH="1" flipV="1">
            <a:off x="5167313" y="5316539"/>
            <a:ext cx="938212" cy="388937"/>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2856" name="Text Box 40"/>
          <p:cNvSpPr txBox="1">
            <a:spLocks noChangeArrowheads="1"/>
          </p:cNvSpPr>
          <p:nvPr/>
        </p:nvSpPr>
        <p:spPr bwMode="auto">
          <a:xfrm>
            <a:off x="6076950" y="5470525"/>
            <a:ext cx="1600200" cy="590550"/>
          </a:xfrm>
          <a:prstGeom prst="rect">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600">
                <a:solidFill>
                  <a:schemeClr val="accent2"/>
                </a:solidFill>
                <a:latin typeface="Comic Sans MS" pitchFamily="66" charset="0"/>
              </a:rPr>
              <a:t>So this product…</a:t>
            </a:r>
            <a:endParaRPr lang="en-US" sz="1600">
              <a:solidFill>
                <a:schemeClr val="accent2"/>
              </a:solidFill>
              <a:latin typeface="Comic Sans MS" pitchFamily="66" charset="0"/>
            </a:endParaRPr>
          </a:p>
        </p:txBody>
      </p:sp>
      <p:sp>
        <p:nvSpPr>
          <p:cNvPr id="162857" name="Text Box 41"/>
          <p:cNvSpPr txBox="1">
            <a:spLocks noChangeArrowheads="1"/>
          </p:cNvSpPr>
          <p:nvPr/>
        </p:nvSpPr>
        <p:spPr bwMode="auto">
          <a:xfrm>
            <a:off x="8420100" y="5514976"/>
            <a:ext cx="2057400" cy="835025"/>
          </a:xfrm>
          <a:prstGeom prst="rect">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600">
                <a:solidFill>
                  <a:schemeClr val="accent2"/>
                </a:solidFill>
                <a:latin typeface="Comic Sans MS" pitchFamily="66" charset="0"/>
              </a:rPr>
              <a:t>…brings in more revenue than this product</a:t>
            </a:r>
            <a:endParaRPr lang="en-US" sz="1600">
              <a:solidFill>
                <a:schemeClr val="accent2"/>
              </a:solidFill>
              <a:latin typeface="Comic Sans MS" pitchFamily="66" charset="0"/>
            </a:endParaRPr>
          </a:p>
        </p:txBody>
      </p:sp>
      <p:sp>
        <p:nvSpPr>
          <p:cNvPr id="162858" name="Line 42"/>
          <p:cNvSpPr>
            <a:spLocks noChangeShapeType="1"/>
          </p:cNvSpPr>
          <p:nvPr/>
        </p:nvSpPr>
        <p:spPr bwMode="auto">
          <a:xfrm flipH="1" flipV="1">
            <a:off x="7405689" y="4500564"/>
            <a:ext cx="992187" cy="1133475"/>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2859" name="Text Box 43"/>
          <p:cNvSpPr txBox="1">
            <a:spLocks noChangeArrowheads="1"/>
          </p:cNvSpPr>
          <p:nvPr/>
        </p:nvSpPr>
        <p:spPr bwMode="auto">
          <a:xfrm>
            <a:off x="9094788" y="3348039"/>
            <a:ext cx="1371600" cy="1323975"/>
          </a:xfrm>
          <a:prstGeom prst="rect">
            <a:avLst/>
          </a:prstGeom>
          <a:solidFill>
            <a:srgbClr val="FFFF99"/>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600">
                <a:solidFill>
                  <a:schemeClr val="accent2"/>
                </a:solidFill>
                <a:latin typeface="Comic Sans MS" pitchFamily="66" charset="0"/>
              </a:rPr>
              <a:t>Should this business be pleased with it’s product portfolio?</a:t>
            </a:r>
            <a:endParaRPr lang="en-US" sz="1600">
              <a:solidFill>
                <a:schemeClr val="accent2"/>
              </a:solidFill>
              <a:latin typeface="Comic Sans MS" pitchFamily="66" charset="0"/>
            </a:endParaRPr>
          </a:p>
        </p:txBody>
      </p:sp>
      <p:sp>
        <p:nvSpPr>
          <p:cNvPr id="162879" name="Rectangle 63"/>
          <p:cNvSpPr>
            <a:spLocks noChangeArrowheads="1"/>
          </p:cNvSpPr>
          <p:nvPr/>
        </p:nvSpPr>
        <p:spPr bwMode="auto">
          <a:xfrm>
            <a:off x="2362201" y="24050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880" name="Rectangle 64"/>
          <p:cNvSpPr>
            <a:spLocks noChangeArrowheads="1"/>
          </p:cNvSpPr>
          <p:nvPr/>
        </p:nvSpPr>
        <p:spPr bwMode="auto">
          <a:xfrm>
            <a:off x="6019801" y="2481263"/>
            <a:ext cx="36099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883" name="Text Box 67"/>
          <p:cNvSpPr txBox="1">
            <a:spLocks noChangeArrowheads="1"/>
          </p:cNvSpPr>
          <p:nvPr/>
        </p:nvSpPr>
        <p:spPr bwMode="auto">
          <a:xfrm>
            <a:off x="2830513" y="1438275"/>
            <a:ext cx="3421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a:solidFill>
                  <a:srgbClr val="3333FF"/>
                </a:solidFill>
                <a:latin typeface="Comic Sans MS" pitchFamily="66" charset="0"/>
              </a:rPr>
              <a:t>High</a:t>
            </a:r>
            <a:endParaRPr lang="en-GB">
              <a:solidFill>
                <a:srgbClr val="3333FF"/>
              </a:solidFill>
              <a:latin typeface="Comic Sans MS" pitchFamily="66" charset="0"/>
            </a:endParaRPr>
          </a:p>
        </p:txBody>
      </p:sp>
      <p:sp>
        <p:nvSpPr>
          <p:cNvPr id="162884" name="Text Box 68"/>
          <p:cNvSpPr txBox="1">
            <a:spLocks noChangeArrowheads="1"/>
          </p:cNvSpPr>
          <p:nvPr/>
        </p:nvSpPr>
        <p:spPr bwMode="auto">
          <a:xfrm>
            <a:off x="6262689" y="1438275"/>
            <a:ext cx="3354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a:solidFill>
                  <a:srgbClr val="3333FF"/>
                </a:solidFill>
                <a:latin typeface="Comic Sans MS" pitchFamily="66" charset="0"/>
              </a:rPr>
              <a:t>Low</a:t>
            </a:r>
            <a:endParaRPr lang="en-GB">
              <a:solidFill>
                <a:srgbClr val="3333FF"/>
              </a:solidFill>
              <a:latin typeface="Comic Sans MS" pitchFamily="66" charset="0"/>
            </a:endParaRPr>
          </a:p>
        </p:txBody>
      </p:sp>
      <p:sp>
        <p:nvSpPr>
          <p:cNvPr id="162889" name="Text Box 73"/>
          <p:cNvSpPr txBox="1">
            <a:spLocks noChangeArrowheads="1"/>
          </p:cNvSpPr>
          <p:nvPr/>
        </p:nvSpPr>
        <p:spPr bwMode="auto">
          <a:xfrm rot="10800000">
            <a:off x="2139306" y="4279900"/>
            <a:ext cx="461665"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GB" b="1">
                <a:solidFill>
                  <a:srgbClr val="3333FF"/>
                </a:solidFill>
                <a:latin typeface="Comic Sans MS" pitchFamily="66" charset="0"/>
              </a:rPr>
              <a:t>Low</a:t>
            </a:r>
            <a:endParaRPr lang="en-GB">
              <a:solidFill>
                <a:srgbClr val="3333FF"/>
              </a:solidFill>
              <a:latin typeface="Comic Sans MS" pitchFamily="66" charset="0"/>
            </a:endParaRPr>
          </a:p>
        </p:txBody>
      </p:sp>
      <p:sp>
        <p:nvSpPr>
          <p:cNvPr id="162855" name="Text Box 39"/>
          <p:cNvSpPr txBox="1">
            <a:spLocks noChangeArrowheads="1"/>
          </p:cNvSpPr>
          <p:nvPr/>
        </p:nvSpPr>
        <p:spPr bwMode="auto">
          <a:xfrm>
            <a:off x="2949575" y="5441950"/>
            <a:ext cx="2400300" cy="1079500"/>
          </a:xfrm>
          <a:prstGeom prst="rect">
            <a:avLst/>
          </a:prstGeom>
          <a:solidFill>
            <a:schemeClr va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600">
                <a:solidFill>
                  <a:schemeClr val="accent2"/>
                </a:solidFill>
                <a:latin typeface="Comic Sans MS" pitchFamily="66" charset="0"/>
              </a:rPr>
              <a:t>The size of the circle represents the revenue the product produces</a:t>
            </a:r>
            <a:endParaRPr lang="en-US" sz="1600">
              <a:solidFill>
                <a:schemeClr val="accent2"/>
              </a:solidFill>
              <a:latin typeface="Comic Sans MS" pitchFamily="66" charset="0"/>
            </a:endParaRPr>
          </a:p>
        </p:txBody>
      </p:sp>
      <p:sp>
        <p:nvSpPr>
          <p:cNvPr id="162840" name="Oval 24"/>
          <p:cNvSpPr>
            <a:spLocks noChangeArrowheads="1"/>
          </p:cNvSpPr>
          <p:nvPr/>
        </p:nvSpPr>
        <p:spPr bwMode="auto">
          <a:xfrm>
            <a:off x="3346450" y="4706939"/>
            <a:ext cx="585788" cy="6000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2895" name="Rectangle 79"/>
          <p:cNvSpPr>
            <a:spLocks noGrp="1" noChangeArrowheads="1"/>
          </p:cNvSpPr>
          <p:nvPr>
            <p:ph type="title" idx="4294967295"/>
          </p:nvPr>
        </p:nvSpPr>
        <p:spPr/>
        <p:txBody>
          <a:bodyPr/>
          <a:lstStyle/>
          <a:p>
            <a:r>
              <a:rPr lang="en-GB"/>
              <a:t>Using The Boston Matrix</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2853"/>
                                        </p:tgtEl>
                                        <p:attrNameLst>
                                          <p:attrName>style.visibility</p:attrName>
                                        </p:attrNameLst>
                                      </p:cBhvr>
                                      <p:to>
                                        <p:strVal val="visible"/>
                                      </p:to>
                                    </p:set>
                                    <p:animEffect transition="in" filter="slide(fromBottom)">
                                      <p:cBhvr>
                                        <p:cTn id="7" dur="500"/>
                                        <p:tgtEl>
                                          <p:spTgt spid="162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62846"/>
                                        </p:tgtEl>
                                        <p:attrNameLst>
                                          <p:attrName>style.visibility</p:attrName>
                                        </p:attrNameLst>
                                      </p:cBhvr>
                                      <p:to>
                                        <p:strVal val="visible"/>
                                      </p:to>
                                    </p:set>
                                    <p:animEffect transition="in" filter="circle(out)">
                                      <p:cBhvr>
                                        <p:cTn id="12" dur="2000"/>
                                        <p:tgtEl>
                                          <p:spTgt spid="162846"/>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162845"/>
                                        </p:tgtEl>
                                        <p:attrNameLst>
                                          <p:attrName>style.visibility</p:attrName>
                                        </p:attrNameLst>
                                      </p:cBhvr>
                                      <p:to>
                                        <p:strVal val="visible"/>
                                      </p:to>
                                    </p:set>
                                    <p:animEffect transition="in" filter="circle(out)">
                                      <p:cBhvr>
                                        <p:cTn id="15" dur="2000"/>
                                        <p:tgtEl>
                                          <p:spTgt spid="162845"/>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62844"/>
                                        </p:tgtEl>
                                        <p:attrNameLst>
                                          <p:attrName>style.visibility</p:attrName>
                                        </p:attrNameLst>
                                      </p:cBhvr>
                                      <p:to>
                                        <p:strVal val="visible"/>
                                      </p:to>
                                    </p:set>
                                    <p:animEffect transition="in" filter="circle(out)">
                                      <p:cBhvr>
                                        <p:cTn id="18" dur="2000"/>
                                        <p:tgtEl>
                                          <p:spTgt spid="162844"/>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162849"/>
                                        </p:tgtEl>
                                        <p:attrNameLst>
                                          <p:attrName>style.visibility</p:attrName>
                                        </p:attrNameLst>
                                      </p:cBhvr>
                                      <p:to>
                                        <p:strVal val="visible"/>
                                      </p:to>
                                    </p:set>
                                    <p:animEffect transition="in" filter="circle(out)">
                                      <p:cBhvr>
                                        <p:cTn id="21" dur="2000"/>
                                        <p:tgtEl>
                                          <p:spTgt spid="162849"/>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162847"/>
                                        </p:tgtEl>
                                        <p:attrNameLst>
                                          <p:attrName>style.visibility</p:attrName>
                                        </p:attrNameLst>
                                      </p:cBhvr>
                                      <p:to>
                                        <p:strVal val="visible"/>
                                      </p:to>
                                    </p:set>
                                    <p:animEffect transition="in" filter="circle(out)">
                                      <p:cBhvr>
                                        <p:cTn id="24" dur="2000"/>
                                        <p:tgtEl>
                                          <p:spTgt spid="162847"/>
                                        </p:tgtEl>
                                      </p:cBhvr>
                                    </p:animEffect>
                                  </p:childTnLst>
                                </p:cTn>
                              </p:par>
                              <p:par>
                                <p:cTn id="25" presetID="6" presetClass="entr" presetSubtype="32" fill="hold" grpId="0" nodeType="withEffect">
                                  <p:stCondLst>
                                    <p:cond delay="0"/>
                                  </p:stCondLst>
                                  <p:childTnLst>
                                    <p:set>
                                      <p:cBhvr>
                                        <p:cTn id="26" dur="1" fill="hold">
                                          <p:stCondLst>
                                            <p:cond delay="0"/>
                                          </p:stCondLst>
                                        </p:cTn>
                                        <p:tgtEl>
                                          <p:spTgt spid="162848"/>
                                        </p:tgtEl>
                                        <p:attrNameLst>
                                          <p:attrName>style.visibility</p:attrName>
                                        </p:attrNameLst>
                                      </p:cBhvr>
                                      <p:to>
                                        <p:strVal val="visible"/>
                                      </p:to>
                                    </p:set>
                                    <p:animEffect transition="in" filter="circle(out)">
                                      <p:cBhvr>
                                        <p:cTn id="27" dur="2000"/>
                                        <p:tgtEl>
                                          <p:spTgt spid="162848"/>
                                        </p:tgtEl>
                                      </p:cBhvr>
                                    </p:animEffect>
                                  </p:childTnLst>
                                </p:cTn>
                              </p:par>
                              <p:par>
                                <p:cTn id="28" presetID="6" presetClass="entr" presetSubtype="32" fill="hold" grpId="0" nodeType="withEffect">
                                  <p:stCondLst>
                                    <p:cond delay="0"/>
                                  </p:stCondLst>
                                  <p:childTnLst>
                                    <p:set>
                                      <p:cBhvr>
                                        <p:cTn id="29" dur="1" fill="hold">
                                          <p:stCondLst>
                                            <p:cond delay="0"/>
                                          </p:stCondLst>
                                        </p:cTn>
                                        <p:tgtEl>
                                          <p:spTgt spid="162850"/>
                                        </p:tgtEl>
                                        <p:attrNameLst>
                                          <p:attrName>style.visibility</p:attrName>
                                        </p:attrNameLst>
                                      </p:cBhvr>
                                      <p:to>
                                        <p:strVal val="visible"/>
                                      </p:to>
                                    </p:set>
                                    <p:animEffect transition="in" filter="circle(out)">
                                      <p:cBhvr>
                                        <p:cTn id="30" dur="2000"/>
                                        <p:tgtEl>
                                          <p:spTgt spid="162850"/>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162851"/>
                                        </p:tgtEl>
                                        <p:attrNameLst>
                                          <p:attrName>style.visibility</p:attrName>
                                        </p:attrNameLst>
                                      </p:cBhvr>
                                      <p:to>
                                        <p:strVal val="visible"/>
                                      </p:to>
                                    </p:set>
                                    <p:animEffect transition="in" filter="circle(out)">
                                      <p:cBhvr>
                                        <p:cTn id="33" dur="2000"/>
                                        <p:tgtEl>
                                          <p:spTgt spid="162851"/>
                                        </p:tgtEl>
                                      </p:cBhvr>
                                    </p:animEffect>
                                  </p:childTnLst>
                                </p:cTn>
                              </p:par>
                              <p:par>
                                <p:cTn id="34" presetID="6" presetClass="entr" presetSubtype="32" fill="hold" grpId="0" nodeType="withEffect">
                                  <p:stCondLst>
                                    <p:cond delay="0"/>
                                  </p:stCondLst>
                                  <p:childTnLst>
                                    <p:set>
                                      <p:cBhvr>
                                        <p:cTn id="35" dur="1" fill="hold">
                                          <p:stCondLst>
                                            <p:cond delay="0"/>
                                          </p:stCondLst>
                                        </p:cTn>
                                        <p:tgtEl>
                                          <p:spTgt spid="162852"/>
                                        </p:tgtEl>
                                        <p:attrNameLst>
                                          <p:attrName>style.visibility</p:attrName>
                                        </p:attrNameLst>
                                      </p:cBhvr>
                                      <p:to>
                                        <p:strVal val="visible"/>
                                      </p:to>
                                    </p:set>
                                    <p:animEffect transition="in" filter="circle(out)">
                                      <p:cBhvr>
                                        <p:cTn id="36" dur="2000"/>
                                        <p:tgtEl>
                                          <p:spTgt spid="162852"/>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162843"/>
                                        </p:tgtEl>
                                        <p:attrNameLst>
                                          <p:attrName>style.visibility</p:attrName>
                                        </p:attrNameLst>
                                      </p:cBhvr>
                                      <p:to>
                                        <p:strVal val="visible"/>
                                      </p:to>
                                    </p:set>
                                    <p:animEffect transition="in" filter="circle(out)">
                                      <p:cBhvr>
                                        <p:cTn id="39" dur="2000"/>
                                        <p:tgtEl>
                                          <p:spTgt spid="162843"/>
                                        </p:tgtEl>
                                      </p:cBhvr>
                                    </p:animEffect>
                                  </p:childTnLst>
                                </p:cTn>
                              </p:par>
                              <p:par>
                                <p:cTn id="40" presetID="6" presetClass="entr" presetSubtype="32" fill="hold" grpId="0" nodeType="withEffect">
                                  <p:stCondLst>
                                    <p:cond delay="0"/>
                                  </p:stCondLst>
                                  <p:childTnLst>
                                    <p:set>
                                      <p:cBhvr>
                                        <p:cTn id="41" dur="1" fill="hold">
                                          <p:stCondLst>
                                            <p:cond delay="0"/>
                                          </p:stCondLst>
                                        </p:cTn>
                                        <p:tgtEl>
                                          <p:spTgt spid="162840"/>
                                        </p:tgtEl>
                                        <p:attrNameLst>
                                          <p:attrName>style.visibility</p:attrName>
                                        </p:attrNameLst>
                                      </p:cBhvr>
                                      <p:to>
                                        <p:strVal val="visible"/>
                                      </p:to>
                                    </p:set>
                                    <p:animEffect transition="in" filter="circle(out)">
                                      <p:cBhvr>
                                        <p:cTn id="42" dur="2000"/>
                                        <p:tgtEl>
                                          <p:spTgt spid="162840"/>
                                        </p:tgtEl>
                                      </p:cBhvr>
                                    </p:animEffect>
                                  </p:childTnLst>
                                </p:cTn>
                              </p:par>
                              <p:par>
                                <p:cTn id="43" presetID="6" presetClass="entr" presetSubtype="32" fill="hold" grpId="0" nodeType="withEffect">
                                  <p:stCondLst>
                                    <p:cond delay="0"/>
                                  </p:stCondLst>
                                  <p:childTnLst>
                                    <p:set>
                                      <p:cBhvr>
                                        <p:cTn id="44" dur="1" fill="hold">
                                          <p:stCondLst>
                                            <p:cond delay="0"/>
                                          </p:stCondLst>
                                        </p:cTn>
                                        <p:tgtEl>
                                          <p:spTgt spid="162842"/>
                                        </p:tgtEl>
                                        <p:attrNameLst>
                                          <p:attrName>style.visibility</p:attrName>
                                        </p:attrNameLst>
                                      </p:cBhvr>
                                      <p:to>
                                        <p:strVal val="visible"/>
                                      </p:to>
                                    </p:set>
                                    <p:animEffect transition="in" filter="circle(out)">
                                      <p:cBhvr>
                                        <p:cTn id="45" dur="2000"/>
                                        <p:tgtEl>
                                          <p:spTgt spid="162842"/>
                                        </p:tgtEl>
                                      </p:cBhvr>
                                    </p:animEffect>
                                  </p:childTnLst>
                                </p:cTn>
                              </p:par>
                              <p:par>
                                <p:cTn id="46" presetID="6" presetClass="entr" presetSubtype="32" fill="hold" grpId="0" nodeType="withEffect">
                                  <p:stCondLst>
                                    <p:cond delay="0"/>
                                  </p:stCondLst>
                                  <p:childTnLst>
                                    <p:set>
                                      <p:cBhvr>
                                        <p:cTn id="47" dur="1" fill="hold">
                                          <p:stCondLst>
                                            <p:cond delay="0"/>
                                          </p:stCondLst>
                                        </p:cTn>
                                        <p:tgtEl>
                                          <p:spTgt spid="162841"/>
                                        </p:tgtEl>
                                        <p:attrNameLst>
                                          <p:attrName>style.visibility</p:attrName>
                                        </p:attrNameLst>
                                      </p:cBhvr>
                                      <p:to>
                                        <p:strVal val="visible"/>
                                      </p:to>
                                    </p:set>
                                    <p:animEffect transition="in" filter="circle(out)">
                                      <p:cBhvr>
                                        <p:cTn id="48" dur="2000"/>
                                        <p:tgtEl>
                                          <p:spTgt spid="16284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62855"/>
                                        </p:tgtEl>
                                        <p:attrNameLst>
                                          <p:attrName>style.visibility</p:attrName>
                                        </p:attrNameLst>
                                      </p:cBhvr>
                                      <p:to>
                                        <p:strVal val="visible"/>
                                      </p:to>
                                    </p:set>
                                    <p:animEffect transition="in" filter="slide(fromBottom)">
                                      <p:cBhvr>
                                        <p:cTn id="53" dur="500"/>
                                        <p:tgtEl>
                                          <p:spTgt spid="16285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62856"/>
                                        </p:tgtEl>
                                        <p:attrNameLst>
                                          <p:attrName>style.visibility</p:attrName>
                                        </p:attrNameLst>
                                      </p:cBhvr>
                                      <p:to>
                                        <p:strVal val="visible"/>
                                      </p:to>
                                    </p:set>
                                    <p:animEffect transition="in" filter="slide(fromBottom)">
                                      <p:cBhvr>
                                        <p:cTn id="58" dur="500"/>
                                        <p:tgtEl>
                                          <p:spTgt spid="162856"/>
                                        </p:tgtEl>
                                      </p:cBhvr>
                                    </p:animEffect>
                                  </p:childTnLst>
                                </p:cTn>
                              </p:par>
                            </p:childTnLst>
                          </p:cTn>
                        </p:par>
                        <p:par>
                          <p:cTn id="59" fill="hold" nodeType="afterGroup">
                            <p:stCondLst>
                              <p:cond delay="500"/>
                            </p:stCondLst>
                            <p:childTnLst>
                              <p:par>
                                <p:cTn id="60" presetID="18" presetClass="entr" presetSubtype="3" fill="hold" grpId="0" nodeType="afterEffect">
                                  <p:stCondLst>
                                    <p:cond delay="0"/>
                                  </p:stCondLst>
                                  <p:childTnLst>
                                    <p:set>
                                      <p:cBhvr>
                                        <p:cTn id="61" dur="1" fill="hold">
                                          <p:stCondLst>
                                            <p:cond delay="0"/>
                                          </p:stCondLst>
                                        </p:cTn>
                                        <p:tgtEl>
                                          <p:spTgt spid="162854"/>
                                        </p:tgtEl>
                                        <p:attrNameLst>
                                          <p:attrName>style.visibility</p:attrName>
                                        </p:attrNameLst>
                                      </p:cBhvr>
                                      <p:to>
                                        <p:strVal val="visible"/>
                                      </p:to>
                                    </p:set>
                                    <p:animEffect transition="in" filter="strips(upRight)">
                                      <p:cBhvr>
                                        <p:cTn id="62" dur="500"/>
                                        <p:tgtEl>
                                          <p:spTgt spid="16285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62857"/>
                                        </p:tgtEl>
                                        <p:attrNameLst>
                                          <p:attrName>style.visibility</p:attrName>
                                        </p:attrNameLst>
                                      </p:cBhvr>
                                      <p:to>
                                        <p:strVal val="visible"/>
                                      </p:to>
                                    </p:set>
                                    <p:animEffect transition="in" filter="slide(fromBottom)">
                                      <p:cBhvr>
                                        <p:cTn id="67" dur="500"/>
                                        <p:tgtEl>
                                          <p:spTgt spid="16285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3" fill="hold" grpId="0" nodeType="clickEffect">
                                  <p:stCondLst>
                                    <p:cond delay="0"/>
                                  </p:stCondLst>
                                  <p:childTnLst>
                                    <p:set>
                                      <p:cBhvr>
                                        <p:cTn id="71" dur="1" fill="hold">
                                          <p:stCondLst>
                                            <p:cond delay="0"/>
                                          </p:stCondLst>
                                        </p:cTn>
                                        <p:tgtEl>
                                          <p:spTgt spid="162858"/>
                                        </p:tgtEl>
                                        <p:attrNameLst>
                                          <p:attrName>style.visibility</p:attrName>
                                        </p:attrNameLst>
                                      </p:cBhvr>
                                      <p:to>
                                        <p:strVal val="visible"/>
                                      </p:to>
                                    </p:set>
                                    <p:animEffect transition="in" filter="strips(upRight)">
                                      <p:cBhvr>
                                        <p:cTn id="72" dur="500"/>
                                        <p:tgtEl>
                                          <p:spTgt spid="162858"/>
                                        </p:tgtEl>
                                      </p:cBhvr>
                                    </p:animEffect>
                                  </p:childTnLst>
                                </p:cTn>
                              </p:par>
                            </p:childTnLst>
                          </p:cTn>
                        </p:par>
                        <p:par>
                          <p:cTn id="73" fill="hold" nodeType="afterGroup">
                            <p:stCondLst>
                              <p:cond delay="500"/>
                            </p:stCondLst>
                            <p:childTnLst>
                              <p:par>
                                <p:cTn id="74" presetID="53" presetClass="entr" presetSubtype="0" fill="hold" grpId="0" nodeType="afterEffect">
                                  <p:stCondLst>
                                    <p:cond delay="0"/>
                                  </p:stCondLst>
                                  <p:childTnLst>
                                    <p:set>
                                      <p:cBhvr>
                                        <p:cTn id="75" dur="1" fill="hold">
                                          <p:stCondLst>
                                            <p:cond delay="0"/>
                                          </p:stCondLst>
                                        </p:cTn>
                                        <p:tgtEl>
                                          <p:spTgt spid="162859"/>
                                        </p:tgtEl>
                                        <p:attrNameLst>
                                          <p:attrName>style.visibility</p:attrName>
                                        </p:attrNameLst>
                                      </p:cBhvr>
                                      <p:to>
                                        <p:strVal val="visible"/>
                                      </p:to>
                                    </p:set>
                                    <p:anim calcmode="lin" valueType="num">
                                      <p:cBhvr>
                                        <p:cTn id="76" dur="500" fill="hold"/>
                                        <p:tgtEl>
                                          <p:spTgt spid="162859"/>
                                        </p:tgtEl>
                                        <p:attrNameLst>
                                          <p:attrName>ppt_w</p:attrName>
                                        </p:attrNameLst>
                                      </p:cBhvr>
                                      <p:tavLst>
                                        <p:tav tm="0">
                                          <p:val>
                                            <p:fltVal val="0"/>
                                          </p:val>
                                        </p:tav>
                                        <p:tav tm="100000">
                                          <p:val>
                                            <p:strVal val="#ppt_w"/>
                                          </p:val>
                                        </p:tav>
                                      </p:tavLst>
                                    </p:anim>
                                    <p:anim calcmode="lin" valueType="num">
                                      <p:cBhvr>
                                        <p:cTn id="77" dur="500" fill="hold"/>
                                        <p:tgtEl>
                                          <p:spTgt spid="162859"/>
                                        </p:tgtEl>
                                        <p:attrNameLst>
                                          <p:attrName>ppt_h</p:attrName>
                                        </p:attrNameLst>
                                      </p:cBhvr>
                                      <p:tavLst>
                                        <p:tav tm="0">
                                          <p:val>
                                            <p:fltVal val="0"/>
                                          </p:val>
                                        </p:tav>
                                        <p:tav tm="100000">
                                          <p:val>
                                            <p:strVal val="#ppt_h"/>
                                          </p:val>
                                        </p:tav>
                                      </p:tavLst>
                                    </p:anim>
                                    <p:animEffect transition="in" filter="fade">
                                      <p:cBhvr>
                                        <p:cTn id="78" dur="500"/>
                                        <p:tgtEl>
                                          <p:spTgt spid="162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41" grpId="0" animBg="1"/>
      <p:bldP spid="162842" grpId="0" animBg="1"/>
      <p:bldP spid="162843" grpId="0" animBg="1"/>
      <p:bldP spid="162844" grpId="0" animBg="1"/>
      <p:bldP spid="162845" grpId="0" animBg="1"/>
      <p:bldP spid="162846" grpId="0" animBg="1"/>
      <p:bldP spid="162847" grpId="0" animBg="1"/>
      <p:bldP spid="162848" grpId="0" animBg="1"/>
      <p:bldP spid="162849" grpId="0" animBg="1"/>
      <p:bldP spid="162850" grpId="0" animBg="1"/>
      <p:bldP spid="162851" grpId="0" animBg="1"/>
      <p:bldP spid="162852" grpId="0" animBg="1"/>
      <p:bldP spid="162853" grpId="0" animBg="1"/>
      <p:bldP spid="162854" grpId="0" animBg="1"/>
      <p:bldP spid="162856" grpId="0" animBg="1"/>
      <p:bldP spid="162857" grpId="0" animBg="1"/>
      <p:bldP spid="162858" grpId="0" animBg="1"/>
      <p:bldP spid="162859" grpId="0" animBg="1"/>
      <p:bldP spid="162855" grpId="0" animBg="1"/>
      <p:bldP spid="1628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b="1" dirty="0">
                <a:solidFill>
                  <a:schemeClr val="tx1"/>
                </a:solidFill>
              </a:rPr>
              <a:t>Boston matrix - star</a:t>
            </a:r>
          </a:p>
        </p:txBody>
      </p:sp>
      <p:sp>
        <p:nvSpPr>
          <p:cNvPr id="3" name="Content Placeholder 2"/>
          <p:cNvSpPr>
            <a:spLocks noGrp="1"/>
          </p:cNvSpPr>
          <p:nvPr>
            <p:ph idx="1"/>
          </p:nvPr>
        </p:nvSpPr>
        <p:spPr>
          <a:xfrm>
            <a:off x="838200" y="1825625"/>
            <a:ext cx="10515600" cy="2774903"/>
          </a:xfrm>
        </p:spPr>
        <p:style>
          <a:lnRef idx="2">
            <a:schemeClr val="dk1"/>
          </a:lnRef>
          <a:fillRef idx="1">
            <a:schemeClr val="lt1"/>
          </a:fillRef>
          <a:effectRef idx="0">
            <a:schemeClr val="dk1"/>
          </a:effectRef>
          <a:fontRef idx="minor">
            <a:schemeClr val="dk1"/>
          </a:fontRef>
        </p:style>
        <p:txBody>
          <a:bodyPr/>
          <a:lstStyle/>
          <a:p>
            <a:r>
              <a:rPr lang="en-GB" dirty="0"/>
              <a:t>Star products:</a:t>
            </a:r>
          </a:p>
          <a:p>
            <a:pPr lvl="1"/>
            <a:r>
              <a:rPr lang="en-GB" dirty="0"/>
              <a:t>Have high market share</a:t>
            </a:r>
          </a:p>
          <a:p>
            <a:pPr lvl="1"/>
            <a:r>
              <a:rPr lang="en-GB" dirty="0"/>
              <a:t>Are in a high growth market</a:t>
            </a:r>
          </a:p>
          <a:p>
            <a:r>
              <a:rPr lang="en-GB" dirty="0"/>
              <a:t>Star products need to maintain their current marketing spend to keep sales high</a:t>
            </a:r>
          </a:p>
          <a:p>
            <a:r>
              <a:rPr lang="en-GB" dirty="0"/>
              <a:t>Stars should become cash cows in time – if managed correctly</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72658" y="230188"/>
            <a:ext cx="1432684" cy="1310754"/>
          </a:xfrm>
          <a:prstGeom prst="rect">
            <a:avLst/>
          </a:prstGeom>
        </p:spPr>
      </p:pic>
      <p:pic>
        <p:nvPicPr>
          <p:cNvPr id="5" name="Picture 2" descr="C:\Users\Sarah Hilton\AppData\Local\Microsoft\Windows\Temporary Internet Files\Content.IE5\X4ND2733\cow[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24648" y="4600528"/>
            <a:ext cx="2128704" cy="1756023"/>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Callout 5"/>
          <p:cNvSpPr/>
          <p:nvPr/>
        </p:nvSpPr>
        <p:spPr>
          <a:xfrm>
            <a:off x="7652378" y="4890290"/>
            <a:ext cx="2520280" cy="1512168"/>
          </a:xfrm>
          <a:prstGeom prst="rightArrowCallou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bg1"/>
                </a:solidFill>
                <a:latin typeface="Arial Black" panose="020B0A04020102020204" pitchFamily="34" charset="0"/>
              </a:rPr>
              <a:t>Stars can become cash cows in time</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0686" y="4754589"/>
            <a:ext cx="5138057" cy="1783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749893" y="4783834"/>
            <a:ext cx="1323975" cy="175432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Arial Black" panose="020B0A04020102020204" pitchFamily="34" charset="0"/>
              </a:rPr>
              <a:t>For Unilever Lynx is a star in their portfolio</a:t>
            </a:r>
          </a:p>
        </p:txBody>
      </p:sp>
    </p:spTree>
    <p:extLst>
      <p:ext uri="{BB962C8B-B14F-4D97-AF65-F5344CB8AC3E}">
        <p14:creationId xmlns:p14="http://schemas.microsoft.com/office/powerpoint/2010/main" val="2652292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1027</Words>
  <Application>Microsoft Office PowerPoint</Application>
  <PresentationFormat>Widescreen</PresentationFormat>
  <Paragraphs>147</Paragraphs>
  <Slides>20</Slides>
  <Notes>5</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Arial Rounded MT Bold</vt:lpstr>
      <vt:lpstr>Calibri</vt:lpstr>
      <vt:lpstr>Calibri Light</vt:lpstr>
      <vt:lpstr>Comic Sans MS</vt:lpstr>
      <vt:lpstr>Office Theme</vt:lpstr>
      <vt:lpstr>1.3.5 Marketing Strategy</vt:lpstr>
      <vt:lpstr>PowerPoint Presentation</vt:lpstr>
      <vt:lpstr>Product portfolio defined</vt:lpstr>
      <vt:lpstr>Boston Matrix </vt:lpstr>
      <vt:lpstr>The Matrix</vt:lpstr>
      <vt:lpstr>Explaining The Boston Matrix</vt:lpstr>
      <vt:lpstr>Boston Matrix &amp; Product Life-Cycle</vt:lpstr>
      <vt:lpstr>Using The Boston Matrix</vt:lpstr>
      <vt:lpstr>Boston matrix - star</vt:lpstr>
      <vt:lpstr>Boston matrix – question mark (Problem Child)</vt:lpstr>
      <vt:lpstr>Boston matrix – cash cow</vt:lpstr>
      <vt:lpstr>Boston matrix - dog</vt:lpstr>
      <vt:lpstr>Boston Matrix</vt:lpstr>
      <vt:lpstr>Uses of the Boston matrix</vt:lpstr>
      <vt:lpstr>Limitations of Boston Matrix</vt:lpstr>
      <vt:lpstr>PowerPoint Presentation</vt:lpstr>
      <vt:lpstr>PowerPoint Presentation</vt:lpstr>
      <vt:lpstr>4 min video on Boston Matrix</vt:lpstr>
      <vt:lpstr>PowerPoint Presentation</vt:lpstr>
      <vt:lpstr>Explain how Kellogg's would use the Boston Matrix?</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 Gouldthorpe</cp:lastModifiedBy>
  <cp:revision>124</cp:revision>
  <dcterms:created xsi:type="dcterms:W3CDTF">2017-05-29T18:04:54Z</dcterms:created>
  <dcterms:modified xsi:type="dcterms:W3CDTF">2021-04-15T19:16:07Z</dcterms:modified>
</cp:coreProperties>
</file>