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3"/>
  </p:notesMasterIdLst>
  <p:sldIdLst>
    <p:sldId id="268" r:id="rId2"/>
    <p:sldId id="264" r:id="rId3"/>
    <p:sldId id="265" r:id="rId4"/>
    <p:sldId id="258" r:id="rId5"/>
    <p:sldId id="266" r:id="rId6"/>
    <p:sldId id="267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D116A9-BC6C-4F80-9C22-EEF737120B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90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/>
              <a:t>Students identify key words to underline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1pPr>
            <a:lvl2pPr marL="703054" indent="-270405"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2pPr>
            <a:lvl3pPr marL="1081621" indent="-216324"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3pPr>
            <a:lvl4pPr marL="1514269" indent="-216324"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4pPr>
            <a:lvl5pPr marL="1946918" indent="-216324" defTabSz="886328">
              <a:defRPr sz="2300">
                <a:solidFill>
                  <a:schemeClr val="tx1"/>
                </a:solidFill>
                <a:latin typeface="Tempus Sans ITC" pitchFamily="82" charset="0"/>
              </a:defRPr>
            </a:lvl5pPr>
            <a:lvl6pPr marL="2379566" indent="-216324" defTabSz="8863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empus Sans ITC" pitchFamily="82" charset="0"/>
              </a:defRPr>
            </a:lvl6pPr>
            <a:lvl7pPr marL="2812214" indent="-216324" defTabSz="8863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empus Sans ITC" pitchFamily="82" charset="0"/>
              </a:defRPr>
            </a:lvl7pPr>
            <a:lvl8pPr marL="3244863" indent="-216324" defTabSz="8863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empus Sans ITC" pitchFamily="82" charset="0"/>
              </a:defRPr>
            </a:lvl8pPr>
            <a:lvl9pPr marL="3677511" indent="-216324" defTabSz="886328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fld id="{3ABBE1AC-B1DE-41C7-BE66-53F12EEE157F}" type="slidenum">
              <a:rPr lang="en-GB" sz="120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pPr/>
              <a:t>1</a:t>
            </a:fld>
            <a:endParaRPr lang="en-GB" sz="12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3F562-8498-4261-931E-9E2E6532BD0C}" type="slidenum">
              <a:rPr lang="en-US"/>
              <a:pPr/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918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1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2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934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3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52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8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20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6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776F-DDA4-4553-A528-6757E62C462D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11/04/2018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8C3B0-0AFC-44E8-A81B-205B9CBD195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3707904" y="5948364"/>
            <a:ext cx="5340628" cy="792163"/>
            <a:chOff x="3061" y="3475"/>
            <a:chExt cx="2864" cy="499"/>
          </a:xfrm>
        </p:grpSpPr>
        <p:sp>
          <p:nvSpPr>
            <p:cNvPr id="8" name="AutoShape 15"/>
            <p:cNvSpPr>
              <a:spLocks noChangeArrowheads="1"/>
            </p:cNvSpPr>
            <p:nvPr/>
          </p:nvSpPr>
          <p:spPr bwMode="auto">
            <a:xfrm>
              <a:off x="3061" y="3475"/>
              <a:ext cx="2857" cy="499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3068" y="3579"/>
              <a:ext cx="285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endParaRPr lang="en-GB" sz="2400" i="1" dirty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2742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2" r="2" b="29997"/>
          <a:stretch>
            <a:fillRect/>
          </a:stretch>
        </p:blipFill>
        <p:spPr bwMode="auto">
          <a:xfrm>
            <a:off x="-252413" y="-92074"/>
            <a:ext cx="9396413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6"/>
          <p:cNvSpPr txBox="1">
            <a:spLocks noChangeArrowheads="1"/>
          </p:cNvSpPr>
          <p:nvPr/>
        </p:nvSpPr>
        <p:spPr bwMode="auto">
          <a:xfrm>
            <a:off x="96840" y="1503364"/>
            <a:ext cx="1571625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pitchFamily="34" charset="0"/>
              </a:rPr>
              <a:t>Think about…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1815" y="1"/>
            <a:ext cx="7140575" cy="135255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en-GB" dirty="0"/>
              <a:t>Determinants of Demand</a:t>
            </a:r>
            <a:endParaRPr lang="en-GB" b="1" kern="0" dirty="0">
              <a:solidFill>
                <a:prstClr val="black"/>
              </a:solidFill>
              <a:latin typeface="Comic Sans MS" pitchFamily="66" charset="0"/>
              <a:cs typeface="Arial" charset="0"/>
            </a:endParaRPr>
          </a:p>
        </p:txBody>
      </p:sp>
      <p:pic>
        <p:nvPicPr>
          <p:cNvPr id="2053" name="Picture 2" descr="http://www.blue-inc-solutions.co.uk/software/images/jigsaw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438151"/>
            <a:ext cx="785812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4" descr="http://jwikert.typepad.com/photos/uncategorized/2007/11/27/cogs_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249489"/>
            <a:ext cx="857250" cy="893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5" name="TextBox 26"/>
          <p:cNvSpPr txBox="1">
            <a:spLocks noChangeArrowheads="1"/>
          </p:cNvSpPr>
          <p:nvPr/>
        </p:nvSpPr>
        <p:spPr bwMode="auto">
          <a:xfrm>
            <a:off x="96840" y="-3175"/>
            <a:ext cx="1571625" cy="33855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empus Sans ITC" pitchFamily="82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empus Sans ITC" pitchFamily="82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empus Sans ITC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empus Sans ITC" pitchFamily="82" charset="0"/>
              </a:defRPr>
            </a:lvl9pPr>
          </a:lstStyle>
          <a:p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pitchFamily="34" charset="0"/>
              </a:rPr>
              <a:t>The BIG Idea</a:t>
            </a:r>
          </a:p>
        </p:txBody>
      </p:sp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1801815" y="1500188"/>
            <a:ext cx="7140575" cy="1423987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GB" dirty="0" smtClean="0"/>
              <a:t>The nature of supply</a:t>
            </a:r>
          </a:p>
          <a:p>
            <a:r>
              <a:rPr lang="en-GB" dirty="0" smtClean="0"/>
              <a:t>The relationship between price and supply</a:t>
            </a:r>
          </a:p>
          <a:p>
            <a:r>
              <a:rPr lang="en-GB" dirty="0" smtClean="0"/>
              <a:t>Market supply</a:t>
            </a:r>
          </a:p>
          <a:p>
            <a:r>
              <a:rPr lang="en-GB" dirty="0" smtClean="0"/>
              <a:t>Causes of shifts in the supply curve</a:t>
            </a:r>
            <a:endParaRPr lang="en-US" dirty="0" smtClean="0"/>
          </a:p>
          <a:p>
            <a:endParaRPr lang="en-GB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3498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An Outward Shift in the Supply Curve</a:t>
            </a: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8953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83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7691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492750" y="2341563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S1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V="1">
            <a:off x="1630363" y="2995613"/>
            <a:ext cx="4664075" cy="158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43497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41798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051050" y="1484313"/>
            <a:ext cx="3097213" cy="107632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600">
                <a:solidFill>
                  <a:schemeClr val="accent2"/>
                </a:solidFill>
                <a:latin typeface="Trebuchet MS" pitchFamily="34" charset="0"/>
              </a:rPr>
              <a:t>Shif</a:t>
            </a:r>
            <a:r>
              <a:rPr lang="en-US" altLang="en-US" sz="1600">
                <a:solidFill>
                  <a:schemeClr val="accent2"/>
                </a:solidFill>
                <a:latin typeface="Trebuchet MS" pitchFamily="34" charset="0"/>
              </a:rPr>
              <a:t>ts in the supply curve mean that more or less will be supplied onto the market at each price level</a:t>
            </a:r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 flipV="1">
            <a:off x="19399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V="1">
            <a:off x="3375025" y="2746375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6935788" y="2459038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2</a:t>
            </a:r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62420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 Inward Shift in the Supply Curve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8953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83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7691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492750" y="2341563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S1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1630363" y="3011488"/>
            <a:ext cx="2728912" cy="63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3497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1798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6257925" y="1485900"/>
            <a:ext cx="1957388" cy="13208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600">
                <a:solidFill>
                  <a:schemeClr val="accent2"/>
                </a:solidFill>
                <a:latin typeface="Trebuchet MS" pitchFamily="34" charset="0"/>
              </a:rPr>
              <a:t>A fall in supply means that less is supplied onto the market at each price</a:t>
            </a:r>
            <a:endParaRPr lang="en-US" altLang="en-US" sz="160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19399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483225" y="1806575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2486025" y="3000375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1787525" y="212725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Law of Supply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80000"/>
              </a:spcBef>
            </a:pPr>
            <a:r>
              <a:rPr lang="en-US" sz="2400"/>
              <a:t>Supply is the quantity of a good or service that a producer is willing and able to supply onto the market at a given price in a given time period</a:t>
            </a:r>
          </a:p>
          <a:p>
            <a:pPr>
              <a:spcBef>
                <a:spcPct val="80000"/>
              </a:spcBef>
            </a:pPr>
            <a:r>
              <a:rPr lang="en-US" sz="2400"/>
              <a:t>The basic law of supply is that as the market price of a commodity rises, so producers expand their supply onto the market</a:t>
            </a:r>
          </a:p>
          <a:p>
            <a:pPr>
              <a:spcBef>
                <a:spcPct val="80000"/>
              </a:spcBef>
            </a:pPr>
            <a:r>
              <a:rPr lang="en-US" sz="2400"/>
              <a:t>A supply curve shows a relationship between price and quantity a firm is willing and able to sell</a:t>
            </a:r>
          </a:p>
          <a:p>
            <a:pPr>
              <a:spcBef>
                <a:spcPct val="80000"/>
              </a:spcBef>
            </a:pP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Supply Curve</a:t>
            </a:r>
            <a:endParaRPr lang="en-US"/>
          </a:p>
        </p:txBody>
      </p:sp>
      <p:grpSp>
        <p:nvGrpSpPr>
          <p:cNvPr id="18437" name="Group 5"/>
          <p:cNvGrpSpPr>
            <a:grpSpLocks noChangeAspect="1"/>
          </p:cNvGrpSpPr>
          <p:nvPr/>
        </p:nvGrpSpPr>
        <p:grpSpPr bwMode="auto">
          <a:xfrm>
            <a:off x="684213" y="822325"/>
            <a:ext cx="8208962" cy="5846763"/>
            <a:chOff x="2355" y="5745"/>
            <a:chExt cx="6268" cy="4545"/>
          </a:xfrm>
        </p:grpSpPr>
        <p:sp>
          <p:nvSpPr>
            <p:cNvPr id="18438" name="AutoShape 6"/>
            <p:cNvSpPr>
              <a:spLocks noChangeAspect="1" noChangeArrowheads="1"/>
            </p:cNvSpPr>
            <p:nvPr/>
          </p:nvSpPr>
          <p:spPr bwMode="auto">
            <a:xfrm>
              <a:off x="2355" y="5745"/>
              <a:ext cx="6268" cy="4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39" name="Line 7"/>
            <p:cNvSpPr>
              <a:spLocks noChangeShapeType="1"/>
            </p:cNvSpPr>
            <p:nvPr/>
          </p:nvSpPr>
          <p:spPr bwMode="auto">
            <a:xfrm>
              <a:off x="3111" y="5745"/>
              <a:ext cx="0" cy="40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0" name="Line 8"/>
            <p:cNvSpPr>
              <a:spLocks noChangeShapeType="1"/>
            </p:cNvSpPr>
            <p:nvPr/>
          </p:nvSpPr>
          <p:spPr bwMode="auto">
            <a:xfrm>
              <a:off x="3111" y="9779"/>
              <a:ext cx="5491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2355" y="5745"/>
              <a:ext cx="67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Price</a:t>
              </a:r>
              <a:endParaRPr lang="en-US" sz="3200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7847" y="9847"/>
              <a:ext cx="776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Quantity </a:t>
              </a:r>
              <a:endParaRPr lang="en-US" sz="3200"/>
            </a:p>
          </p:txBody>
        </p:sp>
        <p:sp>
          <p:nvSpPr>
            <p:cNvPr id="18443" name="Line 11"/>
            <p:cNvSpPr>
              <a:spLocks noChangeShapeType="1"/>
            </p:cNvSpPr>
            <p:nvPr/>
          </p:nvSpPr>
          <p:spPr bwMode="auto">
            <a:xfrm flipH="1">
              <a:off x="3830" y="5882"/>
              <a:ext cx="3304" cy="3318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7017" y="5755"/>
              <a:ext cx="924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 b="1">
                  <a:solidFill>
                    <a:srgbClr val="333399"/>
                  </a:solidFill>
                </a:rPr>
                <a:t>Supply</a:t>
              </a:r>
              <a:endParaRPr lang="en-US" sz="3200"/>
            </a:p>
          </p:txBody>
        </p:sp>
        <p:sp>
          <p:nvSpPr>
            <p:cNvPr id="18445" name="Line 13"/>
            <p:cNvSpPr>
              <a:spLocks noChangeShapeType="1"/>
            </p:cNvSpPr>
            <p:nvPr/>
          </p:nvSpPr>
          <p:spPr bwMode="auto">
            <a:xfrm flipH="1">
              <a:off x="3107" y="7541"/>
              <a:ext cx="2354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5470" y="7551"/>
              <a:ext cx="0" cy="2219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2701" y="7372"/>
              <a:ext cx="44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P1</a:t>
              </a:r>
              <a:endParaRPr lang="en-US" sz="3200"/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5161" y="9811"/>
              <a:ext cx="538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Q1</a:t>
              </a:r>
              <a:endParaRPr lang="en-US" sz="3200"/>
            </a:p>
          </p:txBody>
        </p:sp>
        <p:sp>
          <p:nvSpPr>
            <p:cNvPr id="18449" name="Line 17"/>
            <p:cNvSpPr>
              <a:spLocks noChangeShapeType="1"/>
            </p:cNvSpPr>
            <p:nvPr/>
          </p:nvSpPr>
          <p:spPr bwMode="auto">
            <a:xfrm flipH="1">
              <a:off x="3124" y="7086"/>
              <a:ext cx="2806" cy="1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0" name="Text Box 18"/>
            <p:cNvSpPr txBox="1">
              <a:spLocks noChangeArrowheads="1"/>
            </p:cNvSpPr>
            <p:nvPr/>
          </p:nvSpPr>
          <p:spPr bwMode="auto">
            <a:xfrm>
              <a:off x="2696" y="6972"/>
              <a:ext cx="445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P2</a:t>
              </a:r>
              <a:endParaRPr lang="en-US" sz="3200"/>
            </a:p>
          </p:txBody>
        </p:sp>
        <p:sp>
          <p:nvSpPr>
            <p:cNvPr id="18451" name="Line 19"/>
            <p:cNvSpPr>
              <a:spLocks noChangeShapeType="1"/>
            </p:cNvSpPr>
            <p:nvPr/>
          </p:nvSpPr>
          <p:spPr bwMode="auto">
            <a:xfrm>
              <a:off x="5930" y="7086"/>
              <a:ext cx="0" cy="2687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5593" y="9802"/>
              <a:ext cx="538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Q2</a:t>
              </a:r>
              <a:endParaRPr lang="en-US" sz="3200"/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 flipH="1">
              <a:off x="3107" y="8046"/>
              <a:ext cx="1849" cy="0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4965" y="8033"/>
              <a:ext cx="0" cy="1725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5" name="Text Box 23"/>
            <p:cNvSpPr txBox="1">
              <a:spLocks noChangeArrowheads="1"/>
            </p:cNvSpPr>
            <p:nvPr/>
          </p:nvSpPr>
          <p:spPr bwMode="auto">
            <a:xfrm>
              <a:off x="4600" y="9811"/>
              <a:ext cx="542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Q3</a:t>
              </a:r>
              <a:endParaRPr lang="en-US" sz="3200"/>
            </a:p>
          </p:txBody>
        </p:sp>
        <p:sp>
          <p:nvSpPr>
            <p:cNvPr id="18456" name="Text Box 24"/>
            <p:cNvSpPr txBox="1">
              <a:spLocks noChangeArrowheads="1"/>
            </p:cNvSpPr>
            <p:nvPr/>
          </p:nvSpPr>
          <p:spPr bwMode="auto">
            <a:xfrm>
              <a:off x="2701" y="7901"/>
              <a:ext cx="445" cy="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333399"/>
                  </a:solidFill>
                </a:rPr>
                <a:t>P3</a:t>
              </a:r>
              <a:endParaRPr lang="en-US" sz="3200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 flipV="1">
              <a:off x="5411" y="7130"/>
              <a:ext cx="303" cy="3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 flipH="1">
              <a:off x="4896" y="7578"/>
              <a:ext cx="392" cy="39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Explaining the supply decision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“quantity supplied” is the amount sellers are willing and able to offer for sale at a single price</a:t>
            </a:r>
          </a:p>
          <a:p>
            <a:pPr>
              <a:spcBef>
                <a:spcPct val="50000"/>
              </a:spcBef>
            </a:pPr>
            <a:r>
              <a:rPr lang="en-US" sz="2400"/>
              <a:t>The change in the price of the good itself does not shift supply--it causes a movement ALONG the supply curve</a:t>
            </a:r>
          </a:p>
          <a:p>
            <a:pPr>
              <a:spcBef>
                <a:spcPct val="50000"/>
              </a:spcBef>
            </a:pPr>
            <a:r>
              <a:rPr lang="en-US" sz="2400"/>
              <a:t>Supply curves normally slope upward.  Why?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Rising prices act as an incentive for producers to expand output – potential for higher profits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Increased output may lead to higher costs of production</a:t>
            </a:r>
          </a:p>
          <a:p>
            <a:pPr>
              <a:spcBef>
                <a:spcPct val="50000"/>
              </a:spcBef>
            </a:pPr>
            <a:r>
              <a:rPr lang="en-US" sz="2400"/>
              <a:t>But not all economists accept this convention</a:t>
            </a:r>
          </a:p>
          <a:p>
            <a:pPr lvl="1">
              <a:spcBef>
                <a:spcPct val="50000"/>
              </a:spcBef>
            </a:pPr>
            <a:r>
              <a:rPr lang="en-US" sz="2400"/>
              <a:t>Increased output might lead to lower costs per unit (known as economies of scale)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Shifts in the supply curve</a:t>
            </a:r>
            <a:endParaRPr lang="en-US"/>
          </a:p>
        </p:txBody>
      </p:sp>
      <p:grpSp>
        <p:nvGrpSpPr>
          <p:cNvPr id="20509" name="Group 29"/>
          <p:cNvGrpSpPr>
            <a:grpSpLocks noChangeAspect="1"/>
          </p:cNvGrpSpPr>
          <p:nvPr/>
        </p:nvGrpSpPr>
        <p:grpSpPr bwMode="auto">
          <a:xfrm>
            <a:off x="611188" y="981075"/>
            <a:ext cx="6840537" cy="5356225"/>
            <a:chOff x="1935" y="2714"/>
            <a:chExt cx="8037" cy="6297"/>
          </a:xfrm>
        </p:grpSpPr>
        <p:sp>
          <p:nvSpPr>
            <p:cNvPr id="20510" name="AutoShape 30"/>
            <p:cNvSpPr>
              <a:spLocks noChangeAspect="1" noChangeArrowheads="1"/>
            </p:cNvSpPr>
            <p:nvPr/>
          </p:nvSpPr>
          <p:spPr bwMode="auto">
            <a:xfrm>
              <a:off x="1935" y="2714"/>
              <a:ext cx="8037" cy="6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2797" y="2979"/>
              <a:ext cx="0" cy="540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 flipV="1">
              <a:off x="2797" y="8379"/>
              <a:ext cx="710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3" name="Text Box 33"/>
            <p:cNvSpPr txBox="1">
              <a:spLocks noChangeArrowheads="1"/>
            </p:cNvSpPr>
            <p:nvPr/>
          </p:nvSpPr>
          <p:spPr bwMode="auto">
            <a:xfrm>
              <a:off x="1935" y="2858"/>
              <a:ext cx="905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Price</a:t>
              </a:r>
              <a:endParaRPr lang="en-US" sz="3200"/>
            </a:p>
          </p:txBody>
        </p:sp>
        <p:sp>
          <p:nvSpPr>
            <p:cNvPr id="20514" name="Text Box 34"/>
            <p:cNvSpPr txBox="1">
              <a:spLocks noChangeArrowheads="1"/>
            </p:cNvSpPr>
            <p:nvPr/>
          </p:nvSpPr>
          <p:spPr bwMode="auto">
            <a:xfrm>
              <a:off x="8750" y="8419"/>
              <a:ext cx="1222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Quantity </a:t>
              </a:r>
              <a:endParaRPr lang="en-US" sz="3200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 flipH="1">
              <a:off x="4030" y="3547"/>
              <a:ext cx="3780" cy="3815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6" name="Text Box 36"/>
            <p:cNvSpPr txBox="1">
              <a:spLocks noChangeArrowheads="1"/>
            </p:cNvSpPr>
            <p:nvPr/>
          </p:nvSpPr>
          <p:spPr bwMode="auto">
            <a:xfrm>
              <a:off x="7743" y="3257"/>
              <a:ext cx="694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99"/>
                  </a:solidFill>
                </a:rPr>
                <a:t>S1</a:t>
              </a:r>
              <a:endParaRPr lang="en-US" sz="3200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2800" y="5237"/>
              <a:ext cx="4677" cy="15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18" name="Text Box 38"/>
            <p:cNvSpPr txBox="1">
              <a:spLocks noChangeArrowheads="1"/>
            </p:cNvSpPr>
            <p:nvPr/>
          </p:nvSpPr>
          <p:spPr bwMode="auto">
            <a:xfrm>
              <a:off x="2196" y="5019"/>
              <a:ext cx="601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P1</a:t>
              </a:r>
              <a:endParaRPr lang="en-US" sz="3200"/>
            </a:p>
          </p:txBody>
        </p:sp>
        <p:sp>
          <p:nvSpPr>
            <p:cNvPr id="20519" name="Text Box 39"/>
            <p:cNvSpPr txBox="1">
              <a:spLocks noChangeArrowheads="1"/>
            </p:cNvSpPr>
            <p:nvPr/>
          </p:nvSpPr>
          <p:spPr bwMode="auto">
            <a:xfrm>
              <a:off x="5716" y="8410"/>
              <a:ext cx="720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Q1</a:t>
              </a:r>
              <a:endParaRPr lang="en-US" sz="3200"/>
            </a:p>
          </p:txBody>
        </p:sp>
        <p:sp>
          <p:nvSpPr>
            <p:cNvPr id="20520" name="Text Box 40"/>
            <p:cNvSpPr txBox="1">
              <a:spLocks noChangeArrowheads="1"/>
            </p:cNvSpPr>
            <p:nvPr/>
          </p:nvSpPr>
          <p:spPr bwMode="auto">
            <a:xfrm>
              <a:off x="4358" y="8410"/>
              <a:ext cx="720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Q3</a:t>
              </a:r>
              <a:endParaRPr lang="en-US" sz="3200"/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7133" y="8410"/>
              <a:ext cx="720" cy="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r"/>
              <a:r>
                <a:rPr lang="en-US" sz="1600" b="1">
                  <a:solidFill>
                    <a:srgbClr val="000099"/>
                  </a:solidFill>
                </a:rPr>
                <a:t>Q2</a:t>
              </a:r>
              <a:endParaRPr lang="en-US" sz="3200"/>
            </a:p>
          </p:txBody>
        </p:sp>
        <p:sp>
          <p:nvSpPr>
            <p:cNvPr id="20522" name="Line 42"/>
            <p:cNvSpPr>
              <a:spLocks noChangeShapeType="1"/>
            </p:cNvSpPr>
            <p:nvPr/>
          </p:nvSpPr>
          <p:spPr bwMode="auto">
            <a:xfrm>
              <a:off x="6097" y="5255"/>
              <a:ext cx="12" cy="3112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3" name="Line 43"/>
            <p:cNvSpPr>
              <a:spLocks noChangeShapeType="1"/>
            </p:cNvSpPr>
            <p:nvPr/>
          </p:nvSpPr>
          <p:spPr bwMode="auto">
            <a:xfrm>
              <a:off x="7500" y="5264"/>
              <a:ext cx="0" cy="3075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4" name="Line 44"/>
            <p:cNvSpPr>
              <a:spLocks noChangeShapeType="1"/>
            </p:cNvSpPr>
            <p:nvPr/>
          </p:nvSpPr>
          <p:spPr bwMode="auto">
            <a:xfrm>
              <a:off x="4776" y="5219"/>
              <a:ext cx="0" cy="3163"/>
            </a:xfrm>
            <a:prstGeom prst="line">
              <a:avLst/>
            </a:prstGeom>
            <a:noFill/>
            <a:ln w="25400">
              <a:solidFill>
                <a:srgbClr val="333399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5" name="Line 45"/>
            <p:cNvSpPr>
              <a:spLocks noChangeShapeType="1"/>
            </p:cNvSpPr>
            <p:nvPr/>
          </p:nvSpPr>
          <p:spPr bwMode="auto">
            <a:xfrm flipH="1">
              <a:off x="5112" y="3780"/>
              <a:ext cx="3869" cy="3890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6" name="Text Box 46"/>
            <p:cNvSpPr txBox="1">
              <a:spLocks noChangeArrowheads="1"/>
            </p:cNvSpPr>
            <p:nvPr/>
          </p:nvSpPr>
          <p:spPr bwMode="auto">
            <a:xfrm>
              <a:off x="8901" y="3459"/>
              <a:ext cx="696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99"/>
                  </a:solidFill>
                </a:rPr>
                <a:t>S2</a:t>
              </a:r>
              <a:endParaRPr lang="en-US" sz="3200"/>
            </a:p>
          </p:txBody>
        </p:sp>
        <p:sp>
          <p:nvSpPr>
            <p:cNvPr id="20527" name="Line 47"/>
            <p:cNvSpPr>
              <a:spLocks noChangeShapeType="1"/>
            </p:cNvSpPr>
            <p:nvPr/>
          </p:nvSpPr>
          <p:spPr bwMode="auto">
            <a:xfrm flipH="1">
              <a:off x="3200" y="3454"/>
              <a:ext cx="3407" cy="3429"/>
            </a:xfrm>
            <a:prstGeom prst="line">
              <a:avLst/>
            </a:prstGeom>
            <a:noFill/>
            <a:ln w="25400">
              <a:solidFill>
                <a:srgbClr val="3333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28" name="Text Box 48"/>
            <p:cNvSpPr txBox="1">
              <a:spLocks noChangeArrowheads="1"/>
            </p:cNvSpPr>
            <p:nvPr/>
          </p:nvSpPr>
          <p:spPr bwMode="auto">
            <a:xfrm>
              <a:off x="6523" y="3140"/>
              <a:ext cx="698" cy="3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99"/>
                  </a:solidFill>
                </a:rPr>
                <a:t>S3</a:t>
              </a:r>
              <a:endParaRPr lang="en-US" sz="3200"/>
            </a:p>
          </p:txBody>
        </p:sp>
        <p:sp>
          <p:nvSpPr>
            <p:cNvPr id="20529" name="Text Box 49"/>
            <p:cNvSpPr txBox="1">
              <a:spLocks noChangeArrowheads="1"/>
            </p:cNvSpPr>
            <p:nvPr/>
          </p:nvSpPr>
          <p:spPr bwMode="auto">
            <a:xfrm>
              <a:off x="8101" y="2729"/>
              <a:ext cx="1683" cy="6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en-US" sz="1600">
                  <a:solidFill>
                    <a:srgbClr val="000099"/>
                  </a:solidFill>
                </a:rPr>
                <a:t>Increase in Supply</a:t>
              </a:r>
              <a:endParaRPr lang="en-US" sz="3200"/>
            </a:p>
          </p:txBody>
        </p:sp>
        <p:sp>
          <p:nvSpPr>
            <p:cNvPr id="20530" name="Text Box 50"/>
            <p:cNvSpPr txBox="1">
              <a:spLocks noChangeArrowheads="1"/>
            </p:cNvSpPr>
            <p:nvPr/>
          </p:nvSpPr>
          <p:spPr bwMode="auto">
            <a:xfrm>
              <a:off x="6542" y="2714"/>
              <a:ext cx="1755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BBE0E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1600">
                  <a:solidFill>
                    <a:srgbClr val="000099"/>
                  </a:solidFill>
                </a:rPr>
                <a:t>Decrease in Supply</a:t>
              </a:r>
              <a:endParaRPr lang="en-US" sz="3200"/>
            </a:p>
          </p:txBody>
        </p:sp>
        <p:sp>
          <p:nvSpPr>
            <p:cNvPr id="20531" name="Line 51"/>
            <p:cNvSpPr>
              <a:spLocks noChangeShapeType="1"/>
            </p:cNvSpPr>
            <p:nvPr/>
          </p:nvSpPr>
          <p:spPr bwMode="auto">
            <a:xfrm>
              <a:off x="7537" y="3970"/>
              <a:ext cx="1068" cy="0"/>
            </a:xfrm>
            <a:prstGeom prst="line">
              <a:avLst/>
            </a:prstGeom>
            <a:noFill/>
            <a:ln w="25400">
              <a:solidFill>
                <a:srgbClr val="0099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32" name="Line 52"/>
            <p:cNvSpPr>
              <a:spLocks noChangeShapeType="1"/>
            </p:cNvSpPr>
            <p:nvPr/>
          </p:nvSpPr>
          <p:spPr bwMode="auto">
            <a:xfrm flipH="1">
              <a:off x="6198" y="3970"/>
              <a:ext cx="1045" cy="0"/>
            </a:xfrm>
            <a:prstGeom prst="line">
              <a:avLst/>
            </a:prstGeom>
            <a:noFill/>
            <a:ln w="25400">
              <a:solidFill>
                <a:srgbClr val="0099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Causes of shifts in market supply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Changes in production costs</a:t>
            </a:r>
          </a:p>
          <a:p>
            <a:pPr lvl="1">
              <a:spcBef>
                <a:spcPct val="50000"/>
              </a:spcBef>
            </a:pPr>
            <a:r>
              <a:rPr lang="en-GB" sz="1800"/>
              <a:t>Wage costs</a:t>
            </a:r>
          </a:p>
          <a:p>
            <a:pPr lvl="1">
              <a:spcBef>
                <a:spcPct val="50000"/>
              </a:spcBef>
            </a:pPr>
            <a:r>
              <a:rPr lang="en-GB" sz="1800"/>
              <a:t>Raw materials and components</a:t>
            </a:r>
          </a:p>
          <a:p>
            <a:pPr lvl="1">
              <a:spcBef>
                <a:spcPct val="50000"/>
              </a:spcBef>
            </a:pPr>
            <a:r>
              <a:rPr lang="en-GB" sz="1800"/>
              <a:t>Energy costs</a:t>
            </a:r>
          </a:p>
          <a:p>
            <a:pPr>
              <a:spcBef>
                <a:spcPct val="50000"/>
              </a:spcBef>
            </a:pPr>
            <a:r>
              <a:rPr lang="en-GB" sz="2400"/>
              <a:t>Government taxes and subsidies</a:t>
            </a:r>
          </a:p>
          <a:p>
            <a:pPr>
              <a:spcBef>
                <a:spcPct val="50000"/>
              </a:spcBef>
            </a:pPr>
            <a:r>
              <a:rPr lang="en-GB" sz="2400"/>
              <a:t>Climatic conditions (important for agricultural supply)</a:t>
            </a:r>
          </a:p>
          <a:p>
            <a:pPr>
              <a:spcBef>
                <a:spcPct val="50000"/>
              </a:spcBef>
            </a:pPr>
            <a:r>
              <a:rPr lang="en-GB" sz="2400"/>
              <a:t>Changes in production technologies</a:t>
            </a:r>
          </a:p>
          <a:p>
            <a:pPr>
              <a:spcBef>
                <a:spcPct val="50000"/>
              </a:spcBef>
            </a:pPr>
            <a:r>
              <a:rPr lang="en-GB" sz="2400"/>
              <a:t>Changes in the number of producers in the market</a:t>
            </a:r>
          </a:p>
          <a:p>
            <a:pPr>
              <a:spcBef>
                <a:spcPct val="50000"/>
              </a:spcBef>
            </a:pPr>
            <a:r>
              <a:rPr lang="en-GB" sz="2400"/>
              <a:t>Changes in the objectives of suppliers in the market</a:t>
            </a:r>
          </a:p>
          <a:p>
            <a:pPr>
              <a:spcBef>
                <a:spcPct val="50000"/>
              </a:spcBef>
            </a:pPr>
            <a:r>
              <a:rPr lang="en-GB" sz="2400"/>
              <a:t>Changes in the prices of substitutes in production</a:t>
            </a:r>
            <a:endParaRPr lang="en-US" sz="24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Supply Curve</a:t>
            </a: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8699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429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7437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859338" y="2276475"/>
            <a:ext cx="922337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Supply (S)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1604963" y="3011488"/>
            <a:ext cx="273685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H="1">
            <a:off x="43243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1544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232525" y="1485900"/>
            <a:ext cx="1957388" cy="265112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400" b="1">
                <a:solidFill>
                  <a:schemeClr val="accent2"/>
                </a:solidFill>
                <a:latin typeface="Trebuchet MS" pitchFamily="34" charset="0"/>
              </a:rPr>
              <a:t>The supply curve shows the quantity of a</a:t>
            </a:r>
            <a:r>
              <a:rPr lang="en-US" altLang="en-US" sz="1400" b="1">
                <a:solidFill>
                  <a:schemeClr val="accent2"/>
                </a:solidFill>
                <a:latin typeface="Trebuchet MS" pitchFamily="34" charset="0"/>
              </a:rPr>
              <a:t> product that a supplier is willing and able to sell at a given price in a given time period</a:t>
            </a:r>
          </a:p>
          <a:p>
            <a:pPr algn="ctr" eaLnBrk="0" hangingPunct="0"/>
            <a:endParaRPr lang="en-GB" altLang="en-US" sz="1400" b="1">
              <a:solidFill>
                <a:schemeClr val="accent2"/>
              </a:solidFill>
              <a:latin typeface="Trebuchet MS" pitchFamily="34" charset="0"/>
            </a:endParaRPr>
          </a:p>
          <a:p>
            <a:pPr algn="ctr" eaLnBrk="0" hangingPunct="0"/>
            <a:r>
              <a:rPr lang="en-GB" altLang="en-US" sz="1400" b="1">
                <a:solidFill>
                  <a:schemeClr val="accent2"/>
                </a:solidFill>
                <a:latin typeface="Trebuchet MS" pitchFamily="34" charset="0"/>
              </a:rPr>
              <a:t>There is usually a positive relationship between price and quantity supplied</a:t>
            </a:r>
            <a:endParaRPr lang="en-US" altLang="en-US" sz="14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V="1">
            <a:off x="19145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1617663" y="2751138"/>
            <a:ext cx="3630612" cy="7937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Supply Curve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8699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7429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67437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726113" y="2401888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S1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1604963" y="3011488"/>
            <a:ext cx="273685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H="1">
            <a:off x="43243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1544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6516688" y="1498600"/>
            <a:ext cx="1698625" cy="2438400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400" b="1">
                <a:solidFill>
                  <a:schemeClr val="accent2"/>
                </a:solidFill>
                <a:latin typeface="Trebuchet MS" pitchFamily="34" charset="0"/>
              </a:rPr>
              <a:t>An increase in market price causes an expansion of quantity supplied as producers respond to the incentive of higher prices and higher potentia</a:t>
            </a:r>
            <a:r>
              <a:rPr lang="en-US" altLang="en-US" sz="1400" b="1">
                <a:solidFill>
                  <a:schemeClr val="accent2"/>
                </a:solidFill>
                <a:latin typeface="Trebuchet MS" pitchFamily="34" charset="0"/>
              </a:rPr>
              <a:t>l profits.</a:t>
            </a:r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V="1">
            <a:off x="19145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5213350" y="2768600"/>
            <a:ext cx="6350" cy="1928813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4999038" y="24574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P2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276600" y="2060575"/>
            <a:ext cx="1746250" cy="280988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chemeClr val="accent2"/>
                </a:solidFill>
                <a:latin typeface="Trebuchet MS" pitchFamily="34" charset="0"/>
              </a:rPr>
              <a:t>An expansion of supply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869950" y="1143000"/>
          <a:ext cx="765968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Chart" r:id="rId4" imgW="5876925" imgH="3381375" progId="MSGraph.Chart.8">
                  <p:embed/>
                </p:oleObj>
              </mc:Choice>
              <mc:Fallback>
                <p:oleObj name="Chart" r:id="rId4" imgW="5876925" imgH="3381375" progId="MSGraph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1143000"/>
                        <a:ext cx="765968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905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1606550" y="3397250"/>
            <a:ext cx="138430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Supply Curve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742950" y="1412875"/>
            <a:ext cx="4953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Price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743700" y="5045075"/>
            <a:ext cx="153035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Quantity 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Supplied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 (Q</a:t>
            </a:r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</a:t>
            </a:r>
            <a:r>
              <a:rPr lang="en-GB" altLang="en-US" sz="1000" b="1">
                <a:solidFill>
                  <a:schemeClr val="accent2"/>
                </a:solidFill>
                <a:latin typeface="Trebuchet MS" pitchFamily="34" charset="0"/>
              </a:rPr>
              <a:t>)</a:t>
            </a:r>
            <a:endParaRPr lang="en-US" altLang="en-US" sz="10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726113" y="2401888"/>
            <a:ext cx="330200" cy="250825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000" b="1">
                <a:solidFill>
                  <a:schemeClr val="accent2"/>
                </a:solidFill>
                <a:latin typeface="Trebuchet MS" pitchFamily="34" charset="0"/>
              </a:rPr>
              <a:t>S1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604963" y="3011488"/>
            <a:ext cx="2736850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4324350" y="2998788"/>
            <a:ext cx="6350" cy="17081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154488" y="2736850"/>
            <a:ext cx="311150" cy="220663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P1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6746875" y="1498600"/>
            <a:ext cx="1468438" cy="1565275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GB" altLang="en-US" sz="1600" b="1">
                <a:solidFill>
                  <a:schemeClr val="accent2"/>
                </a:solidFill>
                <a:latin typeface="Trebuchet MS" pitchFamily="34" charset="0"/>
              </a:rPr>
              <a:t>A lower market price will lead to a contraction in total output</a:t>
            </a:r>
            <a:endParaRPr lang="en-US" altLang="en-US" sz="1600" b="1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1914525" y="2628900"/>
            <a:ext cx="3770313" cy="10842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2952750" y="3384550"/>
            <a:ext cx="12700" cy="133350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765425" y="3125788"/>
            <a:ext cx="311150" cy="220662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800" b="1">
                <a:solidFill>
                  <a:schemeClr val="accent2"/>
                </a:solidFill>
                <a:latin typeface="Trebuchet MS" pitchFamily="34" charset="0"/>
              </a:rPr>
              <a:t>P2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086100" y="3500438"/>
            <a:ext cx="1773238" cy="280987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en-US" sz="1200">
                <a:solidFill>
                  <a:schemeClr val="accent2"/>
                </a:solidFill>
                <a:latin typeface="Trebuchet MS" pitchFamily="34" charset="0"/>
              </a:rPr>
              <a:t>A contraction of supply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504</Words>
  <Application>Microsoft Office PowerPoint</Application>
  <PresentationFormat>On-screen Show (4:3)</PresentationFormat>
  <Paragraphs>93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Chart</vt:lpstr>
      <vt:lpstr>PowerPoint Presentation</vt:lpstr>
      <vt:lpstr>The Law of Supply</vt:lpstr>
      <vt:lpstr>The Supply Curve</vt:lpstr>
      <vt:lpstr>Explaining the supply decision</vt:lpstr>
      <vt:lpstr>Shifts in the supply curve</vt:lpstr>
      <vt:lpstr>Causes of shifts in market supply</vt:lpstr>
      <vt:lpstr>The Supply Curve</vt:lpstr>
      <vt:lpstr>The Supply Curve</vt:lpstr>
      <vt:lpstr>The Supply Curve</vt:lpstr>
      <vt:lpstr>An Outward Shift in the Supply Curve</vt:lpstr>
      <vt:lpstr>An Inward Shift in the Supply Curve</vt:lpstr>
    </vt:vector>
  </TitlesOfParts>
  <Company>Tutor2u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Determinants of Supply</dc:title>
  <dc:creator>Geoff Riley</dc:creator>
  <cp:lastModifiedBy>Stephen Gouldthorpe</cp:lastModifiedBy>
  <cp:revision>8</cp:revision>
  <dcterms:created xsi:type="dcterms:W3CDTF">2003-06-30T06:42:02Z</dcterms:created>
  <dcterms:modified xsi:type="dcterms:W3CDTF">2018-04-11T13:36:41Z</dcterms:modified>
</cp:coreProperties>
</file>