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22"/>
  </p:notesMasterIdLst>
  <p:handoutMasterIdLst>
    <p:handoutMasterId r:id="rId23"/>
  </p:handoutMasterIdLst>
  <p:sldIdLst>
    <p:sldId id="347" r:id="rId2"/>
    <p:sldId id="350" r:id="rId3"/>
    <p:sldId id="348" r:id="rId4"/>
    <p:sldId id="351" r:id="rId5"/>
    <p:sldId id="352" r:id="rId6"/>
    <p:sldId id="338" r:id="rId7"/>
    <p:sldId id="356" r:id="rId8"/>
    <p:sldId id="341" r:id="rId9"/>
    <p:sldId id="358" r:id="rId10"/>
    <p:sldId id="359" r:id="rId11"/>
    <p:sldId id="360" r:id="rId12"/>
    <p:sldId id="362" r:id="rId13"/>
    <p:sldId id="363" r:id="rId14"/>
    <p:sldId id="357" r:id="rId15"/>
    <p:sldId id="346" r:id="rId16"/>
    <p:sldId id="353" r:id="rId17"/>
    <p:sldId id="364" r:id="rId18"/>
    <p:sldId id="365" r:id="rId19"/>
    <p:sldId id="355" r:id="rId20"/>
    <p:sldId id="349" r:id="rId21"/>
  </p:sldIdLst>
  <p:sldSz cx="9144000" cy="6858000" type="screen4x3"/>
  <p:notesSz cx="6858000" cy="97155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FF99"/>
    <a:srgbClr val="CCECFF"/>
    <a:srgbClr val="FFFFCC"/>
    <a:srgbClr val="FFFF66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9" autoAdjust="0"/>
    <p:restoredTop sz="86740" autoAdjust="0"/>
  </p:normalViewPr>
  <p:slideViewPr>
    <p:cSldViewPr snapToGrid="0">
      <p:cViewPr varScale="1">
        <p:scale>
          <a:sx n="63" d="100"/>
          <a:sy n="63" d="100"/>
        </p:scale>
        <p:origin x="62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7A93F04B-D697-4689-8E91-A0490E84A74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956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28663"/>
            <a:ext cx="4857750" cy="3643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4863"/>
            <a:ext cx="5029200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9725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229725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16DAFF51-EDB4-49D1-A622-16ADA4D7B6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96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DAFF51-EDB4-49D1-A622-16ADA4D7B69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34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79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379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6500" y="260350"/>
            <a:ext cx="2095500" cy="5530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60350"/>
            <a:ext cx="6134100" cy="5530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980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350"/>
            <a:ext cx="77724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68413"/>
            <a:ext cx="7696200" cy="4522787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879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30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8749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68413"/>
            <a:ext cx="3771900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68413"/>
            <a:ext cx="3771900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879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303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278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209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5069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3508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nth_theme_business_classic_shades_of_blue_b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6" b="91408"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68413"/>
            <a:ext cx="7696200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4713288" y="6610350"/>
            <a:ext cx="44307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200">
                <a:latin typeface="Times New Roman" pitchFamily="18" charset="0"/>
              </a:rPr>
              <a:t> © Business Studies Online: Slide </a:t>
            </a:r>
            <a:fld id="{F906242D-5D69-41EC-97A2-9E9C6C58C363}" type="slidenum">
              <a:rPr lang="en-US" sz="1200">
                <a:latin typeface="Times New Roman" pitchFamily="18" charset="0"/>
              </a:rPr>
              <a:pPr algn="r"/>
              <a:t>‹#›</a:t>
            </a:fld>
            <a:endParaRPr lang="en-US" sz="1200">
              <a:latin typeface="Times New Roman" pitchFamily="18" charset="0"/>
            </a:endParaRPr>
          </a:p>
        </p:txBody>
      </p:sp>
      <p:pic>
        <p:nvPicPr>
          <p:cNvPr id="108549" name="Picture 5" descr="penny_guy_walking_md_transparent_3013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5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26035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 3" pitchFamily="18" charset="2"/>
        <a:buBlip>
          <a:blip r:embed="rId17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Blip>
          <a:blip r:embed="rId20"/>
        </a:buBlip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20"/>
        </a:buBlip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20"/>
        </a:buBlip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20"/>
        </a:buBlip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20"/>
        </a:buBlip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/>
              <a:t>Motivation in practice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886200"/>
            <a:ext cx="7543800" cy="1752600"/>
          </a:xfrm>
        </p:spPr>
        <p:txBody>
          <a:bodyPr/>
          <a:lstStyle/>
          <a:p>
            <a:pPr algn="l"/>
            <a:r>
              <a:rPr lang="en-GB" sz="2800" b="1" dirty="0"/>
              <a:t>Identify 5 financial and non-financial ways by employers of motivating you at work!</a:t>
            </a:r>
          </a:p>
        </p:txBody>
      </p:sp>
    </p:spTree>
    <p:extLst>
      <p:ext uri="{BB962C8B-B14F-4D97-AF65-F5344CB8AC3E}">
        <p14:creationId xmlns:p14="http://schemas.microsoft.com/office/powerpoint/2010/main" val="3924969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8ADB3-12FE-4190-ABDB-D0EF8F88C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84EAD-CB72-4FAD-92EA-6202CB1E6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9FB9E7-53AD-45A2-8648-D4FE8E634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02907"/>
            <a:ext cx="8929683" cy="601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670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42D0F-6D7F-44AF-8560-7EE64FF49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88471-A0CD-4EBD-923A-F8DFF58BC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98289E-C2E8-43FB-BC52-909875C3D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350"/>
            <a:ext cx="9158510" cy="633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326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11582-31C5-4F5E-B65A-182678E83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D9701-4FA8-41CE-A88A-C439F34F0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2B0AB5-D22F-46FD-AF1F-BE6FC043A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350"/>
            <a:ext cx="9144000" cy="641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64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C06BE-D2D0-4960-A83F-16FCC8540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D66E8-4041-4362-88BC-4B2D8DBA8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C146D5-B10F-42EE-A52E-4E071294E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306"/>
            <a:ext cx="8839200" cy="655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61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20C4EF-F8B9-4401-8BA0-CE5E7FCC4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7752"/>
            <a:ext cx="9015518" cy="518064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56A5BD7-02FD-460D-B6F1-BADA04096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350"/>
            <a:ext cx="8930640" cy="914400"/>
          </a:xfrm>
        </p:spPr>
        <p:txBody>
          <a:bodyPr/>
          <a:lstStyle/>
          <a:p>
            <a:r>
              <a:rPr lang="en-GB" dirty="0"/>
              <a:t>Non-Financial Incentives– A Comparison</a:t>
            </a:r>
          </a:p>
        </p:txBody>
      </p:sp>
    </p:spTree>
    <p:extLst>
      <p:ext uri="{BB962C8B-B14F-4D97-AF65-F5344CB8AC3E}">
        <p14:creationId xmlns:p14="http://schemas.microsoft.com/office/powerpoint/2010/main" val="2969342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8243888" cy="422143"/>
          </a:xfrm>
          <a:noFill/>
          <a:ln/>
        </p:spPr>
        <p:txBody>
          <a:bodyPr/>
          <a:lstStyle/>
          <a:p>
            <a:r>
              <a:rPr lang="en-GB" dirty="0"/>
              <a:t>Non-Monetary Rewards – A Comparison</a:t>
            </a:r>
          </a:p>
        </p:txBody>
      </p:sp>
      <p:graphicFrame>
        <p:nvGraphicFramePr>
          <p:cNvPr id="128393" name="Group 39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3419217"/>
              </p:ext>
            </p:extLst>
          </p:nvPr>
        </p:nvGraphicFramePr>
        <p:xfrm>
          <a:off x="32386" y="852104"/>
          <a:ext cx="8928100" cy="5246122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1871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2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7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Non-monetary reward</a:t>
                      </a: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Definition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Advantages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Disadvantages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5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Delegation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Some one in authority passing down work and authority to those lower in the chain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Workers have a change to prove their capabilities for promotion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Employees may feel overloaded with work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Consultation 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Keeping workers informed of all decisions and consulting with them before major decisions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All workers feel part of the organisation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The time and cost of carrying this out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Empowerment</a:t>
                      </a:r>
                      <a:endParaRPr kumimoji="0" lang="en-GB" sz="16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Giving workers the right to make their own decisions and act on them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Increased respect for organisations goals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Employees can abuse the power given to them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Team Working</a:t>
                      </a:r>
                      <a:endParaRPr kumimoji="0" lang="en-GB" sz="16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More than one person to working on the same problem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Quicker at solving problems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Arguments and personality clashes 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Flexible Working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Allowing employees the flexibility of working at times that suit them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Employees have greater freedom to work when it suits them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Isolation from some other workers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Job Enrichment</a:t>
                      </a:r>
                      <a:endParaRPr kumimoji="0" lang="en-GB" sz="16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Giving employees the chance to use their range of abilities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Reduce the needs for supervision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Leads to a greater work pressure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Job Rotation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Continually changing jobs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Workers do not become bored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Additional cost of training workers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8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024E0-FF6A-4A0F-9666-52557E3BC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350"/>
            <a:ext cx="8991600" cy="914400"/>
          </a:xfrm>
        </p:spPr>
        <p:txBody>
          <a:bodyPr/>
          <a:lstStyle/>
          <a:p>
            <a:r>
              <a:rPr lang="en-GB" dirty="0"/>
              <a:t>Non-Monetary Rewards – A Comparison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5669D8F-F3BF-4D68-9F24-5897D2A32F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835804"/>
              </p:ext>
            </p:extLst>
          </p:nvPr>
        </p:nvGraphicFramePr>
        <p:xfrm>
          <a:off x="0" y="2009790"/>
          <a:ext cx="8991600" cy="37185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615440">
                  <a:extLst>
                    <a:ext uri="{9D8B030D-6E8A-4147-A177-3AD203B41FA5}">
                      <a16:colId xmlns:a16="http://schemas.microsoft.com/office/drawing/2014/main" val="451473306"/>
                    </a:ext>
                  </a:extLst>
                </a:gridCol>
                <a:gridCol w="2331720">
                  <a:extLst>
                    <a:ext uri="{9D8B030D-6E8A-4147-A177-3AD203B41FA5}">
                      <a16:colId xmlns:a16="http://schemas.microsoft.com/office/drawing/2014/main" val="3367919315"/>
                    </a:ext>
                  </a:extLst>
                </a:gridCol>
                <a:gridCol w="2797514">
                  <a:extLst>
                    <a:ext uri="{9D8B030D-6E8A-4147-A177-3AD203B41FA5}">
                      <a16:colId xmlns:a16="http://schemas.microsoft.com/office/drawing/2014/main" val="203658112"/>
                    </a:ext>
                  </a:extLst>
                </a:gridCol>
                <a:gridCol w="2246926">
                  <a:extLst>
                    <a:ext uri="{9D8B030D-6E8A-4147-A177-3AD203B41FA5}">
                      <a16:colId xmlns:a16="http://schemas.microsoft.com/office/drawing/2014/main" val="2316937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Job enlargement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Job enlargement involves the addition of extra, similar, tasks to a job.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4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hopefully the employee will experience less repetition and monotony that are all too common on production 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4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job enlargement, the employee rarely needs to acquire new skills to carry out the additional task, and the motivational benefits of job enrichment are not usually experienced.</a:t>
                      </a:r>
                    </a:p>
                    <a:p>
                      <a:endParaRPr kumimoji="0" lang="en-GB" sz="14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GB" sz="14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 important negative aspect is that job enlargement is sometimes viewed by employees as a requirement to carry out more work for the same amount of pay!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3001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CAFA5A01-78B3-44B9-9DDD-FE1FBBC1B6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7" t="4429"/>
          <a:stretch/>
        </p:blipFill>
        <p:spPr>
          <a:xfrm>
            <a:off x="0" y="1463040"/>
            <a:ext cx="8624572" cy="54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407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AFE5D-BCDA-402B-B61D-A98E73C5D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B986D-E3E2-4C6D-AFF0-84002A566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6ACA30-48C9-4111-A0D4-8295ACFCD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350"/>
            <a:ext cx="8854440" cy="656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316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2801F-273B-4D3D-99C3-69152B7A9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E50B0-2E43-4243-A9B3-B2C768021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FADD2A-1D08-4C92-B9A8-FBEC89EB7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302"/>
            <a:ext cx="8976360" cy="668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10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F833A-A94C-4025-90EF-04F8E2511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B7C3B0-2022-4ADA-926E-71A2AD6BD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68413"/>
            <a:ext cx="8229600" cy="452278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Identify three advantages to an employee of working in a team.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How should manager deal with a mistake made by a junior employee?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Distinguish between job rotation and job enrichment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Explain in your own words how `empowerment` differs from `delegation`.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5323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F479E-782C-4411-9AE5-CCC3B6086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b="0" dirty="0">
                <a:effectLst/>
              </a:rPr>
            </a:br>
            <a:r>
              <a:rPr lang="en-GB" b="0" dirty="0">
                <a:effectLst/>
              </a:rPr>
              <a:t>1.4.4 Motivation in practice</a:t>
            </a:r>
            <a:br>
              <a:rPr lang="en-GB" b="0" dirty="0">
                <a:effectLst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02CA7-C3A3-427B-9CF4-3C2B95BDD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36320"/>
            <a:ext cx="9022080" cy="5821679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c) Financial incentives to improve employee performance: </a:t>
            </a:r>
            <a:endParaRPr lang="en-GB" dirty="0"/>
          </a:p>
          <a:p>
            <a:pPr lvl="1"/>
            <a:r>
              <a:rPr lang="en-GB" sz="1800" dirty="0"/>
              <a:t>piecework </a:t>
            </a:r>
          </a:p>
          <a:p>
            <a:pPr lvl="1"/>
            <a:r>
              <a:rPr lang="en-GB" sz="1800" dirty="0"/>
              <a:t>commission </a:t>
            </a:r>
          </a:p>
          <a:p>
            <a:pPr lvl="1"/>
            <a:r>
              <a:rPr lang="en-GB" sz="1800" dirty="0"/>
              <a:t>bonus </a:t>
            </a:r>
          </a:p>
          <a:p>
            <a:pPr lvl="1"/>
            <a:r>
              <a:rPr lang="en-GB" sz="1800" dirty="0"/>
              <a:t>profit share </a:t>
            </a:r>
          </a:p>
          <a:p>
            <a:pPr lvl="1"/>
            <a:r>
              <a:rPr lang="en-GB" sz="1800" dirty="0"/>
              <a:t>performance-related pay </a:t>
            </a:r>
          </a:p>
          <a:p>
            <a:pPr marL="0" indent="0">
              <a:buNone/>
            </a:pPr>
            <a:r>
              <a:rPr lang="en-GB" b="1" dirty="0"/>
              <a:t>d) Non-financial techniques to improve employee performance: </a:t>
            </a:r>
            <a:endParaRPr lang="en-GB" dirty="0"/>
          </a:p>
          <a:p>
            <a:pPr lvl="1"/>
            <a:r>
              <a:rPr lang="en-GB" sz="1800" dirty="0"/>
              <a:t>delegation </a:t>
            </a:r>
          </a:p>
          <a:p>
            <a:pPr lvl="1"/>
            <a:r>
              <a:rPr lang="en-GB" sz="1800" dirty="0"/>
              <a:t>consultation </a:t>
            </a:r>
          </a:p>
          <a:p>
            <a:pPr lvl="1"/>
            <a:r>
              <a:rPr lang="en-GB" sz="1800" dirty="0"/>
              <a:t>empowerment </a:t>
            </a:r>
          </a:p>
          <a:p>
            <a:pPr lvl="1"/>
            <a:r>
              <a:rPr lang="en-GB" sz="1800" dirty="0"/>
              <a:t>team working </a:t>
            </a:r>
          </a:p>
          <a:p>
            <a:pPr lvl="1"/>
            <a:r>
              <a:rPr lang="en-GB" sz="1800" dirty="0"/>
              <a:t>flexible working </a:t>
            </a:r>
          </a:p>
          <a:p>
            <a:pPr lvl="1"/>
            <a:r>
              <a:rPr lang="en-GB" sz="1800" dirty="0"/>
              <a:t>job enrichment </a:t>
            </a:r>
          </a:p>
          <a:p>
            <a:pPr lvl="1"/>
            <a:r>
              <a:rPr lang="en-GB" sz="1800" dirty="0"/>
              <a:t>job rotation </a:t>
            </a:r>
          </a:p>
          <a:p>
            <a:pPr lvl="1"/>
            <a:r>
              <a:rPr lang="en-GB" sz="1800" dirty="0"/>
              <a:t>job enlargement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5998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Assessing Progress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66206" y="1268413"/>
            <a:ext cx="7715794" cy="5014821"/>
          </a:xfrm>
        </p:spPr>
        <p:txBody>
          <a:bodyPr/>
          <a:lstStyle/>
          <a:p>
            <a:r>
              <a:rPr lang="en-GB" dirty="0"/>
              <a:t>Use the previous two slides to write a paragraph explaining which of these financial and non-financial motivational techniques are most likely to be implemented by the followers of:</a:t>
            </a:r>
          </a:p>
          <a:p>
            <a:pPr lvl="1"/>
            <a:r>
              <a:rPr lang="en-GB" dirty="0"/>
              <a:t>Taylor</a:t>
            </a:r>
          </a:p>
          <a:p>
            <a:pPr lvl="1"/>
            <a:r>
              <a:rPr lang="en-GB" dirty="0"/>
              <a:t>Maslow</a:t>
            </a:r>
          </a:p>
          <a:p>
            <a:pPr lvl="1"/>
            <a:r>
              <a:rPr lang="en-GB" dirty="0"/>
              <a:t>Herzberg</a:t>
            </a:r>
          </a:p>
          <a:p>
            <a:pPr lvl="0"/>
            <a:r>
              <a:rPr lang="en-GB" dirty="0"/>
              <a:t>Suggest and evaluate the suitability of a range of financial and non-financial methods of motivating employees for:</a:t>
            </a:r>
          </a:p>
          <a:p>
            <a:pPr lvl="1"/>
            <a:r>
              <a:rPr lang="en-GB" dirty="0"/>
              <a:t>Teachers within school</a:t>
            </a:r>
          </a:p>
          <a:p>
            <a:pPr lvl="1"/>
            <a:r>
              <a:rPr lang="en-GB" dirty="0"/>
              <a:t>Production line operators</a:t>
            </a:r>
          </a:p>
          <a:p>
            <a:pPr lvl="1"/>
            <a:r>
              <a:rPr lang="en-GB" dirty="0"/>
              <a:t>Sales staff for a high street bank</a:t>
            </a:r>
          </a:p>
        </p:txBody>
      </p:sp>
    </p:spTree>
    <p:extLst>
      <p:ext uri="{BB962C8B-B14F-4D97-AF65-F5344CB8AC3E}">
        <p14:creationId xmlns:p14="http://schemas.microsoft.com/office/powerpoint/2010/main" val="2219296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Objectives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Know: the difference between financial and non-financial motivators in the workplace</a:t>
            </a:r>
          </a:p>
          <a:p>
            <a:r>
              <a:rPr lang="en-GB" dirty="0"/>
              <a:t>Be able to: suggest when and where motivational techniques should be employed</a:t>
            </a:r>
          </a:p>
          <a:p>
            <a:r>
              <a:rPr lang="en-GB" dirty="0"/>
              <a:t>Understand: the role of motivational theorists in influencing the development of financial and non-financial motivational techniques</a:t>
            </a:r>
          </a:p>
        </p:txBody>
      </p:sp>
    </p:spTree>
    <p:extLst>
      <p:ext uri="{BB962C8B-B14F-4D97-AF65-F5344CB8AC3E}">
        <p14:creationId xmlns:p14="http://schemas.microsoft.com/office/powerpoint/2010/main" val="2593375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08516-D3B1-4889-99C2-C828ED4C5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DAB7C-226B-4738-9FF2-54914CB00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" y="1295400"/>
            <a:ext cx="8214360" cy="4495800"/>
          </a:xfrm>
        </p:spPr>
        <p:txBody>
          <a:bodyPr/>
          <a:lstStyle/>
          <a:p>
            <a:r>
              <a:rPr lang="en-GB" dirty="0"/>
              <a:t>Although some theorists like Herzberg believe that money is not a positive motivator (although lack of it can de-motivate), pay systems are designed to motivate employees.</a:t>
            </a:r>
          </a:p>
          <a:p>
            <a:r>
              <a:rPr lang="en-GB" dirty="0"/>
              <a:t>The scientific / Theory X approach, in particular, argues that workers respond to financial rewards.</a:t>
            </a:r>
          </a:p>
          <a:p>
            <a:r>
              <a:rPr lang="en-GB" dirty="0"/>
              <a:t>Getting employee pay right (often referred to as the "remuneration package") is a crucial task for a business.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3072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96E5E-8327-4361-842D-3507A445B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dirty="0"/>
              <a:t>Why is pay important?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1F51A-CBB5-47AA-B5CE-F5F23B242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68413"/>
            <a:ext cx="8991600" cy="5482907"/>
          </a:xfrm>
        </p:spPr>
        <p:txBody>
          <a:bodyPr/>
          <a:lstStyle/>
          <a:p>
            <a:r>
              <a:rPr lang="en-GB" dirty="0"/>
              <a:t>It is an important cost for a business (in some "labour-intensive" businesses, payroll costs are over 50% of total costs)</a:t>
            </a:r>
          </a:p>
          <a:p>
            <a:r>
              <a:rPr lang="en-GB" dirty="0"/>
              <a:t>People feel strongly about it</a:t>
            </a:r>
          </a:p>
          <a:p>
            <a:r>
              <a:rPr lang="en-GB" dirty="0"/>
              <a:t>Pay is the subject of important business legislation (e.g. national minimum wage; equal opportunities)</a:t>
            </a:r>
          </a:p>
          <a:p>
            <a:r>
              <a:rPr lang="en-GB" dirty="0"/>
              <a:t>It helps attract reliable employees with the skills the business needs for success</a:t>
            </a:r>
          </a:p>
          <a:p>
            <a:r>
              <a:rPr lang="en-GB" dirty="0"/>
              <a:t>Pay also helps retain employees – rather than them leave and perhaps join a competitor</a:t>
            </a:r>
          </a:p>
          <a:p>
            <a:r>
              <a:rPr lang="en-GB" dirty="0"/>
              <a:t>For most employees, the remuneration package is the most important part of a job – and certainly the most visible part of any job offer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1878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361" name="Picture 81" descr="pinned_sticky_notes_11_30_08_pc_pr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844675"/>
            <a:ext cx="5364163" cy="536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360" name="Picture 80" descr="pinned_sticky_notes_11_30_08_pc_pr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138"/>
            <a:ext cx="5364163" cy="536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684213" y="1196975"/>
            <a:ext cx="80010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GB">
                <a:latin typeface="Arial" charset="0"/>
              </a:rPr>
              <a:t>The theorist identify a range of tools that firms can use in order to motivate their workers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GB">
                <a:latin typeface="Arial" charset="0"/>
              </a:rPr>
              <a:t>These tools can be split into </a:t>
            </a:r>
            <a:r>
              <a:rPr lang="en-GB">
                <a:solidFill>
                  <a:schemeClr val="accent2"/>
                </a:solidFill>
                <a:latin typeface="Arial" charset="0"/>
              </a:rPr>
              <a:t>TWO</a:t>
            </a:r>
            <a:r>
              <a:rPr lang="en-GB">
                <a:latin typeface="Arial" charset="0"/>
              </a:rPr>
              <a:t> groups: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endParaRPr lang="en-GB">
              <a:latin typeface="Arial" charset="0"/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 typeface="Wingdings 3" pitchFamily="18" charset="2"/>
              <a:buBlip>
                <a:blip r:embed="rId4"/>
              </a:buBlip>
            </a:pPr>
            <a:endParaRPr lang="en-GB" sz="2000">
              <a:latin typeface="Arial" charset="0"/>
            </a:endParaRPr>
          </a:p>
        </p:txBody>
      </p:sp>
      <p:sp>
        <p:nvSpPr>
          <p:cNvPr id="97346" name="Text Box 66"/>
          <p:cNvSpPr txBox="1">
            <a:spLocks noChangeArrowheads="1"/>
          </p:cNvSpPr>
          <p:nvPr/>
        </p:nvSpPr>
        <p:spPr bwMode="auto">
          <a:xfrm rot="21120000">
            <a:off x="538163" y="3525838"/>
            <a:ext cx="3886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 u="sng">
                <a:solidFill>
                  <a:srgbClr val="FF0000"/>
                </a:solidFill>
                <a:latin typeface="Bradley Hand ITC" pitchFamily="66" charset="0"/>
              </a:rPr>
              <a:t>Monetary Rewards</a:t>
            </a:r>
            <a:endParaRPr lang="en-US" sz="2800" b="1" u="sng">
              <a:solidFill>
                <a:srgbClr val="FF0000"/>
              </a:solidFill>
              <a:latin typeface="Bradley Hand ITC" pitchFamily="66" charset="0"/>
            </a:endParaRPr>
          </a:p>
        </p:txBody>
      </p:sp>
      <p:sp>
        <p:nvSpPr>
          <p:cNvPr id="97353" name="Text Box 73"/>
          <p:cNvSpPr txBox="1">
            <a:spLocks noChangeArrowheads="1"/>
          </p:cNvSpPr>
          <p:nvPr/>
        </p:nvSpPr>
        <p:spPr bwMode="auto">
          <a:xfrm rot="21120000">
            <a:off x="5003800" y="3357563"/>
            <a:ext cx="39290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 u="sng">
                <a:solidFill>
                  <a:srgbClr val="FF0000"/>
                </a:solidFill>
                <a:latin typeface="Bradley Hand ITC" pitchFamily="66" charset="0"/>
              </a:rPr>
              <a:t>Non-Monetary Rewards</a:t>
            </a:r>
            <a:endParaRPr lang="en-US" sz="2800" b="1" u="sng">
              <a:solidFill>
                <a:srgbClr val="FF0000"/>
              </a:solidFill>
              <a:latin typeface="Bradley Hand ITC" pitchFamily="66" charset="0"/>
            </a:endParaRPr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 rot="21120000">
            <a:off x="755650" y="4098925"/>
            <a:ext cx="4176713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GB" sz="2000">
                <a:latin typeface="Comic Sans MS" pitchFamily="66" charset="0"/>
              </a:rPr>
              <a:t>This involves rewarding a worker in a financial sense, e.g.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 typeface="Wingdings 3" pitchFamily="18" charset="2"/>
              <a:buBlip>
                <a:blip r:embed="rId4"/>
              </a:buBlip>
            </a:pPr>
            <a:r>
              <a:rPr lang="en-GB" sz="1800">
                <a:solidFill>
                  <a:schemeClr val="accent2"/>
                </a:solidFill>
                <a:latin typeface="Comic Sans MS" pitchFamily="66" charset="0"/>
              </a:rPr>
              <a:t>Payment systems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 typeface="Wingdings 3" pitchFamily="18" charset="2"/>
              <a:buBlip>
                <a:blip r:embed="rId4"/>
              </a:buBlip>
            </a:pPr>
            <a:r>
              <a:rPr lang="en-GB" sz="1800">
                <a:solidFill>
                  <a:schemeClr val="accent2"/>
                </a:solidFill>
                <a:latin typeface="Comic Sans MS" pitchFamily="66" charset="0"/>
              </a:rPr>
              <a:t>Bonus Schemes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 typeface="Wingdings 3" pitchFamily="18" charset="2"/>
              <a:buBlip>
                <a:blip r:embed="rId4"/>
              </a:buBlip>
            </a:pPr>
            <a:r>
              <a:rPr lang="en-GB" sz="1800">
                <a:solidFill>
                  <a:schemeClr val="accent2"/>
                </a:solidFill>
                <a:latin typeface="Comic Sans MS" pitchFamily="66" charset="0"/>
              </a:rPr>
              <a:t>Staff Discounts</a:t>
            </a:r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 rot="21120000">
            <a:off x="5148263" y="3933825"/>
            <a:ext cx="3887787" cy="230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GB" sz="2000">
                <a:latin typeface="Comic Sans MS" pitchFamily="66" charset="0"/>
              </a:rPr>
              <a:t>This involves giving rewards other than cash, e.g.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 typeface="Wingdings 3" pitchFamily="18" charset="2"/>
              <a:buBlip>
                <a:blip r:embed="rId4"/>
              </a:buBlip>
            </a:pPr>
            <a:r>
              <a:rPr lang="en-GB" sz="1800">
                <a:solidFill>
                  <a:schemeClr val="accent2"/>
                </a:solidFill>
                <a:latin typeface="Comic Sans MS" pitchFamily="66" charset="0"/>
              </a:rPr>
              <a:t>Job rotation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 typeface="Wingdings 3" pitchFamily="18" charset="2"/>
              <a:buBlip>
                <a:blip r:embed="rId4"/>
              </a:buBlip>
            </a:pPr>
            <a:r>
              <a:rPr lang="en-GB" sz="1800">
                <a:solidFill>
                  <a:schemeClr val="accent2"/>
                </a:solidFill>
                <a:latin typeface="Comic Sans MS" pitchFamily="66" charset="0"/>
              </a:rPr>
              <a:t>Job enlargement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 typeface="Wingdings 3" pitchFamily="18" charset="2"/>
              <a:buBlip>
                <a:blip r:embed="rId4"/>
              </a:buBlip>
            </a:pPr>
            <a:r>
              <a:rPr lang="en-GB" sz="1800">
                <a:solidFill>
                  <a:schemeClr val="accent2"/>
                </a:solidFill>
                <a:latin typeface="Comic Sans MS" pitchFamily="66" charset="0"/>
              </a:rPr>
              <a:t>Job enrichment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 typeface="Wingdings 3" pitchFamily="18" charset="2"/>
              <a:buBlip>
                <a:blip r:embed="rId4"/>
              </a:buBlip>
            </a:pPr>
            <a:r>
              <a:rPr lang="en-GB" sz="1800">
                <a:solidFill>
                  <a:schemeClr val="accent2"/>
                </a:solidFill>
                <a:latin typeface="Comic Sans MS" pitchFamily="66" charset="0"/>
              </a:rPr>
              <a:t>Delegation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 typeface="Wingdings 3" pitchFamily="18" charset="2"/>
              <a:buBlip>
                <a:blip r:embed="rId4"/>
              </a:buBlip>
            </a:pPr>
            <a:r>
              <a:rPr lang="en-GB" sz="1800">
                <a:solidFill>
                  <a:schemeClr val="accent2"/>
                </a:solidFill>
                <a:latin typeface="Comic Sans MS" pitchFamily="66" charset="0"/>
              </a:rPr>
              <a:t>Flexible working</a:t>
            </a:r>
          </a:p>
        </p:txBody>
      </p:sp>
      <p:sp>
        <p:nvSpPr>
          <p:cNvPr id="97358" name="Rectangle 7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/>
              <a:t>Motivation in Practice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73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73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7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7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97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973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97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97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 bldLvl="4" autoUpdateAnimBg="0"/>
      <p:bldP spid="97346" grpId="0"/>
      <p:bldP spid="97353" grpId="0"/>
      <p:bldP spid="97287" grpId="0" uiExpand="1" build="p" bldLvl="4" autoUpdateAnimBg="0"/>
      <p:bldP spid="97288" grpId="0" uiExpand="1" build="p" bldLvl="4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755527-5A38-4A0C-B23B-6093F4E3B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184"/>
            <a:ext cx="9129582" cy="516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10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469" name="Group 1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946856"/>
              </p:ext>
            </p:extLst>
          </p:nvPr>
        </p:nvGraphicFramePr>
        <p:xfrm>
          <a:off x="250825" y="1125538"/>
          <a:ext cx="8640763" cy="5096833"/>
        </p:xfrm>
        <a:graphic>
          <a:graphicData uri="http://schemas.openxmlformats.org/drawingml/2006/table">
            <a:tbl>
              <a:tblPr/>
              <a:tblGrid>
                <a:gridCol w="215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2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Payment Method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Definition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Advantage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Disadvantage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Profit share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Where employees receive a share of the firms profits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 employee is incentivised to work towards making the business successful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Free rider problem – some employees benefit from the hard work of others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Piece Rate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Paid according amount produced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Gives incentive to work quickly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Can result in lower product quality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Bonus System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Paid more if targets are met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Encourages workers to produce more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Can result in a low basic wage and low quality products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Commission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Paid a percentage of the value sold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Useful for sales staff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Can result in low basic wage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Performance Related Pay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Where employees work is considered to be above average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Useful to motivate employees who’s output cannot be directly related to production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Subjective and does very little to encourage team harmony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0468" name="Rectangle 11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/>
              <a:t>Monetary Rewards – A Comparison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9904F-EB69-419A-BB5B-F7B16E00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51C373-297B-4DD8-A4C7-F4621D4E6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139512" cy="332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295510"/>
      </p:ext>
    </p:extLst>
  </p:cSld>
  <p:clrMapOvr>
    <a:masterClrMapping/>
  </p:clrMapOvr>
</p:sld>
</file>

<file path=ppt/theme/theme1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Master</Template>
  <TotalTime>271</TotalTime>
  <Words>913</Words>
  <Application>Microsoft Office PowerPoint</Application>
  <PresentationFormat>On-screen Show (4:3)</PresentationFormat>
  <Paragraphs>128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Bradley Hand ITC</vt:lpstr>
      <vt:lpstr>Comic Sans MS</vt:lpstr>
      <vt:lpstr>Tempus Sans ITC</vt:lpstr>
      <vt:lpstr>Times New Roman</vt:lpstr>
      <vt:lpstr>Wingdings 3</vt:lpstr>
      <vt:lpstr>1_Blank Presentation</vt:lpstr>
      <vt:lpstr>Motivation in practice</vt:lpstr>
      <vt:lpstr> 1.4.4 Motivation in practice </vt:lpstr>
      <vt:lpstr>Learning Objectives </vt:lpstr>
      <vt:lpstr>PowerPoint Presentation</vt:lpstr>
      <vt:lpstr> Why is pay important? </vt:lpstr>
      <vt:lpstr>Motivation in Practice</vt:lpstr>
      <vt:lpstr>PowerPoint Presentation</vt:lpstr>
      <vt:lpstr>Monetary Rewards – A Comparison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Non-Financial Incentives– A Comparison</vt:lpstr>
      <vt:lpstr>Non-Monetary Rewards – A Comparison</vt:lpstr>
      <vt:lpstr>Non-Monetary Rewards – A Comparison</vt:lpstr>
      <vt:lpstr>PowerPoint Presentation</vt:lpstr>
      <vt:lpstr>PowerPoint Presentation</vt:lpstr>
      <vt:lpstr>Review</vt:lpstr>
      <vt:lpstr>Assessing Progress</vt:lpstr>
    </vt:vector>
  </TitlesOfParts>
  <Company>Business Studies Online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The Best From Staff In Practice</dc:title>
  <dc:creator>A Murray</dc:creator>
  <cp:lastModifiedBy>S Gouldthorpe</cp:lastModifiedBy>
  <cp:revision>383</cp:revision>
  <cp:lastPrinted>2002-05-24T14:22:21Z</cp:lastPrinted>
  <dcterms:created xsi:type="dcterms:W3CDTF">2001-07-04T09:21:15Z</dcterms:created>
  <dcterms:modified xsi:type="dcterms:W3CDTF">2020-02-24T14:35:22Z</dcterms:modified>
</cp:coreProperties>
</file>