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59"/>
  </p:notesMasterIdLst>
  <p:sldIdLst>
    <p:sldId id="256" r:id="rId3"/>
    <p:sldId id="290" r:id="rId4"/>
    <p:sldId id="280" r:id="rId5"/>
    <p:sldId id="267" r:id="rId6"/>
    <p:sldId id="258" r:id="rId7"/>
    <p:sldId id="259" r:id="rId8"/>
    <p:sldId id="332" r:id="rId9"/>
    <p:sldId id="285" r:id="rId10"/>
    <p:sldId id="286" r:id="rId11"/>
    <p:sldId id="265" r:id="rId12"/>
    <p:sldId id="288" r:id="rId13"/>
    <p:sldId id="291" r:id="rId14"/>
    <p:sldId id="292" r:id="rId15"/>
    <p:sldId id="293" r:id="rId16"/>
    <p:sldId id="294" r:id="rId17"/>
    <p:sldId id="289" r:id="rId18"/>
    <p:sldId id="295" r:id="rId19"/>
    <p:sldId id="296" r:id="rId20"/>
    <p:sldId id="297" r:id="rId21"/>
    <p:sldId id="335" r:id="rId22"/>
    <p:sldId id="333" r:id="rId23"/>
    <p:sldId id="334" r:id="rId24"/>
    <p:sldId id="268" r:id="rId25"/>
    <p:sldId id="298" r:id="rId26"/>
    <p:sldId id="299" r:id="rId27"/>
    <p:sldId id="269" r:id="rId28"/>
    <p:sldId id="301" r:id="rId29"/>
    <p:sldId id="270" r:id="rId30"/>
    <p:sldId id="302" r:id="rId31"/>
    <p:sldId id="303" r:id="rId32"/>
    <p:sldId id="308" r:id="rId33"/>
    <p:sldId id="309" r:id="rId34"/>
    <p:sldId id="307" r:id="rId35"/>
    <p:sldId id="271" r:id="rId36"/>
    <p:sldId id="330" r:id="rId37"/>
    <p:sldId id="310" r:id="rId38"/>
    <p:sldId id="313" r:id="rId39"/>
    <p:sldId id="323" r:id="rId40"/>
    <p:sldId id="324" r:id="rId41"/>
    <p:sldId id="325" r:id="rId42"/>
    <p:sldId id="326" r:id="rId43"/>
    <p:sldId id="327" r:id="rId44"/>
    <p:sldId id="328" r:id="rId45"/>
    <p:sldId id="329" r:id="rId46"/>
    <p:sldId id="331" r:id="rId47"/>
    <p:sldId id="272" r:id="rId48"/>
    <p:sldId id="314" r:id="rId49"/>
    <p:sldId id="311" r:id="rId50"/>
    <p:sldId id="312" r:id="rId51"/>
    <p:sldId id="319" r:id="rId52"/>
    <p:sldId id="287" r:id="rId53"/>
    <p:sldId id="320" r:id="rId54"/>
    <p:sldId id="321" r:id="rId55"/>
    <p:sldId id="322" r:id="rId56"/>
    <p:sldId id="263" r:id="rId57"/>
    <p:sldId id="27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9" autoAdjust="0"/>
    <p:restoredTop sz="84064" autoAdjust="0"/>
  </p:normalViewPr>
  <p:slideViewPr>
    <p:cSldViewPr snapToGrid="0">
      <p:cViewPr varScale="1">
        <p:scale>
          <a:sx n="87" d="100"/>
          <a:sy n="87" d="100"/>
        </p:scale>
        <p:origin x="11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6</a:t>
            </a:fld>
            <a:endParaRPr lang="en-GB"/>
          </a:p>
        </p:txBody>
      </p:sp>
    </p:spTree>
    <p:extLst>
      <p:ext uri="{BB962C8B-B14F-4D97-AF65-F5344CB8AC3E}">
        <p14:creationId xmlns:p14="http://schemas.microsoft.com/office/powerpoint/2010/main" val="264504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34914-3D98-4859-9953-063F0D1935A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52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31</a:t>
            </a:fld>
            <a:endParaRPr lang="en-GB"/>
          </a:p>
        </p:txBody>
      </p:sp>
    </p:spTree>
    <p:extLst>
      <p:ext uri="{BB962C8B-B14F-4D97-AF65-F5344CB8AC3E}">
        <p14:creationId xmlns:p14="http://schemas.microsoft.com/office/powerpoint/2010/main" val="78769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445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a:t>
            </a:r>
            <a:r>
              <a:rPr lang="en-GB" baseline="0" dirty="0" smtClean="0"/>
              <a:t> waiting for a gate to open up or to take off or for a flight to arrive</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39</a:t>
            </a:fld>
            <a:endParaRPr lang="en-GB"/>
          </a:p>
        </p:txBody>
      </p:sp>
    </p:spTree>
    <p:extLst>
      <p:ext uri="{BB962C8B-B14F-4D97-AF65-F5344CB8AC3E}">
        <p14:creationId xmlns:p14="http://schemas.microsoft.com/office/powerpoint/2010/main" val="77559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Higher costs leads to lower profitability.</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42</a:t>
            </a:fld>
            <a:endParaRPr lang="en-GB"/>
          </a:p>
        </p:txBody>
      </p:sp>
    </p:spTree>
    <p:extLst>
      <p:ext uri="{BB962C8B-B14F-4D97-AF65-F5344CB8AC3E}">
        <p14:creationId xmlns:p14="http://schemas.microsoft.com/office/powerpoint/2010/main" val="98077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Game might have to be recoded (reworked)</a:t>
            </a:r>
            <a:r>
              <a:rPr lang="en-GB" baseline="0" dirty="0" smtClean="0"/>
              <a:t> if it is not working correctly.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44</a:t>
            </a:fld>
            <a:endParaRPr lang="en-GB"/>
          </a:p>
        </p:txBody>
      </p:sp>
    </p:spTree>
    <p:extLst>
      <p:ext uri="{BB962C8B-B14F-4D97-AF65-F5344CB8AC3E}">
        <p14:creationId xmlns:p14="http://schemas.microsoft.com/office/powerpoint/2010/main" val="16849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08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might be an item that is already part assembled like a mug with a handle.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9</a:t>
            </a:fld>
            <a:endParaRPr lang="en-GB"/>
          </a:p>
        </p:txBody>
      </p:sp>
    </p:spTree>
    <p:extLst>
      <p:ext uri="{BB962C8B-B14F-4D97-AF65-F5344CB8AC3E}">
        <p14:creationId xmlns:p14="http://schemas.microsoft.com/office/powerpoint/2010/main" val="56658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10</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Higher costs means lower profitability.</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13</a:t>
            </a:fld>
            <a:endParaRPr lang="en-GB"/>
          </a:p>
        </p:txBody>
      </p:sp>
    </p:spTree>
    <p:extLst>
      <p:ext uri="{BB962C8B-B14F-4D97-AF65-F5344CB8AC3E}">
        <p14:creationId xmlns:p14="http://schemas.microsoft.com/office/powerpoint/2010/main" val="285630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20</a:t>
            </a:fld>
            <a:endParaRPr lang="en-GB"/>
          </a:p>
        </p:txBody>
      </p:sp>
    </p:spTree>
    <p:extLst>
      <p:ext uri="{BB962C8B-B14F-4D97-AF65-F5344CB8AC3E}">
        <p14:creationId xmlns:p14="http://schemas.microsoft.com/office/powerpoint/2010/main" val="371330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an old spec Edexcel International business paper,</a:t>
            </a:r>
            <a:r>
              <a:rPr lang="en-GB" baseline="0" dirty="0" smtClean="0"/>
              <a:t> only 1 mark.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21</a:t>
            </a:fld>
            <a:endParaRPr lang="en-GB"/>
          </a:p>
        </p:txBody>
      </p:sp>
    </p:spTree>
    <p:extLst>
      <p:ext uri="{BB962C8B-B14F-4D97-AF65-F5344CB8AC3E}">
        <p14:creationId xmlns:p14="http://schemas.microsoft.com/office/powerpoint/2010/main" val="81221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76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20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20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2787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429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4586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6271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8501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581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7034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830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913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5742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98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4635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windowscentral.com/alcatel-idol-4-pro-now-out-stock-uk-it-even-launche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bbc.co.uk/education/clips/zdc2tfr"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implylivingvegan.com/2017/11/29/10-eco-friendly-products-to-help-you-minimise-waste/"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PpNmsQm_YSw"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dLhWoa-TmJY" TargetMode="External"/><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youtube.com/watch?v=8KJaEOiHxNw"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hyperlink" Target="https://www.youtube.com/watch?v=kUskizSdYMo" TargetMode="External"/><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hyperlink" Target="https://www.youtube.com/watch?v=ZwOq91BUN98&amp;list=PLXzd3vidJkSf1uUwn9irtz98wQanxw_Gf&amp;index=6" TargetMode="External"/><Relationship Id="rId1" Type="http://schemas.openxmlformats.org/officeDocument/2006/relationships/slideLayout" Target="../slideLayouts/slideLayout2.xml"/><Relationship Id="rId6" Type="http://schemas.openxmlformats.org/officeDocument/2006/relationships/hyperlink" Target="https://www.youtube.com/watch?v=k40Y3VHx7oU" TargetMode="External"/><Relationship Id="rId5" Type="http://schemas.openxmlformats.org/officeDocument/2006/relationships/image" Target="../media/image48.png"/><Relationship Id="rId4" Type="http://schemas.openxmlformats.org/officeDocument/2006/relationships/hyperlink" Target="https://www.youtube.com/watch?v=wfsRAZUnonI" TargetMode="External"/><Relationship Id="rId9"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2.4.3 Stock Control</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sz="5800" b="1" dirty="0">
                <a:solidFill>
                  <a:srgbClr val="0070C0"/>
                </a:solidFill>
              </a:rPr>
              <a:t>Interpretation of stock control diagram</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Stock management diagram</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Stock management can be carried out by using a diagram such as the one on the right</a:t>
            </a:r>
          </a:p>
          <a:p>
            <a:endParaRPr lang="en-GB" dirty="0"/>
          </a:p>
          <a:p>
            <a:r>
              <a:rPr lang="en-GB" dirty="0" smtClean="0"/>
              <a:t>This diagram is also known as a bar gate if you are looking for examples online or in text books</a:t>
            </a:r>
          </a:p>
          <a:p>
            <a:endParaRPr lang="en-GB" dirty="0"/>
          </a:p>
          <a:p>
            <a:r>
              <a:rPr lang="en-GB" dirty="0" smtClean="0"/>
              <a:t>You do not have to draw one in an exam but you will need to be able to make calculations from one</a:t>
            </a:r>
            <a:endParaRPr lang="en-GB"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334779"/>
            <a:ext cx="5181600" cy="3333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785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smtClean="0"/>
              <a:t>Step 1: Know the diagram</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In a business they may need to order more stock when they run out</a:t>
            </a:r>
          </a:p>
          <a:p>
            <a:pPr lvl="1"/>
            <a:r>
              <a:rPr lang="en-GB" dirty="0" smtClean="0"/>
              <a:t>For example in a pet shop they may need to order cat food </a:t>
            </a:r>
          </a:p>
          <a:p>
            <a:pPr lvl="1"/>
            <a:r>
              <a:rPr lang="en-GB" dirty="0" smtClean="0"/>
              <a:t>The goods will come from the supplier but may not turn up for a few weeks</a:t>
            </a:r>
          </a:p>
          <a:p>
            <a:pPr lvl="1"/>
            <a:r>
              <a:rPr lang="en-GB" dirty="0" smtClean="0"/>
              <a:t>Business needs to PLAN to make sure that they don’t run out of cat food to sell</a:t>
            </a:r>
            <a:endParaRPr lang="en-GB" dirty="0"/>
          </a:p>
        </p:txBody>
      </p:sp>
      <p:pic>
        <p:nvPicPr>
          <p:cNvPr id="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501400" y="2418561"/>
            <a:ext cx="4783574" cy="3343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855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GB" dirty="0" smtClean="0"/>
              <a:t>Step 2: Understand about holding stock</a:t>
            </a:r>
            <a:endParaRPr lang="en-GB" dirty="0"/>
          </a:p>
        </p:txBody>
      </p:sp>
      <p:sp>
        <p:nvSpPr>
          <p:cNvPr id="3" name="Content Placeholder 2"/>
          <p:cNvSpPr>
            <a:spLocks noGrp="1"/>
          </p:cNvSpPr>
          <p:nvPr>
            <p:ph sz="half" idx="1"/>
          </p:nvPr>
        </p:nvSpPr>
        <p:spPr>
          <a:solidFill>
            <a:schemeClr val="lt1"/>
          </a:solidFill>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High stock holding </a:t>
            </a:r>
            <a:r>
              <a:rPr lang="en-GB" dirty="0" smtClean="0"/>
              <a:t>is expensive and adds to the cost of a business which will reduce profits e.g</a:t>
            </a:r>
            <a:r>
              <a:rPr lang="en-GB" dirty="0"/>
              <a:t>. </a:t>
            </a:r>
            <a:r>
              <a:rPr lang="en-GB" dirty="0" smtClean="0"/>
              <a:t>extra storage</a:t>
            </a:r>
            <a:r>
              <a:rPr lang="en-GB" dirty="0"/>
              <a:t>, insurance, </a:t>
            </a:r>
            <a:r>
              <a:rPr lang="en-GB" dirty="0" smtClean="0"/>
              <a:t>etc.</a:t>
            </a:r>
          </a:p>
          <a:p>
            <a:r>
              <a:rPr lang="en-GB" dirty="0" smtClean="0"/>
              <a:t>A business can </a:t>
            </a:r>
            <a:r>
              <a:rPr lang="en-GB" dirty="0"/>
              <a:t>be left with lots of unwanted </a:t>
            </a:r>
            <a:r>
              <a:rPr lang="en-GB" dirty="0" smtClean="0"/>
              <a:t>stock e.g. cat food that is out-of-date</a:t>
            </a:r>
          </a:p>
          <a:p>
            <a:r>
              <a:rPr lang="en-GB" dirty="0" smtClean="0"/>
              <a:t>Makes </a:t>
            </a:r>
            <a:r>
              <a:rPr lang="en-GB" dirty="0"/>
              <a:t>it more difficult to compete </a:t>
            </a:r>
            <a:r>
              <a:rPr lang="en-GB" dirty="0" smtClean="0"/>
              <a:t>on price </a:t>
            </a:r>
            <a:r>
              <a:rPr lang="en-GB" dirty="0"/>
              <a:t>due to stock holding </a:t>
            </a:r>
            <a:r>
              <a:rPr lang="en-GB" dirty="0" smtClean="0"/>
              <a:t>costs</a:t>
            </a:r>
          </a:p>
          <a:p>
            <a:r>
              <a:rPr lang="en-GB" dirty="0" smtClean="0">
                <a:solidFill>
                  <a:srgbClr val="FF0000"/>
                </a:solidFill>
              </a:rPr>
              <a:t>Can you explain how this would have an impact on profitability?</a:t>
            </a:r>
          </a:p>
          <a:p>
            <a:pPr marL="0" indent="0">
              <a:buNone/>
            </a:pPr>
            <a:endParaRPr lang="en-GB" dirty="0"/>
          </a:p>
        </p:txBody>
      </p:sp>
      <p:pic>
        <p:nvPicPr>
          <p:cNvPr id="8194" name="Picture 2" descr="Image result for out of date cat food"/>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6172200" y="2008669"/>
            <a:ext cx="5105400" cy="3377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Up Arrow Callout 4"/>
          <p:cNvSpPr/>
          <p:nvPr/>
        </p:nvSpPr>
        <p:spPr>
          <a:xfrm>
            <a:off x="6172200" y="5298312"/>
            <a:ext cx="5105400" cy="1075296"/>
          </a:xfrm>
          <a:prstGeom prst="upArrowCallou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err="1">
                <a:solidFill>
                  <a:prstClr val="white"/>
                </a:solidFill>
                <a:latin typeface="Arial Rounded MT Bold" panose="020F0704030504030204" pitchFamily="34" charset="0"/>
              </a:rPr>
              <a:t>Urgh</a:t>
            </a:r>
            <a:r>
              <a:rPr lang="en-GB" dirty="0">
                <a:solidFill>
                  <a:prstClr val="white"/>
                </a:solidFill>
                <a:latin typeface="Arial Rounded MT Bold" panose="020F0704030504030204" pitchFamily="34" charset="0"/>
              </a:rPr>
              <a:t> this cat food it out-of-date</a:t>
            </a:r>
          </a:p>
        </p:txBody>
      </p:sp>
    </p:spTree>
    <p:extLst>
      <p:ext uri="{BB962C8B-B14F-4D97-AF65-F5344CB8AC3E}">
        <p14:creationId xmlns:p14="http://schemas.microsoft.com/office/powerpoint/2010/main" val="336813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391886" y="185158"/>
            <a:ext cx="11524343" cy="1228725"/>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anchor="ct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lgn="ctr">
              <a:spcBef>
                <a:spcPct val="0"/>
              </a:spcBef>
              <a:buNone/>
            </a:pPr>
            <a:r>
              <a:rPr lang="en-GB" sz="4000" dirty="0">
                <a:solidFill>
                  <a:schemeClr val="bg1"/>
                </a:solidFill>
                <a:latin typeface="Calibri"/>
              </a:rPr>
              <a:t>Step 3: Have a go at drawing a diagram</a:t>
            </a:r>
            <a:endParaRPr lang="en-US" altLang="en-US" sz="4000" dirty="0">
              <a:solidFill>
                <a:schemeClr val="bg1"/>
              </a:solidFill>
              <a:latin typeface="Calibri"/>
            </a:endParaRPr>
          </a:p>
        </p:txBody>
      </p:sp>
      <p:grpSp>
        <p:nvGrpSpPr>
          <p:cNvPr id="2" name="Group 1"/>
          <p:cNvGrpSpPr/>
          <p:nvPr/>
        </p:nvGrpSpPr>
        <p:grpSpPr>
          <a:xfrm>
            <a:off x="1560795" y="1557338"/>
            <a:ext cx="8362669" cy="5046662"/>
            <a:chOff x="36794" y="1557338"/>
            <a:chExt cx="8362669" cy="5046662"/>
          </a:xfrm>
        </p:grpSpPr>
        <p:sp>
          <p:nvSpPr>
            <p:cNvPr id="29699" name="Line 5"/>
            <p:cNvSpPr>
              <a:spLocks noChangeShapeType="1"/>
            </p:cNvSpPr>
            <p:nvPr/>
          </p:nvSpPr>
          <p:spPr bwMode="auto">
            <a:xfrm>
              <a:off x="971550" y="1628775"/>
              <a:ext cx="0" cy="4321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00" name="Line 6"/>
            <p:cNvSpPr>
              <a:spLocks noChangeShapeType="1"/>
            </p:cNvSpPr>
            <p:nvPr/>
          </p:nvSpPr>
          <p:spPr bwMode="auto">
            <a:xfrm>
              <a:off x="971550" y="5949950"/>
              <a:ext cx="69135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07" name="Text Box 13"/>
            <p:cNvSpPr txBox="1">
              <a:spLocks noChangeArrowheads="1"/>
            </p:cNvSpPr>
            <p:nvPr/>
          </p:nvSpPr>
          <p:spPr bwMode="auto">
            <a:xfrm>
              <a:off x="6804025" y="6237288"/>
              <a:ext cx="1595438" cy="366712"/>
            </a:xfrm>
            <a:prstGeom prst="rect">
              <a:avLst/>
            </a:prstGeom>
            <a:ln/>
            <a:extLst/>
          </p:spPr>
          <p:style>
            <a:lnRef idx="2">
              <a:schemeClr val="accent5"/>
            </a:lnRef>
            <a:fillRef idx="1">
              <a:schemeClr val="lt1"/>
            </a:fillRef>
            <a:effectRef idx="0">
              <a:schemeClr val="accent5"/>
            </a:effectRef>
            <a:fontRef idx="minor">
              <a:schemeClr val="dk1"/>
            </a:fontRef>
          </p:style>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dirty="0">
                  <a:solidFill>
                    <a:prstClr val="black"/>
                  </a:solidFill>
                  <a:latin typeface="Gill Sans MT" pitchFamily="34" charset="0"/>
                </a:rPr>
                <a:t>Time in weeks </a:t>
              </a:r>
              <a:endParaRPr lang="en-US" altLang="en-US" sz="1800" dirty="0">
                <a:solidFill>
                  <a:prstClr val="black"/>
                </a:solidFill>
                <a:latin typeface="Gill Sans MT" pitchFamily="34" charset="0"/>
              </a:endParaRPr>
            </a:p>
          </p:txBody>
        </p:sp>
        <p:sp>
          <p:nvSpPr>
            <p:cNvPr id="29708" name="Text Box 14"/>
            <p:cNvSpPr txBox="1">
              <a:spLocks noChangeArrowheads="1"/>
            </p:cNvSpPr>
            <p:nvPr/>
          </p:nvSpPr>
          <p:spPr bwMode="auto">
            <a:xfrm rot="10800000">
              <a:off x="36794" y="2457535"/>
              <a:ext cx="461665" cy="3024039"/>
            </a:xfrm>
            <a:prstGeom prst="rect">
              <a:avLst/>
            </a:prstGeom>
            <a:ln/>
            <a:extLst/>
          </p:spPr>
          <p:style>
            <a:lnRef idx="2">
              <a:schemeClr val="accent5"/>
            </a:lnRef>
            <a:fillRef idx="1">
              <a:schemeClr val="lt1"/>
            </a:fillRef>
            <a:effectRef idx="0">
              <a:schemeClr val="accent5"/>
            </a:effectRef>
            <a:fontRef idx="minor">
              <a:schemeClr val="dk1"/>
            </a:fontRef>
          </p:style>
          <p:txBody>
            <a:bodyPr vert="eaVert" wrap="squar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50000"/>
                </a:spcBef>
                <a:buNone/>
              </a:pPr>
              <a:r>
                <a:rPr lang="en-GB" altLang="en-US" sz="1800" dirty="0">
                  <a:solidFill>
                    <a:prstClr val="black"/>
                  </a:solidFill>
                  <a:latin typeface="Gill Sans MT" pitchFamily="34" charset="0"/>
                </a:rPr>
                <a:t>Stock Level – boxes of cat food</a:t>
              </a:r>
              <a:endParaRPr lang="en-US" altLang="en-US" sz="1800" dirty="0">
                <a:solidFill>
                  <a:prstClr val="black"/>
                </a:solidFill>
                <a:latin typeface="Gill Sans MT" pitchFamily="34" charset="0"/>
              </a:endParaRPr>
            </a:p>
          </p:txBody>
        </p:sp>
        <p:sp>
          <p:nvSpPr>
            <p:cNvPr id="29716" name="Line 22"/>
            <p:cNvSpPr>
              <a:spLocks noChangeShapeType="1"/>
            </p:cNvSpPr>
            <p:nvPr/>
          </p:nvSpPr>
          <p:spPr bwMode="auto">
            <a:xfrm>
              <a:off x="2484438"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17" name="Line 23"/>
            <p:cNvSpPr>
              <a:spLocks noChangeShapeType="1"/>
            </p:cNvSpPr>
            <p:nvPr/>
          </p:nvSpPr>
          <p:spPr bwMode="auto">
            <a:xfrm>
              <a:off x="3924300"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18" name="Line 24"/>
            <p:cNvSpPr>
              <a:spLocks noChangeShapeType="1"/>
            </p:cNvSpPr>
            <p:nvPr/>
          </p:nvSpPr>
          <p:spPr bwMode="auto">
            <a:xfrm>
              <a:off x="5219700"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19" name="Line 25"/>
            <p:cNvSpPr>
              <a:spLocks noChangeShapeType="1"/>
            </p:cNvSpPr>
            <p:nvPr/>
          </p:nvSpPr>
          <p:spPr bwMode="auto">
            <a:xfrm>
              <a:off x="6443663"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0" name="Line 26"/>
            <p:cNvSpPr>
              <a:spLocks noChangeShapeType="1"/>
            </p:cNvSpPr>
            <p:nvPr/>
          </p:nvSpPr>
          <p:spPr bwMode="auto">
            <a:xfrm>
              <a:off x="1763713"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1" name="Line 27"/>
            <p:cNvSpPr>
              <a:spLocks noChangeShapeType="1"/>
            </p:cNvSpPr>
            <p:nvPr/>
          </p:nvSpPr>
          <p:spPr bwMode="auto">
            <a:xfrm>
              <a:off x="3203575"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2" name="Line 28"/>
            <p:cNvSpPr>
              <a:spLocks noChangeShapeType="1"/>
            </p:cNvSpPr>
            <p:nvPr/>
          </p:nvSpPr>
          <p:spPr bwMode="auto">
            <a:xfrm>
              <a:off x="4572000"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3" name="Line 29"/>
            <p:cNvSpPr>
              <a:spLocks noChangeShapeType="1"/>
            </p:cNvSpPr>
            <p:nvPr/>
          </p:nvSpPr>
          <p:spPr bwMode="auto">
            <a:xfrm>
              <a:off x="5795963" y="5876925"/>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4" name="Text Box 30"/>
            <p:cNvSpPr txBox="1">
              <a:spLocks noChangeArrowheads="1"/>
            </p:cNvSpPr>
            <p:nvPr/>
          </p:nvSpPr>
          <p:spPr bwMode="auto">
            <a:xfrm>
              <a:off x="2319338" y="59705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2</a:t>
              </a:r>
              <a:endParaRPr lang="en-US" altLang="en-US" sz="1800">
                <a:solidFill>
                  <a:prstClr val="black"/>
                </a:solidFill>
                <a:latin typeface="Gill Sans MT" pitchFamily="34" charset="0"/>
              </a:endParaRPr>
            </a:p>
          </p:txBody>
        </p:sp>
        <p:sp>
          <p:nvSpPr>
            <p:cNvPr id="29725" name="Text Box 31"/>
            <p:cNvSpPr txBox="1">
              <a:spLocks noChangeArrowheads="1"/>
            </p:cNvSpPr>
            <p:nvPr/>
          </p:nvSpPr>
          <p:spPr bwMode="auto">
            <a:xfrm>
              <a:off x="3779838" y="59499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4</a:t>
              </a:r>
              <a:endParaRPr lang="en-US" altLang="en-US" sz="1800">
                <a:solidFill>
                  <a:prstClr val="black"/>
                </a:solidFill>
                <a:latin typeface="Gill Sans MT" pitchFamily="34" charset="0"/>
              </a:endParaRPr>
            </a:p>
          </p:txBody>
        </p:sp>
        <p:sp>
          <p:nvSpPr>
            <p:cNvPr id="29726" name="Text Box 32"/>
            <p:cNvSpPr txBox="1">
              <a:spLocks noChangeArrowheads="1"/>
            </p:cNvSpPr>
            <p:nvPr/>
          </p:nvSpPr>
          <p:spPr bwMode="auto">
            <a:xfrm>
              <a:off x="5076825" y="60213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6</a:t>
              </a:r>
              <a:endParaRPr lang="en-US" altLang="en-US" sz="1800">
                <a:solidFill>
                  <a:prstClr val="black"/>
                </a:solidFill>
                <a:latin typeface="Gill Sans MT" pitchFamily="34" charset="0"/>
              </a:endParaRPr>
            </a:p>
          </p:txBody>
        </p:sp>
        <p:sp>
          <p:nvSpPr>
            <p:cNvPr id="29727" name="Text Box 33"/>
            <p:cNvSpPr txBox="1">
              <a:spLocks noChangeArrowheads="1"/>
            </p:cNvSpPr>
            <p:nvPr/>
          </p:nvSpPr>
          <p:spPr bwMode="auto">
            <a:xfrm>
              <a:off x="6300788" y="60213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8</a:t>
              </a:r>
              <a:endParaRPr lang="en-US" altLang="en-US" sz="1800">
                <a:solidFill>
                  <a:prstClr val="black"/>
                </a:solidFill>
                <a:latin typeface="Gill Sans MT" pitchFamily="34" charset="0"/>
              </a:endParaRPr>
            </a:p>
          </p:txBody>
        </p:sp>
        <p:sp>
          <p:nvSpPr>
            <p:cNvPr id="29734" name="Line 40"/>
            <p:cNvSpPr>
              <a:spLocks noChangeShapeType="1"/>
            </p:cNvSpPr>
            <p:nvPr/>
          </p:nvSpPr>
          <p:spPr bwMode="auto">
            <a:xfrm>
              <a:off x="827088" y="479742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35" name="Line 41"/>
            <p:cNvSpPr>
              <a:spLocks noChangeShapeType="1"/>
            </p:cNvSpPr>
            <p:nvPr/>
          </p:nvSpPr>
          <p:spPr bwMode="auto">
            <a:xfrm>
              <a:off x="827088" y="393382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36" name="Line 42"/>
            <p:cNvSpPr>
              <a:spLocks noChangeShapeType="1"/>
            </p:cNvSpPr>
            <p:nvPr/>
          </p:nvSpPr>
          <p:spPr bwMode="auto">
            <a:xfrm>
              <a:off x="827088" y="29241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37" name="Line 43"/>
            <p:cNvSpPr>
              <a:spLocks noChangeShapeType="1"/>
            </p:cNvSpPr>
            <p:nvPr/>
          </p:nvSpPr>
          <p:spPr bwMode="auto">
            <a:xfrm>
              <a:off x="827088" y="19891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38" name="Text Box 44"/>
            <p:cNvSpPr txBox="1">
              <a:spLocks noChangeArrowheads="1"/>
            </p:cNvSpPr>
            <p:nvPr/>
          </p:nvSpPr>
          <p:spPr bwMode="auto">
            <a:xfrm>
              <a:off x="539750" y="4581525"/>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5</a:t>
              </a:r>
              <a:endParaRPr lang="en-US" altLang="en-US" sz="1800">
                <a:solidFill>
                  <a:prstClr val="black"/>
                </a:solidFill>
                <a:latin typeface="Gill Sans MT" pitchFamily="34" charset="0"/>
              </a:endParaRPr>
            </a:p>
          </p:txBody>
        </p:sp>
        <p:sp>
          <p:nvSpPr>
            <p:cNvPr id="29739" name="Text Box 45"/>
            <p:cNvSpPr txBox="1">
              <a:spLocks noChangeArrowheads="1"/>
            </p:cNvSpPr>
            <p:nvPr/>
          </p:nvSpPr>
          <p:spPr bwMode="auto">
            <a:xfrm>
              <a:off x="468313" y="378936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10</a:t>
              </a:r>
              <a:endParaRPr lang="en-US" altLang="en-US" sz="1800">
                <a:solidFill>
                  <a:prstClr val="black"/>
                </a:solidFill>
                <a:latin typeface="Gill Sans MT" pitchFamily="34" charset="0"/>
              </a:endParaRPr>
            </a:p>
          </p:txBody>
        </p:sp>
        <p:sp>
          <p:nvSpPr>
            <p:cNvPr id="29740" name="Text Box 46"/>
            <p:cNvSpPr txBox="1">
              <a:spLocks noChangeArrowheads="1"/>
            </p:cNvSpPr>
            <p:nvPr/>
          </p:nvSpPr>
          <p:spPr bwMode="auto">
            <a:xfrm>
              <a:off x="468313" y="27813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15</a:t>
              </a:r>
              <a:endParaRPr lang="en-US" altLang="en-US" sz="1800">
                <a:solidFill>
                  <a:prstClr val="black"/>
                </a:solidFill>
                <a:latin typeface="Gill Sans MT" pitchFamily="34" charset="0"/>
              </a:endParaRPr>
            </a:p>
          </p:txBody>
        </p:sp>
        <p:sp>
          <p:nvSpPr>
            <p:cNvPr id="29741" name="Text Box 47"/>
            <p:cNvSpPr txBox="1">
              <a:spLocks noChangeArrowheads="1"/>
            </p:cNvSpPr>
            <p:nvPr/>
          </p:nvSpPr>
          <p:spPr bwMode="auto">
            <a:xfrm>
              <a:off x="539750" y="155733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20</a:t>
              </a:r>
              <a:endParaRPr lang="en-US" altLang="en-US" sz="1800">
                <a:solidFill>
                  <a:prstClr val="black"/>
                </a:solidFill>
                <a:latin typeface="Gill Sans MT" pitchFamily="34" charset="0"/>
              </a:endParaRPr>
            </a:p>
          </p:txBody>
        </p:sp>
      </p:grpSp>
    </p:spTree>
    <p:extLst>
      <p:ext uri="{BB962C8B-B14F-4D97-AF65-F5344CB8AC3E}">
        <p14:creationId xmlns:p14="http://schemas.microsoft.com/office/powerpoint/2010/main" val="4281150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406400" y="188914"/>
            <a:ext cx="11277600" cy="1228725"/>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anchor="ct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lgn="ctr">
              <a:spcBef>
                <a:spcPct val="0"/>
              </a:spcBef>
              <a:buNone/>
            </a:pPr>
            <a:r>
              <a:rPr lang="en-GB" sz="4000" dirty="0">
                <a:solidFill>
                  <a:schemeClr val="bg1"/>
                </a:solidFill>
                <a:latin typeface="Calibri"/>
              </a:rPr>
              <a:t>Step 3: Have a go at drawing a diagram</a:t>
            </a:r>
            <a:endParaRPr lang="en-US" altLang="en-US" sz="4000" dirty="0">
              <a:solidFill>
                <a:schemeClr val="bg1"/>
              </a:solidFill>
              <a:latin typeface="Calibri"/>
            </a:endParaRPr>
          </a:p>
        </p:txBody>
      </p:sp>
      <p:sp>
        <p:nvSpPr>
          <p:cNvPr id="29699" name="Line 5"/>
          <p:cNvSpPr>
            <a:spLocks noChangeShapeType="1"/>
          </p:cNvSpPr>
          <p:nvPr/>
        </p:nvSpPr>
        <p:spPr bwMode="auto">
          <a:xfrm>
            <a:off x="2495550" y="1628776"/>
            <a:ext cx="0" cy="4321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00" name="Line 6"/>
          <p:cNvSpPr>
            <a:spLocks noChangeShapeType="1"/>
          </p:cNvSpPr>
          <p:nvPr/>
        </p:nvSpPr>
        <p:spPr bwMode="auto">
          <a:xfrm>
            <a:off x="2495551" y="5949950"/>
            <a:ext cx="69135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087" name="Line 7"/>
          <p:cNvSpPr>
            <a:spLocks noChangeShapeType="1"/>
          </p:cNvSpPr>
          <p:nvPr/>
        </p:nvSpPr>
        <p:spPr bwMode="auto">
          <a:xfrm>
            <a:off x="2495550" y="4797425"/>
            <a:ext cx="67691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088" name="Line 8"/>
          <p:cNvSpPr>
            <a:spLocks noChangeShapeType="1"/>
          </p:cNvSpPr>
          <p:nvPr/>
        </p:nvSpPr>
        <p:spPr bwMode="auto">
          <a:xfrm>
            <a:off x="2495550" y="1989138"/>
            <a:ext cx="6840538" cy="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089" name="Line 9"/>
          <p:cNvSpPr>
            <a:spLocks noChangeShapeType="1"/>
          </p:cNvSpPr>
          <p:nvPr/>
        </p:nvSpPr>
        <p:spPr bwMode="auto">
          <a:xfrm>
            <a:off x="2495550" y="3933825"/>
            <a:ext cx="68405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090" name="Text Box 10"/>
          <p:cNvSpPr txBox="1">
            <a:spLocks noChangeArrowheads="1"/>
          </p:cNvSpPr>
          <p:nvPr/>
        </p:nvSpPr>
        <p:spPr bwMode="auto">
          <a:xfrm>
            <a:off x="7824789" y="1726705"/>
            <a:ext cx="2226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dirty="0">
                <a:solidFill>
                  <a:srgbClr val="C0504D"/>
                </a:solidFill>
                <a:latin typeface="Gill Sans MT" pitchFamily="34" charset="0"/>
              </a:rPr>
              <a:t>Maximum Stock Level</a:t>
            </a:r>
            <a:endParaRPr lang="en-US" altLang="en-US" sz="1800" dirty="0">
              <a:solidFill>
                <a:srgbClr val="C0504D"/>
              </a:solidFill>
              <a:latin typeface="Gill Sans MT" pitchFamily="34" charset="0"/>
            </a:endParaRPr>
          </a:p>
        </p:txBody>
      </p:sp>
      <p:sp>
        <p:nvSpPr>
          <p:cNvPr id="46091" name="Text Box 11"/>
          <p:cNvSpPr txBox="1">
            <a:spLocks noChangeArrowheads="1"/>
          </p:cNvSpPr>
          <p:nvPr/>
        </p:nvSpPr>
        <p:spPr bwMode="auto">
          <a:xfrm>
            <a:off x="8123239" y="4553845"/>
            <a:ext cx="21796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dirty="0">
                <a:solidFill>
                  <a:srgbClr val="FF0000"/>
                </a:solidFill>
                <a:latin typeface="Gill Sans MT" pitchFamily="34" charset="0"/>
              </a:rPr>
              <a:t>Minimum Stock Level</a:t>
            </a:r>
            <a:endParaRPr lang="en-US" altLang="en-US" sz="1800" dirty="0">
              <a:solidFill>
                <a:srgbClr val="FF0000"/>
              </a:solidFill>
              <a:latin typeface="Gill Sans MT" pitchFamily="34" charset="0"/>
            </a:endParaRPr>
          </a:p>
        </p:txBody>
      </p:sp>
      <p:sp>
        <p:nvSpPr>
          <p:cNvPr id="46092" name="Text Box 12"/>
          <p:cNvSpPr txBox="1">
            <a:spLocks noChangeArrowheads="1"/>
          </p:cNvSpPr>
          <p:nvPr/>
        </p:nvSpPr>
        <p:spPr bwMode="auto">
          <a:xfrm>
            <a:off x="8688289" y="3655770"/>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dirty="0">
                <a:solidFill>
                  <a:prstClr val="black"/>
                </a:solidFill>
                <a:latin typeface="Gill Sans MT" pitchFamily="34" charset="0"/>
              </a:rPr>
              <a:t>Re-order Level</a:t>
            </a:r>
            <a:endParaRPr lang="en-US" altLang="en-US" sz="1800" dirty="0">
              <a:solidFill>
                <a:prstClr val="black"/>
              </a:solidFill>
              <a:latin typeface="Gill Sans MT" pitchFamily="34" charset="0"/>
            </a:endParaRPr>
          </a:p>
        </p:txBody>
      </p:sp>
      <p:sp>
        <p:nvSpPr>
          <p:cNvPr id="29707" name="Text Box 13"/>
          <p:cNvSpPr txBox="1">
            <a:spLocks noChangeArrowheads="1"/>
          </p:cNvSpPr>
          <p:nvPr/>
        </p:nvSpPr>
        <p:spPr bwMode="auto">
          <a:xfrm>
            <a:off x="8328025" y="6237288"/>
            <a:ext cx="1595438" cy="366712"/>
          </a:xfrm>
          <a:prstGeom prst="rect">
            <a:avLst/>
          </a:prstGeom>
          <a:ln/>
          <a:extLst/>
        </p:spPr>
        <p:style>
          <a:lnRef idx="2">
            <a:schemeClr val="accent5"/>
          </a:lnRef>
          <a:fillRef idx="1">
            <a:schemeClr val="lt1"/>
          </a:fillRef>
          <a:effectRef idx="0">
            <a:schemeClr val="accent5"/>
          </a:effectRef>
          <a:fontRef idx="minor">
            <a:schemeClr val="dk1"/>
          </a:fontRef>
        </p:style>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dirty="0">
                <a:solidFill>
                  <a:prstClr val="black"/>
                </a:solidFill>
                <a:latin typeface="Gill Sans MT" pitchFamily="34" charset="0"/>
              </a:rPr>
              <a:t>Time in weeks </a:t>
            </a:r>
            <a:endParaRPr lang="en-US" altLang="en-US" sz="1800" dirty="0">
              <a:solidFill>
                <a:prstClr val="black"/>
              </a:solidFill>
              <a:latin typeface="Gill Sans MT" pitchFamily="34" charset="0"/>
            </a:endParaRPr>
          </a:p>
        </p:txBody>
      </p:sp>
      <p:sp>
        <p:nvSpPr>
          <p:cNvPr id="29708" name="Text Box 14"/>
          <p:cNvSpPr txBox="1">
            <a:spLocks noChangeArrowheads="1"/>
          </p:cNvSpPr>
          <p:nvPr/>
        </p:nvSpPr>
        <p:spPr bwMode="auto">
          <a:xfrm rot="10800000">
            <a:off x="1560795" y="2457536"/>
            <a:ext cx="461665" cy="3024039"/>
          </a:xfrm>
          <a:prstGeom prst="rect">
            <a:avLst/>
          </a:prstGeom>
          <a:ln/>
          <a:extLst/>
        </p:spPr>
        <p:style>
          <a:lnRef idx="2">
            <a:schemeClr val="accent5"/>
          </a:lnRef>
          <a:fillRef idx="1">
            <a:schemeClr val="lt1"/>
          </a:fillRef>
          <a:effectRef idx="0">
            <a:schemeClr val="accent5"/>
          </a:effectRef>
          <a:fontRef idx="minor">
            <a:schemeClr val="dk1"/>
          </a:fontRef>
        </p:style>
        <p:txBody>
          <a:bodyPr vert="eaVert" wrap="squar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50000"/>
              </a:spcBef>
              <a:buNone/>
            </a:pPr>
            <a:r>
              <a:rPr lang="en-GB" altLang="en-US" sz="1800" dirty="0">
                <a:solidFill>
                  <a:prstClr val="black"/>
                </a:solidFill>
                <a:latin typeface="Gill Sans MT" pitchFamily="34" charset="0"/>
              </a:rPr>
              <a:t>Stock Level – boxes of cat food</a:t>
            </a:r>
            <a:endParaRPr lang="en-US" altLang="en-US" sz="1800" dirty="0">
              <a:solidFill>
                <a:prstClr val="black"/>
              </a:solidFill>
              <a:latin typeface="Gill Sans MT" pitchFamily="34" charset="0"/>
            </a:endParaRPr>
          </a:p>
        </p:txBody>
      </p:sp>
      <p:sp>
        <p:nvSpPr>
          <p:cNvPr id="46095" name="Line 15"/>
          <p:cNvSpPr>
            <a:spLocks noChangeShapeType="1"/>
          </p:cNvSpPr>
          <p:nvPr/>
        </p:nvSpPr>
        <p:spPr bwMode="auto">
          <a:xfrm>
            <a:off x="2495550" y="1989139"/>
            <a:ext cx="1512888" cy="2808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096" name="Line 16"/>
          <p:cNvSpPr>
            <a:spLocks noChangeShapeType="1"/>
          </p:cNvSpPr>
          <p:nvPr/>
        </p:nvSpPr>
        <p:spPr bwMode="auto">
          <a:xfrm flipV="1">
            <a:off x="4008438" y="1989139"/>
            <a:ext cx="0" cy="2808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097" name="Line 17"/>
          <p:cNvSpPr>
            <a:spLocks noChangeShapeType="1"/>
          </p:cNvSpPr>
          <p:nvPr/>
        </p:nvSpPr>
        <p:spPr bwMode="auto">
          <a:xfrm>
            <a:off x="4008438" y="1989139"/>
            <a:ext cx="1439862" cy="2808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098" name="Line 18"/>
          <p:cNvSpPr>
            <a:spLocks noChangeShapeType="1"/>
          </p:cNvSpPr>
          <p:nvPr/>
        </p:nvSpPr>
        <p:spPr bwMode="auto">
          <a:xfrm flipV="1">
            <a:off x="5448300" y="1989139"/>
            <a:ext cx="0" cy="2808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099" name="Line 19"/>
          <p:cNvSpPr>
            <a:spLocks noChangeShapeType="1"/>
          </p:cNvSpPr>
          <p:nvPr/>
        </p:nvSpPr>
        <p:spPr bwMode="auto">
          <a:xfrm>
            <a:off x="5448300" y="1989139"/>
            <a:ext cx="1295400" cy="2808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100" name="Line 20"/>
          <p:cNvSpPr>
            <a:spLocks noChangeShapeType="1"/>
          </p:cNvSpPr>
          <p:nvPr/>
        </p:nvSpPr>
        <p:spPr bwMode="auto">
          <a:xfrm flipV="1">
            <a:off x="6743700" y="1989139"/>
            <a:ext cx="0" cy="2808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46101" name="Line 21"/>
          <p:cNvSpPr>
            <a:spLocks noChangeShapeType="1"/>
          </p:cNvSpPr>
          <p:nvPr/>
        </p:nvSpPr>
        <p:spPr bwMode="auto">
          <a:xfrm>
            <a:off x="6743701" y="1989139"/>
            <a:ext cx="1223963" cy="2808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16" name="Line 22"/>
          <p:cNvSpPr>
            <a:spLocks noChangeShapeType="1"/>
          </p:cNvSpPr>
          <p:nvPr/>
        </p:nvSpPr>
        <p:spPr bwMode="auto">
          <a:xfrm>
            <a:off x="4008438" y="58769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17" name="Line 23"/>
          <p:cNvSpPr>
            <a:spLocks noChangeShapeType="1"/>
          </p:cNvSpPr>
          <p:nvPr/>
        </p:nvSpPr>
        <p:spPr bwMode="auto">
          <a:xfrm>
            <a:off x="5448300" y="58769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18" name="Line 24"/>
          <p:cNvSpPr>
            <a:spLocks noChangeShapeType="1"/>
          </p:cNvSpPr>
          <p:nvPr/>
        </p:nvSpPr>
        <p:spPr bwMode="auto">
          <a:xfrm>
            <a:off x="6743700" y="58769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19" name="Line 25"/>
          <p:cNvSpPr>
            <a:spLocks noChangeShapeType="1"/>
          </p:cNvSpPr>
          <p:nvPr/>
        </p:nvSpPr>
        <p:spPr bwMode="auto">
          <a:xfrm>
            <a:off x="7967663" y="58769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0" name="Line 26"/>
          <p:cNvSpPr>
            <a:spLocks noChangeShapeType="1"/>
          </p:cNvSpPr>
          <p:nvPr/>
        </p:nvSpPr>
        <p:spPr bwMode="auto">
          <a:xfrm>
            <a:off x="3287713" y="58769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1" name="Line 27"/>
          <p:cNvSpPr>
            <a:spLocks noChangeShapeType="1"/>
          </p:cNvSpPr>
          <p:nvPr/>
        </p:nvSpPr>
        <p:spPr bwMode="auto">
          <a:xfrm>
            <a:off x="4727575" y="58769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2" name="Line 28"/>
          <p:cNvSpPr>
            <a:spLocks noChangeShapeType="1"/>
          </p:cNvSpPr>
          <p:nvPr/>
        </p:nvSpPr>
        <p:spPr bwMode="auto">
          <a:xfrm>
            <a:off x="6096000" y="58769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3" name="Line 29"/>
          <p:cNvSpPr>
            <a:spLocks noChangeShapeType="1"/>
          </p:cNvSpPr>
          <p:nvPr/>
        </p:nvSpPr>
        <p:spPr bwMode="auto">
          <a:xfrm>
            <a:off x="7319963" y="5876926"/>
            <a:ext cx="0"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24" name="Text Box 30"/>
          <p:cNvSpPr txBox="1">
            <a:spLocks noChangeArrowheads="1"/>
          </p:cNvSpPr>
          <p:nvPr/>
        </p:nvSpPr>
        <p:spPr bwMode="auto">
          <a:xfrm>
            <a:off x="3843338" y="59705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2</a:t>
            </a:r>
            <a:endParaRPr lang="en-US" altLang="en-US" sz="1800">
              <a:solidFill>
                <a:prstClr val="black"/>
              </a:solidFill>
              <a:latin typeface="Gill Sans MT" pitchFamily="34" charset="0"/>
            </a:endParaRPr>
          </a:p>
        </p:txBody>
      </p:sp>
      <p:sp>
        <p:nvSpPr>
          <p:cNvPr id="29725" name="Text Box 31"/>
          <p:cNvSpPr txBox="1">
            <a:spLocks noChangeArrowheads="1"/>
          </p:cNvSpPr>
          <p:nvPr/>
        </p:nvSpPr>
        <p:spPr bwMode="auto">
          <a:xfrm>
            <a:off x="5303838" y="5949951"/>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4</a:t>
            </a:r>
            <a:endParaRPr lang="en-US" altLang="en-US" sz="1800">
              <a:solidFill>
                <a:prstClr val="black"/>
              </a:solidFill>
              <a:latin typeface="Gill Sans MT" pitchFamily="34" charset="0"/>
            </a:endParaRPr>
          </a:p>
        </p:txBody>
      </p:sp>
      <p:sp>
        <p:nvSpPr>
          <p:cNvPr id="29726" name="Text Box 32"/>
          <p:cNvSpPr txBox="1">
            <a:spLocks noChangeArrowheads="1"/>
          </p:cNvSpPr>
          <p:nvPr/>
        </p:nvSpPr>
        <p:spPr bwMode="auto">
          <a:xfrm>
            <a:off x="6600825" y="60213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6</a:t>
            </a:r>
            <a:endParaRPr lang="en-US" altLang="en-US" sz="1800">
              <a:solidFill>
                <a:prstClr val="black"/>
              </a:solidFill>
              <a:latin typeface="Gill Sans MT" pitchFamily="34" charset="0"/>
            </a:endParaRPr>
          </a:p>
        </p:txBody>
      </p:sp>
      <p:sp>
        <p:nvSpPr>
          <p:cNvPr id="29727" name="Text Box 33"/>
          <p:cNvSpPr txBox="1">
            <a:spLocks noChangeArrowheads="1"/>
          </p:cNvSpPr>
          <p:nvPr/>
        </p:nvSpPr>
        <p:spPr bwMode="auto">
          <a:xfrm>
            <a:off x="7824788" y="60213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8</a:t>
            </a:r>
            <a:endParaRPr lang="en-US" altLang="en-US" sz="1800">
              <a:solidFill>
                <a:prstClr val="black"/>
              </a:solidFill>
              <a:latin typeface="Gill Sans MT" pitchFamily="34" charset="0"/>
            </a:endParaRPr>
          </a:p>
        </p:txBody>
      </p:sp>
      <p:sp>
        <p:nvSpPr>
          <p:cNvPr id="29734" name="Line 40"/>
          <p:cNvSpPr>
            <a:spLocks noChangeShapeType="1"/>
          </p:cNvSpPr>
          <p:nvPr/>
        </p:nvSpPr>
        <p:spPr bwMode="auto">
          <a:xfrm>
            <a:off x="2351088" y="479742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35" name="Line 41"/>
          <p:cNvSpPr>
            <a:spLocks noChangeShapeType="1"/>
          </p:cNvSpPr>
          <p:nvPr/>
        </p:nvSpPr>
        <p:spPr bwMode="auto">
          <a:xfrm>
            <a:off x="2351088" y="393382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36" name="Line 42"/>
          <p:cNvSpPr>
            <a:spLocks noChangeShapeType="1"/>
          </p:cNvSpPr>
          <p:nvPr/>
        </p:nvSpPr>
        <p:spPr bwMode="auto">
          <a:xfrm>
            <a:off x="2351088" y="29241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37" name="Line 43"/>
          <p:cNvSpPr>
            <a:spLocks noChangeShapeType="1"/>
          </p:cNvSpPr>
          <p:nvPr/>
        </p:nvSpPr>
        <p:spPr bwMode="auto">
          <a:xfrm>
            <a:off x="2351088" y="1989138"/>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29738" name="Text Box 44"/>
          <p:cNvSpPr txBox="1">
            <a:spLocks noChangeArrowheads="1"/>
          </p:cNvSpPr>
          <p:nvPr/>
        </p:nvSpPr>
        <p:spPr bwMode="auto">
          <a:xfrm>
            <a:off x="2063750" y="4581526"/>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5</a:t>
            </a:r>
            <a:endParaRPr lang="en-US" altLang="en-US" sz="1800">
              <a:solidFill>
                <a:prstClr val="black"/>
              </a:solidFill>
              <a:latin typeface="Gill Sans MT" pitchFamily="34" charset="0"/>
            </a:endParaRPr>
          </a:p>
        </p:txBody>
      </p:sp>
      <p:sp>
        <p:nvSpPr>
          <p:cNvPr id="29739" name="Text Box 45"/>
          <p:cNvSpPr txBox="1">
            <a:spLocks noChangeArrowheads="1"/>
          </p:cNvSpPr>
          <p:nvPr/>
        </p:nvSpPr>
        <p:spPr bwMode="auto">
          <a:xfrm>
            <a:off x="1992313" y="378936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10</a:t>
            </a:r>
            <a:endParaRPr lang="en-US" altLang="en-US" sz="1800">
              <a:solidFill>
                <a:prstClr val="black"/>
              </a:solidFill>
              <a:latin typeface="Gill Sans MT" pitchFamily="34" charset="0"/>
            </a:endParaRPr>
          </a:p>
        </p:txBody>
      </p:sp>
      <p:sp>
        <p:nvSpPr>
          <p:cNvPr id="29740" name="Text Box 46"/>
          <p:cNvSpPr txBox="1">
            <a:spLocks noChangeArrowheads="1"/>
          </p:cNvSpPr>
          <p:nvPr/>
        </p:nvSpPr>
        <p:spPr bwMode="auto">
          <a:xfrm>
            <a:off x="1992313" y="27813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15</a:t>
            </a:r>
            <a:endParaRPr lang="en-US" altLang="en-US" sz="1800">
              <a:solidFill>
                <a:prstClr val="black"/>
              </a:solidFill>
              <a:latin typeface="Gill Sans MT" pitchFamily="34" charset="0"/>
            </a:endParaRPr>
          </a:p>
        </p:txBody>
      </p:sp>
      <p:sp>
        <p:nvSpPr>
          <p:cNvPr id="29741" name="Text Box 47"/>
          <p:cNvSpPr txBox="1">
            <a:spLocks noChangeArrowheads="1"/>
          </p:cNvSpPr>
          <p:nvPr/>
        </p:nvSpPr>
        <p:spPr bwMode="auto">
          <a:xfrm>
            <a:off x="2063750" y="155733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None/>
            </a:pPr>
            <a:r>
              <a:rPr lang="en-GB" altLang="en-US" sz="1800">
                <a:solidFill>
                  <a:prstClr val="black"/>
                </a:solidFill>
                <a:latin typeface="Gill Sans MT" pitchFamily="34" charset="0"/>
              </a:rPr>
              <a:t>20</a:t>
            </a:r>
            <a:endParaRPr lang="en-US" altLang="en-US" sz="1800">
              <a:solidFill>
                <a:prstClr val="black"/>
              </a:solidFill>
              <a:latin typeface="Gill Sans MT" pitchFamily="34" charset="0"/>
            </a:endParaRPr>
          </a:p>
        </p:txBody>
      </p:sp>
      <p:sp>
        <p:nvSpPr>
          <p:cNvPr id="40" name="Line 34"/>
          <p:cNvSpPr>
            <a:spLocks noChangeShapeType="1"/>
          </p:cNvSpPr>
          <p:nvPr/>
        </p:nvSpPr>
        <p:spPr bwMode="auto">
          <a:xfrm>
            <a:off x="7382102" y="4923177"/>
            <a:ext cx="0" cy="936625"/>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 name="Line 36"/>
          <p:cNvSpPr>
            <a:spLocks noChangeShapeType="1"/>
          </p:cNvSpPr>
          <p:nvPr/>
        </p:nvSpPr>
        <p:spPr bwMode="auto">
          <a:xfrm>
            <a:off x="3492727" y="3988139"/>
            <a:ext cx="0" cy="2016125"/>
          </a:xfrm>
          <a:prstGeom prst="line">
            <a:avLst/>
          </a:prstGeom>
          <a:noFill/>
          <a:ln w="952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37"/>
          <p:cNvSpPr>
            <a:spLocks noChangeShapeType="1"/>
          </p:cNvSpPr>
          <p:nvPr/>
        </p:nvSpPr>
        <p:spPr bwMode="auto">
          <a:xfrm>
            <a:off x="3926115" y="4851739"/>
            <a:ext cx="0" cy="1152525"/>
          </a:xfrm>
          <a:prstGeom prst="line">
            <a:avLst/>
          </a:prstGeom>
          <a:noFill/>
          <a:ln w="952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38"/>
          <p:cNvSpPr>
            <a:spLocks noChangeShapeType="1"/>
          </p:cNvSpPr>
          <p:nvPr/>
        </p:nvSpPr>
        <p:spPr bwMode="auto">
          <a:xfrm>
            <a:off x="3492727" y="5499439"/>
            <a:ext cx="4333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4" name="Text Box 39"/>
          <p:cNvSpPr txBox="1">
            <a:spLocks noChangeArrowheads="1"/>
          </p:cNvSpPr>
          <p:nvPr/>
        </p:nvSpPr>
        <p:spPr bwMode="auto">
          <a:xfrm>
            <a:off x="4063433" y="5298219"/>
            <a:ext cx="1157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FontTx/>
              <a:buNone/>
            </a:pPr>
            <a:r>
              <a:rPr lang="en-GB" altLang="en-US" sz="1800" b="0" u="none" dirty="0">
                <a:latin typeface="Gill Sans MT" pitchFamily="34" charset="0"/>
              </a:rPr>
              <a:t>Lead Time</a:t>
            </a:r>
            <a:endParaRPr lang="en-US" altLang="en-US" sz="1800" b="0" u="none" dirty="0">
              <a:latin typeface="Gill Sans MT" pitchFamily="34" charset="0"/>
            </a:endParaRPr>
          </a:p>
        </p:txBody>
      </p:sp>
      <p:sp>
        <p:nvSpPr>
          <p:cNvPr id="45" name="Text Box 35"/>
          <p:cNvSpPr txBox="1">
            <a:spLocks noChangeArrowheads="1"/>
          </p:cNvSpPr>
          <p:nvPr/>
        </p:nvSpPr>
        <p:spPr bwMode="auto">
          <a:xfrm>
            <a:off x="7634545" y="5222876"/>
            <a:ext cx="1303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omic Sans MS" pitchFamily="66" charset="0"/>
              </a:defRPr>
            </a:lvl1pPr>
            <a:lvl2pPr marL="742950" indent="-285750">
              <a:spcBef>
                <a:spcPct val="20000"/>
              </a:spcBef>
              <a:buFont typeface="Arial" charset="0"/>
              <a:buChar char="–"/>
              <a:defRPr sz="2800">
                <a:solidFill>
                  <a:schemeClr val="tx1"/>
                </a:solidFill>
                <a:latin typeface="Comic Sans MS" pitchFamily="66" charset="0"/>
              </a:defRPr>
            </a:lvl2pPr>
            <a:lvl3pPr marL="1143000" indent="-228600">
              <a:spcBef>
                <a:spcPct val="20000"/>
              </a:spcBef>
              <a:buFont typeface="Arial" charset="0"/>
              <a:buChar char="•"/>
              <a:defRPr sz="2400">
                <a:solidFill>
                  <a:schemeClr val="tx1"/>
                </a:solidFill>
                <a:latin typeface="Comic Sans MS" pitchFamily="66" charset="0"/>
              </a:defRPr>
            </a:lvl3pPr>
            <a:lvl4pPr marL="1600200" indent="-228600">
              <a:spcBef>
                <a:spcPct val="20000"/>
              </a:spcBef>
              <a:buFont typeface="Arial" charset="0"/>
              <a:buChar char="–"/>
              <a:defRPr sz="2000">
                <a:solidFill>
                  <a:schemeClr val="tx1"/>
                </a:solidFill>
                <a:latin typeface="Comic Sans MS" pitchFamily="66" charset="0"/>
              </a:defRPr>
            </a:lvl4pPr>
            <a:lvl5pPr marL="2057400" indent="-228600">
              <a:spcBef>
                <a:spcPct val="20000"/>
              </a:spcBef>
              <a:buFont typeface="Arial" charset="0"/>
              <a:buChar char="»"/>
              <a:defRPr sz="2000">
                <a:solidFill>
                  <a:schemeClr val="tx1"/>
                </a:solidFill>
                <a:latin typeface="Comic Sans MS" pitchFamily="66" charset="0"/>
              </a:defRPr>
            </a:lvl5pPr>
            <a:lvl6pPr marL="2514600" indent="-228600" fontAlgn="base">
              <a:spcBef>
                <a:spcPct val="20000"/>
              </a:spcBef>
              <a:spcAft>
                <a:spcPct val="0"/>
              </a:spcAft>
              <a:buFont typeface="Arial" charset="0"/>
              <a:buChar char="»"/>
              <a:defRPr sz="2000">
                <a:solidFill>
                  <a:schemeClr val="tx1"/>
                </a:solidFill>
                <a:latin typeface="Comic Sans MS" pitchFamily="66" charset="0"/>
              </a:defRPr>
            </a:lvl6pPr>
            <a:lvl7pPr marL="2971800" indent="-228600" fontAlgn="base">
              <a:spcBef>
                <a:spcPct val="20000"/>
              </a:spcBef>
              <a:spcAft>
                <a:spcPct val="0"/>
              </a:spcAft>
              <a:buFont typeface="Arial" charset="0"/>
              <a:buChar char="»"/>
              <a:defRPr sz="2000">
                <a:solidFill>
                  <a:schemeClr val="tx1"/>
                </a:solidFill>
                <a:latin typeface="Comic Sans MS" pitchFamily="66" charset="0"/>
              </a:defRPr>
            </a:lvl7pPr>
            <a:lvl8pPr marL="3429000" indent="-228600" fontAlgn="base">
              <a:spcBef>
                <a:spcPct val="20000"/>
              </a:spcBef>
              <a:spcAft>
                <a:spcPct val="0"/>
              </a:spcAft>
              <a:buFont typeface="Arial" charset="0"/>
              <a:buChar char="»"/>
              <a:defRPr sz="2000">
                <a:solidFill>
                  <a:schemeClr val="tx1"/>
                </a:solidFill>
                <a:latin typeface="Comic Sans MS" pitchFamily="66" charset="0"/>
              </a:defRPr>
            </a:lvl8pPr>
            <a:lvl9pPr marL="3886200" indent="-228600" fontAlgn="base">
              <a:spcBef>
                <a:spcPct val="20000"/>
              </a:spcBef>
              <a:spcAft>
                <a:spcPct val="0"/>
              </a:spcAft>
              <a:buFont typeface="Arial" charset="0"/>
              <a:buChar char="»"/>
              <a:defRPr sz="2000">
                <a:solidFill>
                  <a:schemeClr val="tx1"/>
                </a:solidFill>
                <a:latin typeface="Comic Sans MS" pitchFamily="66" charset="0"/>
              </a:defRPr>
            </a:lvl9pPr>
          </a:lstStyle>
          <a:p>
            <a:pPr>
              <a:spcBef>
                <a:spcPct val="0"/>
              </a:spcBef>
              <a:buFontTx/>
              <a:buNone/>
            </a:pPr>
            <a:r>
              <a:rPr lang="en-GB" altLang="en-US" sz="1800" b="0" u="none" dirty="0">
                <a:latin typeface="Gill Sans MT" pitchFamily="34" charset="0"/>
              </a:rPr>
              <a:t>Buffer stock</a:t>
            </a:r>
            <a:endParaRPr lang="en-US" altLang="en-US" sz="1800" b="0" u="none" dirty="0">
              <a:latin typeface="Gill Sans MT" pitchFamily="34" charset="0"/>
            </a:endParaRPr>
          </a:p>
        </p:txBody>
      </p:sp>
    </p:spTree>
    <p:extLst>
      <p:ext uri="{BB962C8B-B14F-4D97-AF65-F5344CB8AC3E}">
        <p14:creationId xmlns:p14="http://schemas.microsoft.com/office/powerpoint/2010/main" val="3210276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checkerboard(across)">
                                      <p:cBhvr>
                                        <p:cTn id="7" dur="500"/>
                                        <p:tgtEl>
                                          <p:spTgt spid="46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91"/>
                                        </p:tgtEl>
                                        <p:attrNameLst>
                                          <p:attrName>style.visibility</p:attrName>
                                        </p:attrNameLst>
                                      </p:cBhvr>
                                      <p:to>
                                        <p:strVal val="visible"/>
                                      </p:to>
                                    </p:set>
                                    <p:animEffect transition="in" filter="checkerboard(across)">
                                      <p:cBhvr>
                                        <p:cTn id="12" dur="500"/>
                                        <p:tgtEl>
                                          <p:spTgt spid="460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6088"/>
                                        </p:tgtEl>
                                        <p:attrNameLst>
                                          <p:attrName>style.visibility</p:attrName>
                                        </p:attrNameLst>
                                      </p:cBhvr>
                                      <p:to>
                                        <p:strVal val="visible"/>
                                      </p:to>
                                    </p:set>
                                    <p:animEffect transition="in" filter="checkerboard(across)">
                                      <p:cBhvr>
                                        <p:cTn id="17" dur="500"/>
                                        <p:tgtEl>
                                          <p:spTgt spid="460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6090"/>
                                        </p:tgtEl>
                                        <p:attrNameLst>
                                          <p:attrName>style.visibility</p:attrName>
                                        </p:attrNameLst>
                                      </p:cBhvr>
                                      <p:to>
                                        <p:strVal val="visible"/>
                                      </p:to>
                                    </p:set>
                                    <p:animEffect transition="in" filter="checkerboard(across)">
                                      <p:cBhvr>
                                        <p:cTn id="22" dur="500"/>
                                        <p:tgtEl>
                                          <p:spTgt spid="460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6095"/>
                                        </p:tgtEl>
                                        <p:attrNameLst>
                                          <p:attrName>style.visibility</p:attrName>
                                        </p:attrNameLst>
                                      </p:cBhvr>
                                      <p:to>
                                        <p:strVal val="visible"/>
                                      </p:to>
                                    </p:set>
                                    <p:animEffect transition="in" filter="checkerboard(across)">
                                      <p:cBhvr>
                                        <p:cTn id="27" dur="500"/>
                                        <p:tgtEl>
                                          <p:spTgt spid="460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6096"/>
                                        </p:tgtEl>
                                        <p:attrNameLst>
                                          <p:attrName>style.visibility</p:attrName>
                                        </p:attrNameLst>
                                      </p:cBhvr>
                                      <p:to>
                                        <p:strVal val="visible"/>
                                      </p:to>
                                    </p:set>
                                    <p:animEffect transition="in" filter="checkerboard(across)">
                                      <p:cBhvr>
                                        <p:cTn id="32" dur="500"/>
                                        <p:tgtEl>
                                          <p:spTgt spid="460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6097"/>
                                        </p:tgtEl>
                                        <p:attrNameLst>
                                          <p:attrName>style.visibility</p:attrName>
                                        </p:attrNameLst>
                                      </p:cBhvr>
                                      <p:to>
                                        <p:strVal val="visible"/>
                                      </p:to>
                                    </p:set>
                                    <p:animEffect transition="in" filter="checkerboard(across)">
                                      <p:cBhvr>
                                        <p:cTn id="37" dur="500"/>
                                        <p:tgtEl>
                                          <p:spTgt spid="460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6098"/>
                                        </p:tgtEl>
                                        <p:attrNameLst>
                                          <p:attrName>style.visibility</p:attrName>
                                        </p:attrNameLst>
                                      </p:cBhvr>
                                      <p:to>
                                        <p:strVal val="visible"/>
                                      </p:to>
                                    </p:set>
                                    <p:animEffect transition="in" filter="checkerboard(across)">
                                      <p:cBhvr>
                                        <p:cTn id="42" dur="500"/>
                                        <p:tgtEl>
                                          <p:spTgt spid="460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6099"/>
                                        </p:tgtEl>
                                        <p:attrNameLst>
                                          <p:attrName>style.visibility</p:attrName>
                                        </p:attrNameLst>
                                      </p:cBhvr>
                                      <p:to>
                                        <p:strVal val="visible"/>
                                      </p:to>
                                    </p:set>
                                    <p:animEffect transition="in" filter="checkerboard(across)">
                                      <p:cBhvr>
                                        <p:cTn id="47" dur="500"/>
                                        <p:tgtEl>
                                          <p:spTgt spid="460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6100"/>
                                        </p:tgtEl>
                                        <p:attrNameLst>
                                          <p:attrName>style.visibility</p:attrName>
                                        </p:attrNameLst>
                                      </p:cBhvr>
                                      <p:to>
                                        <p:strVal val="visible"/>
                                      </p:to>
                                    </p:set>
                                    <p:animEffect transition="in" filter="checkerboard(across)">
                                      <p:cBhvr>
                                        <p:cTn id="52" dur="500"/>
                                        <p:tgtEl>
                                          <p:spTgt spid="4610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6101"/>
                                        </p:tgtEl>
                                        <p:attrNameLst>
                                          <p:attrName>style.visibility</p:attrName>
                                        </p:attrNameLst>
                                      </p:cBhvr>
                                      <p:to>
                                        <p:strVal val="visible"/>
                                      </p:to>
                                    </p:set>
                                    <p:animEffect transition="in" filter="checkerboard(across)">
                                      <p:cBhvr>
                                        <p:cTn id="57" dur="500"/>
                                        <p:tgtEl>
                                          <p:spTgt spid="461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6089"/>
                                        </p:tgtEl>
                                        <p:attrNameLst>
                                          <p:attrName>style.visibility</p:attrName>
                                        </p:attrNameLst>
                                      </p:cBhvr>
                                      <p:to>
                                        <p:strVal val="visible"/>
                                      </p:to>
                                    </p:set>
                                    <p:animEffect transition="in" filter="checkerboard(across)">
                                      <p:cBhvr>
                                        <p:cTn id="62" dur="500"/>
                                        <p:tgtEl>
                                          <p:spTgt spid="4608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6092"/>
                                        </p:tgtEl>
                                        <p:attrNameLst>
                                          <p:attrName>style.visibility</p:attrName>
                                        </p:attrNameLst>
                                      </p:cBhvr>
                                      <p:to>
                                        <p:strVal val="visible"/>
                                      </p:to>
                                    </p:set>
                                    <p:animEffect transition="in" filter="checkerboard(across)">
                                      <p:cBhvr>
                                        <p:cTn id="67" dur="500"/>
                                        <p:tgtEl>
                                          <p:spTgt spid="46092"/>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checkerboard(across)">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checkerboard(across)">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checkerboard(across)">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checkerboard(across)">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checkerboard(across)">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checkerboard(across)">
                                      <p:cBhvr>
                                        <p:cTn id="9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nimBg="1"/>
      <p:bldP spid="46088" grpId="0" animBg="1"/>
      <p:bldP spid="46089" grpId="0" animBg="1"/>
      <p:bldP spid="46090" grpId="0"/>
      <p:bldP spid="46091" grpId="0"/>
      <p:bldP spid="46092" grpId="0"/>
      <p:bldP spid="46095" grpId="0" animBg="1"/>
      <p:bldP spid="46096" grpId="0" animBg="1"/>
      <p:bldP spid="46097" grpId="0" animBg="1"/>
      <p:bldP spid="46098" grpId="0" animBg="1"/>
      <p:bldP spid="46099" grpId="0" animBg="1"/>
      <p:bldP spid="46100" grpId="0" animBg="1"/>
      <p:bldP spid="46101" grpId="0" animBg="1"/>
      <p:bldP spid="40" grpId="0" animBg="1"/>
      <p:bldP spid="41" grpId="0" animBg="1"/>
      <p:bldP spid="42" grpId="0" animBg="1"/>
      <p:bldP spid="43" grpId="0" animBg="1"/>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GB" dirty="0" smtClean="0"/>
              <a:t>Step 4 read your diagram</a:t>
            </a:r>
            <a:endParaRPr lang="en-GB" dirty="0"/>
          </a:p>
        </p:txBody>
      </p:sp>
      <p:sp>
        <p:nvSpPr>
          <p:cNvPr id="9" name="TextBox 8"/>
          <p:cNvSpPr txBox="1"/>
          <p:nvPr/>
        </p:nvSpPr>
        <p:spPr>
          <a:xfrm>
            <a:off x="838200" y="1527070"/>
            <a:ext cx="10515600" cy="646331"/>
          </a:xfrm>
          <a:prstGeom prst="rect">
            <a:avLst/>
          </a:prstGeom>
          <a:solidFill>
            <a:srgbClr val="C0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solidFill>
                  <a:schemeClr val="bg1"/>
                </a:solidFill>
                <a:latin typeface="Arial Rounded MT Bold" panose="020F0704030504030204" pitchFamily="34" charset="0"/>
              </a:rPr>
              <a:t>The stock arrives when your stock level is at maximum – think about a box of cat food arriving and filling the shelves</a:t>
            </a:r>
            <a:endParaRPr lang="en-GB" dirty="0">
              <a:solidFill>
                <a:schemeClr val="bg1"/>
              </a:solidFill>
              <a:latin typeface="Arial Rounded MT Bold" panose="020F07040305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100085"/>
              </p:ext>
            </p:extLst>
          </p:nvPr>
        </p:nvGraphicFramePr>
        <p:xfrm>
          <a:off x="838200" y="2513883"/>
          <a:ext cx="10515600" cy="3611250"/>
        </p:xfrm>
        <a:graphic>
          <a:graphicData uri="http://schemas.openxmlformats.org/drawingml/2006/table">
            <a:tbl>
              <a:tblPr firstRow="1" bandRow="1">
                <a:tableStyleId>{5C22544A-7EE6-4342-B048-85BDC9FD1C3A}</a:tableStyleId>
              </a:tblPr>
              <a:tblGrid>
                <a:gridCol w="8244068">
                  <a:extLst>
                    <a:ext uri="{9D8B030D-6E8A-4147-A177-3AD203B41FA5}">
                      <a16:colId xmlns:a16="http://schemas.microsoft.com/office/drawing/2014/main" val="3982686755"/>
                    </a:ext>
                  </a:extLst>
                </a:gridCol>
                <a:gridCol w="2271532">
                  <a:extLst>
                    <a:ext uri="{9D8B030D-6E8A-4147-A177-3AD203B41FA5}">
                      <a16:colId xmlns:a16="http://schemas.microsoft.com/office/drawing/2014/main" val="580017021"/>
                    </a:ext>
                  </a:extLst>
                </a:gridCol>
              </a:tblGrid>
              <a:tr h="666563">
                <a:tc>
                  <a:txBody>
                    <a:bodyPr/>
                    <a:lstStyle/>
                    <a:p>
                      <a:r>
                        <a:rPr lang="en-GB" dirty="0" smtClean="0">
                          <a:solidFill>
                            <a:schemeClr val="tx1"/>
                          </a:solidFill>
                          <a:latin typeface="Arial Black" panose="020B0A04020102020204" pitchFamily="34" charset="0"/>
                        </a:rPr>
                        <a:t>What is the max stock level that the business can hold?</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091980"/>
                  </a:ext>
                </a:extLst>
              </a:tr>
              <a:tr h="712294">
                <a:tc>
                  <a:txBody>
                    <a:bodyPr/>
                    <a:lstStyle/>
                    <a:p>
                      <a:r>
                        <a:rPr lang="en-GB" dirty="0" smtClean="0">
                          <a:latin typeface="Arial Black" panose="020B0A04020102020204" pitchFamily="34" charset="0"/>
                        </a:rPr>
                        <a:t>What is the minimum stock level that the business can hold?</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07634"/>
                  </a:ext>
                </a:extLst>
              </a:tr>
              <a:tr h="386184">
                <a:tc>
                  <a:txBody>
                    <a:bodyPr/>
                    <a:lstStyle/>
                    <a:p>
                      <a:r>
                        <a:rPr lang="en-GB" dirty="0" smtClean="0">
                          <a:latin typeface="Arial Black" panose="020B0A04020102020204" pitchFamily="34" charset="0"/>
                        </a:rPr>
                        <a:t>What is the re-order level?</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778102"/>
                  </a:ext>
                </a:extLst>
              </a:tr>
              <a:tr h="386184">
                <a:tc>
                  <a:txBody>
                    <a:bodyPr/>
                    <a:lstStyle/>
                    <a:p>
                      <a:r>
                        <a:rPr lang="en-GB" dirty="0" smtClean="0">
                          <a:latin typeface="Arial Black" panose="020B0A04020102020204" pitchFamily="34" charset="0"/>
                        </a:rPr>
                        <a:t>What is the buffer stock level?</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921706"/>
                  </a:ext>
                </a:extLst>
              </a:tr>
              <a:tr h="952233">
                <a:tc>
                  <a:txBody>
                    <a:bodyPr/>
                    <a:lstStyle/>
                    <a:p>
                      <a:r>
                        <a:rPr lang="en-GB" dirty="0" smtClean="0">
                          <a:latin typeface="Arial Black" panose="020B0A04020102020204" pitchFamily="34" charset="0"/>
                        </a:rPr>
                        <a:t>How long does it take for stock to arrive after it has been ordered? (this is the lead time)</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147313"/>
                  </a:ext>
                </a:extLst>
              </a:tr>
            </a:tbl>
          </a:graphicData>
        </a:graphic>
      </p:graphicFrame>
    </p:spTree>
    <p:extLst>
      <p:ext uri="{BB962C8B-B14F-4D97-AF65-F5344CB8AC3E}">
        <p14:creationId xmlns:p14="http://schemas.microsoft.com/office/powerpoint/2010/main" val="4278765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Step 5 check your answers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2479633"/>
              </p:ext>
            </p:extLst>
          </p:nvPr>
        </p:nvGraphicFramePr>
        <p:xfrm>
          <a:off x="838199" y="2086883"/>
          <a:ext cx="10515601" cy="3611250"/>
        </p:xfrm>
        <a:graphic>
          <a:graphicData uri="http://schemas.openxmlformats.org/drawingml/2006/table">
            <a:tbl>
              <a:tblPr firstRow="1" bandRow="1">
                <a:tableStyleId>{5C22544A-7EE6-4342-B048-85BDC9FD1C3A}</a:tableStyleId>
              </a:tblPr>
              <a:tblGrid>
                <a:gridCol w="8244069">
                  <a:extLst>
                    <a:ext uri="{9D8B030D-6E8A-4147-A177-3AD203B41FA5}">
                      <a16:colId xmlns:a16="http://schemas.microsoft.com/office/drawing/2014/main" val="3982686755"/>
                    </a:ext>
                  </a:extLst>
                </a:gridCol>
                <a:gridCol w="2271532">
                  <a:extLst>
                    <a:ext uri="{9D8B030D-6E8A-4147-A177-3AD203B41FA5}">
                      <a16:colId xmlns:a16="http://schemas.microsoft.com/office/drawing/2014/main" val="580017021"/>
                    </a:ext>
                  </a:extLst>
                </a:gridCol>
              </a:tblGrid>
              <a:tr h="666563">
                <a:tc>
                  <a:txBody>
                    <a:bodyPr/>
                    <a:lstStyle/>
                    <a:p>
                      <a:r>
                        <a:rPr lang="en-GB" dirty="0" smtClean="0">
                          <a:solidFill>
                            <a:schemeClr val="tx1"/>
                          </a:solidFill>
                          <a:latin typeface="Arial Black" panose="020B0A04020102020204" pitchFamily="34" charset="0"/>
                        </a:rPr>
                        <a:t>What is the max stock level that the business can hold?</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3600" dirty="0" smtClean="0">
                          <a:solidFill>
                            <a:srgbClr val="FF0000"/>
                          </a:solidFill>
                          <a:latin typeface="Arial Black" panose="020B0A04020102020204" pitchFamily="34" charset="0"/>
                        </a:rPr>
                        <a:t>20</a:t>
                      </a:r>
                      <a:endParaRPr lang="en-GB" sz="3600"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091980"/>
                  </a:ext>
                </a:extLst>
              </a:tr>
              <a:tr h="712294">
                <a:tc>
                  <a:txBody>
                    <a:bodyPr/>
                    <a:lstStyle/>
                    <a:p>
                      <a:r>
                        <a:rPr lang="en-GB" dirty="0" smtClean="0">
                          <a:latin typeface="Arial Black" panose="020B0A04020102020204" pitchFamily="34" charset="0"/>
                        </a:rPr>
                        <a:t>What is the minimum stock level that the business can hold?</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3600" dirty="0" smtClean="0">
                          <a:solidFill>
                            <a:srgbClr val="FF0000"/>
                          </a:solidFill>
                          <a:latin typeface="Arial Black" panose="020B0A04020102020204" pitchFamily="34" charset="0"/>
                        </a:rPr>
                        <a:t>5</a:t>
                      </a:r>
                      <a:endParaRPr lang="en-GB" sz="3600"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07634"/>
                  </a:ext>
                </a:extLst>
              </a:tr>
              <a:tr h="386184">
                <a:tc>
                  <a:txBody>
                    <a:bodyPr/>
                    <a:lstStyle/>
                    <a:p>
                      <a:r>
                        <a:rPr lang="en-GB" dirty="0" smtClean="0">
                          <a:latin typeface="Arial Black" panose="020B0A04020102020204" pitchFamily="34" charset="0"/>
                        </a:rPr>
                        <a:t>What is the re-order level?</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3600" dirty="0" smtClean="0">
                          <a:solidFill>
                            <a:srgbClr val="FF0000"/>
                          </a:solidFill>
                          <a:latin typeface="Arial Black" panose="020B0A04020102020204" pitchFamily="34" charset="0"/>
                        </a:rPr>
                        <a:t>10</a:t>
                      </a:r>
                      <a:endParaRPr lang="en-GB" sz="3600"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778102"/>
                  </a:ext>
                </a:extLst>
              </a:tr>
              <a:tr h="386184">
                <a:tc>
                  <a:txBody>
                    <a:bodyPr/>
                    <a:lstStyle/>
                    <a:p>
                      <a:r>
                        <a:rPr lang="en-GB" dirty="0" smtClean="0">
                          <a:latin typeface="Arial Black" panose="020B0A04020102020204" pitchFamily="34" charset="0"/>
                        </a:rPr>
                        <a:t>What is the buffer stock level?</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3600" dirty="0" smtClean="0">
                          <a:solidFill>
                            <a:srgbClr val="FF0000"/>
                          </a:solidFill>
                          <a:latin typeface="Arial Black" panose="020B0A04020102020204" pitchFamily="34" charset="0"/>
                        </a:rPr>
                        <a:t>5</a:t>
                      </a:r>
                      <a:endParaRPr lang="en-GB" sz="3600"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921706"/>
                  </a:ext>
                </a:extLst>
              </a:tr>
              <a:tr h="952233">
                <a:tc>
                  <a:txBody>
                    <a:bodyPr/>
                    <a:lstStyle/>
                    <a:p>
                      <a:r>
                        <a:rPr lang="en-GB" dirty="0" smtClean="0">
                          <a:latin typeface="Arial Black" panose="020B0A04020102020204" pitchFamily="34" charset="0"/>
                        </a:rPr>
                        <a:t>How long does it take for stock to arrive after it has been ordered? (this is the lead time)</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3600" dirty="0" smtClean="0">
                          <a:solidFill>
                            <a:srgbClr val="FF0000"/>
                          </a:solidFill>
                          <a:latin typeface="Arial Black" panose="020B0A04020102020204" pitchFamily="34" charset="0"/>
                        </a:rPr>
                        <a:t>4-5 days</a:t>
                      </a:r>
                      <a:endParaRPr lang="en-GB" sz="3600"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147313"/>
                  </a:ext>
                </a:extLst>
              </a:tr>
            </a:tbl>
          </a:graphicData>
        </a:graphic>
      </p:graphicFrame>
    </p:spTree>
    <p:extLst>
      <p:ext uri="{BB962C8B-B14F-4D97-AF65-F5344CB8AC3E}">
        <p14:creationId xmlns:p14="http://schemas.microsoft.com/office/powerpoint/2010/main" val="194177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Try another example</a:t>
            </a:r>
            <a:endParaRPr lang="en-GB" dirty="0"/>
          </a:p>
        </p:txBody>
      </p:sp>
      <p:pic>
        <p:nvPicPr>
          <p:cNvPr id="4"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25041" y="2417195"/>
            <a:ext cx="5128759"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2956498073"/>
              </p:ext>
            </p:extLst>
          </p:nvPr>
        </p:nvGraphicFramePr>
        <p:xfrm>
          <a:off x="838200" y="1955325"/>
          <a:ext cx="4953000" cy="4324163"/>
        </p:xfrm>
        <a:graphic>
          <a:graphicData uri="http://schemas.openxmlformats.org/drawingml/2006/table">
            <a:tbl>
              <a:tblPr firstRow="1" bandRow="1">
                <a:tableStyleId>{5C22544A-7EE6-4342-B048-85BDC9FD1C3A}</a:tableStyleId>
              </a:tblPr>
              <a:tblGrid>
                <a:gridCol w="3883075">
                  <a:extLst>
                    <a:ext uri="{9D8B030D-6E8A-4147-A177-3AD203B41FA5}">
                      <a16:colId xmlns:a16="http://schemas.microsoft.com/office/drawing/2014/main" val="3982686755"/>
                    </a:ext>
                  </a:extLst>
                </a:gridCol>
                <a:gridCol w="1069925">
                  <a:extLst>
                    <a:ext uri="{9D8B030D-6E8A-4147-A177-3AD203B41FA5}">
                      <a16:colId xmlns:a16="http://schemas.microsoft.com/office/drawing/2014/main" val="580017021"/>
                    </a:ext>
                  </a:extLst>
                </a:gridCol>
              </a:tblGrid>
              <a:tr h="666563">
                <a:tc>
                  <a:txBody>
                    <a:bodyPr/>
                    <a:lstStyle/>
                    <a:p>
                      <a:r>
                        <a:rPr lang="en-GB" dirty="0" smtClean="0">
                          <a:solidFill>
                            <a:schemeClr val="tx1"/>
                          </a:solidFill>
                          <a:latin typeface="Arial Black" panose="020B0A04020102020204" pitchFamily="34" charset="0"/>
                        </a:rPr>
                        <a:t>What is the max stock level that the business can hold?</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091980"/>
                  </a:ext>
                </a:extLst>
              </a:tr>
              <a:tr h="712294">
                <a:tc>
                  <a:txBody>
                    <a:bodyPr/>
                    <a:lstStyle/>
                    <a:p>
                      <a:r>
                        <a:rPr lang="en-GB" dirty="0" smtClean="0">
                          <a:latin typeface="Arial Black" panose="020B0A04020102020204" pitchFamily="34" charset="0"/>
                        </a:rPr>
                        <a:t>What is the minimum stock level that the business can hold?</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07634"/>
                  </a:ext>
                </a:extLst>
              </a:tr>
              <a:tr h="386184">
                <a:tc>
                  <a:txBody>
                    <a:bodyPr/>
                    <a:lstStyle/>
                    <a:p>
                      <a:r>
                        <a:rPr lang="en-GB" dirty="0" smtClean="0">
                          <a:latin typeface="Arial Black" panose="020B0A04020102020204" pitchFamily="34" charset="0"/>
                        </a:rPr>
                        <a:t>What is the re-order level?</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778102"/>
                  </a:ext>
                </a:extLst>
              </a:tr>
              <a:tr h="386184">
                <a:tc>
                  <a:txBody>
                    <a:bodyPr/>
                    <a:lstStyle/>
                    <a:p>
                      <a:r>
                        <a:rPr lang="en-GB" dirty="0" smtClean="0">
                          <a:latin typeface="Arial Black" panose="020B0A04020102020204" pitchFamily="34" charset="0"/>
                        </a:rPr>
                        <a:t>What is the buffer stock level?</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921706"/>
                  </a:ext>
                </a:extLst>
              </a:tr>
              <a:tr h="952233">
                <a:tc>
                  <a:txBody>
                    <a:bodyPr/>
                    <a:lstStyle/>
                    <a:p>
                      <a:r>
                        <a:rPr lang="en-GB" dirty="0" smtClean="0">
                          <a:latin typeface="Arial Black" panose="020B0A04020102020204" pitchFamily="34" charset="0"/>
                        </a:rPr>
                        <a:t>How long does it take for stock to arrive after it has been ordered? (this is the lead time)</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147313"/>
                  </a:ext>
                </a:extLst>
              </a:tr>
            </a:tbl>
          </a:graphicData>
        </a:graphic>
      </p:graphicFrame>
    </p:spTree>
    <p:extLst>
      <p:ext uri="{BB962C8B-B14F-4D97-AF65-F5344CB8AC3E}">
        <p14:creationId xmlns:p14="http://schemas.microsoft.com/office/powerpoint/2010/main" val="143820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Answers</a:t>
            </a:r>
            <a:endParaRPr lang="en-GB" dirty="0"/>
          </a:p>
        </p:txBody>
      </p:sp>
      <p:pic>
        <p:nvPicPr>
          <p:cNvPr id="4"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225041" y="2417195"/>
            <a:ext cx="5128759"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168752696"/>
              </p:ext>
            </p:extLst>
          </p:nvPr>
        </p:nvGraphicFramePr>
        <p:xfrm>
          <a:off x="838200" y="1955325"/>
          <a:ext cx="4953000" cy="4324163"/>
        </p:xfrm>
        <a:graphic>
          <a:graphicData uri="http://schemas.openxmlformats.org/drawingml/2006/table">
            <a:tbl>
              <a:tblPr firstRow="1" bandRow="1">
                <a:tableStyleId>{5C22544A-7EE6-4342-B048-85BDC9FD1C3A}</a:tableStyleId>
              </a:tblPr>
              <a:tblGrid>
                <a:gridCol w="3883075">
                  <a:extLst>
                    <a:ext uri="{9D8B030D-6E8A-4147-A177-3AD203B41FA5}">
                      <a16:colId xmlns:a16="http://schemas.microsoft.com/office/drawing/2014/main" val="3982686755"/>
                    </a:ext>
                  </a:extLst>
                </a:gridCol>
                <a:gridCol w="1069925">
                  <a:extLst>
                    <a:ext uri="{9D8B030D-6E8A-4147-A177-3AD203B41FA5}">
                      <a16:colId xmlns:a16="http://schemas.microsoft.com/office/drawing/2014/main" val="580017021"/>
                    </a:ext>
                  </a:extLst>
                </a:gridCol>
              </a:tblGrid>
              <a:tr h="666563">
                <a:tc>
                  <a:txBody>
                    <a:bodyPr/>
                    <a:lstStyle/>
                    <a:p>
                      <a:r>
                        <a:rPr lang="en-GB" dirty="0" smtClean="0">
                          <a:solidFill>
                            <a:schemeClr val="tx1"/>
                          </a:solidFill>
                          <a:latin typeface="Arial Black" panose="020B0A04020102020204" pitchFamily="34" charset="0"/>
                        </a:rPr>
                        <a:t>What is the max stock level that the business can hold?</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rgbClr val="FF0000"/>
                          </a:solidFill>
                          <a:latin typeface="Arial Black" panose="020B0A04020102020204" pitchFamily="34" charset="0"/>
                        </a:rPr>
                        <a:t>95</a:t>
                      </a:r>
                      <a:endParaRPr lang="en-GB"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091980"/>
                  </a:ext>
                </a:extLst>
              </a:tr>
              <a:tr h="712294">
                <a:tc>
                  <a:txBody>
                    <a:bodyPr/>
                    <a:lstStyle/>
                    <a:p>
                      <a:r>
                        <a:rPr lang="en-GB" dirty="0" smtClean="0">
                          <a:latin typeface="Arial Black" panose="020B0A04020102020204" pitchFamily="34" charset="0"/>
                        </a:rPr>
                        <a:t>What is the minimum stock level that the business can hold?</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rgbClr val="FF0000"/>
                          </a:solidFill>
                          <a:latin typeface="Arial Black" panose="020B0A04020102020204" pitchFamily="34" charset="0"/>
                        </a:rPr>
                        <a:t>25</a:t>
                      </a:r>
                      <a:endParaRPr lang="en-GB"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07634"/>
                  </a:ext>
                </a:extLst>
              </a:tr>
              <a:tr h="386184">
                <a:tc>
                  <a:txBody>
                    <a:bodyPr/>
                    <a:lstStyle/>
                    <a:p>
                      <a:r>
                        <a:rPr lang="en-GB" dirty="0" smtClean="0">
                          <a:latin typeface="Arial Black" panose="020B0A04020102020204" pitchFamily="34" charset="0"/>
                        </a:rPr>
                        <a:t>What is the re-order level?</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rgbClr val="FF0000"/>
                          </a:solidFill>
                          <a:latin typeface="Arial Black" panose="020B0A04020102020204" pitchFamily="34" charset="0"/>
                        </a:rPr>
                        <a:t>60</a:t>
                      </a:r>
                      <a:endParaRPr lang="en-GB"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778102"/>
                  </a:ext>
                </a:extLst>
              </a:tr>
              <a:tr h="386184">
                <a:tc>
                  <a:txBody>
                    <a:bodyPr/>
                    <a:lstStyle/>
                    <a:p>
                      <a:r>
                        <a:rPr lang="en-GB" dirty="0" smtClean="0">
                          <a:latin typeface="Arial Black" panose="020B0A04020102020204" pitchFamily="34" charset="0"/>
                        </a:rPr>
                        <a:t>What is the buffer stock level?</a:t>
                      </a:r>
                    </a:p>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rgbClr val="FF0000"/>
                          </a:solidFill>
                          <a:latin typeface="Arial Black" panose="020B0A04020102020204" pitchFamily="34" charset="0"/>
                        </a:rPr>
                        <a:t>25</a:t>
                      </a:r>
                      <a:endParaRPr lang="en-GB"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921706"/>
                  </a:ext>
                </a:extLst>
              </a:tr>
              <a:tr h="952233">
                <a:tc>
                  <a:txBody>
                    <a:bodyPr/>
                    <a:lstStyle/>
                    <a:p>
                      <a:r>
                        <a:rPr lang="en-GB" dirty="0" smtClean="0">
                          <a:latin typeface="Arial Black" panose="020B0A04020102020204" pitchFamily="34" charset="0"/>
                        </a:rPr>
                        <a:t>How long does it take for stock to arrive after it has been ordered? (this is the lead time)</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rgbClr val="FF0000"/>
                          </a:solidFill>
                          <a:latin typeface="Arial Black" panose="020B0A04020102020204" pitchFamily="34" charset="0"/>
                        </a:rPr>
                        <a:t>5 weeks</a:t>
                      </a:r>
                      <a:endParaRPr lang="en-GB" dirty="0">
                        <a:solidFill>
                          <a:srgbClr val="FF0000"/>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147313"/>
                  </a:ext>
                </a:extLst>
              </a:tr>
            </a:tbl>
          </a:graphicData>
        </a:graphic>
      </p:graphicFrame>
    </p:spTree>
    <p:extLst>
      <p:ext uri="{BB962C8B-B14F-4D97-AF65-F5344CB8AC3E}">
        <p14:creationId xmlns:p14="http://schemas.microsoft.com/office/powerpoint/2010/main" val="212109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You will need a ruler and selection of colours</a:t>
            </a:r>
            <a:endParaRPr lang="en-GB" dirty="0"/>
          </a:p>
        </p:txBody>
      </p:sp>
      <p:pic>
        <p:nvPicPr>
          <p:cNvPr id="1026" name="Picture 2" descr="art, close-up, colo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2058941"/>
            <a:ext cx="5181600" cy="3884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ule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3640309"/>
            <a:ext cx="5181600" cy="72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3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Try this question (not an exam question)</a:t>
            </a:r>
            <a:endParaRPr lang="en-GB" dirty="0">
              <a:solidFill>
                <a:schemeClr val="bg1"/>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007104818"/>
              </p:ext>
            </p:extLst>
          </p:nvPr>
        </p:nvGraphicFramePr>
        <p:xfrm>
          <a:off x="838200" y="2261419"/>
          <a:ext cx="5181600" cy="4011561"/>
        </p:xfrm>
        <a:graphic>
          <a:graphicData uri="http://schemas.openxmlformats.org/drawingml/2006/table">
            <a:tbl>
              <a:tblPr firstRow="1" bandRow="1">
                <a:tableStyleId>{5C22544A-7EE6-4342-B048-85BDC9FD1C3A}</a:tableStyleId>
              </a:tblPr>
              <a:tblGrid>
                <a:gridCol w="2612555">
                  <a:extLst>
                    <a:ext uri="{9D8B030D-6E8A-4147-A177-3AD203B41FA5}">
                      <a16:colId xmlns:a16="http://schemas.microsoft.com/office/drawing/2014/main" val="1159579764"/>
                    </a:ext>
                  </a:extLst>
                </a:gridCol>
                <a:gridCol w="2569045">
                  <a:extLst>
                    <a:ext uri="{9D8B030D-6E8A-4147-A177-3AD203B41FA5}">
                      <a16:colId xmlns:a16="http://schemas.microsoft.com/office/drawing/2014/main" val="3654842505"/>
                    </a:ext>
                  </a:extLst>
                </a:gridCol>
              </a:tblGrid>
              <a:tr h="824771">
                <a:tc>
                  <a:txBody>
                    <a:bodyPr/>
                    <a:lstStyle/>
                    <a:p>
                      <a:pPr>
                        <a:lnSpc>
                          <a:spcPct val="107000"/>
                        </a:lnSpc>
                        <a:spcAft>
                          <a:spcPts val="0"/>
                        </a:spcAft>
                      </a:pPr>
                      <a:r>
                        <a:rPr lang="en-GB" sz="1200" b="0" kern="1200" dirty="0">
                          <a:solidFill>
                            <a:schemeClr val="tx1"/>
                          </a:solidFill>
                          <a:effectLst/>
                          <a:latin typeface="Arial Rounded MT Bold" panose="020F0704030504030204" pitchFamily="34" charset="0"/>
                        </a:rPr>
                        <a:t>What is the max stock level that the business can hold?</a:t>
                      </a:r>
                      <a:endParaRPr lang="en-GB" sz="1100" b="0" dirty="0">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en-GB" sz="700" dirty="0">
                        <a:solidFill>
                          <a:schemeClr val="tx1"/>
                        </a:solidFill>
                        <a:effectLst/>
                        <a:latin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5618829"/>
                  </a:ext>
                </a:extLst>
              </a:tr>
              <a:tr h="856309">
                <a:tc>
                  <a:txBody>
                    <a:bodyPr/>
                    <a:lstStyle/>
                    <a:p>
                      <a:pPr>
                        <a:lnSpc>
                          <a:spcPct val="107000"/>
                        </a:lnSpc>
                        <a:spcAft>
                          <a:spcPts val="0"/>
                        </a:spcAft>
                      </a:pPr>
                      <a:r>
                        <a:rPr lang="en-GB" sz="1200" kern="1200">
                          <a:effectLst/>
                          <a:latin typeface="Arial Rounded MT Bold" panose="020F0704030504030204" pitchFamily="34" charset="0"/>
                        </a:rPr>
                        <a:t>What is the minimum stock level that the business can hold?</a:t>
                      </a:r>
                      <a:endParaRPr lang="en-GB"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en-GB" sz="700">
                        <a:effectLst/>
                        <a:latin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51188"/>
                  </a:ext>
                </a:extLst>
              </a:tr>
              <a:tr h="581068">
                <a:tc>
                  <a:txBody>
                    <a:bodyPr/>
                    <a:lstStyle/>
                    <a:p>
                      <a:pPr>
                        <a:lnSpc>
                          <a:spcPct val="107000"/>
                        </a:lnSpc>
                        <a:spcAft>
                          <a:spcPts val="0"/>
                        </a:spcAft>
                      </a:pPr>
                      <a:r>
                        <a:rPr lang="en-GB" sz="1200" kern="1200">
                          <a:effectLst/>
                          <a:latin typeface="Arial Rounded MT Bold" panose="020F0704030504030204" pitchFamily="34" charset="0"/>
                        </a:rPr>
                        <a:t>What is the re-order level?</a:t>
                      </a:r>
                      <a:endParaRPr lang="en-GB"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en-GB" sz="700">
                        <a:effectLst/>
                        <a:latin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784521"/>
                  </a:ext>
                </a:extLst>
              </a:tr>
              <a:tr h="581068">
                <a:tc>
                  <a:txBody>
                    <a:bodyPr/>
                    <a:lstStyle/>
                    <a:p>
                      <a:pPr>
                        <a:lnSpc>
                          <a:spcPct val="107000"/>
                        </a:lnSpc>
                        <a:spcAft>
                          <a:spcPts val="0"/>
                        </a:spcAft>
                      </a:pPr>
                      <a:r>
                        <a:rPr lang="en-GB" sz="1200" kern="1200">
                          <a:effectLst/>
                          <a:latin typeface="Arial Rounded MT Bold" panose="020F0704030504030204" pitchFamily="34" charset="0"/>
                        </a:rPr>
                        <a:t>What is the buffer stock level?</a:t>
                      </a:r>
                      <a:endParaRPr lang="en-GB" sz="110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en-GB" sz="700">
                        <a:effectLst/>
                        <a:latin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4312070"/>
                  </a:ext>
                </a:extLst>
              </a:tr>
              <a:tr h="1168345">
                <a:tc>
                  <a:txBody>
                    <a:bodyPr/>
                    <a:lstStyle/>
                    <a:p>
                      <a:pPr>
                        <a:lnSpc>
                          <a:spcPct val="107000"/>
                        </a:lnSpc>
                        <a:spcAft>
                          <a:spcPts val="0"/>
                        </a:spcAft>
                      </a:pPr>
                      <a:r>
                        <a:rPr lang="en-GB" sz="1200" kern="1200" dirty="0">
                          <a:effectLst/>
                          <a:latin typeface="Arial Rounded MT Bold" panose="020F0704030504030204" pitchFamily="34" charset="0"/>
                        </a:rPr>
                        <a:t>How long does it take for stock to arrive after it has been ordered? (this is the lead time)</a:t>
                      </a:r>
                      <a:endParaRPr lang="en-GB"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en-GB" sz="700" dirty="0">
                        <a:effectLst/>
                        <a:latin typeface="Calibri" panose="020F0502020204030204" pitchFamily="34" charset="0"/>
                        <a:cs typeface="Times New Roman" panose="02020603050405020304" pitchFamily="18" charset="0"/>
                      </a:endParaRPr>
                    </a:p>
                  </a:txBody>
                  <a:tcPr marL="55447" marR="55447" marT="27724" marB="27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753342"/>
                  </a:ext>
                </a:extLst>
              </a:tr>
            </a:tbl>
          </a:graphicData>
        </a:graphic>
      </p:graphicFrame>
      <p:pic>
        <p:nvPicPr>
          <p:cNvPr id="6" name="Content Placeholder 5" descr="Image result for advantages and disadvantages of buffer stocks"/>
          <p:cNvPicPr>
            <a:picLocks noGrp="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2946083"/>
            <a:ext cx="5181600" cy="2110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184174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87603" y="869519"/>
            <a:ext cx="9616795" cy="5718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914249" y="4282"/>
            <a:ext cx="10515600" cy="720704"/>
          </a:xfrm>
          <a:solidFill>
            <a:srgbClr val="C00000"/>
          </a:solidFill>
        </p:spPr>
        <p:txBody>
          <a:bodyPr/>
          <a:lstStyle/>
          <a:p>
            <a:r>
              <a:rPr lang="en-GB" dirty="0" smtClean="0">
                <a:solidFill>
                  <a:schemeClr val="bg1"/>
                </a:solidFill>
              </a:rPr>
              <a:t>Try this question (not an exam question)</a:t>
            </a:r>
            <a:endParaRPr lang="en-GB" dirty="0">
              <a:solidFill>
                <a:schemeClr val="bg1"/>
              </a:solidFill>
            </a:endParaRPr>
          </a:p>
        </p:txBody>
      </p:sp>
    </p:spTree>
    <p:extLst>
      <p:ext uri="{BB962C8B-B14F-4D97-AF65-F5344CB8AC3E}">
        <p14:creationId xmlns:p14="http://schemas.microsoft.com/office/powerpoint/2010/main" val="2826740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60175" y="1981532"/>
            <a:ext cx="6156005" cy="4397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solidFill>
            <a:srgbClr val="C00000"/>
          </a:solidFill>
        </p:spPr>
        <p:txBody>
          <a:bodyPr/>
          <a:lstStyle/>
          <a:p>
            <a:r>
              <a:rPr lang="en-GB" dirty="0" smtClean="0">
                <a:solidFill>
                  <a:schemeClr val="bg1"/>
                </a:solidFill>
              </a:rPr>
              <a:t>Answer</a:t>
            </a:r>
            <a:endParaRPr lang="en-GB" dirty="0">
              <a:solidFill>
                <a:schemeClr val="bg1"/>
              </a:solidFill>
            </a:endParaRPr>
          </a:p>
        </p:txBody>
      </p:sp>
    </p:spTree>
    <p:extLst>
      <p:ext uri="{BB962C8B-B14F-4D97-AF65-F5344CB8AC3E}">
        <p14:creationId xmlns:p14="http://schemas.microsoft.com/office/powerpoint/2010/main" val="276810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Buffer stocks</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307124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Buffer stocks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Buffer stocks are stocks which are held in case there is unforeseen rise in demand or a problem with supply</a:t>
            </a:r>
          </a:p>
          <a:p>
            <a:r>
              <a:rPr lang="en-GB" dirty="0" smtClean="0"/>
              <a:t>A business will keep buffer stocks to make sure that production is not stopped and that customers are kept happy with supply dates being met</a:t>
            </a:r>
          </a:p>
          <a:p>
            <a:r>
              <a:rPr lang="en-GB" dirty="0" smtClean="0"/>
              <a:t>Some goods cannot hold buffer stocks – due to perishability (it goes off like milk) or due to obsolescence (it goes out of date like technology)</a:t>
            </a:r>
            <a:endParaRPr lang="en-GB" dirty="0"/>
          </a:p>
        </p:txBody>
      </p:sp>
      <p:pic>
        <p:nvPicPr>
          <p:cNvPr id="1026" name="Picture 2" descr="Image result for milk bottles"/>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6172200" y="2038529"/>
            <a:ext cx="51816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8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Buffer stocks</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Holding buffer stocks means that a business can easily respond to changes in consumer demands</a:t>
            </a:r>
          </a:p>
          <a:p>
            <a:r>
              <a:rPr lang="en-GB" dirty="0" smtClean="0"/>
              <a:t>Holding buffer stocks means that if the suppliers cannot deliver on time that production will not be affected</a:t>
            </a:r>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The cost of storage is high, a business will need to pay for premises, staff and security of the stock</a:t>
            </a:r>
          </a:p>
          <a:p>
            <a:r>
              <a:rPr lang="en-GB" dirty="0" smtClean="0"/>
              <a:t>This  can tie up the working capital of a business</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3463017"/>
            <a:ext cx="5183188" cy="3278981"/>
          </a:xfrm>
          <a:prstGeom prst="rect">
            <a:avLst/>
          </a:prstGeom>
        </p:spPr>
      </p:pic>
    </p:spTree>
    <p:extLst>
      <p:ext uri="{BB962C8B-B14F-4D97-AF65-F5344CB8AC3E}">
        <p14:creationId xmlns:p14="http://schemas.microsoft.com/office/powerpoint/2010/main" val="188039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800" b="1" dirty="0">
                <a:solidFill>
                  <a:srgbClr val="0070C0"/>
                </a:solidFill>
              </a:rPr>
              <a:t>Implications of poor stock control</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74490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Stock out costs</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smtClean="0"/>
              <a:t>Stock out costs are the costs of not having stock when it is needed:</a:t>
            </a:r>
          </a:p>
          <a:p>
            <a:endParaRPr lang="en-GB" dirty="0"/>
          </a:p>
          <a:p>
            <a:pPr marL="514350" indent="-514350">
              <a:buFont typeface="+mj-lt"/>
              <a:buAutoNum type="arabicPeriod"/>
            </a:pPr>
            <a:r>
              <a:rPr lang="en-GB" dirty="0" smtClean="0"/>
              <a:t>Loss of customer goodwill</a:t>
            </a:r>
          </a:p>
          <a:p>
            <a:pPr marL="514350" indent="-514350">
              <a:buFont typeface="+mj-lt"/>
              <a:buAutoNum type="arabicPeriod"/>
            </a:pPr>
            <a:r>
              <a:rPr lang="en-GB" dirty="0" smtClean="0"/>
              <a:t>Loss of sales revenue</a:t>
            </a:r>
          </a:p>
          <a:p>
            <a:pPr marL="514350" indent="-514350">
              <a:buFont typeface="+mj-lt"/>
              <a:buAutoNum type="arabicPeriod"/>
            </a:pPr>
            <a:r>
              <a:rPr lang="en-GB" dirty="0" smtClean="0"/>
              <a:t>Damage to reputation</a:t>
            </a:r>
          </a:p>
          <a:p>
            <a:pPr marL="514350" indent="-514350">
              <a:buFont typeface="+mj-lt"/>
              <a:buAutoNum type="arabicPeriod"/>
            </a:pPr>
            <a:r>
              <a:rPr lang="en-GB" dirty="0" smtClean="0"/>
              <a:t>Disruption to production</a:t>
            </a:r>
            <a:endParaRPr lang="en-GB" dirty="0"/>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39361"/>
            <a:ext cx="5181600" cy="3923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6519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sz="5800" b="1" dirty="0">
                <a:solidFill>
                  <a:srgbClr val="0070C0"/>
                </a:solidFill>
              </a:rPr>
              <a:t>Just in time (JIT) management of stock</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31199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Just-in-time delivery</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Just-in-time means that a business does not keep stocks of parts in a warehouse</a:t>
            </a:r>
          </a:p>
          <a:p>
            <a:r>
              <a:rPr lang="en-GB" dirty="0" smtClean="0"/>
              <a:t>Instead they order the parts and get them delivered same day from the supplier</a:t>
            </a:r>
          </a:p>
          <a:p>
            <a:r>
              <a:rPr lang="en-GB" dirty="0" smtClean="0"/>
              <a:t>This means very close links with suppliers</a:t>
            </a:r>
          </a:p>
          <a:p>
            <a:r>
              <a:rPr lang="en-GB" dirty="0" smtClean="0">
                <a:solidFill>
                  <a:srgbClr val="FF0000"/>
                </a:solidFill>
              </a:rPr>
              <a:t>Watch the video: can you now explain JIT to someone else?</a:t>
            </a:r>
            <a:endParaRPr lang="en-GB" dirty="0">
              <a:solidFill>
                <a:srgbClr val="FF0000"/>
              </a:solidFill>
            </a:endParaRPr>
          </a:p>
        </p:txBody>
      </p:sp>
      <p:pic>
        <p:nvPicPr>
          <p:cNvPr id="9" name="Content Placeholder 8">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917053"/>
            <a:ext cx="5181600" cy="4168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289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n-GB" dirty="0" smtClean="0"/>
              <a:t>Calculators will be needed for this topic</a:t>
            </a:r>
            <a:endParaRPr lang="en-GB"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2496" y="1825625"/>
            <a:ext cx="652700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6829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err="1" smtClean="0"/>
              <a:t>JIT</a:t>
            </a:r>
            <a:r>
              <a:rPr lang="en-GB" dirty="0" smtClean="0"/>
              <a:t> and suppliers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To make JIT work the manufacturer needs to have excellent working relationships with their smaller parts suppliers</a:t>
            </a:r>
          </a:p>
          <a:p>
            <a:r>
              <a:rPr lang="en-GB" dirty="0" err="1" smtClean="0"/>
              <a:t>JIT</a:t>
            </a:r>
            <a:r>
              <a:rPr lang="en-GB" dirty="0" smtClean="0"/>
              <a:t> does not work when there are delivery or quality issues</a:t>
            </a:r>
          </a:p>
          <a:p>
            <a:r>
              <a:rPr lang="en-GB" dirty="0" smtClean="0"/>
              <a:t>No buffer stocks are held in a </a:t>
            </a:r>
            <a:r>
              <a:rPr lang="en-GB" dirty="0" err="1" smtClean="0"/>
              <a:t>JIT</a:t>
            </a:r>
            <a:r>
              <a:rPr lang="en-GB" dirty="0" smtClean="0"/>
              <a:t> system so if delivery does not arrive the product cannot be made</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262587">
            <a:off x="6750848" y="1801807"/>
            <a:ext cx="4609050" cy="2681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742162">
            <a:off x="6815284" y="3968522"/>
            <a:ext cx="4145444" cy="227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9650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Where JIT is most suitable</a:t>
            </a:r>
            <a:endParaRPr lang="en-GB" dirty="0"/>
          </a:p>
        </p:txBody>
      </p:sp>
      <p:sp>
        <p:nvSpPr>
          <p:cNvPr id="2" name="Content Placeholder 1"/>
          <p:cNvSpPr>
            <a:spLocks noGrp="1"/>
          </p:cNvSpPr>
          <p:nvPr>
            <p:ph sz="half" idx="1"/>
          </p:nvPr>
        </p:nvSpPr>
        <p:spPr>
          <a:xfrm>
            <a:off x="838200" y="1825625"/>
            <a:ext cx="5181600" cy="4555510"/>
          </a:xfrm>
        </p:spPr>
        <p:style>
          <a:lnRef idx="2">
            <a:schemeClr val="dk1"/>
          </a:lnRef>
          <a:fillRef idx="1">
            <a:schemeClr val="lt1"/>
          </a:fillRef>
          <a:effectRef idx="0">
            <a:schemeClr val="dk1"/>
          </a:effectRef>
          <a:fontRef idx="minor">
            <a:schemeClr val="dk1"/>
          </a:fontRef>
        </p:style>
        <p:txBody>
          <a:bodyPr>
            <a:noAutofit/>
          </a:bodyPr>
          <a:lstStyle/>
          <a:p>
            <a:pPr>
              <a:lnSpc>
                <a:spcPct val="110000"/>
              </a:lnSpc>
            </a:pPr>
            <a:r>
              <a:rPr lang="en-GB" sz="2500" dirty="0"/>
              <a:t>Just in Time Manufacturing (JIT) - also known as "lean manufacturing" refers to a system of manufacturing in which products are not built until the product is ordered and paid for</a:t>
            </a:r>
          </a:p>
          <a:p>
            <a:pPr>
              <a:lnSpc>
                <a:spcPct val="110000"/>
              </a:lnSpc>
            </a:pPr>
            <a:r>
              <a:rPr lang="en-GB" sz="2500" dirty="0"/>
              <a:t>Some companies that have successfully implemented JIT include Toyota, Dell and </a:t>
            </a:r>
            <a:r>
              <a:rPr lang="en-GB" sz="2500" dirty="0" smtClean="0"/>
              <a:t>Harley-Davidson. </a:t>
            </a:r>
            <a:r>
              <a:rPr lang="en-GB" sz="2500" dirty="0" smtClean="0">
                <a:solidFill>
                  <a:srgbClr val="FF0000"/>
                </a:solidFill>
              </a:rPr>
              <a:t>Can you find other examples?</a:t>
            </a:r>
            <a:endParaRPr lang="en-GB" sz="2500" dirty="0">
              <a:solidFill>
                <a:srgbClr val="FF0000"/>
              </a:solidFill>
            </a:endParaRPr>
          </a:p>
        </p:txBody>
      </p:sp>
      <p:pic>
        <p:nvPicPr>
          <p:cNvPr id="4098" name="Picture 2" descr="Image result for toyota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825625"/>
            <a:ext cx="3429005" cy="29976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6704" y="1913189"/>
            <a:ext cx="2190507" cy="2088105"/>
          </a:xfrm>
          <a:prstGeom prst="rect">
            <a:avLst/>
          </a:prstGeom>
        </p:spPr>
      </p:pic>
      <p:sp>
        <p:nvSpPr>
          <p:cNvPr id="4" name="AutoShape 2" descr="Image result for harley davidson logo"/>
          <p:cNvSpPr>
            <a:spLocks noChangeAspect="1" noChangeArrowheads="1"/>
          </p:cNvSpPr>
          <p:nvPr/>
        </p:nvSpPr>
        <p:spPr bwMode="auto">
          <a:xfrm>
            <a:off x="-385199" y="16732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harley davidson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43024" y="4823280"/>
            <a:ext cx="2494791" cy="194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8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JIT + Waste + Lean Management</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sz="3200" dirty="0"/>
              <a:t>JIT's main philosophy is to eliminate waste - wasted inventory, wasted stock and wasted </a:t>
            </a:r>
            <a:r>
              <a:rPr lang="en-GB" sz="3200" dirty="0" smtClean="0"/>
              <a:t>time</a:t>
            </a:r>
          </a:p>
          <a:p>
            <a:r>
              <a:rPr lang="en-GB" sz="3200" dirty="0" smtClean="0"/>
              <a:t>By </a:t>
            </a:r>
            <a:r>
              <a:rPr lang="en-GB" sz="3200" dirty="0"/>
              <a:t>creating and </a:t>
            </a:r>
            <a:r>
              <a:rPr lang="en-GB" sz="3200" dirty="0" smtClean="0"/>
              <a:t>delivering </a:t>
            </a:r>
            <a:r>
              <a:rPr lang="en-GB" sz="3200" dirty="0"/>
              <a:t>products quickly when consumers request them excess inventory is eliminated, customers receive their orders quicker and the manufacturer doesn't need to keep a large inventory of stock </a:t>
            </a:r>
            <a:r>
              <a:rPr lang="en-GB" sz="3200" dirty="0" smtClean="0"/>
              <a:t>parts</a:t>
            </a:r>
            <a:endParaRPr lang="en-GB" sz="3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2292" y="1765000"/>
            <a:ext cx="1767347" cy="176734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0794" y="3599816"/>
            <a:ext cx="3862703" cy="2577147"/>
          </a:xfrm>
          <a:prstGeom prst="rect">
            <a:avLst/>
          </a:prstGeom>
        </p:spPr>
      </p:pic>
    </p:spTree>
    <p:extLst>
      <p:ext uri="{BB962C8B-B14F-4D97-AF65-F5344CB8AC3E}">
        <p14:creationId xmlns:p14="http://schemas.microsoft.com/office/powerpoint/2010/main" val="326690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JIT</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As parts are ordered as they are needed there is </a:t>
            </a:r>
            <a:r>
              <a:rPr lang="en-GB" b="1" dirty="0"/>
              <a:t>no</a:t>
            </a:r>
            <a:r>
              <a:rPr lang="en-GB" dirty="0"/>
              <a:t> </a:t>
            </a:r>
            <a:r>
              <a:rPr lang="en-GB" b="1" dirty="0"/>
              <a:t>wastage </a:t>
            </a:r>
          </a:p>
          <a:p>
            <a:r>
              <a:rPr lang="en-GB" dirty="0"/>
              <a:t>Parts are not warehoused which is a massive </a:t>
            </a:r>
            <a:r>
              <a:rPr lang="en-GB" b="1" dirty="0"/>
              <a:t>cost saving </a:t>
            </a:r>
            <a:r>
              <a:rPr lang="en-GB" dirty="0"/>
              <a:t>in terms of premises and staff</a:t>
            </a:r>
          </a:p>
          <a:p>
            <a:r>
              <a:rPr lang="en-GB" dirty="0"/>
              <a:t>Stock is less likely to go out of date </a:t>
            </a:r>
          </a:p>
          <a:p>
            <a:r>
              <a:rPr lang="en-GB" dirty="0"/>
              <a:t>The business will improve their cash flow, as their money is not tied up in stock</a:t>
            </a:r>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dirty="0"/>
              <a:t>The business won’t be able to meet unpredicted surges in demand</a:t>
            </a:r>
          </a:p>
          <a:p>
            <a:r>
              <a:rPr lang="en-GB" dirty="0"/>
              <a:t>The business won’t be able to quickly replace damaged parts</a:t>
            </a:r>
          </a:p>
          <a:p>
            <a:r>
              <a:rPr lang="en-GB" dirty="0"/>
              <a:t>If the delivery does not turn up in time this can stop the whole production line, which is costly</a:t>
            </a:r>
          </a:p>
          <a:p>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3447212"/>
            <a:ext cx="5183188" cy="299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6172200" y="3463017"/>
            <a:ext cx="5183188" cy="2979285"/>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6172200" y="3463017"/>
            <a:ext cx="5183189" cy="2979285"/>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95815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Waste minimisation</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809392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Waste</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Any activity or result that the customer doesn’t value and is not willing to pay for. These activities that don’t add value for the customer between the inputs and the outputs must be removed or minimised. </a:t>
            </a:r>
            <a:endParaRPr lang="en-GB" dirty="0"/>
          </a:p>
        </p:txBody>
      </p:sp>
    </p:spTree>
    <p:extLst>
      <p:ext uri="{BB962C8B-B14F-4D97-AF65-F5344CB8AC3E}">
        <p14:creationId xmlns:p14="http://schemas.microsoft.com/office/powerpoint/2010/main" val="806556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Waste minimisation</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smtClean="0"/>
              <a:t>Waste minimisation can help improve efficiency and reduce the unit costs of production</a:t>
            </a:r>
          </a:p>
          <a:p>
            <a:r>
              <a:rPr lang="en-GB" dirty="0" smtClean="0"/>
              <a:t>Waste minimisation can also improve the public image of the business – if they are seen to be more eco friendly</a:t>
            </a:r>
          </a:p>
          <a:p>
            <a:r>
              <a:rPr lang="en-GB" dirty="0" smtClean="0"/>
              <a:t>Waste minimisation can carry heavy legal fines for non-compliance</a:t>
            </a:r>
            <a:endParaRPr lang="en-GB" dirty="0"/>
          </a:p>
        </p:txBody>
      </p:sp>
      <p:pic>
        <p:nvPicPr>
          <p:cNvPr id="3" name="Content Placeholder 2">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49265"/>
            <a:ext cx="5181600" cy="3504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0537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GB" dirty="0" smtClean="0"/>
              <a:t>7 Deadly wastes</a:t>
            </a:r>
            <a:endParaRPr lang="en-GB" dirty="0"/>
          </a:p>
        </p:txBody>
      </p:sp>
      <p:sp>
        <p:nvSpPr>
          <p:cNvPr id="5" name="Content Placeholder 4"/>
          <p:cNvSpPr>
            <a:spLocks noGrp="1"/>
          </p:cNvSpPr>
          <p:nvPr>
            <p:ph idx="1"/>
          </p:nvPr>
        </p:nvSpPr>
        <p:spPr>
          <a:xfrm>
            <a:off x="838200" y="1825624"/>
            <a:ext cx="5053168" cy="4798695"/>
          </a:xfrm>
        </p:spPr>
        <p:txBody>
          <a:bodyPr>
            <a:normAutofit/>
          </a:bodyPr>
          <a:lstStyle/>
          <a:p>
            <a:r>
              <a:rPr lang="en-GB" dirty="0" smtClean="0"/>
              <a:t>Lean production aims to eliminate the 7 deadly wastes:</a:t>
            </a:r>
          </a:p>
          <a:p>
            <a:pPr marL="514350" indent="-514350">
              <a:buFont typeface="+mj-lt"/>
              <a:buAutoNum type="arabicPeriod"/>
            </a:pPr>
            <a:r>
              <a:rPr lang="en-GB" b="1" dirty="0" smtClean="0"/>
              <a:t>Over production</a:t>
            </a:r>
            <a:r>
              <a:rPr lang="en-GB" dirty="0" smtClean="0"/>
              <a:t> </a:t>
            </a:r>
          </a:p>
          <a:p>
            <a:pPr marL="514350" indent="-514350">
              <a:buFont typeface="+mj-lt"/>
              <a:buAutoNum type="arabicPeriod"/>
            </a:pPr>
            <a:r>
              <a:rPr lang="en-GB" b="1" dirty="0" smtClean="0"/>
              <a:t>Waiting time</a:t>
            </a:r>
            <a:r>
              <a:rPr lang="en-GB" dirty="0" smtClean="0"/>
              <a:t> </a:t>
            </a:r>
          </a:p>
          <a:p>
            <a:pPr marL="514350" indent="-514350">
              <a:buFont typeface="+mj-lt"/>
              <a:buAutoNum type="arabicPeriod"/>
            </a:pPr>
            <a:r>
              <a:rPr lang="en-GB" b="1" dirty="0" smtClean="0"/>
              <a:t>Transportation time</a:t>
            </a:r>
            <a:r>
              <a:rPr lang="en-GB" dirty="0" smtClean="0"/>
              <a:t> </a:t>
            </a:r>
          </a:p>
          <a:p>
            <a:pPr marL="514350" indent="-514350">
              <a:buFont typeface="+mj-lt"/>
              <a:buAutoNum type="arabicPeriod"/>
            </a:pPr>
            <a:r>
              <a:rPr lang="en-GB" b="1" dirty="0" smtClean="0"/>
              <a:t>Excess processing</a:t>
            </a:r>
            <a:r>
              <a:rPr lang="en-GB" dirty="0" smtClean="0"/>
              <a:t> </a:t>
            </a:r>
          </a:p>
          <a:p>
            <a:pPr marL="514350" indent="-514350">
              <a:buFont typeface="+mj-lt"/>
              <a:buAutoNum type="arabicPeriod"/>
            </a:pPr>
            <a:r>
              <a:rPr lang="en-GB" b="1" dirty="0" smtClean="0"/>
              <a:t>Excess stock</a:t>
            </a:r>
            <a:r>
              <a:rPr lang="en-GB" dirty="0" smtClean="0"/>
              <a:t> </a:t>
            </a:r>
          </a:p>
          <a:p>
            <a:pPr marL="514350" indent="-514350">
              <a:buFont typeface="+mj-lt"/>
              <a:buAutoNum type="arabicPeriod"/>
            </a:pPr>
            <a:r>
              <a:rPr lang="en-GB" b="1" dirty="0" smtClean="0"/>
              <a:t>Excess motion</a:t>
            </a:r>
            <a:r>
              <a:rPr lang="en-GB" dirty="0" smtClean="0"/>
              <a:t> </a:t>
            </a:r>
          </a:p>
          <a:p>
            <a:pPr marL="514350" indent="-514350">
              <a:buFont typeface="+mj-lt"/>
              <a:buAutoNum type="arabicPeriod"/>
            </a:pPr>
            <a:r>
              <a:rPr lang="en-GB" b="1" dirty="0" smtClean="0"/>
              <a:t>Product quality</a:t>
            </a:r>
            <a:r>
              <a:rPr lang="en-GB" dirty="0" smtClean="0"/>
              <a:t> </a:t>
            </a:r>
          </a:p>
        </p:txBody>
      </p:sp>
      <p:grpSp>
        <p:nvGrpSpPr>
          <p:cNvPr id="3" name="Group 2"/>
          <p:cNvGrpSpPr/>
          <p:nvPr/>
        </p:nvGrpSpPr>
        <p:grpSpPr>
          <a:xfrm>
            <a:off x="6445044" y="2861188"/>
            <a:ext cx="3583245" cy="2458064"/>
            <a:chOff x="6445044" y="2861188"/>
            <a:chExt cx="3583245" cy="2458064"/>
          </a:xfrm>
        </p:grpSpPr>
        <p:sp>
          <p:nvSpPr>
            <p:cNvPr id="2" name="Rounded Rectangle 1"/>
            <p:cNvSpPr/>
            <p:nvPr/>
          </p:nvSpPr>
          <p:spPr>
            <a:xfrm>
              <a:off x="7000568" y="3480620"/>
              <a:ext cx="2585884" cy="1209367"/>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Arrow Connector 6"/>
            <p:cNvCxnSpPr/>
            <p:nvPr/>
          </p:nvCxnSpPr>
          <p:spPr>
            <a:xfrm flipH="1">
              <a:off x="6558731" y="4618445"/>
              <a:ext cx="505747" cy="3953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6445044" y="3274821"/>
              <a:ext cx="555525" cy="3041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8195064" y="2861188"/>
              <a:ext cx="24704" cy="6011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8819536" y="4708294"/>
              <a:ext cx="19665" cy="6109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9526229" y="4600818"/>
              <a:ext cx="383458" cy="4129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9545279" y="3274821"/>
              <a:ext cx="483010" cy="3041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7731841" y="4708294"/>
              <a:ext cx="19665" cy="6109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6567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7 Deadly wastes: #1 Over production </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Over production means that the business is making more than required and maybe running at over capacity (Just-in-case)</a:t>
            </a:r>
          </a:p>
          <a:p>
            <a:r>
              <a:rPr lang="en-GB" dirty="0" smtClean="0"/>
              <a:t>Over production can stop </a:t>
            </a:r>
            <a:r>
              <a:rPr lang="en-GB" dirty="0"/>
              <a:t>the smooth flow of materials round the factory and reduces quality of finished goods</a:t>
            </a:r>
          </a:p>
          <a:p>
            <a:r>
              <a:rPr lang="en-GB" dirty="0" smtClean="0">
                <a:solidFill>
                  <a:srgbClr val="FF0000"/>
                </a:solidFill>
              </a:rPr>
              <a:t>Overproduction is number 1 because it triggers all the other types of waste, can you explain why this is true?</a:t>
            </a:r>
            <a:endParaRPr lang="en-GB" dirty="0">
              <a:solidFill>
                <a:srgbClr val="FF0000"/>
              </a:solidFill>
            </a:endParaRPr>
          </a:p>
        </p:txBody>
      </p:sp>
      <p:sp>
        <p:nvSpPr>
          <p:cNvPr id="6" name="Content Placeholder 5"/>
          <p:cNvSpPr>
            <a:spLocks noGrp="1"/>
          </p:cNvSpPr>
          <p:nvPr>
            <p:ph sz="half" idx="2"/>
          </p:nvPr>
        </p:nvSpPr>
        <p:spPr/>
        <p:txBody>
          <a:bodyPr>
            <a:normAutofit fontScale="92500" lnSpcReduction="10000"/>
          </a:bodyPr>
          <a:lstStyle/>
          <a:p>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1825625"/>
            <a:ext cx="3552015" cy="2058117"/>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2943" y="3883742"/>
            <a:ext cx="3970857" cy="2293221"/>
          </a:xfrm>
          <a:prstGeom prst="rect">
            <a:avLst/>
          </a:prstGeom>
        </p:spPr>
      </p:pic>
      <p:sp>
        <p:nvSpPr>
          <p:cNvPr id="9" name="TextBox 8"/>
          <p:cNvSpPr txBox="1"/>
          <p:nvPr/>
        </p:nvSpPr>
        <p:spPr>
          <a:xfrm>
            <a:off x="6134100" y="3372348"/>
            <a:ext cx="5257800" cy="646331"/>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Over production could be a huge meal in a restaurant or over-staffing an event</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526624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7 Deadly wastes</a:t>
            </a:r>
            <a:r>
              <a:rPr lang="en-GB" dirty="0" smtClean="0"/>
              <a:t>: #2 Waiting time</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The waste of waiting can take two forms; </a:t>
            </a:r>
          </a:p>
          <a:p>
            <a:pPr lvl="1"/>
            <a:r>
              <a:rPr lang="en-GB" dirty="0" smtClean="0"/>
              <a:t>Waiting because the next step in the process is not ready </a:t>
            </a:r>
          </a:p>
          <a:p>
            <a:pPr lvl="1"/>
            <a:r>
              <a:rPr lang="en-GB" dirty="0" smtClean="0"/>
              <a:t>Waiting because there are not enough inputs necessary to complete the next process</a:t>
            </a:r>
          </a:p>
          <a:p>
            <a:r>
              <a:rPr lang="en-GB" dirty="0" smtClean="0"/>
              <a:t>E.g. garden company waiting for delivery of trees and grass</a:t>
            </a:r>
            <a:endParaRPr lang="en-GB" dirty="0"/>
          </a:p>
          <a:p>
            <a:r>
              <a:rPr lang="en-GB" dirty="0" smtClean="0">
                <a:solidFill>
                  <a:srgbClr val="FF0000"/>
                </a:solidFill>
              </a:rPr>
              <a:t>What is the waiting time in the airline industry?</a:t>
            </a:r>
            <a:endParaRPr lang="en-GB" dirty="0">
              <a:solidFill>
                <a:srgbClr val="FF0000"/>
              </a:solidFill>
            </a:endParaRPr>
          </a:p>
        </p:txBody>
      </p:sp>
      <p:pic>
        <p:nvPicPr>
          <p:cNvPr id="2" name="Content Placeholder 1">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243334"/>
            <a:ext cx="5181600" cy="351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621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566041"/>
            <a:ext cx="10515600" cy="2870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1014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7 Deadly wastes</a:t>
            </a:r>
            <a:r>
              <a:rPr lang="en-GB" dirty="0" smtClean="0"/>
              <a:t>: #3 Transportation time</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There can be significant </a:t>
            </a:r>
            <a:r>
              <a:rPr lang="en-GB" dirty="0"/>
              <a:t>costs spent on transporting parts, components and stock to each </a:t>
            </a:r>
            <a:r>
              <a:rPr lang="en-GB" dirty="0" smtClean="0"/>
              <a:t>workstation or between sites</a:t>
            </a:r>
          </a:p>
          <a:p>
            <a:r>
              <a:rPr lang="en-GB" dirty="0" smtClean="0"/>
              <a:t>It wastes energy and resources of an employee that could be better used </a:t>
            </a:r>
          </a:p>
          <a:p>
            <a:r>
              <a:rPr lang="en-GB" dirty="0" smtClean="0"/>
              <a:t>It wastes fuel for forklifts and lorries</a:t>
            </a:r>
          </a:p>
          <a:p>
            <a:r>
              <a:rPr lang="en-GB" dirty="0" smtClean="0"/>
              <a:t>Anytime that materials have to be moved from one place to another is an opportunity to reduce wasteful transportation</a:t>
            </a:r>
            <a:endParaRPr lang="en-GB" dirty="0"/>
          </a:p>
          <a:p>
            <a:endParaRPr lang="en-GB" dirty="0"/>
          </a:p>
        </p:txBody>
      </p:sp>
      <p:pic>
        <p:nvPicPr>
          <p:cNvPr id="2" name="Content Placeholder 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1894614"/>
            <a:ext cx="5181600" cy="4213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5545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7 Deadly wastes</a:t>
            </a:r>
            <a:r>
              <a:rPr lang="en-GB" dirty="0" smtClean="0"/>
              <a:t>: #4 Excess processing</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Excess processing can mean any extra processes which take the original raw material further and further from its natural state</a:t>
            </a:r>
          </a:p>
          <a:p>
            <a:r>
              <a:rPr lang="en-GB" dirty="0" smtClean="0"/>
              <a:t>This is fine if it meets customer needs, but if the customer doesn’t want these extra processes then this is wasteful</a:t>
            </a:r>
          </a:p>
          <a:p>
            <a:r>
              <a:rPr lang="en-GB" dirty="0" smtClean="0"/>
              <a:t>If the customer just wants to buy a garden shed and we paint it before delivery, and the customer wasn’t really expecting it to be painted, just plain wood, then this is wasteful unnecessary process</a:t>
            </a:r>
          </a:p>
          <a:p>
            <a:endParaRPr lang="en-GB" dirty="0"/>
          </a:p>
          <a:p>
            <a:endParaRPr lang="en-GB" dirty="0"/>
          </a:p>
        </p:txBody>
      </p:sp>
      <p:pic>
        <p:nvPicPr>
          <p:cNvPr id="2050" name="Picture 2" descr="Image result for painted shed vs unpainted"/>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2215101"/>
            <a:ext cx="5181600" cy="345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5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7 Deadly wastes</a:t>
            </a:r>
            <a:r>
              <a:rPr lang="en-GB" dirty="0" smtClean="0"/>
              <a:t>: #5 Excess stock</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If a product is over produced then it must be stored somewhere until it is needed.  This means warehousing, tracking and monitoring.  </a:t>
            </a:r>
          </a:p>
          <a:p>
            <a:r>
              <a:rPr lang="en-GB" dirty="0" smtClean="0"/>
              <a:t>It risks the products becoming obsolete, going off or going out of style (depending on hat it is) and it is incurring costs</a:t>
            </a:r>
            <a:endParaRPr lang="en-GB" dirty="0"/>
          </a:p>
          <a:p>
            <a:r>
              <a:rPr lang="en-GB" dirty="0" smtClean="0">
                <a:solidFill>
                  <a:srgbClr val="FF0000"/>
                </a:solidFill>
              </a:rPr>
              <a:t>Can you link this to profitability of a business?</a:t>
            </a:r>
            <a:endParaRPr lang="en-GB" dirty="0">
              <a:solidFill>
                <a:srgbClr val="FF0000"/>
              </a:solidFill>
            </a:endParaRPr>
          </a:p>
        </p:txBody>
      </p:sp>
      <p:grpSp>
        <p:nvGrpSpPr>
          <p:cNvPr id="8" name="Group 7"/>
          <p:cNvGrpSpPr/>
          <p:nvPr/>
        </p:nvGrpSpPr>
        <p:grpSpPr>
          <a:xfrm>
            <a:off x="6172200" y="1825625"/>
            <a:ext cx="5181600" cy="4351338"/>
            <a:chOff x="6372434" y="1825625"/>
            <a:chExt cx="4600366" cy="365065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434" y="1825625"/>
              <a:ext cx="4600366" cy="1944634"/>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4930" y="4001294"/>
              <a:ext cx="4515374" cy="1474981"/>
            </a:xfrm>
            <a:prstGeom prst="rect">
              <a:avLst/>
            </a:prstGeom>
          </p:spPr>
        </p:pic>
        <p:sp>
          <p:nvSpPr>
            <p:cNvPr id="7" name="TextBox 6"/>
            <p:cNvSpPr txBox="1"/>
            <p:nvPr/>
          </p:nvSpPr>
          <p:spPr>
            <a:xfrm>
              <a:off x="6372434" y="3354963"/>
              <a:ext cx="4600366" cy="646331"/>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Clothes, if stored too long, risk going out of fashion</a:t>
              </a:r>
              <a:endParaRPr lang="en-GB" dirty="0">
                <a:solidFill>
                  <a:schemeClr val="bg1"/>
                </a:solidFill>
                <a:latin typeface="Arial Rounded MT Bold" panose="020F0704030504030204" pitchFamily="34" charset="0"/>
              </a:endParaRPr>
            </a:p>
          </p:txBody>
        </p:sp>
      </p:grpSp>
    </p:spTree>
    <p:extLst>
      <p:ext uri="{BB962C8B-B14F-4D97-AF65-F5344CB8AC3E}">
        <p14:creationId xmlns:p14="http://schemas.microsoft.com/office/powerpoint/2010/main" val="2503885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7 Deadly wastes</a:t>
            </a:r>
            <a:r>
              <a:rPr lang="en-GB" dirty="0" smtClean="0"/>
              <a:t>: #6 Excess motion</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Excess motion can mean unnecessary activities within the workspace</a:t>
            </a:r>
          </a:p>
          <a:p>
            <a:r>
              <a:rPr lang="en-GB" dirty="0" smtClean="0"/>
              <a:t>Too </a:t>
            </a:r>
            <a:r>
              <a:rPr lang="en-GB" dirty="0"/>
              <a:t>much bending, lifting stretching can be tiring and case accidents</a:t>
            </a:r>
          </a:p>
          <a:p>
            <a:r>
              <a:rPr lang="en-GB" dirty="0" smtClean="0"/>
              <a:t>Examples might be printers or photocopies that are not in a convenient location and require staff to have to walk to them</a:t>
            </a:r>
          </a:p>
          <a:p>
            <a:r>
              <a:rPr lang="en-GB" dirty="0" smtClean="0">
                <a:solidFill>
                  <a:srgbClr val="FF0000"/>
                </a:solidFill>
              </a:rPr>
              <a:t>Can you think of an example at your school or college of where excess motion may be a problem?</a:t>
            </a:r>
            <a:endParaRPr lang="en-GB" dirty="0">
              <a:solidFill>
                <a:srgbClr val="FF0000"/>
              </a:solidFill>
            </a:endParaRPr>
          </a:p>
        </p:txBody>
      </p:sp>
      <p:pic>
        <p:nvPicPr>
          <p:cNvPr id="2" name="Content Placeholder 1"/>
          <p:cNvPicPr>
            <a:picLocks noGrp="1" noChangeAspect="1"/>
          </p:cNvPicPr>
          <p:nvPr>
            <p:ph sz="half" idx="2"/>
          </p:nvPr>
        </p:nvPicPr>
        <p:blipFill>
          <a:blip r:embed="rId2"/>
          <a:stretch>
            <a:fillRect/>
          </a:stretch>
        </p:blipFill>
        <p:spPr>
          <a:xfrm>
            <a:off x="6314461" y="1963251"/>
            <a:ext cx="4857750" cy="3486150"/>
          </a:xfrm>
          <a:prstGeom prst="rect">
            <a:avLst/>
          </a:prstGeom>
        </p:spPr>
      </p:pic>
      <p:sp>
        <p:nvSpPr>
          <p:cNvPr id="3" name="TextBox 2"/>
          <p:cNvSpPr txBox="1"/>
          <p:nvPr/>
        </p:nvSpPr>
        <p:spPr>
          <a:xfrm>
            <a:off x="6237050" y="5521191"/>
            <a:ext cx="5012571" cy="923330"/>
          </a:xfrm>
          <a:prstGeom prst="rect">
            <a:avLst/>
          </a:prstGeom>
          <a:solidFill>
            <a:srgbClr val="C00000"/>
          </a:solidFill>
        </p:spPr>
        <p:txBody>
          <a:bodyPr wrap="square" rtlCol="0">
            <a:spAutoFit/>
          </a:bodyPr>
          <a:lstStyle/>
          <a:p>
            <a:r>
              <a:rPr lang="en-GB" dirty="0" smtClean="0">
                <a:solidFill>
                  <a:schemeClr val="bg1"/>
                </a:solidFill>
                <a:latin typeface="Arial Rounded MT Bold" panose="020F0704030504030204" pitchFamily="34" charset="0"/>
              </a:rPr>
              <a:t>In this work area tools and components are stored right where they are needed. This is called point of Use Storage or POUS)</a:t>
            </a:r>
            <a:endParaRPr lang="en-GB"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737790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7 Deadly wastes</a:t>
            </a:r>
            <a:r>
              <a:rPr lang="en-GB" dirty="0" smtClean="0"/>
              <a:t>: #7 Product quality</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If product quality is inferior then this will cause scrap and rework, these </a:t>
            </a:r>
            <a:r>
              <a:rPr lang="en-GB" dirty="0"/>
              <a:t>defects all add costs to the manufacturing process</a:t>
            </a:r>
          </a:p>
          <a:p>
            <a:r>
              <a:rPr lang="en-GB" dirty="0" smtClean="0"/>
              <a:t>Mistakes can cause waste, for example when you order a chicken legend meal with no lettuce and no mayo from the drive through and it arrives wrong, this may have to be thrown away – causing waste</a:t>
            </a:r>
          </a:p>
          <a:p>
            <a:r>
              <a:rPr lang="en-GB" dirty="0" smtClean="0">
                <a:solidFill>
                  <a:srgbClr val="FF0000"/>
                </a:solidFill>
              </a:rPr>
              <a:t>Can you explain how a glitching game may be relevant here?</a:t>
            </a:r>
            <a:endParaRPr lang="en-GB" dirty="0">
              <a:solidFill>
                <a:srgbClr val="FF0000"/>
              </a:solidFill>
            </a:endParaRPr>
          </a:p>
        </p:txBody>
      </p:sp>
      <p:pic>
        <p:nvPicPr>
          <p:cNvPr id="2" name="Content Placeholder 1"/>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40743" y="1825625"/>
            <a:ext cx="4444514"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6776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7 wastes video project</a:t>
            </a:r>
            <a:endParaRPr lang="en-GB" dirty="0">
              <a:solidFill>
                <a:schemeClr val="bg1"/>
              </a:solidFill>
            </a:endParaRPr>
          </a:p>
        </p:txBody>
      </p:sp>
      <p:sp>
        <p:nvSpPr>
          <p:cNvPr id="3" name="Content Placeholder 2"/>
          <p:cNvSpPr>
            <a:spLocks noGrp="1"/>
          </p:cNvSpPr>
          <p:nvPr>
            <p:ph sz="half" idx="1"/>
          </p:nvPr>
        </p:nvSpPr>
        <p:spPr>
          <a:xfrm>
            <a:off x="838200" y="2328222"/>
            <a:ext cx="5181600" cy="3346143"/>
          </a:xfrm>
        </p:spPr>
        <p:style>
          <a:lnRef idx="2">
            <a:schemeClr val="dk1"/>
          </a:lnRef>
          <a:fillRef idx="1">
            <a:schemeClr val="lt1"/>
          </a:fillRef>
          <a:effectRef idx="0">
            <a:schemeClr val="dk1"/>
          </a:effectRef>
          <a:fontRef idx="minor">
            <a:schemeClr val="dk1"/>
          </a:fontRef>
        </p:style>
        <p:txBody>
          <a:bodyPr/>
          <a:lstStyle/>
          <a:p>
            <a:r>
              <a:rPr lang="en-GB" dirty="0" smtClean="0"/>
              <a:t>Watch the video – these students made a video to illustrate the 7 deadly wastes, it’s had 55,000 views! </a:t>
            </a:r>
          </a:p>
          <a:p>
            <a:r>
              <a:rPr lang="en-GB" dirty="0" smtClean="0"/>
              <a:t>Could you write a script for your own version?</a:t>
            </a:r>
          </a:p>
          <a:p>
            <a:r>
              <a:rPr lang="en-GB" dirty="0" smtClean="0"/>
              <a:t>Could you make your own film?</a:t>
            </a:r>
            <a:endParaRPr lang="en-GB" dirty="0"/>
          </a:p>
        </p:txBody>
      </p:sp>
      <p:pic>
        <p:nvPicPr>
          <p:cNvPr id="5" name="Content Placeholder 4">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268259"/>
            <a:ext cx="5181600" cy="3466070"/>
          </a:xfrm>
          <a:prstGeom prst="rect">
            <a:avLst/>
          </a:prstGeom>
        </p:spPr>
      </p:pic>
    </p:spTree>
    <p:extLst>
      <p:ext uri="{BB962C8B-B14F-4D97-AF65-F5344CB8AC3E}">
        <p14:creationId xmlns:p14="http://schemas.microsoft.com/office/powerpoint/2010/main" val="524008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Autofit/>
          </a:bodyPr>
          <a:lstStyle/>
          <a:p>
            <a:r>
              <a:rPr lang="en-GB" sz="5400" b="1" dirty="0">
                <a:solidFill>
                  <a:srgbClr val="0070C0"/>
                </a:solidFill>
              </a:rPr>
              <a:t>Competitive advantage from lean production</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381377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5824" y="274638"/>
            <a:ext cx="5946676"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GB" dirty="0" smtClean="0"/>
              <a:t>Lean production</a:t>
            </a:r>
            <a:endParaRPr lang="en-GB" dirty="0"/>
          </a:p>
        </p:txBody>
      </p:sp>
      <p:sp>
        <p:nvSpPr>
          <p:cNvPr id="5" name="Content Placeholder 4"/>
          <p:cNvSpPr>
            <a:spLocks noGrp="1"/>
          </p:cNvSpPr>
          <p:nvPr>
            <p:ph idx="1"/>
          </p:nvPr>
        </p:nvSpPr>
        <p:spPr>
          <a:xfrm>
            <a:off x="609600" y="1600201"/>
            <a:ext cx="10972800" cy="4983479"/>
          </a:xfrm>
        </p:spPr>
        <p:style>
          <a:lnRef idx="2">
            <a:schemeClr val="dk1"/>
          </a:lnRef>
          <a:fillRef idx="1">
            <a:schemeClr val="lt1"/>
          </a:fillRef>
          <a:effectRef idx="0">
            <a:schemeClr val="dk1"/>
          </a:effectRef>
          <a:fontRef idx="minor">
            <a:schemeClr val="dk1"/>
          </a:fontRef>
        </p:style>
        <p:txBody>
          <a:bodyPr>
            <a:normAutofit/>
          </a:bodyPr>
          <a:lstStyle/>
          <a:p>
            <a:r>
              <a:rPr lang="en-GB" dirty="0" smtClean="0"/>
              <a:t>Lean production is a Japanese approach top production first adopted by Toyota.</a:t>
            </a:r>
          </a:p>
          <a:p>
            <a:r>
              <a:rPr lang="en-GB" dirty="0" smtClean="0"/>
              <a:t>The aim is to reduce resources used in production, to use less of everything;</a:t>
            </a:r>
          </a:p>
          <a:p>
            <a:pPr marL="971550" lvl="1" indent="-514350">
              <a:buFont typeface="+mj-lt"/>
              <a:buAutoNum type="alphaUcPeriod"/>
            </a:pPr>
            <a:r>
              <a:rPr lang="en-GB" dirty="0" smtClean="0"/>
              <a:t>Time </a:t>
            </a:r>
          </a:p>
          <a:p>
            <a:pPr marL="971550" lvl="1" indent="-514350">
              <a:buFont typeface="+mj-lt"/>
              <a:buAutoNum type="alphaUcPeriod"/>
            </a:pPr>
            <a:r>
              <a:rPr lang="en-GB" dirty="0" smtClean="0"/>
              <a:t>Labour</a:t>
            </a:r>
          </a:p>
          <a:p>
            <a:pPr marL="971550" lvl="1" indent="-514350">
              <a:buFont typeface="+mj-lt"/>
              <a:buAutoNum type="alphaUcPeriod"/>
            </a:pPr>
            <a:r>
              <a:rPr lang="en-GB" dirty="0" smtClean="0"/>
              <a:t>Capital</a:t>
            </a:r>
          </a:p>
          <a:p>
            <a:pPr marL="971550" lvl="1" indent="-514350">
              <a:buFont typeface="+mj-lt"/>
              <a:buAutoNum type="alphaUcPeriod"/>
            </a:pPr>
            <a:r>
              <a:rPr lang="en-GB" dirty="0" smtClean="0"/>
              <a:t>Space in the factory</a:t>
            </a:r>
          </a:p>
          <a:p>
            <a:pPr marL="971550" lvl="1" indent="-514350">
              <a:buFont typeface="+mj-lt"/>
              <a:buAutoNum type="alphaUcPeriod"/>
            </a:pPr>
            <a:r>
              <a:rPr lang="en-GB" dirty="0" smtClean="0"/>
              <a:t>Raw materials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72500" y="117867"/>
            <a:ext cx="30099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48122"/>
            <a:ext cx="2016224" cy="135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335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Lean production cost savings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Toyota can develop a car in 18 months, it takes general Motors (who make Ford) three years.  </a:t>
            </a:r>
            <a:endParaRPr lang="en-GB" dirty="0" smtClean="0"/>
          </a:p>
          <a:p>
            <a:r>
              <a:rPr lang="en-GB" dirty="0" smtClean="0"/>
              <a:t>It </a:t>
            </a:r>
            <a:r>
              <a:rPr lang="en-GB" dirty="0"/>
              <a:t>takes GM 50% longer to assemble their cars than Toyota do.  </a:t>
            </a:r>
            <a:endParaRPr lang="en-GB" dirty="0" smtClean="0"/>
          </a:p>
          <a:p>
            <a:r>
              <a:rPr lang="en-GB" dirty="0" smtClean="0"/>
              <a:t>So </a:t>
            </a:r>
            <a:r>
              <a:rPr lang="en-GB" dirty="0"/>
              <a:t>there are impressive cost savings to be made from introducing lean production</a:t>
            </a:r>
          </a:p>
          <a:p>
            <a:endParaRPr lang="en-GB" dirty="0"/>
          </a:p>
        </p:txBody>
      </p:sp>
      <p:pic>
        <p:nvPicPr>
          <p:cNvPr id="7" name="Content Placeholder 6">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14753"/>
            <a:ext cx="5181600" cy="3173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4108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Benefits of lean production</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smtClean="0"/>
              <a:t>Improved customer service through delivering exactly what is required when they want it (think cars)</a:t>
            </a:r>
          </a:p>
          <a:p>
            <a:r>
              <a:rPr lang="en-GB" dirty="0" smtClean="0"/>
              <a:t>Improved productivity in terms of output per worker per time period</a:t>
            </a:r>
          </a:p>
          <a:p>
            <a:r>
              <a:rPr lang="en-GB" dirty="0" smtClean="0"/>
              <a:t>Quality improvements through reduction in defects and reworking faulty goods</a:t>
            </a:r>
            <a:endParaRPr lang="en-GB" dirty="0"/>
          </a:p>
        </p:txBody>
      </p:sp>
      <p:pic>
        <p:nvPicPr>
          <p:cNvPr id="7170" name="Picture 2" descr="Image result for lean production"/>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2275781"/>
            <a:ext cx="5181600" cy="345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8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GB" dirty="0"/>
              <a:t>a) Interpretation of stock control diagram</a:t>
            </a:r>
          </a:p>
          <a:p>
            <a:pPr marL="0" indent="0">
              <a:buNone/>
            </a:pPr>
            <a:r>
              <a:rPr lang="en-GB" dirty="0"/>
              <a:t>b) Buffer stocks</a:t>
            </a:r>
          </a:p>
          <a:p>
            <a:pPr marL="0" indent="0">
              <a:buNone/>
            </a:pPr>
            <a:r>
              <a:rPr lang="en-GB" dirty="0"/>
              <a:t>c) Implications of poor stock control</a:t>
            </a:r>
          </a:p>
          <a:p>
            <a:pPr marL="0" indent="0">
              <a:buNone/>
            </a:pPr>
            <a:r>
              <a:rPr lang="en-GB" dirty="0"/>
              <a:t>d) Just in time (JIT) management of stock</a:t>
            </a:r>
          </a:p>
          <a:p>
            <a:pPr marL="0" indent="0">
              <a:buNone/>
            </a:pPr>
            <a:r>
              <a:rPr lang="en-GB" dirty="0"/>
              <a:t>e) Waste minimisation</a:t>
            </a:r>
          </a:p>
          <a:p>
            <a:pPr marL="0" indent="0">
              <a:buNone/>
            </a:pPr>
            <a:r>
              <a:rPr lang="en-GB" dirty="0"/>
              <a:t>f) Competitive advantage from lean production</a:t>
            </a:r>
          </a:p>
        </p:txBody>
      </p:sp>
    </p:spTree>
    <p:extLst>
      <p:ext uri="{BB962C8B-B14F-4D97-AF65-F5344CB8AC3E}">
        <p14:creationId xmlns:p14="http://schemas.microsoft.com/office/powerpoint/2010/main" val="189927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More benefits of lean production</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Shorter lead times – which can become a competitive advantage for the business – who wants to wait six months for a sofa?</a:t>
            </a:r>
          </a:p>
          <a:p>
            <a:r>
              <a:rPr lang="en-GB" dirty="0" smtClean="0"/>
              <a:t>Reduced waste in terms of the 7 types of waste</a:t>
            </a:r>
          </a:p>
          <a:p>
            <a:r>
              <a:rPr lang="en-GB" dirty="0" smtClean="0"/>
              <a:t>Safer work environment, with a more organised leaner organisation comes higher levels of safety</a:t>
            </a:r>
            <a:endParaRPr lang="en-GB" dirty="0"/>
          </a:p>
        </p:txBody>
      </p:sp>
      <p:pic>
        <p:nvPicPr>
          <p:cNvPr id="5122" name="Picture 2" descr="Image result for lean production"/>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6172200" y="2273251"/>
            <a:ext cx="5181600" cy="345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030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solidFill>
                  <a:schemeClr val="bg1"/>
                </a:solidFill>
              </a:rPr>
              <a:t>Revision videos</a:t>
            </a:r>
            <a:endParaRPr lang="en-GB" dirty="0">
              <a:solidFill>
                <a:schemeClr val="bg1"/>
              </a:solidFill>
            </a:endParaRPr>
          </a:p>
        </p:txBody>
      </p:sp>
      <p:pic>
        <p:nvPicPr>
          <p:cNvPr id="1026" name="Picture 2">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761" y="1411007"/>
            <a:ext cx="3627173" cy="241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760" y="4291470"/>
            <a:ext cx="3627174" cy="203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45006" y="1411007"/>
            <a:ext cx="3717388" cy="2413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2">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45006" y="4121527"/>
            <a:ext cx="3717388" cy="220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216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1 – from 2017 paper</a:t>
            </a:r>
            <a:endParaRPr lang="en-GB" dirty="0"/>
          </a:p>
        </p:txBody>
      </p:sp>
      <p:pic>
        <p:nvPicPr>
          <p:cNvPr id="4" name="Content Placeholder 3"/>
          <p:cNvPicPr>
            <a:picLocks noGrp="1" noChangeAspect="1"/>
          </p:cNvPicPr>
          <p:nvPr>
            <p:ph idx="1"/>
          </p:nvPr>
        </p:nvPicPr>
        <p:blipFill>
          <a:blip r:embed="rId2"/>
          <a:stretch>
            <a:fillRect/>
          </a:stretch>
        </p:blipFill>
        <p:spPr>
          <a:xfrm>
            <a:off x="1936976" y="1399608"/>
            <a:ext cx="7707766" cy="5213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8941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pic>
        <p:nvPicPr>
          <p:cNvPr id="4" name="Content Placeholder 3"/>
          <p:cNvPicPr>
            <a:picLocks noGrp="1" noChangeAspect="1"/>
          </p:cNvPicPr>
          <p:nvPr>
            <p:ph idx="1"/>
          </p:nvPr>
        </p:nvPicPr>
        <p:blipFill>
          <a:blip r:embed="rId2"/>
          <a:stretch>
            <a:fillRect/>
          </a:stretch>
        </p:blipFill>
        <p:spPr>
          <a:xfrm>
            <a:off x="838200" y="2351381"/>
            <a:ext cx="10515600" cy="1012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1</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332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3" name="Content Placeholder 2"/>
          <p:cNvPicPr>
            <a:picLocks noGrp="1" noChangeAspect="1"/>
          </p:cNvPicPr>
          <p:nvPr>
            <p:ph idx="1"/>
          </p:nvPr>
        </p:nvPicPr>
        <p:blipFill>
          <a:blip r:embed="rId2"/>
          <a:stretch>
            <a:fillRect/>
          </a:stretch>
        </p:blipFill>
        <p:spPr>
          <a:xfrm>
            <a:off x="2728913" y="1835036"/>
            <a:ext cx="6734174" cy="4126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5603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Stock control</a:t>
            </a:r>
            <a:r>
              <a:rPr lang="en-GB" dirty="0"/>
              <a:t>; the control of the flow of stock within a business</a:t>
            </a:r>
          </a:p>
          <a:p>
            <a:r>
              <a:rPr lang="en-GB" b="1" dirty="0"/>
              <a:t>Buffer stock</a:t>
            </a:r>
            <a:r>
              <a:rPr lang="en-GB" dirty="0"/>
              <a:t>; stock held in case there is an unforeseen demand</a:t>
            </a:r>
          </a:p>
          <a:p>
            <a:r>
              <a:rPr lang="en-GB" b="1" dirty="0"/>
              <a:t>Lead time; </a:t>
            </a:r>
            <a:r>
              <a:rPr lang="en-GB" dirty="0"/>
              <a:t>the time it takes from ordering the product to delivery to customer</a:t>
            </a:r>
          </a:p>
          <a:p>
            <a:r>
              <a:rPr lang="en-GB" b="1" dirty="0"/>
              <a:t>Work-in-progress</a:t>
            </a:r>
            <a:r>
              <a:rPr lang="en-GB" dirty="0"/>
              <a:t>; goods which are still being made</a:t>
            </a:r>
          </a:p>
          <a:p>
            <a:r>
              <a:rPr lang="en-GB" b="1" dirty="0"/>
              <a:t>'Just-in-time':</a:t>
            </a:r>
            <a:r>
              <a:rPr lang="en-GB" dirty="0"/>
              <a:t> System of delivering parts to the assembly line in a continuous flow, rather than stockpiling large volumes at the plant</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52974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a:xfrm>
            <a:off x="838200" y="1825625"/>
            <a:ext cx="10515600" cy="4351338"/>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GB" dirty="0"/>
              <a:t>You have two cats.</a:t>
            </a:r>
          </a:p>
          <a:p>
            <a:r>
              <a:rPr lang="en-GB" dirty="0"/>
              <a:t>Each cat eats  2 pouches of wet food a day (one at 6 am one at 2pm)</a:t>
            </a:r>
          </a:p>
          <a:p>
            <a:r>
              <a:rPr lang="en-GB" dirty="0"/>
              <a:t>Each cat also eats 25g of </a:t>
            </a:r>
            <a:r>
              <a:rPr lang="en-GB" dirty="0" smtClean="0"/>
              <a:t>dry </a:t>
            </a:r>
            <a:r>
              <a:rPr lang="en-GB" dirty="0"/>
              <a:t>food a day</a:t>
            </a:r>
          </a:p>
          <a:p>
            <a:r>
              <a:rPr lang="en-GB" dirty="0"/>
              <a:t>You shop once a week and only have limited </a:t>
            </a:r>
            <a:r>
              <a:rPr lang="en-GB" dirty="0" smtClean="0"/>
              <a:t>money</a:t>
            </a:r>
          </a:p>
          <a:p>
            <a:r>
              <a:rPr lang="en-GB" dirty="0" smtClean="0"/>
              <a:t>Questions:</a:t>
            </a:r>
            <a:endParaRPr lang="en-GB" dirty="0"/>
          </a:p>
          <a:p>
            <a:pPr marL="914400" lvl="1" indent="-457200">
              <a:buFont typeface="+mj-lt"/>
              <a:buAutoNum type="arabicPeriod"/>
            </a:pPr>
            <a:r>
              <a:rPr lang="en-GB" dirty="0"/>
              <a:t>How </a:t>
            </a:r>
            <a:r>
              <a:rPr lang="en-GB" dirty="0" smtClean="0"/>
              <a:t>many wet cat food pouches would you buy for one 7 day week?</a:t>
            </a:r>
          </a:p>
          <a:p>
            <a:pPr marL="914400" lvl="1" indent="-457200">
              <a:buFont typeface="+mj-lt"/>
              <a:buAutoNum type="arabicPeriod"/>
            </a:pPr>
            <a:r>
              <a:rPr lang="en-GB" dirty="0" smtClean="0"/>
              <a:t>What size bag of dry cat food would you buy for  7 days? </a:t>
            </a:r>
            <a:endParaRPr lang="en-GB" dirty="0"/>
          </a:p>
          <a:p>
            <a:pPr marL="914400" lvl="1" indent="-457200">
              <a:buFont typeface="+mj-lt"/>
              <a:buAutoNum type="arabicPeriod"/>
            </a:pPr>
            <a:r>
              <a:rPr lang="en-GB" dirty="0" smtClean="0"/>
              <a:t>Is </a:t>
            </a:r>
            <a:r>
              <a:rPr lang="en-GB" dirty="0"/>
              <a:t>there an efficient way to ensure that you never run out of cat </a:t>
            </a:r>
            <a:r>
              <a:rPr lang="en-GB" dirty="0" smtClean="0"/>
              <a:t>food?</a:t>
            </a:r>
          </a:p>
          <a:p>
            <a:pPr marL="914400" lvl="1" indent="-457200">
              <a:buFont typeface="+mj-lt"/>
              <a:buAutoNum type="arabicPeriod"/>
            </a:pPr>
            <a:r>
              <a:rPr lang="en-GB" dirty="0" smtClean="0"/>
              <a:t>What </a:t>
            </a:r>
            <a:r>
              <a:rPr lang="en-GB" dirty="0"/>
              <a:t>if you don’t have the storage space?</a:t>
            </a:r>
          </a:p>
          <a:p>
            <a:pPr marL="914400" lvl="1" indent="-457200">
              <a:buFont typeface="+mj-lt"/>
              <a:buAutoNum type="arabicPeriod"/>
            </a:pPr>
            <a:r>
              <a:rPr lang="en-GB" dirty="0"/>
              <a:t>What if you have a tight weekly budget?</a:t>
            </a:r>
          </a:p>
          <a:p>
            <a:pPr marL="914400" lvl="1" indent="-457200">
              <a:buFont typeface="+mj-lt"/>
              <a:buAutoNum type="arabicPeriod"/>
            </a:pPr>
            <a:r>
              <a:rPr lang="en-GB" dirty="0" smtClean="0"/>
              <a:t>On which day would you go shopping (assume your week starts on Sunday) to ensure a constant supply?</a:t>
            </a:r>
            <a:endParaRPr lang="en-GB" dirty="0"/>
          </a:p>
          <a:p>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0040" y="365125"/>
            <a:ext cx="2833760" cy="1325563"/>
          </a:xfrm>
          <a:prstGeom prst="rect">
            <a:avLst/>
          </a:prstGeom>
        </p:spPr>
      </p:pic>
    </p:spTree>
    <p:extLst>
      <p:ext uri="{BB962C8B-B14F-4D97-AF65-F5344CB8AC3E}">
        <p14:creationId xmlns:p14="http://schemas.microsoft.com/office/powerpoint/2010/main" val="409830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Answers to 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buNone/>
            </a:pPr>
            <a:r>
              <a:rPr lang="en-GB" dirty="0" smtClean="0"/>
              <a:t>1) 28 pouches of wet food a week</a:t>
            </a:r>
          </a:p>
          <a:p>
            <a:pPr marL="0" indent="0">
              <a:buNone/>
            </a:pPr>
            <a:r>
              <a:rPr lang="en-GB" dirty="0" smtClean="0"/>
              <a:t>2) 350g bag of dry food</a:t>
            </a:r>
          </a:p>
          <a:p>
            <a:pPr marL="0" indent="0">
              <a:buNone/>
            </a:pPr>
            <a:r>
              <a:rPr lang="en-GB" dirty="0" smtClean="0"/>
              <a:t>3) Buy lots and lots and lots of cat food and have it in the cupboard</a:t>
            </a:r>
          </a:p>
          <a:p>
            <a:pPr marL="0" indent="0">
              <a:buNone/>
            </a:pPr>
            <a:r>
              <a:rPr lang="en-GB" dirty="0" smtClean="0"/>
              <a:t>4)</a:t>
            </a:r>
            <a:r>
              <a:rPr lang="en-GB" dirty="0"/>
              <a:t> Having cat food delivered just before you run </a:t>
            </a:r>
            <a:r>
              <a:rPr lang="en-GB" dirty="0" smtClean="0"/>
              <a:t>out, you won’t need storage space</a:t>
            </a:r>
            <a:endParaRPr lang="en-GB" dirty="0"/>
          </a:p>
          <a:p>
            <a:pPr marL="0" indent="0">
              <a:buNone/>
            </a:pPr>
            <a:r>
              <a:rPr lang="en-GB" dirty="0" smtClean="0"/>
              <a:t>5) Make sure you only buy exactly what is needed</a:t>
            </a:r>
          </a:p>
          <a:p>
            <a:pPr marL="0" indent="0">
              <a:buNone/>
            </a:pPr>
            <a:r>
              <a:rPr lang="en-GB" dirty="0" smtClean="0"/>
              <a:t>6) Go shopping on Friday to ensure there is a small buffer stock, </a:t>
            </a:r>
            <a:r>
              <a:rPr lang="en-GB" dirty="0" err="1" smtClean="0"/>
              <a:t>incase</a:t>
            </a:r>
            <a:r>
              <a:rPr lang="en-GB" dirty="0" smtClean="0"/>
              <a:t> the shops have run out </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7523" y="0"/>
            <a:ext cx="3254477" cy="1854638"/>
          </a:xfrm>
          <a:prstGeom prst="rect">
            <a:avLst/>
          </a:prstGeom>
        </p:spPr>
      </p:pic>
    </p:spTree>
    <p:extLst>
      <p:ext uri="{BB962C8B-B14F-4D97-AF65-F5344CB8AC3E}">
        <p14:creationId xmlns:p14="http://schemas.microsoft.com/office/powerpoint/2010/main" val="220465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Stock control</a:t>
            </a:r>
            <a:endParaRPr lang="en-GB" dirty="0">
              <a:solidFill>
                <a:schemeClr val="tx1"/>
              </a:solidFill>
            </a:endParaRPr>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Stock control is the control of the flow of stock in a business, it concerns the ordering and management of:</a:t>
            </a:r>
          </a:p>
          <a:p>
            <a:pPr marL="1200150" lvl="1" indent="-742950">
              <a:buFont typeface="+mj-lt"/>
              <a:buAutoNum type="arabicPeriod"/>
            </a:pPr>
            <a:r>
              <a:rPr lang="en-GB" sz="2800" dirty="0" smtClean="0"/>
              <a:t>Raw materials</a:t>
            </a:r>
          </a:p>
          <a:p>
            <a:pPr marL="1200150" lvl="1" indent="-742950">
              <a:buFont typeface="+mj-lt"/>
              <a:buAutoNum type="arabicPeriod"/>
            </a:pPr>
            <a:r>
              <a:rPr lang="en-GB" sz="2800" dirty="0" smtClean="0"/>
              <a:t>Components</a:t>
            </a:r>
          </a:p>
          <a:p>
            <a:pPr marL="1200150" lvl="1" indent="-742950">
              <a:buFont typeface="+mj-lt"/>
              <a:buAutoNum type="arabicPeriod"/>
            </a:pPr>
            <a:r>
              <a:rPr lang="en-GB" sz="2800" dirty="0" smtClean="0"/>
              <a:t>Work-in-progress</a:t>
            </a:r>
          </a:p>
          <a:p>
            <a:pPr marL="1200150" lvl="1" indent="-742950">
              <a:buFont typeface="+mj-lt"/>
              <a:buAutoNum type="arabicPeriod"/>
            </a:pPr>
            <a:r>
              <a:rPr lang="en-GB" sz="2800" dirty="0" smtClean="0"/>
              <a:t>Finished goods</a:t>
            </a:r>
          </a:p>
        </p:txBody>
      </p:sp>
    </p:spTree>
    <p:extLst>
      <p:ext uri="{BB962C8B-B14F-4D97-AF65-F5344CB8AC3E}">
        <p14:creationId xmlns:p14="http://schemas.microsoft.com/office/powerpoint/2010/main" val="43045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Stock explained</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3258570"/>
            <a:ext cx="3853070" cy="2564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56647" y="3258570"/>
            <a:ext cx="2693785" cy="3424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5809" y="3258570"/>
            <a:ext cx="3665053" cy="2748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636389" y="3258570"/>
            <a:ext cx="2014315" cy="50405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Raw materials - clay</a:t>
            </a:r>
          </a:p>
        </p:txBody>
      </p:sp>
      <p:sp>
        <p:nvSpPr>
          <p:cNvPr id="8" name="Rounded Rectangle 7"/>
          <p:cNvSpPr/>
          <p:nvPr/>
        </p:nvSpPr>
        <p:spPr>
          <a:xfrm>
            <a:off x="5088842" y="3204437"/>
            <a:ext cx="2014315" cy="50405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Work-in-progress</a:t>
            </a:r>
          </a:p>
        </p:txBody>
      </p:sp>
      <p:sp>
        <p:nvSpPr>
          <p:cNvPr id="9" name="Rounded Rectangle 8"/>
          <p:cNvSpPr/>
          <p:nvPr/>
        </p:nvSpPr>
        <p:spPr>
          <a:xfrm>
            <a:off x="8669793" y="3258570"/>
            <a:ext cx="2014315" cy="50405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Finished goods</a:t>
            </a:r>
          </a:p>
        </p:txBody>
      </p:sp>
      <p:sp>
        <p:nvSpPr>
          <p:cNvPr id="11" name="TextBox 10"/>
          <p:cNvSpPr txBox="1"/>
          <p:nvPr/>
        </p:nvSpPr>
        <p:spPr>
          <a:xfrm>
            <a:off x="914400" y="1797391"/>
            <a:ext cx="1046646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smtClean="0">
                <a:latin typeface="Arial Rounded MT Bold" panose="020F0704030504030204" pitchFamily="34" charset="0"/>
              </a:rPr>
              <a:t>Stock is also known as inventory.  It can mean any of these; raw materials, work-in-progress, components or even finished goods. So stock does not have to be complete products it can be part made items. This is an example of the stocks held by Denby pottery. </a:t>
            </a:r>
            <a:r>
              <a:rPr lang="en-GB" sz="2000" dirty="0" smtClean="0">
                <a:solidFill>
                  <a:srgbClr val="FF0000"/>
                </a:solidFill>
                <a:latin typeface="Arial Rounded MT Bold" panose="020F0704030504030204" pitchFamily="34" charset="0"/>
              </a:rPr>
              <a:t>What would a component be in Denby pottery? </a:t>
            </a:r>
            <a:endParaRPr lang="en-GB" sz="20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1745294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2617</Words>
  <Application>Microsoft Office PowerPoint</Application>
  <PresentationFormat>Widescreen</PresentationFormat>
  <Paragraphs>293</Paragraphs>
  <Slides>56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Arial</vt:lpstr>
      <vt:lpstr>Arial Black</vt:lpstr>
      <vt:lpstr>Arial Rounded MT Bold</vt:lpstr>
      <vt:lpstr>Calibri</vt:lpstr>
      <vt:lpstr>Calibri Light</vt:lpstr>
      <vt:lpstr>Gill Sans MT</vt:lpstr>
      <vt:lpstr>Times New Roman</vt:lpstr>
      <vt:lpstr>Office Theme</vt:lpstr>
      <vt:lpstr>3_Office Theme</vt:lpstr>
      <vt:lpstr>PowerPoint Presentation</vt:lpstr>
      <vt:lpstr>You will need a ruler and selection of colours</vt:lpstr>
      <vt:lpstr>Calculators will be needed for this topic</vt:lpstr>
      <vt:lpstr>Worksheet</vt:lpstr>
      <vt:lpstr>From Edexcel</vt:lpstr>
      <vt:lpstr>Starter</vt:lpstr>
      <vt:lpstr>Answers to starter</vt:lpstr>
      <vt:lpstr>Definition: Stock control</vt:lpstr>
      <vt:lpstr>Stock explained</vt:lpstr>
      <vt:lpstr>PowerPoint Presentation</vt:lpstr>
      <vt:lpstr>Stock management diagram</vt:lpstr>
      <vt:lpstr>Step 1: Know the diagram</vt:lpstr>
      <vt:lpstr>Step 2: Understand about holding stock</vt:lpstr>
      <vt:lpstr>PowerPoint Presentation</vt:lpstr>
      <vt:lpstr>PowerPoint Presentation</vt:lpstr>
      <vt:lpstr>Step 4 read your diagram</vt:lpstr>
      <vt:lpstr>Step 5 check your answers</vt:lpstr>
      <vt:lpstr>Try another example</vt:lpstr>
      <vt:lpstr>Answers</vt:lpstr>
      <vt:lpstr>Try this question (not an exam question)</vt:lpstr>
      <vt:lpstr>Try this question (not an exam question)</vt:lpstr>
      <vt:lpstr>Answer</vt:lpstr>
      <vt:lpstr>PowerPoint Presentation</vt:lpstr>
      <vt:lpstr>Buffer stocks</vt:lpstr>
      <vt:lpstr>Buffer stocks</vt:lpstr>
      <vt:lpstr>PowerPoint Presentation</vt:lpstr>
      <vt:lpstr>Stock out costs</vt:lpstr>
      <vt:lpstr>PowerPoint Presentation</vt:lpstr>
      <vt:lpstr>Just-in-time delivery</vt:lpstr>
      <vt:lpstr>JIT and suppliers</vt:lpstr>
      <vt:lpstr>Where JIT is most suitable</vt:lpstr>
      <vt:lpstr>JIT + Waste + Lean Management</vt:lpstr>
      <vt:lpstr>JIT</vt:lpstr>
      <vt:lpstr>PowerPoint Presentation</vt:lpstr>
      <vt:lpstr>Definition: Waste</vt:lpstr>
      <vt:lpstr>Waste minimisation</vt:lpstr>
      <vt:lpstr>7 Deadly wastes</vt:lpstr>
      <vt:lpstr>7 Deadly wastes: #1 Over production </vt:lpstr>
      <vt:lpstr>7 Deadly wastes: #2 Waiting time</vt:lpstr>
      <vt:lpstr>7 Deadly wastes: #3 Transportation time</vt:lpstr>
      <vt:lpstr>7 Deadly wastes: #4 Excess processing</vt:lpstr>
      <vt:lpstr>7 Deadly wastes: #5 Excess stock</vt:lpstr>
      <vt:lpstr>7 Deadly wastes: #6 Excess motion</vt:lpstr>
      <vt:lpstr>7 Deadly wastes: #7 Product quality</vt:lpstr>
      <vt:lpstr>Suggested activity – 7 wastes video project</vt:lpstr>
      <vt:lpstr>PowerPoint Presentation</vt:lpstr>
      <vt:lpstr>Lean production</vt:lpstr>
      <vt:lpstr>Lean production cost savings</vt:lpstr>
      <vt:lpstr>Benefits of lean production</vt:lpstr>
      <vt:lpstr>More benefits of lean production</vt:lpstr>
      <vt:lpstr>Revision videos</vt:lpstr>
      <vt:lpstr>Case study for question 1 – from 2017 paper</vt:lpstr>
      <vt:lpstr>Sample question 1</vt:lpstr>
      <vt:lpstr>Answer sample question 1</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116</cp:revision>
  <dcterms:created xsi:type="dcterms:W3CDTF">2017-05-29T18:04:54Z</dcterms:created>
  <dcterms:modified xsi:type="dcterms:W3CDTF">2019-11-10T15:57:56Z</dcterms:modified>
</cp:coreProperties>
</file>