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1" r:id="rId2"/>
    <p:sldId id="306" r:id="rId3"/>
    <p:sldId id="308" r:id="rId4"/>
    <p:sldId id="341" r:id="rId5"/>
    <p:sldId id="337" r:id="rId6"/>
    <p:sldId id="319" r:id="rId7"/>
    <p:sldId id="320" r:id="rId8"/>
    <p:sldId id="321" r:id="rId9"/>
    <p:sldId id="310" r:id="rId10"/>
    <p:sldId id="317" r:id="rId11"/>
    <p:sldId id="318" r:id="rId12"/>
    <p:sldId id="309" r:id="rId13"/>
    <p:sldId id="338" r:id="rId14"/>
    <p:sldId id="342" r:id="rId15"/>
    <p:sldId id="343" r:id="rId16"/>
    <p:sldId id="345" r:id="rId17"/>
    <p:sldId id="344" r:id="rId18"/>
    <p:sldId id="267" r:id="rId19"/>
    <p:sldId id="312" r:id="rId20"/>
    <p:sldId id="311" r:id="rId21"/>
    <p:sldId id="336" r:id="rId22"/>
    <p:sldId id="334" r:id="rId23"/>
    <p:sldId id="333" r:id="rId24"/>
    <p:sldId id="340" r:id="rId25"/>
    <p:sldId id="331" r:id="rId26"/>
    <p:sldId id="332" r:id="rId27"/>
    <p:sldId id="322" r:id="rId28"/>
    <p:sldId id="335" r:id="rId29"/>
    <p:sldId id="339" r:id="rId30"/>
    <p:sldId id="325" r:id="rId31"/>
    <p:sldId id="328" r:id="rId32"/>
    <p:sldId id="327" r:id="rId33"/>
    <p:sldId id="326" r:id="rId34"/>
    <p:sldId id="346" r:id="rId35"/>
    <p:sldId id="349" r:id="rId36"/>
    <p:sldId id="348" r:id="rId37"/>
    <p:sldId id="33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0" autoAdjust="0"/>
    <p:restoredTop sz="91694" autoAdjust="0"/>
  </p:normalViewPr>
  <p:slideViewPr>
    <p:cSldViewPr snapToGrid="0">
      <p:cViewPr varScale="1">
        <p:scale>
          <a:sx n="77" d="100"/>
          <a:sy n="77" d="100"/>
        </p:scale>
        <p:origin x="108" y="5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5B8C5-3729-47B9-A5DE-37C0DFA1E76E}" type="datetimeFigureOut">
              <a:rPr lang="en-GB" smtClean="0"/>
              <a:t>25/05/2018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EDF98-4E86-4FEA-8AB6-295F118B2336}" type="slidenum">
              <a:rPr lang="en-GB" smtClean="0"/>
              <a:t>‹#›</a:t>
            </a:fld>
            <a:endParaRPr lang="en-GB"/>
          </a:p>
        </p:txBody>
      </p:sp>
    </p:spTree>
    <p:extLst>
      <p:ext uri="{BB962C8B-B14F-4D97-AF65-F5344CB8AC3E}">
        <p14:creationId xmlns:p14="http://schemas.microsoft.com/office/powerpoint/2010/main" val="345149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1</a:t>
            </a:fld>
            <a:endParaRPr lang="en-GB"/>
          </a:p>
        </p:txBody>
      </p:sp>
    </p:spTree>
    <p:extLst>
      <p:ext uri="{BB962C8B-B14F-4D97-AF65-F5344CB8AC3E}">
        <p14:creationId xmlns:p14="http://schemas.microsoft.com/office/powerpoint/2010/main" val="84483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Demerit</a:t>
            </a:r>
            <a:r>
              <a:rPr lang="en-GB" u="sng" baseline="0" dirty="0" smtClean="0"/>
              <a:t> good: </a:t>
            </a:r>
            <a:r>
              <a:rPr lang="en-GB" baseline="0" dirty="0" smtClean="0"/>
              <a:t>Consumption is consider unhealthy and a damage to society. </a:t>
            </a:r>
            <a:br>
              <a:rPr lang="en-GB" baseline="0" dirty="0" smtClean="0"/>
            </a:br>
            <a:endParaRPr lang="en-GB" baseline="0" dirty="0" smtClean="0"/>
          </a:p>
          <a:p>
            <a:r>
              <a:rPr lang="en-GB" u="sng" baseline="0" dirty="0" smtClean="0"/>
              <a:t>Negative externality</a:t>
            </a:r>
            <a:r>
              <a:rPr lang="en-GB" baseline="0" dirty="0" smtClean="0"/>
              <a:t>: </a:t>
            </a:r>
            <a:r>
              <a:rPr lang="en-GB" dirty="0" smtClean="0">
                <a:effectLst/>
              </a:rPr>
              <a:t>are </a:t>
            </a:r>
            <a:r>
              <a:rPr lang="en-GB" b="1" dirty="0" smtClean="0">
                <a:effectLst/>
              </a:rPr>
              <a:t>third party effects</a:t>
            </a:r>
            <a:r>
              <a:rPr lang="en-GB" dirty="0" smtClean="0">
                <a:effectLst/>
              </a:rPr>
              <a:t> arising from production and consumption of goods and services for which </a:t>
            </a:r>
            <a:r>
              <a:rPr lang="en-GB" b="1" dirty="0" smtClean="0">
                <a:effectLst/>
              </a:rPr>
              <a:t>no appropriate compensation is paid</a:t>
            </a:r>
            <a:r>
              <a:rPr lang="en-GB" dirty="0" smtClean="0">
                <a:effectLst/>
              </a:rPr>
              <a:t>. </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33</a:t>
            </a:fld>
            <a:endParaRPr lang="en-GB"/>
          </a:p>
        </p:txBody>
      </p:sp>
    </p:spTree>
    <p:extLst>
      <p:ext uri="{BB962C8B-B14F-4D97-AF65-F5344CB8AC3E}">
        <p14:creationId xmlns:p14="http://schemas.microsoft.com/office/powerpoint/2010/main" val="1939345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35</a:t>
            </a:fld>
            <a:endParaRPr lang="en-GB"/>
          </a:p>
        </p:txBody>
      </p:sp>
    </p:spTree>
    <p:extLst>
      <p:ext uri="{BB962C8B-B14F-4D97-AF65-F5344CB8AC3E}">
        <p14:creationId xmlns:p14="http://schemas.microsoft.com/office/powerpoint/2010/main" val="401541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Business Rates: Occupation</a:t>
            </a:r>
            <a:r>
              <a:rPr lang="en-GB" baseline="0" dirty="0" smtClean="0"/>
              <a:t> of non-domestic property.</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12</a:t>
            </a:fld>
            <a:endParaRPr lang="en-GB"/>
          </a:p>
        </p:txBody>
      </p:sp>
    </p:spTree>
    <p:extLst>
      <p:ext uri="{BB962C8B-B14F-4D97-AF65-F5344CB8AC3E}">
        <p14:creationId xmlns:p14="http://schemas.microsoft.com/office/powerpoint/2010/main" val="427881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Corporation tax: </a:t>
            </a:r>
            <a:r>
              <a:rPr lang="en-GB" dirty="0" smtClean="0"/>
              <a:t>https://www.gov.uk/government/publications/rates-and-allowances-corporation-tax/rates-and-allowances-corporation-tax</a:t>
            </a:r>
          </a:p>
          <a:p>
            <a:r>
              <a:rPr lang="en-GB" b="1" dirty="0" smtClean="0"/>
              <a:t>Income Tax: </a:t>
            </a:r>
            <a:r>
              <a:rPr lang="en-GB" dirty="0" smtClean="0"/>
              <a:t>https://www.gov.uk/income-tax-rates</a:t>
            </a:r>
          </a:p>
          <a:p>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13</a:t>
            </a:fld>
            <a:endParaRPr lang="en-GB"/>
          </a:p>
        </p:txBody>
      </p:sp>
    </p:spTree>
    <p:extLst>
      <p:ext uri="{BB962C8B-B14F-4D97-AF65-F5344CB8AC3E}">
        <p14:creationId xmlns:p14="http://schemas.microsoft.com/office/powerpoint/2010/main" val="321673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B88121-1883-4397-A452-22A6E0CA5DE4}" type="slidenum">
              <a:rPr lang="en-GB" smtClean="0"/>
              <a:t>15</a:t>
            </a:fld>
            <a:endParaRPr lang="en-GB"/>
          </a:p>
        </p:txBody>
      </p:sp>
    </p:spTree>
    <p:extLst>
      <p:ext uri="{BB962C8B-B14F-4D97-AF65-F5344CB8AC3E}">
        <p14:creationId xmlns:p14="http://schemas.microsoft.com/office/powerpoint/2010/main" val="3728620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Corporation tax: </a:t>
            </a:r>
            <a:r>
              <a:rPr lang="en-GB" dirty="0" smtClean="0"/>
              <a:t>https://www.gov.uk/government/publications/rates-and-allowances-corporation-tax/rates-and-allowances-corporation-tax</a:t>
            </a:r>
          </a:p>
          <a:p>
            <a:r>
              <a:rPr lang="en-GB" b="1" dirty="0" smtClean="0"/>
              <a:t>Income Tax: </a:t>
            </a:r>
            <a:r>
              <a:rPr lang="en-GB" dirty="0" smtClean="0"/>
              <a:t>https://www.gov.uk/income-tax-rates</a:t>
            </a:r>
          </a:p>
          <a:p>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16</a:t>
            </a:fld>
            <a:endParaRPr lang="en-GB"/>
          </a:p>
        </p:txBody>
      </p:sp>
    </p:spTree>
    <p:extLst>
      <p:ext uri="{BB962C8B-B14F-4D97-AF65-F5344CB8AC3E}">
        <p14:creationId xmlns:p14="http://schemas.microsoft.com/office/powerpoint/2010/main" val="3216732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Demerit</a:t>
            </a:r>
            <a:r>
              <a:rPr lang="en-GB" u="sng" baseline="0" dirty="0" smtClean="0"/>
              <a:t> good: </a:t>
            </a:r>
            <a:r>
              <a:rPr lang="en-GB" baseline="0" dirty="0" smtClean="0"/>
              <a:t>Consumption is consider unhealthy and a damage to society. </a:t>
            </a:r>
            <a:br>
              <a:rPr lang="en-GB" baseline="0" dirty="0" smtClean="0"/>
            </a:br>
            <a:endParaRPr lang="en-GB" baseline="0" dirty="0" smtClean="0"/>
          </a:p>
          <a:p>
            <a:r>
              <a:rPr lang="en-GB" u="sng" baseline="0" dirty="0" smtClean="0"/>
              <a:t>Negative externality</a:t>
            </a:r>
            <a:r>
              <a:rPr lang="en-GB" baseline="0" dirty="0" smtClean="0"/>
              <a:t>: </a:t>
            </a:r>
            <a:r>
              <a:rPr lang="en-GB" dirty="0" smtClean="0">
                <a:effectLst/>
              </a:rPr>
              <a:t>are </a:t>
            </a:r>
            <a:r>
              <a:rPr lang="en-GB" b="1" dirty="0" smtClean="0">
                <a:effectLst/>
              </a:rPr>
              <a:t>third party effects</a:t>
            </a:r>
            <a:r>
              <a:rPr lang="en-GB" dirty="0" smtClean="0">
                <a:effectLst/>
              </a:rPr>
              <a:t> arising from production and consumption of goods and services for which </a:t>
            </a:r>
            <a:r>
              <a:rPr lang="en-GB" b="1" dirty="0" smtClean="0">
                <a:effectLst/>
              </a:rPr>
              <a:t>no appropriate compensation is paid</a:t>
            </a:r>
            <a:r>
              <a:rPr lang="en-GB" dirty="0" smtClean="0">
                <a:effectLst/>
              </a:rPr>
              <a:t>. </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20</a:t>
            </a:fld>
            <a:endParaRPr lang="en-GB"/>
          </a:p>
        </p:txBody>
      </p:sp>
    </p:spTree>
    <p:extLst>
      <p:ext uri="{BB962C8B-B14F-4D97-AF65-F5344CB8AC3E}">
        <p14:creationId xmlns:p14="http://schemas.microsoft.com/office/powerpoint/2010/main" val="1939345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Demerit</a:t>
            </a:r>
            <a:r>
              <a:rPr lang="en-GB" u="sng" baseline="0" dirty="0" smtClean="0"/>
              <a:t> good: </a:t>
            </a:r>
            <a:r>
              <a:rPr lang="en-GB" baseline="0" dirty="0" smtClean="0"/>
              <a:t>Consumption is consider unhealthy and a damage to society. </a:t>
            </a:r>
            <a:br>
              <a:rPr lang="en-GB" baseline="0" dirty="0" smtClean="0"/>
            </a:br>
            <a:endParaRPr lang="en-GB" baseline="0" dirty="0" smtClean="0"/>
          </a:p>
          <a:p>
            <a:r>
              <a:rPr lang="en-GB" u="sng" baseline="0" dirty="0" smtClean="0"/>
              <a:t>Negative externality</a:t>
            </a:r>
            <a:r>
              <a:rPr lang="en-GB" baseline="0" dirty="0" smtClean="0"/>
              <a:t>: </a:t>
            </a:r>
            <a:r>
              <a:rPr lang="en-GB" dirty="0" smtClean="0">
                <a:effectLst/>
              </a:rPr>
              <a:t>are </a:t>
            </a:r>
            <a:r>
              <a:rPr lang="en-GB" b="1" dirty="0" smtClean="0">
                <a:effectLst/>
              </a:rPr>
              <a:t>third party effects</a:t>
            </a:r>
            <a:r>
              <a:rPr lang="en-GB" dirty="0" smtClean="0">
                <a:effectLst/>
              </a:rPr>
              <a:t> arising from production and consumption of goods and services for which </a:t>
            </a:r>
            <a:r>
              <a:rPr lang="en-GB" b="1" dirty="0" smtClean="0">
                <a:effectLst/>
              </a:rPr>
              <a:t>no appropriate compensation is paid</a:t>
            </a:r>
            <a:r>
              <a:rPr lang="en-GB" dirty="0" smtClean="0">
                <a:effectLst/>
              </a:rPr>
              <a:t>. </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24</a:t>
            </a:fld>
            <a:endParaRPr lang="en-GB"/>
          </a:p>
        </p:txBody>
      </p:sp>
    </p:spTree>
    <p:extLst>
      <p:ext uri="{BB962C8B-B14F-4D97-AF65-F5344CB8AC3E}">
        <p14:creationId xmlns:p14="http://schemas.microsoft.com/office/powerpoint/2010/main" val="1940944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Demerit</a:t>
            </a:r>
            <a:r>
              <a:rPr lang="en-GB" u="sng" baseline="0" dirty="0" smtClean="0"/>
              <a:t> good: </a:t>
            </a:r>
            <a:r>
              <a:rPr lang="en-GB" baseline="0" dirty="0" smtClean="0"/>
              <a:t>Consumption is consider unhealthy and a damage to society. </a:t>
            </a:r>
            <a:br>
              <a:rPr lang="en-GB" baseline="0" dirty="0" smtClean="0"/>
            </a:br>
            <a:endParaRPr lang="en-GB" baseline="0" dirty="0" smtClean="0"/>
          </a:p>
          <a:p>
            <a:r>
              <a:rPr lang="en-GB" u="sng" baseline="0" dirty="0" smtClean="0"/>
              <a:t>Negative externality</a:t>
            </a:r>
            <a:r>
              <a:rPr lang="en-GB" baseline="0" dirty="0" smtClean="0"/>
              <a:t>: </a:t>
            </a:r>
            <a:r>
              <a:rPr lang="en-GB" dirty="0" smtClean="0">
                <a:effectLst/>
              </a:rPr>
              <a:t>are </a:t>
            </a:r>
            <a:r>
              <a:rPr lang="en-GB" b="1" dirty="0" smtClean="0">
                <a:effectLst/>
              </a:rPr>
              <a:t>third party effects</a:t>
            </a:r>
            <a:r>
              <a:rPr lang="en-GB" dirty="0" smtClean="0">
                <a:effectLst/>
              </a:rPr>
              <a:t> arising from production and consumption of goods and services for which </a:t>
            </a:r>
            <a:r>
              <a:rPr lang="en-GB" b="1" dirty="0" smtClean="0">
                <a:effectLst/>
              </a:rPr>
              <a:t>no appropriate compensation is paid</a:t>
            </a:r>
            <a:r>
              <a:rPr lang="en-GB" dirty="0" smtClean="0">
                <a:effectLst/>
              </a:rPr>
              <a:t>. </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25</a:t>
            </a:fld>
            <a:endParaRPr lang="en-GB"/>
          </a:p>
        </p:txBody>
      </p:sp>
    </p:spTree>
    <p:extLst>
      <p:ext uri="{BB962C8B-B14F-4D97-AF65-F5344CB8AC3E}">
        <p14:creationId xmlns:p14="http://schemas.microsoft.com/office/powerpoint/2010/main" val="1939345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Demerit</a:t>
            </a:r>
            <a:r>
              <a:rPr lang="en-GB" u="sng" baseline="0" dirty="0" smtClean="0"/>
              <a:t> good: </a:t>
            </a:r>
            <a:r>
              <a:rPr lang="en-GB" baseline="0" dirty="0" smtClean="0"/>
              <a:t>Consumption is consider unhealthy and a damage to society. </a:t>
            </a:r>
            <a:br>
              <a:rPr lang="en-GB" baseline="0" dirty="0" smtClean="0"/>
            </a:br>
            <a:endParaRPr lang="en-GB" baseline="0" dirty="0" smtClean="0"/>
          </a:p>
          <a:p>
            <a:r>
              <a:rPr lang="en-GB" u="sng" baseline="0" dirty="0" smtClean="0"/>
              <a:t>Negative externality</a:t>
            </a:r>
            <a:r>
              <a:rPr lang="en-GB" baseline="0" dirty="0" smtClean="0"/>
              <a:t>: </a:t>
            </a:r>
            <a:r>
              <a:rPr lang="en-GB" dirty="0" smtClean="0">
                <a:effectLst/>
              </a:rPr>
              <a:t>are </a:t>
            </a:r>
            <a:r>
              <a:rPr lang="en-GB" b="1" dirty="0" smtClean="0">
                <a:effectLst/>
              </a:rPr>
              <a:t>third party effects</a:t>
            </a:r>
            <a:r>
              <a:rPr lang="en-GB" dirty="0" smtClean="0">
                <a:effectLst/>
              </a:rPr>
              <a:t> arising from production and consumption of goods and services for which </a:t>
            </a:r>
            <a:r>
              <a:rPr lang="en-GB" b="1" dirty="0" smtClean="0">
                <a:effectLst/>
              </a:rPr>
              <a:t>no appropriate compensation is paid</a:t>
            </a:r>
            <a:r>
              <a:rPr lang="en-GB" dirty="0" smtClean="0">
                <a:effectLst/>
              </a:rPr>
              <a:t>. </a:t>
            </a:r>
            <a:endParaRPr lang="en-GB" dirty="0"/>
          </a:p>
        </p:txBody>
      </p:sp>
      <p:sp>
        <p:nvSpPr>
          <p:cNvPr id="4" name="Slide Number Placeholder 3"/>
          <p:cNvSpPr>
            <a:spLocks noGrp="1"/>
          </p:cNvSpPr>
          <p:nvPr>
            <p:ph type="sldNum" sz="quarter" idx="10"/>
          </p:nvPr>
        </p:nvSpPr>
        <p:spPr/>
        <p:txBody>
          <a:bodyPr/>
          <a:lstStyle/>
          <a:p>
            <a:fld id="{0AD744AD-2B71-422E-A373-23FB62A5EB22}" type="slidenum">
              <a:rPr lang="en-GB" smtClean="0"/>
              <a:t>26</a:t>
            </a:fld>
            <a:endParaRPr lang="en-GB"/>
          </a:p>
        </p:txBody>
      </p:sp>
    </p:spTree>
    <p:extLst>
      <p:ext uri="{BB962C8B-B14F-4D97-AF65-F5344CB8AC3E}">
        <p14:creationId xmlns:p14="http://schemas.microsoft.com/office/powerpoint/2010/main" val="193934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B4E0A8-0D9E-4D18-8883-353B82C8F931}" type="datetimeFigureOut">
              <a:rPr lang="en-GB" smtClean="0"/>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274747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B4E0A8-0D9E-4D18-8883-353B82C8F931}" type="datetimeFigureOut">
              <a:rPr lang="en-GB" smtClean="0"/>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244610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B4E0A8-0D9E-4D18-8883-353B82C8F931}" type="datetimeFigureOut">
              <a:rPr lang="en-GB" smtClean="0"/>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425116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B4E0A8-0D9E-4D18-8883-353B82C8F931}" type="datetimeFigureOut">
              <a:rPr lang="en-GB" smtClean="0"/>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385699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4E0A8-0D9E-4D18-8883-353B82C8F931}" type="datetimeFigureOut">
              <a:rPr lang="en-GB" smtClean="0"/>
              <a:t>25/05/2018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76812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B4E0A8-0D9E-4D18-8883-353B82C8F931}" type="datetimeFigureOut">
              <a:rPr lang="en-GB" smtClean="0"/>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36387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B4E0A8-0D9E-4D18-8883-353B82C8F931}" type="datetimeFigureOut">
              <a:rPr lang="en-GB" smtClean="0"/>
              <a:t>25/05/2018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190997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B4E0A8-0D9E-4D18-8883-353B82C8F931}" type="datetimeFigureOut">
              <a:rPr lang="en-GB" smtClean="0"/>
              <a:t>25/05/2018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361583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4E0A8-0D9E-4D18-8883-353B82C8F931}" type="datetimeFigureOut">
              <a:rPr lang="en-GB" smtClean="0"/>
              <a:t>25/05/2018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422224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4E0A8-0D9E-4D18-8883-353B82C8F931}" type="datetimeFigureOut">
              <a:rPr lang="en-GB" smtClean="0"/>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381305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4E0A8-0D9E-4D18-8883-353B82C8F931}" type="datetimeFigureOut">
              <a:rPr lang="en-GB" smtClean="0"/>
              <a:t>25/05/2018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B179E-1108-402F-9E3C-BDB9B9574EC1}" type="slidenum">
              <a:rPr lang="en-GB" smtClean="0"/>
              <a:t>‹#›</a:t>
            </a:fld>
            <a:endParaRPr lang="en-GB"/>
          </a:p>
        </p:txBody>
      </p:sp>
    </p:spTree>
    <p:extLst>
      <p:ext uri="{BB962C8B-B14F-4D97-AF65-F5344CB8AC3E}">
        <p14:creationId xmlns:p14="http://schemas.microsoft.com/office/powerpoint/2010/main" val="265630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4E0A8-0D9E-4D18-8883-353B82C8F931}" type="datetimeFigureOut">
              <a:rPr lang="en-GB" smtClean="0"/>
              <a:t>25/05/2018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B179E-1108-402F-9E3C-BDB9B9574EC1}" type="slidenum">
              <a:rPr lang="en-GB" smtClean="0"/>
              <a:t>‹#›</a:t>
            </a:fld>
            <a:endParaRPr lang="en-GB"/>
          </a:p>
        </p:txBody>
      </p:sp>
    </p:spTree>
    <p:extLst>
      <p:ext uri="{BB962C8B-B14F-4D97-AF65-F5344CB8AC3E}">
        <p14:creationId xmlns:p14="http://schemas.microsoft.com/office/powerpoint/2010/main" val="10184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t9N4La0-k9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t9N4La0-k9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47528" y="332656"/>
            <a:ext cx="8352928" cy="1015663"/>
          </a:xfrm>
          <a:prstGeom prst="rect">
            <a:avLst/>
          </a:prstGeom>
          <a:noFill/>
        </p:spPr>
        <p:txBody>
          <a:bodyPr wrap="square" rtlCol="0">
            <a:spAutoFit/>
          </a:bodyPr>
          <a:lstStyle/>
          <a:p>
            <a:r>
              <a:rPr lang="en-GB" sz="6000" b="1" i="1" u="sng" dirty="0">
                <a:solidFill>
                  <a:schemeClr val="bg1"/>
                </a:solidFill>
              </a:rPr>
              <a:t>RECAP: What is PED?</a:t>
            </a:r>
          </a:p>
        </p:txBody>
      </p:sp>
      <p:pic>
        <p:nvPicPr>
          <p:cNvPr id="1026" name="Picture 2" descr="http://www.tutor2u.net/blog/files/duty_revenues_040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472" y="196178"/>
            <a:ext cx="10767039" cy="6462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486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16" y="1237587"/>
            <a:ext cx="11731388" cy="4351338"/>
          </a:xfrm>
        </p:spPr>
        <p:txBody>
          <a:bodyPr>
            <a:noAutofit/>
          </a:bodyPr>
          <a:lstStyle/>
          <a:p>
            <a:r>
              <a:rPr lang="en-GB" sz="3200" b="1" dirty="0" smtClean="0"/>
              <a:t>Two types of indirect taxation: </a:t>
            </a:r>
            <a:r>
              <a:rPr lang="en-GB" sz="3200" b="1" dirty="0" smtClean="0">
                <a:solidFill>
                  <a:srgbClr val="0070C0"/>
                </a:solidFill>
              </a:rPr>
              <a:t>specific tax </a:t>
            </a:r>
            <a:r>
              <a:rPr lang="en-GB" sz="3200" b="1" dirty="0" smtClean="0"/>
              <a:t>and </a:t>
            </a:r>
            <a:r>
              <a:rPr lang="en-GB" sz="3200" b="1" dirty="0" smtClean="0">
                <a:solidFill>
                  <a:srgbClr val="0070C0"/>
                </a:solidFill>
              </a:rPr>
              <a:t>ad valorem tax</a:t>
            </a:r>
            <a:r>
              <a:rPr lang="en-GB" sz="3200" b="1" dirty="0" smtClean="0"/>
              <a:t>.</a:t>
            </a:r>
          </a:p>
          <a:p>
            <a:r>
              <a:rPr lang="en-GB" sz="3200" b="1" dirty="0">
                <a:solidFill>
                  <a:srgbClr val="FF0000"/>
                </a:solidFill>
              </a:rPr>
              <a:t>S</a:t>
            </a:r>
            <a:r>
              <a:rPr lang="en-GB" sz="3200" b="1" dirty="0" smtClean="0">
                <a:solidFill>
                  <a:srgbClr val="FF0000"/>
                </a:solidFill>
              </a:rPr>
              <a:t>pecific tax</a:t>
            </a:r>
            <a:r>
              <a:rPr lang="en-GB" sz="3200" dirty="0" smtClean="0">
                <a:solidFill>
                  <a:srgbClr val="FF0000"/>
                </a:solidFill>
              </a:rPr>
              <a:t>: </a:t>
            </a:r>
            <a:r>
              <a:rPr lang="en-GB" sz="3200" dirty="0" smtClean="0"/>
              <a:t>When</a:t>
            </a:r>
            <a:r>
              <a:rPr lang="en-GB" sz="3200" dirty="0"/>
              <a:t> </a:t>
            </a:r>
            <a:r>
              <a:rPr lang="en-GB" sz="3200" dirty="0" smtClean="0"/>
              <a:t>the amount of tax placed on each item, regardless of the price of the item, is exactly the same.</a:t>
            </a:r>
          </a:p>
          <a:p>
            <a:r>
              <a:rPr lang="en-GB" sz="3200" dirty="0" smtClean="0"/>
              <a:t>For example, if the government decided to place a tax of £2 on all food items – this is </a:t>
            </a:r>
            <a:r>
              <a:rPr lang="en-GB" sz="3200" dirty="0" smtClean="0">
                <a:solidFill>
                  <a:srgbClr val="0070C0"/>
                </a:solidFill>
              </a:rPr>
              <a:t>specific amount of tax placed on each unit of food</a:t>
            </a:r>
            <a:r>
              <a:rPr lang="en-GB" sz="3200" dirty="0" smtClean="0"/>
              <a:t>, regardless of their original price.</a:t>
            </a:r>
            <a:br>
              <a:rPr lang="en-GB" sz="3200" dirty="0" smtClean="0"/>
            </a:br>
            <a:endParaRPr lang="en-GB" sz="3200" dirty="0" smtClean="0"/>
          </a:p>
          <a:p>
            <a:r>
              <a:rPr lang="en-GB" sz="3200" b="1" dirty="0" smtClean="0">
                <a:solidFill>
                  <a:srgbClr val="FF0000"/>
                </a:solidFill>
              </a:rPr>
              <a:t>Ad valorem: </a:t>
            </a:r>
            <a:r>
              <a:rPr lang="en-GB" sz="3200" dirty="0" smtClean="0"/>
              <a:t>Where as with a tax like VAT, the tax is a percentage and so the </a:t>
            </a:r>
            <a:r>
              <a:rPr lang="en-GB" sz="3200" dirty="0" smtClean="0">
                <a:solidFill>
                  <a:srgbClr val="0070C0"/>
                </a:solidFill>
              </a:rPr>
              <a:t>tax placed upon goods becomes larger, the more expensive the good. </a:t>
            </a:r>
            <a:r>
              <a:rPr lang="en-GB" sz="3200" dirty="0" smtClean="0"/>
              <a:t>For example if VAT is 20%, the tax on a £50 item would be £10 – where as the tax on a £200 good would be £40.</a:t>
            </a:r>
          </a:p>
        </p:txBody>
      </p:sp>
      <p:sp>
        <p:nvSpPr>
          <p:cNvPr id="4" name="Rectangle 3"/>
          <p:cNvSpPr/>
          <p:nvPr/>
        </p:nvSpPr>
        <p:spPr>
          <a:xfrm>
            <a:off x="0" y="27655"/>
            <a:ext cx="11962453"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INDIRECT TAX – Specific or Ad Valorem?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2579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53" y="1"/>
            <a:ext cx="3653568" cy="6727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106467" y="141803"/>
            <a:ext cx="6241581" cy="1107996"/>
          </a:xfrm>
          <a:prstGeom prst="rect">
            <a:avLst/>
          </a:prstGeom>
          <a:noFill/>
        </p:spPr>
        <p:txBody>
          <a:bodyPr wrap="none" lIns="91440" tIns="45720" rIns="91440" bIns="45720">
            <a:spAutoFit/>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UK TAX REVENUE</a:t>
            </a:r>
            <a:endParaRPr lang="en-US" sz="6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a:spLocks noGrp="1"/>
          </p:cNvSpPr>
          <p:nvPr>
            <p:ph idx="1"/>
          </p:nvPr>
        </p:nvSpPr>
        <p:spPr>
          <a:xfrm>
            <a:off x="4107974" y="1249799"/>
            <a:ext cx="7792873" cy="5287479"/>
          </a:xfrm>
        </p:spPr>
        <p:txBody>
          <a:bodyPr>
            <a:normAutofit fontScale="92500"/>
          </a:bodyPr>
          <a:lstStyle/>
          <a:p>
            <a:r>
              <a:rPr lang="en-GB" sz="4000" dirty="0" smtClean="0"/>
              <a:t>UK government received circa. £600-£750bn last year in tax revenue.</a:t>
            </a:r>
          </a:p>
          <a:p>
            <a:endParaRPr lang="en-GB" sz="4000" dirty="0" smtClean="0"/>
          </a:p>
          <a:p>
            <a:r>
              <a:rPr lang="en-GB" sz="4000" dirty="0" smtClean="0"/>
              <a:t>The top three sources of tax revenue were </a:t>
            </a:r>
            <a:r>
              <a:rPr lang="en-GB" sz="4000" b="1" dirty="0" smtClean="0">
                <a:solidFill>
                  <a:srgbClr val="FF0000"/>
                </a:solidFill>
              </a:rPr>
              <a:t>Income</a:t>
            </a:r>
            <a:r>
              <a:rPr lang="en-GB" sz="4000" dirty="0" smtClean="0"/>
              <a:t> </a:t>
            </a:r>
            <a:r>
              <a:rPr lang="en-GB" sz="4000" b="1" dirty="0" smtClean="0">
                <a:solidFill>
                  <a:srgbClr val="FF0000"/>
                </a:solidFill>
              </a:rPr>
              <a:t>Tax, National Insurance </a:t>
            </a:r>
            <a:r>
              <a:rPr lang="en-GB" sz="4000" dirty="0" smtClean="0"/>
              <a:t>and </a:t>
            </a:r>
            <a:r>
              <a:rPr lang="en-GB" sz="4000" b="1" dirty="0" smtClean="0">
                <a:solidFill>
                  <a:srgbClr val="FF0000"/>
                </a:solidFill>
              </a:rPr>
              <a:t>VAT.</a:t>
            </a:r>
          </a:p>
          <a:p>
            <a:endParaRPr lang="en-GB" sz="4000" dirty="0"/>
          </a:p>
          <a:p>
            <a:r>
              <a:rPr lang="en-GB" sz="4000" dirty="0" smtClean="0"/>
              <a:t>This can be used as effective evaluation when assessing impacts.</a:t>
            </a:r>
            <a:endParaRPr lang="en-GB" sz="4000" dirty="0"/>
          </a:p>
        </p:txBody>
      </p:sp>
      <p:sp>
        <p:nvSpPr>
          <p:cNvPr id="2" name="Rectangle 1"/>
          <p:cNvSpPr/>
          <p:nvPr/>
        </p:nvSpPr>
        <p:spPr>
          <a:xfrm>
            <a:off x="7480004" y="6514068"/>
            <a:ext cx="4711996" cy="369332"/>
          </a:xfrm>
          <a:prstGeom prst="rect">
            <a:avLst/>
          </a:prstGeom>
        </p:spPr>
        <p:txBody>
          <a:bodyPr wrap="none">
            <a:spAutoFit/>
          </a:bodyPr>
          <a:lstStyle/>
          <a:p>
            <a:r>
              <a:rPr lang="en-GB" dirty="0"/>
              <a:t>https://www.ukpublicrevenue.co.uk/breakdown</a:t>
            </a:r>
          </a:p>
        </p:txBody>
      </p:sp>
    </p:spTree>
    <p:extLst>
      <p:ext uri="{BB962C8B-B14F-4D97-AF65-F5344CB8AC3E}">
        <p14:creationId xmlns:p14="http://schemas.microsoft.com/office/powerpoint/2010/main" val="56938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707px-UK_tax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371" y="887104"/>
            <a:ext cx="11385431" cy="58478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03265" y="141803"/>
            <a:ext cx="5141215"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UK TAX REVENUE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TextBox 1"/>
          <p:cNvSpPr txBox="1"/>
          <p:nvPr/>
        </p:nvSpPr>
        <p:spPr>
          <a:xfrm>
            <a:off x="5744480" y="141803"/>
            <a:ext cx="6159700" cy="646331"/>
          </a:xfrm>
          <a:prstGeom prst="rect">
            <a:avLst/>
          </a:prstGeom>
          <a:solidFill>
            <a:srgbClr val="FFFF00"/>
          </a:solidFill>
        </p:spPr>
        <p:txBody>
          <a:bodyPr wrap="none" rtlCol="0">
            <a:spAutoFit/>
          </a:bodyPr>
          <a:lstStyle/>
          <a:p>
            <a:r>
              <a:rPr lang="en-GB" b="1" dirty="0" smtClean="0"/>
              <a:t>Don’t need to memorise specifics, but knowing the top ones </a:t>
            </a:r>
            <a:br>
              <a:rPr lang="en-GB" b="1" dirty="0" smtClean="0"/>
            </a:br>
            <a:r>
              <a:rPr lang="en-GB" b="1" dirty="0" smtClean="0"/>
              <a:t>is great evaluation e.g. ones most impactful upon gov. revenue</a:t>
            </a:r>
            <a:endParaRPr lang="en-GB" b="1" dirty="0"/>
          </a:p>
        </p:txBody>
      </p:sp>
      <p:sp>
        <p:nvSpPr>
          <p:cNvPr id="3" name="Rectangle 2"/>
          <p:cNvSpPr/>
          <p:nvPr/>
        </p:nvSpPr>
        <p:spPr>
          <a:xfrm>
            <a:off x="0" y="6550271"/>
            <a:ext cx="4711996" cy="369332"/>
          </a:xfrm>
          <a:prstGeom prst="rect">
            <a:avLst/>
          </a:prstGeom>
        </p:spPr>
        <p:txBody>
          <a:bodyPr wrap="none">
            <a:spAutoFit/>
          </a:bodyPr>
          <a:lstStyle/>
          <a:p>
            <a:r>
              <a:rPr lang="en-GB" dirty="0"/>
              <a:t>https://www.ukpublicrevenue.co.uk/breakdown</a:t>
            </a:r>
          </a:p>
        </p:txBody>
      </p:sp>
    </p:spTree>
    <p:extLst>
      <p:ext uri="{BB962C8B-B14F-4D97-AF65-F5344CB8AC3E}">
        <p14:creationId xmlns:p14="http://schemas.microsoft.com/office/powerpoint/2010/main" val="135652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3285947"/>
              </p:ext>
            </p:extLst>
          </p:nvPr>
        </p:nvGraphicFramePr>
        <p:xfrm>
          <a:off x="422442" y="393275"/>
          <a:ext cx="6950763" cy="1828800"/>
        </p:xfrm>
        <a:graphic>
          <a:graphicData uri="http://schemas.openxmlformats.org/drawingml/2006/table">
            <a:tbl>
              <a:tblPr/>
              <a:tblGrid>
                <a:gridCol w="2316921"/>
                <a:gridCol w="2316921"/>
                <a:gridCol w="2316921"/>
              </a:tblGrid>
              <a:tr h="247650">
                <a:tc>
                  <a:txBody>
                    <a:bodyPr/>
                    <a:lstStyle/>
                    <a:p>
                      <a:pPr algn="l"/>
                      <a:r>
                        <a:rPr lang="en-GB" b="1" dirty="0">
                          <a:solidFill>
                            <a:srgbClr val="000000"/>
                          </a:solidFill>
                          <a:effectLst/>
                        </a:rPr>
                        <a:t>Band</a:t>
                      </a:r>
                    </a:p>
                  </a:txBody>
                  <a:tcPr marR="95250" anchor="ctr">
                    <a:lnL>
                      <a:noFill/>
                    </a:lnL>
                    <a:lnR>
                      <a:noFill/>
                    </a:lnR>
                    <a:lnT>
                      <a:noFill/>
                    </a:lnT>
                    <a:lnB w="9525" cap="flat" cmpd="sng" algn="ctr">
                      <a:solidFill>
                        <a:srgbClr val="EBEBEB"/>
                      </a:solidFill>
                      <a:prstDash val="solid"/>
                      <a:round/>
                      <a:headEnd type="none" w="med" len="med"/>
                      <a:tailEnd type="none" w="med" len="med"/>
                    </a:lnB>
                    <a:solidFill>
                      <a:srgbClr val="FFFFFF"/>
                    </a:solidFill>
                  </a:tcPr>
                </a:tc>
                <a:tc>
                  <a:txBody>
                    <a:bodyPr/>
                    <a:lstStyle/>
                    <a:p>
                      <a:pPr algn="l"/>
                      <a:r>
                        <a:rPr lang="en-GB" b="1" dirty="0">
                          <a:solidFill>
                            <a:srgbClr val="000000"/>
                          </a:solidFill>
                          <a:effectLst/>
                        </a:rPr>
                        <a:t>Taxable income</a:t>
                      </a:r>
                    </a:p>
                  </a:txBody>
                  <a:tcPr marL="95250" marR="95250" anchor="ctr">
                    <a:lnL>
                      <a:noFill/>
                    </a:lnL>
                    <a:lnR>
                      <a:noFill/>
                    </a:lnR>
                    <a:lnT>
                      <a:noFill/>
                    </a:lnT>
                    <a:lnB w="9525" cap="flat" cmpd="sng" algn="ctr">
                      <a:solidFill>
                        <a:srgbClr val="EBEBEB"/>
                      </a:solidFill>
                      <a:prstDash val="solid"/>
                      <a:round/>
                      <a:headEnd type="none" w="med" len="med"/>
                      <a:tailEnd type="none" w="med" len="med"/>
                    </a:lnB>
                    <a:solidFill>
                      <a:srgbClr val="FFFFFF"/>
                    </a:solidFill>
                  </a:tcPr>
                </a:tc>
                <a:tc>
                  <a:txBody>
                    <a:bodyPr/>
                    <a:lstStyle/>
                    <a:p>
                      <a:pPr algn="l"/>
                      <a:r>
                        <a:rPr lang="en-GB" b="1" dirty="0" smtClean="0">
                          <a:solidFill>
                            <a:srgbClr val="000000"/>
                          </a:solidFill>
                          <a:effectLst/>
                        </a:rPr>
                        <a:t>Tax</a:t>
                      </a:r>
                      <a:r>
                        <a:rPr lang="en-GB" b="1" baseline="0" dirty="0" smtClean="0">
                          <a:solidFill>
                            <a:srgbClr val="000000"/>
                          </a:solidFill>
                          <a:effectLst/>
                        </a:rPr>
                        <a:t> %</a:t>
                      </a:r>
                      <a:endParaRPr lang="en-GB" b="1" dirty="0">
                        <a:solidFill>
                          <a:srgbClr val="000000"/>
                        </a:solidFill>
                        <a:effectLst/>
                      </a:endParaRPr>
                    </a:p>
                  </a:txBody>
                  <a:tcPr marL="95250" marR="95250" anchor="ctr">
                    <a:lnL>
                      <a:noFill/>
                    </a:lnL>
                    <a:lnR>
                      <a:noFill/>
                    </a:lnR>
                    <a:lnT>
                      <a:noFill/>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a:effectLst/>
                        </a:rPr>
                        <a:t>Personal Allowance</a:t>
                      </a: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a:effectLst/>
                        </a:rPr>
                        <a:t>Up to £11,500</a:t>
                      </a: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smtClean="0">
                          <a:effectLst/>
                        </a:rPr>
                        <a:t>0%</a:t>
                      </a:r>
                      <a:endParaRPr lang="en-GB"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dirty="0">
                          <a:effectLst/>
                        </a:rPr>
                        <a:t>Basic rate</a:t>
                      </a: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a:effectLst/>
                        </a:rPr>
                        <a:t>£11,501 to £45,000</a:t>
                      </a: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smtClean="0">
                          <a:effectLst/>
                        </a:rPr>
                        <a:t>20%</a:t>
                      </a:r>
                      <a:endParaRPr lang="en-GB"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a:effectLst/>
                        </a:rPr>
                        <a:t>Higher rate</a:t>
                      </a: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a:effectLst/>
                        </a:rPr>
                        <a:t>£45,001 to £150,000</a:t>
                      </a: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smtClean="0">
                          <a:effectLst/>
                        </a:rPr>
                        <a:t>40%</a:t>
                      </a: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dirty="0" smtClean="0">
                          <a:effectLst/>
                        </a:rPr>
                        <a:t>Additional rate</a:t>
                      </a:r>
                      <a:endParaRPr lang="en-GB" dirty="0">
                        <a:effectLst/>
                      </a:endParaRP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smtClean="0">
                          <a:effectLst/>
                        </a:rPr>
                        <a:t>Over £150,000</a:t>
                      </a:r>
                      <a:endParaRPr lang="en-GB"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dirty="0" smtClean="0">
                          <a:effectLst/>
                        </a:rPr>
                        <a:t>45%</a:t>
                      </a: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0959469"/>
              </p:ext>
            </p:extLst>
          </p:nvPr>
        </p:nvGraphicFramePr>
        <p:xfrm>
          <a:off x="605000" y="3366406"/>
          <a:ext cx="7664356" cy="731520"/>
        </p:xfrm>
        <a:graphic>
          <a:graphicData uri="http://schemas.openxmlformats.org/drawingml/2006/table">
            <a:tbl>
              <a:tblPr/>
              <a:tblGrid>
                <a:gridCol w="2027831"/>
                <a:gridCol w="1883391"/>
                <a:gridCol w="1842447"/>
                <a:gridCol w="1910687"/>
              </a:tblGrid>
              <a:tr h="0">
                <a:tc>
                  <a:txBody>
                    <a:bodyPr/>
                    <a:lstStyle/>
                    <a:p>
                      <a:pPr algn="l" fontAlgn="t"/>
                      <a:endParaRPr lang="en-GB" b="1" dirty="0">
                        <a:effectLst/>
                        <a:latin typeface="ntatabularnumbers"/>
                      </a:endParaRPr>
                    </a:p>
                  </a:txBody>
                  <a:tcPr>
                    <a:lnL>
                      <a:noFill/>
                    </a:lnL>
                    <a:lnR>
                      <a:noFill/>
                    </a:lnR>
                    <a:lnT>
                      <a:noFill/>
                    </a:lnT>
                    <a:lnB w="9525" cap="flat" cmpd="sng" algn="ctr">
                      <a:solidFill>
                        <a:srgbClr val="BFC1C3"/>
                      </a:solidFill>
                      <a:prstDash val="solid"/>
                      <a:round/>
                      <a:headEnd type="none" w="med" len="med"/>
                      <a:tailEnd type="none" w="med" len="med"/>
                    </a:lnB>
                  </a:tcPr>
                </a:tc>
                <a:tc>
                  <a:txBody>
                    <a:bodyPr/>
                    <a:lstStyle/>
                    <a:p>
                      <a:pPr algn="l" fontAlgn="t"/>
                      <a:r>
                        <a:rPr lang="en-GB" b="1" dirty="0" smtClean="0">
                          <a:effectLst/>
                          <a:latin typeface="ntatabularnumbers"/>
                        </a:rPr>
                        <a:t>2017</a:t>
                      </a:r>
                      <a:endParaRPr lang="en-GB" b="1" dirty="0">
                        <a:effectLst/>
                        <a:latin typeface="ntatabularnumbers"/>
                      </a:endParaRPr>
                    </a:p>
                  </a:txBody>
                  <a:tcPr>
                    <a:lnL>
                      <a:noFill/>
                    </a:lnL>
                    <a:lnR>
                      <a:noFill/>
                    </a:lnR>
                    <a:lnT>
                      <a:noFill/>
                    </a:lnT>
                    <a:lnB w="9525" cap="flat" cmpd="sng" algn="ctr">
                      <a:solidFill>
                        <a:srgbClr val="BFC1C3"/>
                      </a:solidFill>
                      <a:prstDash val="solid"/>
                      <a:round/>
                      <a:headEnd type="none" w="med" len="med"/>
                      <a:tailEnd type="none" w="med" len="med"/>
                    </a:lnB>
                  </a:tcPr>
                </a:tc>
                <a:tc>
                  <a:txBody>
                    <a:bodyPr/>
                    <a:lstStyle/>
                    <a:p>
                      <a:pPr algn="l" fontAlgn="t"/>
                      <a:r>
                        <a:rPr lang="en-GB" b="1" dirty="0" smtClean="0">
                          <a:effectLst/>
                          <a:latin typeface="ntatabularnumbers"/>
                        </a:rPr>
                        <a:t>2016</a:t>
                      </a:r>
                      <a:endParaRPr lang="en-GB" b="1" dirty="0">
                        <a:effectLst/>
                        <a:latin typeface="ntatabularnumbers"/>
                      </a:endParaRPr>
                    </a:p>
                  </a:txBody>
                  <a:tcPr>
                    <a:lnL>
                      <a:noFill/>
                    </a:lnL>
                    <a:lnR>
                      <a:noFill/>
                    </a:lnR>
                    <a:lnT>
                      <a:noFill/>
                    </a:lnT>
                    <a:lnB w="9525" cap="flat" cmpd="sng" algn="ctr">
                      <a:solidFill>
                        <a:srgbClr val="BFC1C3"/>
                      </a:solidFill>
                      <a:prstDash val="solid"/>
                      <a:round/>
                      <a:headEnd type="none" w="med" len="med"/>
                      <a:tailEnd type="none" w="med" len="med"/>
                    </a:lnB>
                  </a:tcPr>
                </a:tc>
                <a:tc>
                  <a:txBody>
                    <a:bodyPr/>
                    <a:lstStyle/>
                    <a:p>
                      <a:pPr algn="l" fontAlgn="t"/>
                      <a:r>
                        <a:rPr lang="en-GB" b="1" dirty="0" smtClean="0">
                          <a:effectLst/>
                          <a:latin typeface="ntatabularnumbers"/>
                        </a:rPr>
                        <a:t>2015</a:t>
                      </a:r>
                      <a:endParaRPr lang="en-GB" b="1" dirty="0">
                        <a:effectLst/>
                        <a:latin typeface="ntatabularnumbers"/>
                      </a:endParaRPr>
                    </a:p>
                  </a:txBody>
                  <a:tcPr>
                    <a:lnL>
                      <a:noFill/>
                    </a:lnL>
                    <a:lnR>
                      <a:noFill/>
                    </a:lnR>
                    <a:lnT>
                      <a:noFill/>
                    </a:lnT>
                    <a:lnB w="9525" cap="flat" cmpd="sng" algn="ctr">
                      <a:solidFill>
                        <a:srgbClr val="BFC1C3"/>
                      </a:solidFill>
                      <a:prstDash val="solid"/>
                      <a:round/>
                      <a:headEnd type="none" w="med" len="med"/>
                      <a:tailEnd type="none" w="med" len="med"/>
                    </a:lnB>
                  </a:tcPr>
                </a:tc>
              </a:tr>
              <a:tr h="0">
                <a:tc>
                  <a:txBody>
                    <a:bodyPr/>
                    <a:lstStyle/>
                    <a:p>
                      <a:pPr fontAlgn="t"/>
                      <a:r>
                        <a:rPr lang="en-GB" b="0" dirty="0" smtClean="0">
                          <a:effectLst/>
                          <a:latin typeface="ntatabularnumbers"/>
                        </a:rPr>
                        <a:t>Main rate</a:t>
                      </a:r>
                      <a:endParaRPr lang="en-GB" b="0" dirty="0">
                        <a:effectLst/>
                        <a:latin typeface="ntatabularnumbers"/>
                      </a:endParaRPr>
                    </a:p>
                  </a:txBody>
                  <a:tcPr>
                    <a:lnL>
                      <a:noFill/>
                    </a:lnL>
                    <a:lnR>
                      <a:noFill/>
                    </a:lnR>
                    <a:lnT w="9525" cap="flat" cmpd="sng" algn="ctr">
                      <a:solidFill>
                        <a:srgbClr val="BFC1C3"/>
                      </a:solidFill>
                      <a:prstDash val="solid"/>
                      <a:round/>
                      <a:headEnd type="none" w="med" len="med"/>
                      <a:tailEnd type="none" w="med" len="med"/>
                    </a:lnT>
                    <a:lnB w="9525" cap="flat" cmpd="sng" algn="ctr">
                      <a:solidFill>
                        <a:srgbClr val="BFC1C3"/>
                      </a:solidFill>
                      <a:prstDash val="solid"/>
                      <a:round/>
                      <a:headEnd type="none" w="med" len="med"/>
                      <a:tailEnd type="none" w="med" len="med"/>
                    </a:lnB>
                  </a:tcPr>
                </a:tc>
                <a:tc>
                  <a:txBody>
                    <a:bodyPr/>
                    <a:lstStyle/>
                    <a:p>
                      <a:pPr fontAlgn="t"/>
                      <a:r>
                        <a:rPr lang="en-GB" b="0" dirty="0" smtClean="0">
                          <a:effectLst/>
                          <a:latin typeface="ntatabularnumbers"/>
                        </a:rPr>
                        <a:t>19%</a:t>
                      </a:r>
                      <a:endParaRPr lang="en-GB" b="0" dirty="0">
                        <a:effectLst/>
                        <a:latin typeface="ntatabularnumbers"/>
                      </a:endParaRPr>
                    </a:p>
                  </a:txBody>
                  <a:tcPr>
                    <a:lnL>
                      <a:noFill/>
                    </a:lnL>
                    <a:lnR>
                      <a:noFill/>
                    </a:lnR>
                    <a:lnT w="9525" cap="flat" cmpd="sng" algn="ctr">
                      <a:solidFill>
                        <a:srgbClr val="BFC1C3"/>
                      </a:solidFill>
                      <a:prstDash val="solid"/>
                      <a:round/>
                      <a:headEnd type="none" w="med" len="med"/>
                      <a:tailEnd type="none" w="med" len="med"/>
                    </a:lnT>
                    <a:lnB w="9525" cap="flat" cmpd="sng" algn="ctr">
                      <a:solidFill>
                        <a:srgbClr val="BFC1C3"/>
                      </a:solidFill>
                      <a:prstDash val="solid"/>
                      <a:round/>
                      <a:headEnd type="none" w="med" len="med"/>
                      <a:tailEnd type="none" w="med" len="med"/>
                    </a:lnB>
                  </a:tcPr>
                </a:tc>
                <a:tc>
                  <a:txBody>
                    <a:bodyPr/>
                    <a:lstStyle/>
                    <a:p>
                      <a:pPr fontAlgn="t"/>
                      <a:r>
                        <a:rPr lang="en-GB" b="0" dirty="0">
                          <a:effectLst/>
                          <a:latin typeface="ntatabularnumbers"/>
                        </a:rPr>
                        <a:t>20%</a:t>
                      </a:r>
                    </a:p>
                  </a:txBody>
                  <a:tcPr>
                    <a:lnL>
                      <a:noFill/>
                    </a:lnL>
                    <a:lnR>
                      <a:noFill/>
                    </a:lnR>
                    <a:lnT w="9525" cap="flat" cmpd="sng" algn="ctr">
                      <a:solidFill>
                        <a:srgbClr val="BFC1C3"/>
                      </a:solidFill>
                      <a:prstDash val="solid"/>
                      <a:round/>
                      <a:headEnd type="none" w="med" len="med"/>
                      <a:tailEnd type="none" w="med" len="med"/>
                    </a:lnT>
                    <a:lnB w="9525" cap="flat" cmpd="sng" algn="ctr">
                      <a:solidFill>
                        <a:srgbClr val="BFC1C3"/>
                      </a:solidFill>
                      <a:prstDash val="solid"/>
                      <a:round/>
                      <a:headEnd type="none" w="med" len="med"/>
                      <a:tailEnd type="none" w="med" len="med"/>
                    </a:lnB>
                  </a:tcPr>
                </a:tc>
                <a:tc>
                  <a:txBody>
                    <a:bodyPr/>
                    <a:lstStyle/>
                    <a:p>
                      <a:pPr fontAlgn="t"/>
                      <a:r>
                        <a:rPr lang="en-GB" b="0" dirty="0">
                          <a:effectLst/>
                          <a:latin typeface="ntatabularnumbers"/>
                        </a:rPr>
                        <a:t>20%</a:t>
                      </a:r>
                    </a:p>
                  </a:txBody>
                  <a:tcPr>
                    <a:lnL>
                      <a:noFill/>
                    </a:lnL>
                    <a:lnR>
                      <a:noFill/>
                    </a:lnR>
                    <a:lnT w="9525" cap="flat" cmpd="sng" algn="ctr">
                      <a:solidFill>
                        <a:srgbClr val="BFC1C3"/>
                      </a:solidFill>
                      <a:prstDash val="solid"/>
                      <a:round/>
                      <a:headEnd type="none" w="med" len="med"/>
                      <a:tailEnd type="none" w="med" len="med"/>
                    </a:lnT>
                    <a:lnB w="9525" cap="flat" cmpd="sng" algn="ctr">
                      <a:solidFill>
                        <a:srgbClr val="BFC1C3"/>
                      </a:solidFill>
                      <a:prstDash val="solid"/>
                      <a:round/>
                      <a:headEnd type="none" w="med" len="med"/>
                      <a:tailEnd type="none" w="med" len="med"/>
                    </a:lnB>
                  </a:tcPr>
                </a:tc>
              </a:tr>
            </a:tbl>
          </a:graphicData>
        </a:graphic>
      </p:graphicFrame>
      <p:sp>
        <p:nvSpPr>
          <p:cNvPr id="7" name="Rectangle 6"/>
          <p:cNvSpPr/>
          <p:nvPr/>
        </p:nvSpPr>
        <p:spPr>
          <a:xfrm>
            <a:off x="8399938" y="3830062"/>
            <a:ext cx="3218381" cy="646331"/>
          </a:xfrm>
          <a:prstGeom prst="rect">
            <a:avLst/>
          </a:prstGeom>
          <a:noFill/>
        </p:spPr>
        <p:txBody>
          <a:bodyPr wrap="none" lIns="91440" tIns="45720" rIns="91440" bIns="45720">
            <a:sp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Corporation Tax</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6874698" y="984510"/>
            <a:ext cx="2337691" cy="646331"/>
          </a:xfrm>
          <a:prstGeom prst="rect">
            <a:avLst/>
          </a:prstGeom>
          <a:noFill/>
        </p:spPr>
        <p:txBody>
          <a:bodyPr wrap="none" lIns="91440" tIns="45720" rIns="91440" bIns="45720">
            <a:sp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Income Tax</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TextBox 1"/>
          <p:cNvSpPr txBox="1"/>
          <p:nvPr/>
        </p:nvSpPr>
        <p:spPr>
          <a:xfrm>
            <a:off x="1086677" y="4204436"/>
            <a:ext cx="6326284" cy="369332"/>
          </a:xfrm>
          <a:prstGeom prst="rect">
            <a:avLst/>
          </a:prstGeom>
          <a:noFill/>
        </p:spPr>
        <p:txBody>
          <a:bodyPr wrap="none" rtlCol="0">
            <a:spAutoFit/>
          </a:bodyPr>
          <a:lstStyle/>
          <a:p>
            <a:r>
              <a:rPr lang="en-GB" dirty="0" smtClean="0"/>
              <a:t>(There are no longer different rates for different sized companies)</a:t>
            </a:r>
            <a:endParaRPr lang="en-GB" dirty="0"/>
          </a:p>
        </p:txBody>
      </p:sp>
    </p:spTree>
    <p:extLst>
      <p:ext uri="{BB962C8B-B14F-4D97-AF65-F5344CB8AC3E}">
        <p14:creationId xmlns:p14="http://schemas.microsoft.com/office/powerpoint/2010/main" val="159498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3654" y="1104408"/>
          <a:ext cx="10714149" cy="4665327"/>
        </p:xfrm>
        <a:graphic>
          <a:graphicData uri="http://schemas.openxmlformats.org/drawingml/2006/table">
            <a:tbl>
              <a:tblPr firstRow="1" bandRow="1">
                <a:tableStyleId>{5C22544A-7EE6-4342-B048-85BDC9FD1C3A}</a:tableStyleId>
              </a:tblPr>
              <a:tblGrid>
                <a:gridCol w="3571383"/>
                <a:gridCol w="4283657"/>
                <a:gridCol w="2859109"/>
              </a:tblGrid>
              <a:tr h="968315">
                <a:tc>
                  <a:txBody>
                    <a:bodyPr/>
                    <a:lstStyle/>
                    <a:p>
                      <a:r>
                        <a:rPr lang="en-GB" sz="3200" dirty="0" smtClean="0"/>
                        <a:t>Band</a:t>
                      </a:r>
                      <a:endParaRPr lang="en-GB" sz="3200" dirty="0"/>
                    </a:p>
                  </a:txBody>
                  <a:tcPr/>
                </a:tc>
                <a:tc>
                  <a:txBody>
                    <a:bodyPr/>
                    <a:lstStyle/>
                    <a:p>
                      <a:r>
                        <a:rPr lang="en-GB" sz="3200" dirty="0" smtClean="0"/>
                        <a:t>Taxable Income</a:t>
                      </a:r>
                      <a:endParaRPr lang="en-GB" sz="3200" dirty="0"/>
                    </a:p>
                  </a:txBody>
                  <a:tcPr/>
                </a:tc>
                <a:tc>
                  <a:txBody>
                    <a:bodyPr/>
                    <a:lstStyle/>
                    <a:p>
                      <a:r>
                        <a:rPr lang="en-GB" sz="3200" dirty="0" smtClean="0"/>
                        <a:t>Tax Rate</a:t>
                      </a:r>
                      <a:endParaRPr lang="en-GB" sz="3200" dirty="0"/>
                    </a:p>
                  </a:txBody>
                  <a:tcPr/>
                </a:tc>
              </a:tr>
              <a:tr h="968315">
                <a:tc>
                  <a:txBody>
                    <a:bodyPr/>
                    <a:lstStyle/>
                    <a:p>
                      <a:r>
                        <a:rPr lang="en-GB" sz="3200" dirty="0" smtClean="0"/>
                        <a:t>Personal Allowance</a:t>
                      </a:r>
                      <a:endParaRPr lang="en-GB" sz="3200" dirty="0"/>
                    </a:p>
                  </a:txBody>
                  <a:tcPr/>
                </a:tc>
                <a:tc>
                  <a:txBody>
                    <a:bodyPr/>
                    <a:lstStyle/>
                    <a:p>
                      <a:pPr algn="ctr"/>
                      <a:endParaRPr lang="en-GB" sz="3200" dirty="0"/>
                    </a:p>
                  </a:txBody>
                  <a:tcPr/>
                </a:tc>
                <a:tc>
                  <a:txBody>
                    <a:bodyPr/>
                    <a:lstStyle/>
                    <a:p>
                      <a:pPr algn="ctr"/>
                      <a:endParaRPr lang="en-GB" sz="3200" dirty="0"/>
                    </a:p>
                  </a:txBody>
                  <a:tcPr/>
                </a:tc>
              </a:tr>
              <a:tr h="968315">
                <a:tc>
                  <a:txBody>
                    <a:bodyPr/>
                    <a:lstStyle/>
                    <a:p>
                      <a:r>
                        <a:rPr lang="en-GB" sz="3200" dirty="0" smtClean="0"/>
                        <a:t>Basic Rate</a:t>
                      </a:r>
                      <a:endParaRPr lang="en-GB" sz="3200" dirty="0"/>
                    </a:p>
                  </a:txBody>
                  <a:tcPr/>
                </a:tc>
                <a:tc>
                  <a:txBody>
                    <a:bodyPr/>
                    <a:lstStyle/>
                    <a:p>
                      <a:pPr algn="ctr"/>
                      <a:endParaRPr lang="en-GB" sz="3200" dirty="0"/>
                    </a:p>
                  </a:txBody>
                  <a:tcPr/>
                </a:tc>
                <a:tc>
                  <a:txBody>
                    <a:bodyPr/>
                    <a:lstStyle/>
                    <a:p>
                      <a:pPr algn="ctr"/>
                      <a:endParaRPr lang="en-GB" sz="3200" dirty="0"/>
                    </a:p>
                  </a:txBody>
                  <a:tcPr/>
                </a:tc>
              </a:tr>
              <a:tr h="884619">
                <a:tc>
                  <a:txBody>
                    <a:bodyPr/>
                    <a:lstStyle/>
                    <a:p>
                      <a:r>
                        <a:rPr lang="en-GB" sz="3200" dirty="0" smtClean="0"/>
                        <a:t>Higher</a:t>
                      </a:r>
                      <a:r>
                        <a:rPr lang="en-GB" sz="3200" baseline="0" dirty="0" smtClean="0"/>
                        <a:t> Rate</a:t>
                      </a:r>
                      <a:endParaRPr lang="en-GB" sz="3200" dirty="0"/>
                    </a:p>
                  </a:txBody>
                  <a:tcPr/>
                </a:tc>
                <a:tc>
                  <a:txBody>
                    <a:bodyPr/>
                    <a:lstStyle/>
                    <a:p>
                      <a:pPr algn="ctr"/>
                      <a:endParaRPr lang="en-GB" sz="3200" dirty="0"/>
                    </a:p>
                  </a:txBody>
                  <a:tcPr/>
                </a:tc>
                <a:tc>
                  <a:txBody>
                    <a:bodyPr/>
                    <a:lstStyle/>
                    <a:p>
                      <a:pPr algn="ctr"/>
                      <a:endParaRPr lang="en-GB" sz="3200" dirty="0"/>
                    </a:p>
                  </a:txBody>
                  <a:tcPr/>
                </a:tc>
              </a:tr>
              <a:tr h="875763">
                <a:tc>
                  <a:txBody>
                    <a:bodyPr/>
                    <a:lstStyle/>
                    <a:p>
                      <a:r>
                        <a:rPr lang="en-GB" sz="3200" dirty="0" smtClean="0"/>
                        <a:t>Additional Rate</a:t>
                      </a:r>
                      <a:endParaRPr lang="en-GB" sz="3200" dirty="0"/>
                    </a:p>
                  </a:txBody>
                  <a:tcPr/>
                </a:tc>
                <a:tc>
                  <a:txBody>
                    <a:bodyPr/>
                    <a:lstStyle/>
                    <a:p>
                      <a:pPr algn="ctr"/>
                      <a:endParaRPr lang="en-GB" sz="3200" dirty="0"/>
                    </a:p>
                  </a:txBody>
                  <a:tcPr/>
                </a:tc>
                <a:tc>
                  <a:txBody>
                    <a:bodyPr/>
                    <a:lstStyle/>
                    <a:p>
                      <a:pPr algn="ctr"/>
                      <a:endParaRPr lang="en-GB" sz="3200" dirty="0"/>
                    </a:p>
                  </a:txBody>
                  <a:tcPr/>
                </a:tc>
              </a:tr>
            </a:tbl>
          </a:graphicData>
        </a:graphic>
      </p:graphicFrame>
      <p:sp>
        <p:nvSpPr>
          <p:cNvPr id="2" name="TextBox 1"/>
          <p:cNvSpPr txBox="1"/>
          <p:nvPr/>
        </p:nvSpPr>
        <p:spPr>
          <a:xfrm>
            <a:off x="5138670" y="2228045"/>
            <a:ext cx="2553071" cy="584775"/>
          </a:xfrm>
          <a:prstGeom prst="rect">
            <a:avLst/>
          </a:prstGeom>
          <a:noFill/>
        </p:spPr>
        <p:txBody>
          <a:bodyPr wrap="none" rtlCol="0">
            <a:spAutoFit/>
          </a:bodyPr>
          <a:lstStyle/>
          <a:p>
            <a:r>
              <a:rPr lang="en-GB" sz="3200" dirty="0" smtClean="0"/>
              <a:t>Up to £11,500</a:t>
            </a:r>
            <a:endParaRPr lang="en-GB" sz="3200" dirty="0"/>
          </a:p>
        </p:txBody>
      </p:sp>
      <p:sp>
        <p:nvSpPr>
          <p:cNvPr id="5" name="TextBox 4"/>
          <p:cNvSpPr txBox="1"/>
          <p:nvPr/>
        </p:nvSpPr>
        <p:spPr>
          <a:xfrm>
            <a:off x="9541099" y="2253802"/>
            <a:ext cx="686406" cy="584775"/>
          </a:xfrm>
          <a:prstGeom prst="rect">
            <a:avLst/>
          </a:prstGeom>
          <a:noFill/>
        </p:spPr>
        <p:txBody>
          <a:bodyPr wrap="none" rtlCol="0">
            <a:spAutoFit/>
          </a:bodyPr>
          <a:lstStyle/>
          <a:p>
            <a:r>
              <a:rPr lang="en-GB" sz="3200" dirty="0" smtClean="0"/>
              <a:t>0%</a:t>
            </a:r>
            <a:endParaRPr lang="en-GB" sz="3200" dirty="0"/>
          </a:p>
        </p:txBody>
      </p:sp>
      <p:sp>
        <p:nvSpPr>
          <p:cNvPr id="6" name="TextBox 5"/>
          <p:cNvSpPr txBox="1"/>
          <p:nvPr/>
        </p:nvSpPr>
        <p:spPr>
          <a:xfrm>
            <a:off x="4701851" y="3144683"/>
            <a:ext cx="3426707" cy="584775"/>
          </a:xfrm>
          <a:prstGeom prst="rect">
            <a:avLst/>
          </a:prstGeom>
          <a:noFill/>
        </p:spPr>
        <p:txBody>
          <a:bodyPr wrap="none" rtlCol="0">
            <a:spAutoFit/>
          </a:bodyPr>
          <a:lstStyle/>
          <a:p>
            <a:r>
              <a:rPr lang="en-GB" sz="3200" dirty="0" smtClean="0"/>
              <a:t>£11,501 to £45,000</a:t>
            </a:r>
            <a:endParaRPr lang="en-GB" sz="3200" dirty="0"/>
          </a:p>
        </p:txBody>
      </p:sp>
      <p:sp>
        <p:nvSpPr>
          <p:cNvPr id="7" name="TextBox 6"/>
          <p:cNvSpPr txBox="1"/>
          <p:nvPr/>
        </p:nvSpPr>
        <p:spPr>
          <a:xfrm>
            <a:off x="9449782" y="3209078"/>
            <a:ext cx="894797" cy="584775"/>
          </a:xfrm>
          <a:prstGeom prst="rect">
            <a:avLst/>
          </a:prstGeom>
          <a:noFill/>
        </p:spPr>
        <p:txBody>
          <a:bodyPr wrap="none" rtlCol="0">
            <a:spAutoFit/>
          </a:bodyPr>
          <a:lstStyle/>
          <a:p>
            <a:r>
              <a:rPr lang="en-GB" sz="3200" dirty="0" smtClean="0"/>
              <a:t>20%</a:t>
            </a:r>
            <a:endParaRPr lang="en-GB" sz="3200" dirty="0"/>
          </a:p>
        </p:txBody>
      </p:sp>
      <p:sp>
        <p:nvSpPr>
          <p:cNvPr id="8" name="TextBox 7"/>
          <p:cNvSpPr txBox="1"/>
          <p:nvPr/>
        </p:nvSpPr>
        <p:spPr>
          <a:xfrm>
            <a:off x="4597655" y="4164821"/>
            <a:ext cx="3635098" cy="584775"/>
          </a:xfrm>
          <a:prstGeom prst="rect">
            <a:avLst/>
          </a:prstGeom>
          <a:noFill/>
        </p:spPr>
        <p:txBody>
          <a:bodyPr wrap="none" rtlCol="0">
            <a:spAutoFit/>
          </a:bodyPr>
          <a:lstStyle/>
          <a:p>
            <a:r>
              <a:rPr lang="en-GB" sz="3200" dirty="0" smtClean="0"/>
              <a:t>£45,001 to £150,000</a:t>
            </a:r>
            <a:endParaRPr lang="en-GB" sz="3200" dirty="0"/>
          </a:p>
        </p:txBody>
      </p:sp>
      <p:sp>
        <p:nvSpPr>
          <p:cNvPr id="9" name="TextBox 8"/>
          <p:cNvSpPr txBox="1"/>
          <p:nvPr/>
        </p:nvSpPr>
        <p:spPr>
          <a:xfrm>
            <a:off x="9449782" y="4164354"/>
            <a:ext cx="894797" cy="584775"/>
          </a:xfrm>
          <a:prstGeom prst="rect">
            <a:avLst/>
          </a:prstGeom>
          <a:noFill/>
        </p:spPr>
        <p:txBody>
          <a:bodyPr wrap="none" rtlCol="0">
            <a:spAutoFit/>
          </a:bodyPr>
          <a:lstStyle/>
          <a:p>
            <a:r>
              <a:rPr lang="en-GB" sz="3200" dirty="0"/>
              <a:t>4</a:t>
            </a:r>
            <a:r>
              <a:rPr lang="en-GB" sz="3200" dirty="0" smtClean="0"/>
              <a:t>0%</a:t>
            </a:r>
            <a:endParaRPr lang="en-GB" sz="3200" dirty="0"/>
          </a:p>
        </p:txBody>
      </p:sp>
      <p:sp>
        <p:nvSpPr>
          <p:cNvPr id="10" name="TextBox 9"/>
          <p:cNvSpPr txBox="1"/>
          <p:nvPr/>
        </p:nvSpPr>
        <p:spPr>
          <a:xfrm>
            <a:off x="9449782" y="4967044"/>
            <a:ext cx="894797" cy="584775"/>
          </a:xfrm>
          <a:prstGeom prst="rect">
            <a:avLst/>
          </a:prstGeom>
          <a:noFill/>
        </p:spPr>
        <p:txBody>
          <a:bodyPr wrap="none" rtlCol="0">
            <a:spAutoFit/>
          </a:bodyPr>
          <a:lstStyle/>
          <a:p>
            <a:r>
              <a:rPr lang="en-GB" sz="3200" dirty="0" smtClean="0"/>
              <a:t>45%</a:t>
            </a:r>
            <a:endParaRPr lang="en-GB" sz="3200" dirty="0"/>
          </a:p>
        </p:txBody>
      </p:sp>
      <p:sp>
        <p:nvSpPr>
          <p:cNvPr id="11" name="TextBox 10"/>
          <p:cNvSpPr txBox="1"/>
          <p:nvPr/>
        </p:nvSpPr>
        <p:spPr>
          <a:xfrm>
            <a:off x="5052108" y="5003162"/>
            <a:ext cx="2639633" cy="584775"/>
          </a:xfrm>
          <a:prstGeom prst="rect">
            <a:avLst/>
          </a:prstGeom>
          <a:noFill/>
        </p:spPr>
        <p:txBody>
          <a:bodyPr wrap="none" rtlCol="0">
            <a:spAutoFit/>
          </a:bodyPr>
          <a:lstStyle/>
          <a:p>
            <a:r>
              <a:rPr lang="en-GB" sz="3200" dirty="0" smtClean="0"/>
              <a:t>Over £150,000</a:t>
            </a:r>
            <a:endParaRPr lang="en-GB" sz="3200" dirty="0"/>
          </a:p>
        </p:txBody>
      </p:sp>
    </p:spTree>
    <p:extLst>
      <p:ext uri="{BB962C8B-B14F-4D97-AF65-F5344CB8AC3E}">
        <p14:creationId xmlns:p14="http://schemas.microsoft.com/office/powerpoint/2010/main" val="10790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9983" y="1035602"/>
            <a:ext cx="7525549" cy="5541348"/>
          </a:xfrm>
        </p:spPr>
        <p:txBody>
          <a:bodyPr>
            <a:noAutofit/>
          </a:bodyPr>
          <a:lstStyle/>
          <a:p>
            <a:r>
              <a:rPr lang="en-GB" sz="3700" b="1" dirty="0" smtClean="0">
                <a:solidFill>
                  <a:srgbClr val="00B0F0"/>
                </a:solidFill>
              </a:rPr>
              <a:t>0-£11,500 = </a:t>
            </a:r>
            <a:r>
              <a:rPr lang="en-GB" sz="3700" b="1" u="sng" dirty="0" smtClean="0"/>
              <a:t>0% (no tax due)</a:t>
            </a:r>
          </a:p>
          <a:p>
            <a:r>
              <a:rPr lang="en-GB" sz="3700" b="1" dirty="0" smtClean="0">
                <a:solidFill>
                  <a:srgbClr val="00B050"/>
                </a:solidFill>
              </a:rPr>
              <a:t>£11,501-£45,000 = 20%</a:t>
            </a:r>
          </a:p>
          <a:p>
            <a:r>
              <a:rPr lang="en-GB" sz="3700" b="1" dirty="0" smtClean="0">
                <a:solidFill>
                  <a:srgbClr val="00B050"/>
                </a:solidFill>
              </a:rPr>
              <a:t>So… 20% of £33,499 = </a:t>
            </a:r>
            <a:r>
              <a:rPr lang="en-GB" sz="3700" b="1" u="sng" dirty="0" smtClean="0"/>
              <a:t>£6,699.80</a:t>
            </a:r>
          </a:p>
          <a:p>
            <a:r>
              <a:rPr lang="en-GB" sz="3700" b="1" dirty="0" smtClean="0">
                <a:solidFill>
                  <a:srgbClr val="7030A0"/>
                </a:solidFill>
              </a:rPr>
              <a:t>£45,001-£150,000 = 40%</a:t>
            </a:r>
          </a:p>
          <a:p>
            <a:r>
              <a:rPr lang="en-GB" sz="3700" b="1" dirty="0" smtClean="0">
                <a:solidFill>
                  <a:srgbClr val="7030A0"/>
                </a:solidFill>
              </a:rPr>
              <a:t>So… 40% of £104,999 = </a:t>
            </a:r>
            <a:r>
              <a:rPr lang="en-GB" sz="3700" b="1" u="sng" dirty="0" smtClean="0"/>
              <a:t>41,999.60</a:t>
            </a:r>
          </a:p>
          <a:p>
            <a:r>
              <a:rPr lang="en-GB" sz="3700" b="1" dirty="0" smtClean="0">
                <a:solidFill>
                  <a:schemeClr val="accent2">
                    <a:lumMod val="75000"/>
                  </a:schemeClr>
                </a:solidFill>
              </a:rPr>
              <a:t>Over £150,000 = 45%</a:t>
            </a:r>
          </a:p>
          <a:p>
            <a:r>
              <a:rPr lang="en-GB" sz="3700" b="1" dirty="0" smtClean="0">
                <a:solidFill>
                  <a:schemeClr val="accent2">
                    <a:lumMod val="75000"/>
                  </a:schemeClr>
                </a:solidFill>
              </a:rPr>
              <a:t>So… 45% of £0 = </a:t>
            </a:r>
            <a:r>
              <a:rPr lang="en-GB" sz="3700" b="1" u="sng" dirty="0" smtClean="0"/>
              <a:t>£0</a:t>
            </a:r>
          </a:p>
          <a:p>
            <a:endParaRPr lang="en-GB" sz="3700" b="1" dirty="0">
              <a:solidFill>
                <a:srgbClr val="00B0F0"/>
              </a:solidFill>
            </a:endParaRPr>
          </a:p>
          <a:p>
            <a:r>
              <a:rPr lang="en-GB" sz="3700" b="1" dirty="0" smtClean="0">
                <a:solidFill>
                  <a:srgbClr val="FF0000"/>
                </a:solidFill>
              </a:rPr>
              <a:t>Total tax bill due = </a:t>
            </a:r>
            <a:r>
              <a:rPr lang="en-GB" sz="3700" b="1" dirty="0" smtClean="0"/>
              <a:t>£48,699.40</a:t>
            </a:r>
            <a:endParaRPr lang="en-GB" sz="3700" b="1" dirty="0"/>
          </a:p>
        </p:txBody>
      </p:sp>
      <p:sp>
        <p:nvSpPr>
          <p:cNvPr id="4" name="Rectangle 3"/>
          <p:cNvSpPr/>
          <p:nvPr/>
        </p:nvSpPr>
        <p:spPr>
          <a:xfrm>
            <a:off x="72135" y="112272"/>
            <a:ext cx="10844462" cy="923330"/>
          </a:xfrm>
          <a:prstGeom prst="rect">
            <a:avLst/>
          </a:prstGeom>
          <a:noFill/>
          <a:effectLst>
            <a:softEdge rad="0"/>
          </a:effectLst>
        </p:spPr>
        <p:txBody>
          <a:bodyPr wrap="square" lIns="91440" tIns="45720" rIns="91440" bIns="45720">
            <a:spAutoFit/>
          </a:bodyPr>
          <a:lstStyle/>
          <a:p>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INCOME TAX - Example</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descr="http://www.mrgoodacre.com/uploads/1/0/5/3/10539489/4022382_orig.jp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46" y="1936347"/>
            <a:ext cx="3781873" cy="37818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2846" y="1705514"/>
            <a:ext cx="2479910" cy="461665"/>
          </a:xfrm>
          <a:prstGeom prst="rect">
            <a:avLst/>
          </a:prstGeom>
          <a:noFill/>
        </p:spPr>
        <p:txBody>
          <a:bodyPr wrap="none" rtlCol="0">
            <a:spAutoFit/>
          </a:bodyPr>
          <a:lstStyle/>
          <a:p>
            <a:r>
              <a:rPr lang="en-GB" sz="2400" b="1" dirty="0" smtClean="0"/>
              <a:t>£120,000 per year</a:t>
            </a:r>
            <a:endParaRPr lang="en-GB" sz="2400" b="1" dirty="0"/>
          </a:p>
        </p:txBody>
      </p:sp>
      <p:sp>
        <p:nvSpPr>
          <p:cNvPr id="7" name="TextBox 6"/>
          <p:cNvSpPr txBox="1"/>
          <p:nvPr/>
        </p:nvSpPr>
        <p:spPr>
          <a:xfrm>
            <a:off x="27582" y="5602311"/>
            <a:ext cx="3635502" cy="1015663"/>
          </a:xfrm>
          <a:prstGeom prst="rect">
            <a:avLst/>
          </a:prstGeom>
          <a:noFill/>
        </p:spPr>
        <p:txBody>
          <a:bodyPr wrap="square" rtlCol="0">
            <a:spAutoFit/>
          </a:bodyPr>
          <a:lstStyle/>
          <a:p>
            <a:pPr algn="ctr"/>
            <a:r>
              <a:rPr lang="en-GB" sz="2000" b="1" dirty="0" smtClean="0"/>
              <a:t>Take home £71,300.60</a:t>
            </a:r>
            <a:br>
              <a:rPr lang="en-GB" sz="2000" b="1" dirty="0" smtClean="0"/>
            </a:br>
            <a:r>
              <a:rPr lang="en-GB" sz="2000" b="1" dirty="0" smtClean="0"/>
              <a:t>(before pension, student loan and NICs of £6,500 circa.)</a:t>
            </a:r>
            <a:endParaRPr lang="en-GB" sz="2000" b="1" dirty="0"/>
          </a:p>
        </p:txBody>
      </p:sp>
      <p:sp>
        <p:nvSpPr>
          <p:cNvPr id="6" name="TextBox 5"/>
          <p:cNvSpPr txBox="1"/>
          <p:nvPr/>
        </p:nvSpPr>
        <p:spPr>
          <a:xfrm>
            <a:off x="10882647" y="2936383"/>
            <a:ext cx="347730" cy="584775"/>
          </a:xfrm>
          <a:prstGeom prst="rect">
            <a:avLst/>
          </a:prstGeom>
          <a:noFill/>
        </p:spPr>
        <p:txBody>
          <a:bodyPr wrap="square" rtlCol="0">
            <a:spAutoFit/>
          </a:bodyPr>
          <a:lstStyle/>
          <a:p>
            <a:r>
              <a:rPr lang="en-GB" sz="3200" b="1" dirty="0" smtClean="0"/>
              <a:t>+</a:t>
            </a:r>
            <a:endParaRPr lang="en-GB" sz="3200" b="1" dirty="0"/>
          </a:p>
        </p:txBody>
      </p:sp>
      <p:sp>
        <p:nvSpPr>
          <p:cNvPr id="9" name="TextBox 8"/>
          <p:cNvSpPr txBox="1"/>
          <p:nvPr/>
        </p:nvSpPr>
        <p:spPr>
          <a:xfrm>
            <a:off x="10352468" y="1582404"/>
            <a:ext cx="347730" cy="584775"/>
          </a:xfrm>
          <a:prstGeom prst="rect">
            <a:avLst/>
          </a:prstGeom>
          <a:noFill/>
        </p:spPr>
        <p:txBody>
          <a:bodyPr wrap="square" rtlCol="0">
            <a:spAutoFit/>
          </a:bodyPr>
          <a:lstStyle/>
          <a:p>
            <a:r>
              <a:rPr lang="en-GB" sz="3200" b="1" dirty="0" smtClean="0"/>
              <a:t>+</a:t>
            </a:r>
            <a:endParaRPr lang="en-GB" sz="3200" b="1" dirty="0"/>
          </a:p>
        </p:txBody>
      </p:sp>
      <p:sp>
        <p:nvSpPr>
          <p:cNvPr id="10" name="TextBox 9"/>
          <p:cNvSpPr txBox="1"/>
          <p:nvPr/>
        </p:nvSpPr>
        <p:spPr>
          <a:xfrm>
            <a:off x="9538429" y="4675660"/>
            <a:ext cx="347730" cy="584775"/>
          </a:xfrm>
          <a:prstGeom prst="rect">
            <a:avLst/>
          </a:prstGeom>
          <a:noFill/>
        </p:spPr>
        <p:txBody>
          <a:bodyPr wrap="square" rtlCol="0">
            <a:spAutoFit/>
          </a:bodyPr>
          <a:lstStyle/>
          <a:p>
            <a:r>
              <a:rPr lang="en-GB" sz="3200" b="1" dirty="0" smtClean="0"/>
              <a:t>+</a:t>
            </a:r>
            <a:endParaRPr lang="en-GB" sz="3200" b="1" dirty="0"/>
          </a:p>
        </p:txBody>
      </p:sp>
      <p:sp>
        <p:nvSpPr>
          <p:cNvPr id="5" name="TextBox 4"/>
          <p:cNvSpPr txBox="1"/>
          <p:nvPr/>
        </p:nvSpPr>
        <p:spPr>
          <a:xfrm>
            <a:off x="9138709" y="112271"/>
            <a:ext cx="2775247" cy="646331"/>
          </a:xfrm>
          <a:prstGeom prst="rect">
            <a:avLst/>
          </a:prstGeom>
          <a:solidFill>
            <a:srgbClr val="FFFF00"/>
          </a:solidFill>
        </p:spPr>
        <p:txBody>
          <a:bodyPr wrap="none" rtlCol="0">
            <a:spAutoFit/>
          </a:bodyPr>
          <a:lstStyle/>
          <a:p>
            <a:pPr algn="ctr"/>
            <a:r>
              <a:rPr lang="en-GB" b="1" dirty="0" smtClean="0"/>
              <a:t>Average UK full-time salary</a:t>
            </a:r>
            <a:br>
              <a:rPr lang="en-GB" b="1" dirty="0" smtClean="0"/>
            </a:br>
            <a:r>
              <a:rPr lang="en-GB" b="1" dirty="0" smtClean="0"/>
              <a:t>£26,700</a:t>
            </a:r>
            <a:endParaRPr lang="en-GB" b="1" dirty="0"/>
          </a:p>
        </p:txBody>
      </p:sp>
    </p:spTree>
    <p:extLst>
      <p:ext uri="{BB962C8B-B14F-4D97-AF65-F5344CB8AC3E}">
        <p14:creationId xmlns:p14="http://schemas.microsoft.com/office/powerpoint/2010/main" val="353667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arn(inVertical)">
                                      <p:cBhvr>
                                        <p:cTn id="45" dur="500"/>
                                        <p:tgtEl>
                                          <p:spTgt spid="6"/>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arn(inVertical)">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arn(inVertical)">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63409" y="3889331"/>
            <a:ext cx="4523226" cy="646331"/>
          </a:xfrm>
          <a:prstGeom prst="rect">
            <a:avLst/>
          </a:prstGeom>
          <a:noFill/>
        </p:spPr>
        <p:txBody>
          <a:bodyPr wrap="none" lIns="91440" tIns="45720" rIns="91440" bIns="45720">
            <a:sp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National Insurance Tax</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5927540" y="1359195"/>
            <a:ext cx="4464364" cy="646331"/>
          </a:xfrm>
          <a:prstGeom prst="rect">
            <a:avLst/>
          </a:prstGeom>
          <a:noFill/>
        </p:spPr>
        <p:txBody>
          <a:bodyPr wrap="none" lIns="91440" tIns="45720" rIns="91440" bIns="45720">
            <a:sp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(Value Added Tax)</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11" name="Table 10"/>
          <p:cNvGraphicFramePr>
            <a:graphicFrameLocks noGrp="1"/>
          </p:cNvGraphicFramePr>
          <p:nvPr>
            <p:extLst>
              <p:ext uri="{D42A27DB-BD31-4B8C-83A1-F6EECF244321}">
                <p14:modId xmlns:p14="http://schemas.microsoft.com/office/powerpoint/2010/main" val="4200699737"/>
              </p:ext>
            </p:extLst>
          </p:nvPr>
        </p:nvGraphicFramePr>
        <p:xfrm>
          <a:off x="1476451" y="911084"/>
          <a:ext cx="4553287" cy="1828800"/>
        </p:xfrm>
        <a:graphic>
          <a:graphicData uri="http://schemas.openxmlformats.org/drawingml/2006/table">
            <a:tbl>
              <a:tblPr/>
              <a:tblGrid>
                <a:gridCol w="2446776"/>
                <a:gridCol w="2106511"/>
              </a:tblGrid>
              <a:tr h="247650">
                <a:tc>
                  <a:txBody>
                    <a:bodyPr/>
                    <a:lstStyle/>
                    <a:p>
                      <a:pPr algn="l"/>
                      <a:r>
                        <a:rPr lang="en-GB" sz="2400" b="1" dirty="0" smtClean="0">
                          <a:solidFill>
                            <a:srgbClr val="000000"/>
                          </a:solidFill>
                          <a:effectLst/>
                        </a:rPr>
                        <a:t>Year</a:t>
                      </a:r>
                      <a:endParaRPr lang="en-GB" sz="2400" b="1" dirty="0">
                        <a:solidFill>
                          <a:srgbClr val="000000"/>
                        </a:solidFill>
                        <a:effectLst/>
                      </a:endParaRPr>
                    </a:p>
                  </a:txBody>
                  <a:tcPr marR="95250" anchor="ctr">
                    <a:lnL>
                      <a:noFill/>
                    </a:lnL>
                    <a:lnR>
                      <a:noFill/>
                    </a:lnR>
                    <a:lnT>
                      <a:noFill/>
                    </a:lnT>
                    <a:lnB w="9525" cap="flat" cmpd="sng" algn="ctr">
                      <a:solidFill>
                        <a:srgbClr val="EBEBEB"/>
                      </a:solidFill>
                      <a:prstDash val="solid"/>
                      <a:round/>
                      <a:headEnd type="none" w="med" len="med"/>
                      <a:tailEnd type="none" w="med" len="med"/>
                    </a:lnB>
                    <a:solidFill>
                      <a:srgbClr val="FFFFFF"/>
                    </a:solidFill>
                  </a:tcPr>
                </a:tc>
                <a:tc>
                  <a:txBody>
                    <a:bodyPr/>
                    <a:lstStyle/>
                    <a:p>
                      <a:pPr algn="l"/>
                      <a:r>
                        <a:rPr lang="en-GB" sz="2400" b="1" dirty="0" smtClean="0">
                          <a:solidFill>
                            <a:srgbClr val="000000"/>
                          </a:solidFill>
                          <a:effectLst/>
                        </a:rPr>
                        <a:t>VAT %</a:t>
                      </a:r>
                      <a:endParaRPr lang="en-GB" sz="2400" b="1" dirty="0">
                        <a:solidFill>
                          <a:srgbClr val="000000"/>
                        </a:solidFill>
                        <a:effectLst/>
                      </a:endParaRPr>
                    </a:p>
                  </a:txBody>
                  <a:tcPr marL="95250" marR="95250" anchor="ctr">
                    <a:lnL>
                      <a:noFill/>
                    </a:lnL>
                    <a:lnR>
                      <a:noFill/>
                    </a:lnR>
                    <a:lnT>
                      <a:noFill/>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sz="2400" dirty="0" smtClean="0">
                          <a:effectLst/>
                        </a:rPr>
                        <a:t>2011-Present</a:t>
                      </a:r>
                      <a:endParaRPr lang="en-GB" sz="2400" dirty="0">
                        <a:effectLst/>
                      </a:endParaRP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sz="2400" dirty="0" smtClean="0">
                          <a:effectLst/>
                        </a:rPr>
                        <a:t>20%</a:t>
                      </a:r>
                      <a:endParaRPr lang="en-GB" sz="2400"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sz="2400" dirty="0" smtClean="0">
                          <a:effectLst/>
                        </a:rPr>
                        <a:t>2011</a:t>
                      </a:r>
                      <a:endParaRPr lang="en-GB" sz="2400" dirty="0">
                        <a:effectLst/>
                      </a:endParaRP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sz="2400" dirty="0" smtClean="0">
                          <a:effectLst/>
                        </a:rPr>
                        <a:t>15%</a:t>
                      </a:r>
                      <a:endParaRPr lang="en-GB" sz="2400"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r h="247650">
                <a:tc>
                  <a:txBody>
                    <a:bodyPr/>
                    <a:lstStyle/>
                    <a:p>
                      <a:r>
                        <a:rPr lang="en-GB" sz="2400" dirty="0" smtClean="0">
                          <a:effectLst/>
                        </a:rPr>
                        <a:t>Pre-2011</a:t>
                      </a:r>
                      <a:endParaRPr lang="en-GB" sz="2400" dirty="0">
                        <a:effectLst/>
                      </a:endParaRPr>
                    </a:p>
                  </a:txBody>
                  <a:tcPr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c>
                  <a:txBody>
                    <a:bodyPr/>
                    <a:lstStyle/>
                    <a:p>
                      <a:r>
                        <a:rPr lang="en-GB" sz="2400" dirty="0" smtClean="0">
                          <a:effectLst/>
                        </a:rPr>
                        <a:t>17.5%</a:t>
                      </a:r>
                      <a:endParaRPr lang="en-GB" sz="2400" dirty="0">
                        <a:effectLst/>
                      </a:endParaRPr>
                    </a:p>
                  </a:txBody>
                  <a:tcPr marL="95250" marR="9525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solidFill>
                      <a:srgbClr val="FFFFFF"/>
                    </a:solidFill>
                  </a:tcPr>
                </a:tc>
              </a:tr>
            </a:tbl>
          </a:graphicData>
        </a:graphic>
      </p:graphicFrame>
      <p:sp>
        <p:nvSpPr>
          <p:cNvPr id="12" name="Rectangle 11"/>
          <p:cNvSpPr/>
          <p:nvPr/>
        </p:nvSpPr>
        <p:spPr>
          <a:xfrm>
            <a:off x="437321" y="5193700"/>
            <a:ext cx="6096000" cy="523220"/>
          </a:xfrm>
          <a:prstGeom prst="rect">
            <a:avLst/>
          </a:prstGeom>
        </p:spPr>
        <p:txBody>
          <a:bodyPr>
            <a:spAutoFit/>
          </a:bodyPr>
          <a:lstStyle/>
          <a:p>
            <a:r>
              <a:rPr lang="en-GB" sz="1400" dirty="0"/>
              <a:t>https://www.gov.uk/government/publications/rates-and-allowances-national-insurance-contributions/rates-and-allowances-national-insurance-contributions</a:t>
            </a:r>
          </a:p>
        </p:txBody>
      </p:sp>
      <p:sp>
        <p:nvSpPr>
          <p:cNvPr id="13" name="Rectangle 12"/>
          <p:cNvSpPr/>
          <p:nvPr/>
        </p:nvSpPr>
        <p:spPr>
          <a:xfrm>
            <a:off x="344557" y="3473833"/>
            <a:ext cx="6718852" cy="1477328"/>
          </a:xfrm>
          <a:prstGeom prst="rect">
            <a:avLst/>
          </a:prstGeom>
        </p:spPr>
        <p:txBody>
          <a:bodyPr wrap="square">
            <a:spAutoFit/>
          </a:bodyPr>
          <a:lstStyle/>
          <a:p>
            <a:r>
              <a:rPr lang="en-GB" i="1" dirty="0"/>
              <a:t>Employees start paying NI after they earn £8,000 a year at a rate of 12% and an additional 2% when earning over £45,000 a year.</a:t>
            </a:r>
            <a:br>
              <a:rPr lang="en-GB" i="1" dirty="0"/>
            </a:br>
            <a:endParaRPr lang="en-GB" dirty="0"/>
          </a:p>
          <a:p>
            <a:r>
              <a:rPr lang="en-GB" i="1" dirty="0"/>
              <a:t>Importantly though, </a:t>
            </a:r>
            <a:r>
              <a:rPr lang="en-GB" b="1" i="1" dirty="0"/>
              <a:t>employers </a:t>
            </a:r>
            <a:r>
              <a:rPr lang="en-GB" i="1" dirty="0"/>
              <a:t>have to pay NI for each worker they employ – roughly 13.8% of the worker’s earnings.</a:t>
            </a:r>
            <a:endParaRPr lang="en-GB" dirty="0"/>
          </a:p>
        </p:txBody>
      </p:sp>
    </p:spTree>
    <p:extLst>
      <p:ext uri="{BB962C8B-B14F-4D97-AF65-F5344CB8AC3E}">
        <p14:creationId xmlns:p14="http://schemas.microsoft.com/office/powerpoint/2010/main" val="96128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16" presetClass="entr" presetSubtype="2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6280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144" y="1521529"/>
            <a:ext cx="11513711" cy="4351338"/>
          </a:xfrm>
        </p:spPr>
        <p:txBody>
          <a:bodyPr>
            <a:noAutofit/>
          </a:bodyPr>
          <a:lstStyle/>
          <a:p>
            <a:r>
              <a:rPr lang="en-GB" sz="4000" b="1" dirty="0">
                <a:solidFill>
                  <a:srgbClr val="C00000"/>
                </a:solidFill>
              </a:rPr>
              <a:t>Lo1: </a:t>
            </a:r>
            <a:r>
              <a:rPr lang="en-GB" sz="4000" b="1" dirty="0" smtClean="0">
                <a:solidFill>
                  <a:srgbClr val="C00000"/>
                </a:solidFill>
              </a:rPr>
              <a:t>Define what is meant by ad valorem, specific, indirect and direct taxation.</a:t>
            </a:r>
            <a:endParaRPr lang="en-GB" sz="4000" b="1" i="1" dirty="0">
              <a:solidFill>
                <a:srgbClr val="C00000"/>
              </a:solidFill>
            </a:endParaRPr>
          </a:p>
          <a:p>
            <a:endParaRPr lang="en-GB" sz="4000" b="1" dirty="0"/>
          </a:p>
          <a:p>
            <a:r>
              <a:rPr lang="en-GB" sz="4000" b="1" dirty="0" smtClean="0">
                <a:solidFill>
                  <a:srgbClr val="0070C0"/>
                </a:solidFill>
              </a:rPr>
              <a:t>Lo2: Evaluate the impact of PED upon the incidence of taxation.</a:t>
            </a:r>
          </a:p>
          <a:p>
            <a:endParaRPr lang="en-GB" sz="4000" b="1" dirty="0">
              <a:solidFill>
                <a:srgbClr val="0070C0"/>
              </a:solidFill>
            </a:endParaRPr>
          </a:p>
          <a:p>
            <a:r>
              <a:rPr lang="en-GB" sz="4000" b="1" dirty="0" smtClean="0">
                <a:solidFill>
                  <a:schemeClr val="accent6">
                    <a:lumMod val="75000"/>
                  </a:schemeClr>
                </a:solidFill>
              </a:rPr>
              <a:t>Lo3: Analyse the impact of tax and subsidies upon consumers, producers and the government.</a:t>
            </a:r>
            <a:endParaRPr lang="en-GB" sz="4000" b="1" dirty="0" smtClean="0"/>
          </a:p>
        </p:txBody>
      </p:sp>
      <p:sp>
        <p:nvSpPr>
          <p:cNvPr id="4" name="Rectangle 3"/>
          <p:cNvSpPr/>
          <p:nvPr/>
        </p:nvSpPr>
        <p:spPr>
          <a:xfrm>
            <a:off x="2279576" y="382669"/>
            <a:ext cx="7632848"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OBJECTIVES</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31176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463" y="1600201"/>
            <a:ext cx="11523259" cy="4525963"/>
          </a:xfrm>
        </p:spPr>
        <p:txBody>
          <a:bodyPr>
            <a:normAutofit/>
          </a:bodyPr>
          <a:lstStyle/>
          <a:p>
            <a:r>
              <a:rPr lang="en-GB" sz="4000" dirty="0" smtClean="0"/>
              <a:t>Starting with the basic D&amp;S curves at equilibrium (1)</a:t>
            </a:r>
          </a:p>
          <a:p>
            <a:endParaRPr lang="en-GB" sz="4000" dirty="0"/>
          </a:p>
          <a:p>
            <a:r>
              <a:rPr lang="en-GB" sz="4000" dirty="0" smtClean="0"/>
              <a:t>Draw the </a:t>
            </a:r>
            <a:r>
              <a:rPr lang="en-GB" sz="4000" b="1" dirty="0">
                <a:solidFill>
                  <a:srgbClr val="FF0000"/>
                </a:solidFill>
              </a:rPr>
              <a:t>i</a:t>
            </a:r>
            <a:r>
              <a:rPr lang="en-GB" sz="4000" b="1" dirty="0" smtClean="0">
                <a:solidFill>
                  <a:srgbClr val="FF0000"/>
                </a:solidFill>
              </a:rPr>
              <a:t>ndirect </a:t>
            </a:r>
            <a:r>
              <a:rPr lang="en-GB" sz="4000" b="1" dirty="0">
                <a:solidFill>
                  <a:srgbClr val="FF0000"/>
                </a:solidFill>
              </a:rPr>
              <a:t>t</a:t>
            </a:r>
            <a:r>
              <a:rPr lang="en-GB" sz="4000" b="1" dirty="0" smtClean="0">
                <a:solidFill>
                  <a:srgbClr val="FF0000"/>
                </a:solidFill>
              </a:rPr>
              <a:t>axation diagram in 3 stages</a:t>
            </a:r>
            <a:r>
              <a:rPr lang="en-GB" sz="4000" dirty="0" smtClean="0"/>
              <a:t/>
            </a:r>
            <a:br>
              <a:rPr lang="en-GB" sz="4000" dirty="0" smtClean="0"/>
            </a:br>
            <a:r>
              <a:rPr lang="en-GB" sz="4000" dirty="0"/>
              <a:t>- labelling/explaining what is </a:t>
            </a:r>
            <a:r>
              <a:rPr lang="en-GB" sz="4000" dirty="0" smtClean="0"/>
              <a:t>happening</a:t>
            </a:r>
          </a:p>
          <a:p>
            <a:endParaRPr lang="en-GB" sz="4000" dirty="0"/>
          </a:p>
          <a:p>
            <a:r>
              <a:rPr lang="en-GB" sz="4000" dirty="0" smtClean="0"/>
              <a:t>Finishing with the total revenue gained by the Government – and consumer/producer portion. (3)</a:t>
            </a:r>
          </a:p>
        </p:txBody>
      </p:sp>
      <p:sp>
        <p:nvSpPr>
          <p:cNvPr id="5" name="Rectangle 4"/>
          <p:cNvSpPr/>
          <p:nvPr/>
        </p:nvSpPr>
        <p:spPr>
          <a:xfrm>
            <a:off x="497203" y="344150"/>
            <a:ext cx="6540124"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Diagram Stages - TASK</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4270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0483" y="1935014"/>
            <a:ext cx="4503761" cy="4351338"/>
          </a:xfrm>
        </p:spPr>
        <p:txBody>
          <a:bodyPr/>
          <a:lstStyle/>
          <a:p>
            <a:pPr marL="0" indent="0">
              <a:buNone/>
            </a:pPr>
            <a:r>
              <a:rPr lang="en-GB" b="1" dirty="0" smtClean="0"/>
              <a:t>Why do the government receive large amounts of revenue from these goods?</a:t>
            </a:r>
          </a:p>
          <a:p>
            <a:pPr marL="0" indent="0">
              <a:buNone/>
            </a:pPr>
            <a:endParaRPr lang="en-GB" b="1" dirty="0"/>
          </a:p>
          <a:p>
            <a:pPr marL="0" indent="0">
              <a:buNone/>
            </a:pPr>
            <a:r>
              <a:rPr lang="en-GB" b="1" dirty="0" smtClean="0"/>
              <a:t>Why does the government choose these goods in which to impose an indirect tax?</a:t>
            </a:r>
            <a:endParaRPr lang="en-GB" b="1" dirty="0"/>
          </a:p>
        </p:txBody>
      </p:sp>
      <p:pic>
        <p:nvPicPr>
          <p:cNvPr id="4" name="Picture 2" descr="http://www.tutor2u.net/blog/files/duty_revenues_040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59" y="1881907"/>
            <a:ext cx="6548908" cy="393091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79576" y="382669"/>
            <a:ext cx="7632848"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21097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3600451" y="1773238"/>
            <a:ext cx="0" cy="37433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6"/>
          <p:cNvSpPr>
            <a:spLocks noChangeShapeType="1"/>
          </p:cNvSpPr>
          <p:nvPr/>
        </p:nvSpPr>
        <p:spPr bwMode="auto">
          <a:xfrm flipV="1">
            <a:off x="4176185" y="2133600"/>
            <a:ext cx="4415367" cy="3024188"/>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7"/>
          <p:cNvSpPr txBox="1">
            <a:spLocks noChangeArrowheads="1"/>
          </p:cNvSpPr>
          <p:nvPr/>
        </p:nvSpPr>
        <p:spPr bwMode="auto">
          <a:xfrm>
            <a:off x="2734733" y="1484313"/>
            <a:ext cx="1344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t>Price</a:t>
            </a:r>
          </a:p>
        </p:txBody>
      </p:sp>
      <p:sp>
        <p:nvSpPr>
          <p:cNvPr id="14344" name="Text Box 8"/>
          <p:cNvSpPr txBox="1">
            <a:spLocks noChangeArrowheads="1"/>
          </p:cNvSpPr>
          <p:nvPr/>
        </p:nvSpPr>
        <p:spPr bwMode="auto">
          <a:xfrm>
            <a:off x="8976785" y="5013326"/>
            <a:ext cx="9588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D1</a:t>
            </a:r>
            <a:endParaRPr lang="en-GB" altLang="en-US" sz="2000" b="1" dirty="0"/>
          </a:p>
        </p:txBody>
      </p:sp>
      <p:sp>
        <p:nvSpPr>
          <p:cNvPr id="14345" name="Line 9"/>
          <p:cNvSpPr>
            <a:spLocks noChangeShapeType="1"/>
          </p:cNvSpPr>
          <p:nvPr/>
        </p:nvSpPr>
        <p:spPr bwMode="auto">
          <a:xfrm flipH="1">
            <a:off x="3600451" y="3644900"/>
            <a:ext cx="278341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6" name="Text Box 10"/>
          <p:cNvSpPr txBox="1">
            <a:spLocks noChangeArrowheads="1"/>
          </p:cNvSpPr>
          <p:nvPr/>
        </p:nvSpPr>
        <p:spPr bwMode="auto">
          <a:xfrm>
            <a:off x="3169709" y="3486790"/>
            <a:ext cx="47168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P1</a:t>
            </a:r>
            <a:endParaRPr lang="en-GB" altLang="en-US" b="1" dirty="0"/>
          </a:p>
        </p:txBody>
      </p:sp>
      <p:sp>
        <p:nvSpPr>
          <p:cNvPr id="14349" name="Line 13"/>
          <p:cNvSpPr>
            <a:spLocks noChangeShapeType="1"/>
          </p:cNvSpPr>
          <p:nvPr/>
        </p:nvSpPr>
        <p:spPr bwMode="auto">
          <a:xfrm>
            <a:off x="3600452" y="5516563"/>
            <a:ext cx="585575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Text Box 14"/>
          <p:cNvSpPr txBox="1">
            <a:spLocks noChangeArrowheads="1"/>
          </p:cNvSpPr>
          <p:nvPr/>
        </p:nvSpPr>
        <p:spPr bwMode="auto">
          <a:xfrm>
            <a:off x="8158692" y="5589588"/>
            <a:ext cx="1441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t>Quantity</a:t>
            </a:r>
          </a:p>
        </p:txBody>
      </p:sp>
      <p:sp>
        <p:nvSpPr>
          <p:cNvPr id="14351" name="Text Box 15"/>
          <p:cNvSpPr txBox="1">
            <a:spLocks noChangeArrowheads="1"/>
          </p:cNvSpPr>
          <p:nvPr/>
        </p:nvSpPr>
        <p:spPr bwMode="auto">
          <a:xfrm>
            <a:off x="3312584" y="5516563"/>
            <a:ext cx="105621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0</a:t>
            </a:r>
          </a:p>
        </p:txBody>
      </p:sp>
      <p:sp>
        <p:nvSpPr>
          <p:cNvPr id="14352" name="Line 16"/>
          <p:cNvSpPr>
            <a:spLocks noChangeShapeType="1"/>
          </p:cNvSpPr>
          <p:nvPr/>
        </p:nvSpPr>
        <p:spPr bwMode="auto">
          <a:xfrm>
            <a:off x="6383867" y="3644901"/>
            <a:ext cx="0" cy="18716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Text Box 17"/>
          <p:cNvSpPr txBox="1">
            <a:spLocks noChangeArrowheads="1"/>
          </p:cNvSpPr>
          <p:nvPr/>
        </p:nvSpPr>
        <p:spPr bwMode="auto">
          <a:xfrm>
            <a:off x="6191251" y="5589588"/>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Q1</a:t>
            </a:r>
            <a:endParaRPr lang="en-GB" altLang="en-US" b="1" dirty="0"/>
          </a:p>
        </p:txBody>
      </p:sp>
      <p:sp>
        <p:nvSpPr>
          <p:cNvPr id="14354" name="Text Box 18"/>
          <p:cNvSpPr txBox="1">
            <a:spLocks noChangeArrowheads="1"/>
          </p:cNvSpPr>
          <p:nvPr/>
        </p:nvSpPr>
        <p:spPr bwMode="auto">
          <a:xfrm>
            <a:off x="8591551" y="1916113"/>
            <a:ext cx="1151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S1</a:t>
            </a:r>
            <a:endParaRPr lang="en-GB" altLang="en-US" sz="2000" b="1" dirty="0"/>
          </a:p>
        </p:txBody>
      </p:sp>
      <p:sp>
        <p:nvSpPr>
          <p:cNvPr id="14355" name="Text Box 19"/>
          <p:cNvSpPr txBox="1">
            <a:spLocks noChangeArrowheads="1"/>
          </p:cNvSpPr>
          <p:nvPr/>
        </p:nvSpPr>
        <p:spPr bwMode="auto">
          <a:xfrm>
            <a:off x="9456210" y="1028332"/>
            <a:ext cx="2401358" cy="641350"/>
          </a:xfrm>
          <a:prstGeom prst="rect">
            <a:avLst/>
          </a:prstGeom>
          <a:solidFill>
            <a:schemeClr val="accent1">
              <a:lumMod val="40000"/>
              <a:lumOff val="60000"/>
            </a:schemeClr>
          </a:solidFill>
          <a:ln>
            <a:noFill/>
          </a:ln>
          <a:effectLst/>
          <a:extLst/>
        </p:spPr>
        <p:txBody>
          <a:bodyPr wrap="square">
            <a:spAutoFit/>
          </a:bodyPr>
          <a:lstStyle/>
          <a:p>
            <a:pPr>
              <a:spcBef>
                <a:spcPct val="50000"/>
              </a:spcBef>
            </a:pPr>
            <a:r>
              <a:rPr lang="en-GB" altLang="en-US" b="1" dirty="0"/>
              <a:t>Equilibrium before taxation</a:t>
            </a:r>
          </a:p>
        </p:txBody>
      </p:sp>
      <p:sp>
        <p:nvSpPr>
          <p:cNvPr id="14356" name="Text Box 20"/>
          <p:cNvSpPr txBox="1">
            <a:spLocks noChangeArrowheads="1"/>
          </p:cNvSpPr>
          <p:nvPr/>
        </p:nvSpPr>
        <p:spPr bwMode="auto">
          <a:xfrm>
            <a:off x="9457268" y="1741199"/>
            <a:ext cx="2400300" cy="1477328"/>
          </a:xfrm>
          <a:prstGeom prst="rect">
            <a:avLst/>
          </a:prstGeom>
          <a:solidFill>
            <a:schemeClr val="accent1">
              <a:lumMod val="40000"/>
              <a:lumOff val="60000"/>
            </a:schemeClr>
          </a:solidFill>
          <a:ln>
            <a:noFill/>
          </a:ln>
          <a:effectLst/>
          <a:extLst/>
        </p:spPr>
        <p:txBody>
          <a:bodyPr>
            <a:spAutoFit/>
          </a:bodyPr>
          <a:lstStyle/>
          <a:p>
            <a:pPr>
              <a:spcBef>
                <a:spcPct val="50000"/>
              </a:spcBef>
            </a:pPr>
            <a:r>
              <a:rPr lang="en-GB" altLang="en-US" b="1" dirty="0"/>
              <a:t>Government introduces an indirect </a:t>
            </a:r>
            <a:r>
              <a:rPr lang="en-GB" altLang="en-US" b="1" dirty="0" smtClean="0"/>
              <a:t>(specific) tax to producers – </a:t>
            </a:r>
            <a:r>
              <a:rPr lang="en-GB" altLang="en-US" b="1" dirty="0"/>
              <a:t>supply curve shifts to the left</a:t>
            </a:r>
          </a:p>
        </p:txBody>
      </p:sp>
      <p:sp>
        <p:nvSpPr>
          <p:cNvPr id="14357" name="Line 21"/>
          <p:cNvSpPr>
            <a:spLocks noChangeShapeType="1"/>
          </p:cNvSpPr>
          <p:nvPr/>
        </p:nvSpPr>
        <p:spPr bwMode="auto">
          <a:xfrm flipH="1">
            <a:off x="3888317" y="1916113"/>
            <a:ext cx="3647016" cy="252095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8" name="Text Box 22"/>
          <p:cNvSpPr txBox="1">
            <a:spLocks noChangeArrowheads="1"/>
          </p:cNvSpPr>
          <p:nvPr/>
        </p:nvSpPr>
        <p:spPr bwMode="auto">
          <a:xfrm>
            <a:off x="7535334" y="1557338"/>
            <a:ext cx="7683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dirty="0" smtClean="0"/>
              <a:t>S2</a:t>
            </a:r>
            <a:endParaRPr lang="en-GB" altLang="en-US" sz="2000" b="1" dirty="0"/>
          </a:p>
        </p:txBody>
      </p:sp>
      <p:sp>
        <p:nvSpPr>
          <p:cNvPr id="14359" name="Line 23"/>
          <p:cNvSpPr>
            <a:spLocks noChangeShapeType="1"/>
          </p:cNvSpPr>
          <p:nvPr/>
        </p:nvSpPr>
        <p:spPr bwMode="auto">
          <a:xfrm flipH="1">
            <a:off x="6191251" y="2924175"/>
            <a:ext cx="11535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0" name="Line 24"/>
          <p:cNvSpPr>
            <a:spLocks noChangeShapeType="1"/>
          </p:cNvSpPr>
          <p:nvPr/>
        </p:nvSpPr>
        <p:spPr bwMode="auto">
          <a:xfrm>
            <a:off x="5615517" y="3213101"/>
            <a:ext cx="0" cy="23034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1" name="Line 25"/>
          <p:cNvSpPr>
            <a:spLocks noChangeShapeType="1"/>
          </p:cNvSpPr>
          <p:nvPr/>
        </p:nvSpPr>
        <p:spPr bwMode="auto">
          <a:xfrm flipH="1">
            <a:off x="3600451" y="3213100"/>
            <a:ext cx="201506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2" name="Text Box 26"/>
          <p:cNvSpPr txBox="1">
            <a:spLocks noChangeArrowheads="1"/>
          </p:cNvSpPr>
          <p:nvPr/>
        </p:nvSpPr>
        <p:spPr bwMode="auto">
          <a:xfrm>
            <a:off x="5232401" y="5589588"/>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Q2</a:t>
            </a:r>
            <a:endParaRPr lang="en-GB" altLang="en-US" b="1" dirty="0"/>
          </a:p>
        </p:txBody>
      </p:sp>
      <p:sp>
        <p:nvSpPr>
          <p:cNvPr id="14363" name="Text Box 27"/>
          <p:cNvSpPr txBox="1">
            <a:spLocks noChangeArrowheads="1"/>
          </p:cNvSpPr>
          <p:nvPr/>
        </p:nvSpPr>
        <p:spPr bwMode="auto">
          <a:xfrm>
            <a:off x="3167106" y="3049036"/>
            <a:ext cx="5347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P2</a:t>
            </a:r>
            <a:endParaRPr lang="en-GB" altLang="en-US" b="1" dirty="0"/>
          </a:p>
        </p:txBody>
      </p:sp>
      <p:sp>
        <p:nvSpPr>
          <p:cNvPr id="14364" name="Line 28"/>
          <p:cNvSpPr>
            <a:spLocks noChangeShapeType="1"/>
          </p:cNvSpPr>
          <p:nvPr/>
        </p:nvSpPr>
        <p:spPr bwMode="auto">
          <a:xfrm flipH="1">
            <a:off x="4241705" y="4437063"/>
            <a:ext cx="5757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5" name="Text Box 29"/>
          <p:cNvSpPr txBox="1">
            <a:spLocks noChangeArrowheads="1"/>
          </p:cNvSpPr>
          <p:nvPr/>
        </p:nvSpPr>
        <p:spPr bwMode="auto">
          <a:xfrm>
            <a:off x="9457268" y="3269114"/>
            <a:ext cx="2401358" cy="923330"/>
          </a:xfrm>
          <a:prstGeom prst="rect">
            <a:avLst/>
          </a:prstGeom>
          <a:solidFill>
            <a:schemeClr val="accent1">
              <a:lumMod val="40000"/>
              <a:lumOff val="60000"/>
            </a:schemeClr>
          </a:solidFill>
          <a:ln>
            <a:noFill/>
          </a:ln>
          <a:effectLst/>
          <a:extLst/>
        </p:spPr>
        <p:txBody>
          <a:bodyPr wrap="square">
            <a:spAutoFit/>
          </a:bodyPr>
          <a:lstStyle/>
          <a:p>
            <a:pPr>
              <a:spcBef>
                <a:spcPct val="50000"/>
              </a:spcBef>
            </a:pPr>
            <a:r>
              <a:rPr lang="en-GB" altLang="en-US" b="1" dirty="0"/>
              <a:t>Quantity supplied decreases and demand </a:t>
            </a:r>
            <a:r>
              <a:rPr lang="en-GB" altLang="en-US" b="1" dirty="0" smtClean="0"/>
              <a:t>contracts from </a:t>
            </a:r>
            <a:r>
              <a:rPr lang="en-GB" altLang="en-US" b="1" dirty="0"/>
              <a:t>Q – Q1</a:t>
            </a:r>
          </a:p>
        </p:txBody>
      </p:sp>
      <p:sp>
        <p:nvSpPr>
          <p:cNvPr id="14366" name="Text Box 30"/>
          <p:cNvSpPr txBox="1">
            <a:spLocks noChangeArrowheads="1"/>
          </p:cNvSpPr>
          <p:nvPr/>
        </p:nvSpPr>
        <p:spPr bwMode="auto">
          <a:xfrm>
            <a:off x="191377" y="1359954"/>
            <a:ext cx="2229094" cy="1200329"/>
          </a:xfrm>
          <a:prstGeom prst="rect">
            <a:avLst/>
          </a:prstGeom>
          <a:solidFill>
            <a:schemeClr val="accent6">
              <a:lumMod val="60000"/>
              <a:lumOff val="40000"/>
            </a:schemeClr>
          </a:solidFill>
          <a:ln>
            <a:noFill/>
          </a:ln>
          <a:effectLst/>
          <a:extLst/>
        </p:spPr>
        <p:txBody>
          <a:bodyPr wrap="square">
            <a:spAutoFit/>
          </a:bodyPr>
          <a:lstStyle/>
          <a:p>
            <a:pPr>
              <a:spcBef>
                <a:spcPct val="50000"/>
              </a:spcBef>
            </a:pPr>
            <a:r>
              <a:rPr lang="en-GB" altLang="en-US" b="1" dirty="0" smtClean="0"/>
              <a:t>Supply decreases because their </a:t>
            </a:r>
            <a:r>
              <a:rPr lang="en-GB" altLang="en-US" b="1" i="1" u="sng" dirty="0" smtClean="0"/>
              <a:t>costs of production have effectively increased</a:t>
            </a:r>
            <a:r>
              <a:rPr lang="en-GB" altLang="en-US" b="1" dirty="0" smtClean="0"/>
              <a:t>.</a:t>
            </a:r>
            <a:endParaRPr lang="en-GB" altLang="en-US" b="1" dirty="0"/>
          </a:p>
        </p:txBody>
      </p:sp>
      <p:sp>
        <p:nvSpPr>
          <p:cNvPr id="14368" name="Text Box 32"/>
          <p:cNvSpPr txBox="1">
            <a:spLocks noChangeArrowheads="1"/>
          </p:cNvSpPr>
          <p:nvPr/>
        </p:nvSpPr>
        <p:spPr bwMode="auto">
          <a:xfrm>
            <a:off x="1390651" y="2133601"/>
            <a:ext cx="10274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4370" name="Line 34"/>
          <p:cNvSpPr>
            <a:spLocks noChangeShapeType="1"/>
          </p:cNvSpPr>
          <p:nvPr/>
        </p:nvSpPr>
        <p:spPr bwMode="auto">
          <a:xfrm flipH="1">
            <a:off x="3600451" y="4149725"/>
            <a:ext cx="201506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74" name="Text Box 38"/>
          <p:cNvSpPr txBox="1">
            <a:spLocks noChangeArrowheads="1"/>
          </p:cNvSpPr>
          <p:nvPr/>
        </p:nvSpPr>
        <p:spPr bwMode="auto">
          <a:xfrm>
            <a:off x="191377" y="3176588"/>
            <a:ext cx="24006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400" b="1" dirty="0" smtClean="0"/>
              <a:t>Consumer </a:t>
            </a:r>
            <a:br>
              <a:rPr lang="en-GB" altLang="en-US" sz="2400" b="1" dirty="0" smtClean="0"/>
            </a:br>
            <a:r>
              <a:rPr lang="en-GB" altLang="en-US" sz="2400" b="1" dirty="0" smtClean="0"/>
              <a:t>+ Producer </a:t>
            </a:r>
            <a:br>
              <a:rPr lang="en-GB" altLang="en-US" sz="2400" b="1" dirty="0" smtClean="0"/>
            </a:br>
            <a:r>
              <a:rPr lang="en-GB" altLang="en-US" sz="2400" b="1" dirty="0" smtClean="0"/>
              <a:t>= </a:t>
            </a:r>
            <a:br>
              <a:rPr lang="en-GB" altLang="en-US" sz="2400" b="1" dirty="0" smtClean="0"/>
            </a:br>
            <a:r>
              <a:rPr lang="en-GB" altLang="en-US" sz="2400" b="1" dirty="0" smtClean="0"/>
              <a:t>Government Revenue</a:t>
            </a:r>
            <a:endParaRPr lang="en-GB" altLang="en-US" sz="2400" b="1" dirty="0"/>
          </a:p>
        </p:txBody>
      </p:sp>
      <p:sp>
        <p:nvSpPr>
          <p:cNvPr id="2" name="Rectangle 1"/>
          <p:cNvSpPr/>
          <p:nvPr/>
        </p:nvSpPr>
        <p:spPr>
          <a:xfrm>
            <a:off x="3600450" y="3651249"/>
            <a:ext cx="2015066" cy="498475"/>
          </a:xfrm>
          <a:prstGeom prst="rect">
            <a:avLst/>
          </a:prstGeom>
          <a:solidFill>
            <a:schemeClr val="accent2">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Producer</a:t>
            </a:r>
            <a:endParaRPr lang="en-GB" dirty="0">
              <a:solidFill>
                <a:srgbClr val="FF0000"/>
              </a:solidFill>
            </a:endParaRPr>
          </a:p>
        </p:txBody>
      </p:sp>
      <p:sp>
        <p:nvSpPr>
          <p:cNvPr id="4" name="Rectangle 3"/>
          <p:cNvSpPr/>
          <p:nvPr/>
        </p:nvSpPr>
        <p:spPr>
          <a:xfrm>
            <a:off x="3614098" y="3213101"/>
            <a:ext cx="2001420" cy="432593"/>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Consumer</a:t>
            </a:r>
            <a:endParaRPr lang="en-GB" dirty="0">
              <a:solidFill>
                <a:srgbClr val="FF0000"/>
              </a:solidFill>
            </a:endParaRPr>
          </a:p>
        </p:txBody>
      </p:sp>
      <p:sp>
        <p:nvSpPr>
          <p:cNvPr id="40" name="Rectangle 39"/>
          <p:cNvSpPr/>
          <p:nvPr/>
        </p:nvSpPr>
        <p:spPr>
          <a:xfrm>
            <a:off x="308450" y="149709"/>
            <a:ext cx="10765805" cy="800219"/>
          </a:xfrm>
          <a:prstGeom prst="rect">
            <a:avLst/>
          </a:prstGeom>
          <a:noFill/>
        </p:spPr>
        <p:txBody>
          <a:bodyPr wrap="square" lIns="91440" tIns="45720" rIns="91440" bIns="45720">
            <a:spAutoFit/>
          </a:bodyPr>
          <a:lstStyle/>
          <a:p>
            <a:pPr algn="ctr"/>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INDIRECT </a:t>
            </a:r>
            <a:r>
              <a:rPr lang="en-US" sz="4600" b="1" dirty="0" smtClean="0">
                <a:ln w="1905"/>
                <a:solidFill>
                  <a:srgbClr val="FFC000"/>
                </a:solidFill>
                <a:effectLst>
                  <a:innerShdw blurRad="69850" dist="43180" dir="5400000">
                    <a:srgbClr val="000000">
                      <a:alpha val="65000"/>
                    </a:srgbClr>
                  </a:innerShdw>
                </a:effectLst>
              </a:rPr>
              <a:t>(Specific) </a:t>
            </a:r>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TAXATION WORKS</a:t>
            </a:r>
            <a:endParaRPr lang="en-US" sz="4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1914511" y="6039802"/>
            <a:ext cx="6924565" cy="384721"/>
          </a:xfrm>
          <a:prstGeom prst="rect">
            <a:avLst/>
          </a:prstGeom>
          <a:solidFill>
            <a:schemeClr val="accent4">
              <a:lumMod val="40000"/>
              <a:lumOff val="60000"/>
            </a:schemeClr>
          </a:solidFill>
        </p:spPr>
        <p:txBody>
          <a:bodyPr wrap="square" rtlCol="0">
            <a:spAutoFit/>
          </a:bodyPr>
          <a:lstStyle/>
          <a:p>
            <a:r>
              <a:rPr lang="en-GB" sz="1900" b="1" dirty="0" smtClean="0"/>
              <a:t>The consumer/producer shares are known as the </a:t>
            </a:r>
            <a:r>
              <a:rPr lang="en-GB" sz="1900" b="1" dirty="0" smtClean="0">
                <a:solidFill>
                  <a:srgbClr val="FF0000"/>
                </a:solidFill>
              </a:rPr>
              <a:t>incidence</a:t>
            </a:r>
            <a:r>
              <a:rPr lang="en-GB" sz="1900" b="1" dirty="0" smtClean="0"/>
              <a:t> of tax.</a:t>
            </a:r>
            <a:endParaRPr lang="en-GB" sz="1900" b="1" dirty="0"/>
          </a:p>
        </p:txBody>
      </p:sp>
      <p:sp>
        <p:nvSpPr>
          <p:cNvPr id="35" name="Text Box 29"/>
          <p:cNvSpPr txBox="1">
            <a:spLocks noChangeArrowheads="1"/>
          </p:cNvSpPr>
          <p:nvPr/>
        </p:nvSpPr>
        <p:spPr bwMode="auto">
          <a:xfrm>
            <a:off x="9648340" y="4310168"/>
            <a:ext cx="2401358" cy="2308324"/>
          </a:xfrm>
          <a:prstGeom prst="rect">
            <a:avLst/>
          </a:prstGeom>
          <a:solidFill>
            <a:schemeClr val="accent1">
              <a:lumMod val="40000"/>
              <a:lumOff val="60000"/>
            </a:schemeClr>
          </a:solidFill>
          <a:ln>
            <a:noFill/>
          </a:ln>
          <a:effectLst/>
          <a:extLst/>
        </p:spPr>
        <p:txBody>
          <a:bodyPr wrap="square">
            <a:spAutoFit/>
          </a:bodyPr>
          <a:lstStyle/>
          <a:p>
            <a:pPr>
              <a:spcBef>
                <a:spcPct val="50000"/>
              </a:spcBef>
            </a:pPr>
            <a:r>
              <a:rPr lang="en-GB" altLang="en-US" b="1" dirty="0" smtClean="0"/>
              <a:t>Notice that the price rise is </a:t>
            </a:r>
            <a:r>
              <a:rPr lang="en-GB" altLang="en-US" b="1" u="sng" dirty="0" smtClean="0"/>
              <a:t>not</a:t>
            </a:r>
            <a:r>
              <a:rPr lang="en-GB" altLang="en-US" b="1" dirty="0" smtClean="0"/>
              <a:t> equal to the</a:t>
            </a:r>
            <a:br>
              <a:rPr lang="en-GB" altLang="en-US" b="1" dirty="0" smtClean="0"/>
            </a:br>
            <a:r>
              <a:rPr lang="en-GB" altLang="en-US" b="1" dirty="0" smtClean="0"/>
              <a:t>tax, therefore the</a:t>
            </a:r>
            <a:br>
              <a:rPr lang="en-GB" altLang="en-US" b="1" dirty="0" smtClean="0"/>
            </a:br>
            <a:r>
              <a:rPr lang="en-GB" altLang="en-US" b="1" dirty="0" smtClean="0"/>
              <a:t>producer does not</a:t>
            </a:r>
            <a:br>
              <a:rPr lang="en-GB" altLang="en-US" b="1" dirty="0" smtClean="0"/>
            </a:br>
            <a:r>
              <a:rPr lang="en-GB" altLang="en-US" b="1" dirty="0" smtClean="0"/>
              <a:t>pass all of the burden</a:t>
            </a:r>
            <a:br>
              <a:rPr lang="en-GB" altLang="en-US" b="1" dirty="0" smtClean="0"/>
            </a:br>
            <a:r>
              <a:rPr lang="en-GB" altLang="en-US" b="1" dirty="0" smtClean="0"/>
              <a:t>onto the consumer, the producer pays some themselves.</a:t>
            </a:r>
            <a:endParaRPr lang="en-GB" altLang="en-US" b="1" dirty="0"/>
          </a:p>
        </p:txBody>
      </p:sp>
      <p:sp>
        <p:nvSpPr>
          <p:cNvPr id="14341" name="Line 5"/>
          <p:cNvSpPr>
            <a:spLocks noChangeShapeType="1"/>
          </p:cNvSpPr>
          <p:nvPr/>
        </p:nvSpPr>
        <p:spPr bwMode="auto">
          <a:xfrm>
            <a:off x="4010071" y="2263223"/>
            <a:ext cx="4895851" cy="2881313"/>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85669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14354"/>
                                        </p:tgtEl>
                                        <p:attrNameLst>
                                          <p:attrName>style.visibility</p:attrName>
                                        </p:attrNameLst>
                                      </p:cBhvr>
                                      <p:to>
                                        <p:strVal val="visible"/>
                                      </p:to>
                                    </p:set>
                                    <p:animEffect transition="in" filter="fade">
                                      <p:cBhvr>
                                        <p:cTn id="13" dur="1000"/>
                                        <p:tgtEl>
                                          <p:spTgt spid="14354"/>
                                        </p:tgtEl>
                                      </p:cBhvr>
                                    </p:animEffect>
                                    <p:anim calcmode="lin" valueType="num">
                                      <p:cBhvr>
                                        <p:cTn id="14" dur="1000" fill="hold"/>
                                        <p:tgtEl>
                                          <p:spTgt spid="14354"/>
                                        </p:tgtEl>
                                        <p:attrNameLst>
                                          <p:attrName>ppt_x</p:attrName>
                                        </p:attrNameLst>
                                      </p:cBhvr>
                                      <p:tavLst>
                                        <p:tav tm="0">
                                          <p:val>
                                            <p:strVal val="#ppt_x"/>
                                          </p:val>
                                        </p:tav>
                                        <p:tav tm="100000">
                                          <p:val>
                                            <p:strVal val="#ppt_x"/>
                                          </p:val>
                                        </p:tav>
                                      </p:tavLst>
                                    </p:anim>
                                    <p:anim calcmode="lin" valueType="num">
                                      <p:cBhvr>
                                        <p:cTn id="15" dur="1000" fill="hold"/>
                                        <p:tgtEl>
                                          <p:spTgt spid="1435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4344"/>
                                        </p:tgtEl>
                                        <p:attrNameLst>
                                          <p:attrName>style.visibility</p:attrName>
                                        </p:attrNameLst>
                                      </p:cBhvr>
                                      <p:to>
                                        <p:strVal val="visible"/>
                                      </p:to>
                                    </p:set>
                                    <p:animEffect transition="in" filter="fade">
                                      <p:cBhvr>
                                        <p:cTn id="18" dur="1000"/>
                                        <p:tgtEl>
                                          <p:spTgt spid="14344"/>
                                        </p:tgtEl>
                                      </p:cBhvr>
                                    </p:animEffect>
                                    <p:anim calcmode="lin" valueType="num">
                                      <p:cBhvr>
                                        <p:cTn id="19" dur="1000" fill="hold"/>
                                        <p:tgtEl>
                                          <p:spTgt spid="14344"/>
                                        </p:tgtEl>
                                        <p:attrNameLst>
                                          <p:attrName>ppt_x</p:attrName>
                                        </p:attrNameLst>
                                      </p:cBhvr>
                                      <p:tavLst>
                                        <p:tav tm="0">
                                          <p:val>
                                            <p:strVal val="#ppt_x"/>
                                          </p:val>
                                        </p:tav>
                                        <p:tav tm="100000">
                                          <p:val>
                                            <p:strVal val="#ppt_x"/>
                                          </p:val>
                                        </p:tav>
                                      </p:tavLst>
                                    </p:anim>
                                    <p:anim calcmode="lin" valueType="num">
                                      <p:cBhvr>
                                        <p:cTn id="20" dur="1000" fill="hold"/>
                                        <p:tgtEl>
                                          <p:spTgt spid="1434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355"/>
                                        </p:tgtEl>
                                        <p:attrNameLst>
                                          <p:attrName>style.visibility</p:attrName>
                                        </p:attrNameLst>
                                      </p:cBhvr>
                                      <p:to>
                                        <p:strVal val="visible"/>
                                      </p:to>
                                    </p:set>
                                    <p:animEffect transition="in" filter="wipe(down)">
                                      <p:cBhvr>
                                        <p:cTn id="25" dur="500"/>
                                        <p:tgtEl>
                                          <p:spTgt spid="1435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352"/>
                                        </p:tgtEl>
                                        <p:attrNameLst>
                                          <p:attrName>style.visibility</p:attrName>
                                        </p:attrNameLst>
                                      </p:cBhvr>
                                      <p:to>
                                        <p:strVal val="visible"/>
                                      </p:to>
                                    </p:set>
                                    <p:animEffect transition="in" filter="barn(inVertical)">
                                      <p:cBhvr>
                                        <p:cTn id="30" dur="500"/>
                                        <p:tgtEl>
                                          <p:spTgt spid="14352"/>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4345"/>
                                        </p:tgtEl>
                                        <p:attrNameLst>
                                          <p:attrName>style.visibility</p:attrName>
                                        </p:attrNameLst>
                                      </p:cBhvr>
                                      <p:to>
                                        <p:strVal val="visible"/>
                                      </p:to>
                                    </p:set>
                                    <p:animEffect transition="in" filter="barn(inVertical)">
                                      <p:cBhvr>
                                        <p:cTn id="33" dur="500"/>
                                        <p:tgtEl>
                                          <p:spTgt spid="14345"/>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346"/>
                                        </p:tgtEl>
                                        <p:attrNameLst>
                                          <p:attrName>style.visibility</p:attrName>
                                        </p:attrNameLst>
                                      </p:cBhvr>
                                      <p:to>
                                        <p:strVal val="visible"/>
                                      </p:to>
                                    </p:set>
                                    <p:animEffect transition="in" filter="barn(inVertical)">
                                      <p:cBhvr>
                                        <p:cTn id="36" dur="500"/>
                                        <p:tgtEl>
                                          <p:spTgt spid="14346"/>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4353"/>
                                        </p:tgtEl>
                                        <p:attrNameLst>
                                          <p:attrName>style.visibility</p:attrName>
                                        </p:attrNameLst>
                                      </p:cBhvr>
                                      <p:to>
                                        <p:strVal val="visible"/>
                                      </p:to>
                                    </p:set>
                                    <p:animEffect transition="in" filter="barn(inVertical)">
                                      <p:cBhvr>
                                        <p:cTn id="39" dur="500"/>
                                        <p:tgtEl>
                                          <p:spTgt spid="14353"/>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4356"/>
                                        </p:tgtEl>
                                        <p:attrNameLst>
                                          <p:attrName>style.visibility</p:attrName>
                                        </p:attrNameLst>
                                      </p:cBhvr>
                                      <p:to>
                                        <p:strVal val="visible"/>
                                      </p:to>
                                    </p:set>
                                    <p:animEffect transition="in" filter="barn(inVertical)">
                                      <p:cBhvr>
                                        <p:cTn id="44" dur="500"/>
                                        <p:tgtEl>
                                          <p:spTgt spid="14356"/>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4364"/>
                                        </p:tgtEl>
                                        <p:attrNameLst>
                                          <p:attrName>style.visibility</p:attrName>
                                        </p:attrNameLst>
                                      </p:cBhvr>
                                      <p:to>
                                        <p:strVal val="visible"/>
                                      </p:to>
                                    </p:set>
                                    <p:animEffect transition="in" filter="barn(inVertical)">
                                      <p:cBhvr>
                                        <p:cTn id="49" dur="500"/>
                                        <p:tgtEl>
                                          <p:spTgt spid="1436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4359"/>
                                        </p:tgtEl>
                                        <p:attrNameLst>
                                          <p:attrName>style.visibility</p:attrName>
                                        </p:attrNameLst>
                                      </p:cBhvr>
                                      <p:to>
                                        <p:strVal val="visible"/>
                                      </p:to>
                                    </p:set>
                                    <p:animEffect transition="in" filter="barn(inVertical)">
                                      <p:cBhvr>
                                        <p:cTn id="52" dur="500"/>
                                        <p:tgtEl>
                                          <p:spTgt spid="14359"/>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4357"/>
                                        </p:tgtEl>
                                        <p:attrNameLst>
                                          <p:attrName>style.visibility</p:attrName>
                                        </p:attrNameLst>
                                      </p:cBhvr>
                                      <p:to>
                                        <p:strVal val="visible"/>
                                      </p:to>
                                    </p:set>
                                    <p:animEffect transition="in" filter="barn(inVertical)">
                                      <p:cBhvr>
                                        <p:cTn id="55" dur="500"/>
                                        <p:tgtEl>
                                          <p:spTgt spid="14357"/>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4358"/>
                                        </p:tgtEl>
                                        <p:attrNameLst>
                                          <p:attrName>style.visibility</p:attrName>
                                        </p:attrNameLst>
                                      </p:cBhvr>
                                      <p:to>
                                        <p:strVal val="visible"/>
                                      </p:to>
                                    </p:set>
                                    <p:animEffect transition="in" filter="barn(inVertical)">
                                      <p:cBhvr>
                                        <p:cTn id="58" dur="500"/>
                                        <p:tgtEl>
                                          <p:spTgt spid="14358"/>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4361"/>
                                        </p:tgtEl>
                                        <p:attrNameLst>
                                          <p:attrName>style.visibility</p:attrName>
                                        </p:attrNameLst>
                                      </p:cBhvr>
                                      <p:to>
                                        <p:strVal val="visible"/>
                                      </p:to>
                                    </p:set>
                                    <p:animEffect transition="in" filter="barn(inVertical)">
                                      <p:cBhvr>
                                        <p:cTn id="61" dur="500"/>
                                        <p:tgtEl>
                                          <p:spTgt spid="1436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4363"/>
                                        </p:tgtEl>
                                        <p:attrNameLst>
                                          <p:attrName>style.visibility</p:attrName>
                                        </p:attrNameLst>
                                      </p:cBhvr>
                                      <p:to>
                                        <p:strVal val="visible"/>
                                      </p:to>
                                    </p:set>
                                    <p:animEffect transition="in" filter="barn(inVertical)">
                                      <p:cBhvr>
                                        <p:cTn id="64" dur="500"/>
                                        <p:tgtEl>
                                          <p:spTgt spid="14363"/>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4360"/>
                                        </p:tgtEl>
                                        <p:attrNameLst>
                                          <p:attrName>style.visibility</p:attrName>
                                        </p:attrNameLst>
                                      </p:cBhvr>
                                      <p:to>
                                        <p:strVal val="visible"/>
                                      </p:to>
                                    </p:set>
                                    <p:animEffect transition="in" filter="barn(inVertical)">
                                      <p:cBhvr>
                                        <p:cTn id="67" dur="500"/>
                                        <p:tgtEl>
                                          <p:spTgt spid="14360"/>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4362"/>
                                        </p:tgtEl>
                                        <p:attrNameLst>
                                          <p:attrName>style.visibility</p:attrName>
                                        </p:attrNameLst>
                                      </p:cBhvr>
                                      <p:to>
                                        <p:strVal val="visible"/>
                                      </p:to>
                                    </p:set>
                                    <p:animEffect transition="in" filter="barn(inVertical)">
                                      <p:cBhvr>
                                        <p:cTn id="70" dur="500"/>
                                        <p:tgtEl>
                                          <p:spTgt spid="14362"/>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4366"/>
                                        </p:tgtEl>
                                        <p:attrNameLst>
                                          <p:attrName>style.visibility</p:attrName>
                                        </p:attrNameLst>
                                      </p:cBhvr>
                                      <p:to>
                                        <p:strVal val="visible"/>
                                      </p:to>
                                    </p:set>
                                    <p:animEffect transition="in" filter="barn(inVertical)">
                                      <p:cBhvr>
                                        <p:cTn id="75" dur="500"/>
                                        <p:tgtEl>
                                          <p:spTgt spid="14366"/>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14365"/>
                                        </p:tgtEl>
                                        <p:attrNameLst>
                                          <p:attrName>style.visibility</p:attrName>
                                        </p:attrNameLst>
                                      </p:cBhvr>
                                      <p:to>
                                        <p:strVal val="visible"/>
                                      </p:to>
                                    </p:set>
                                    <p:animEffect transition="in" filter="barn(inVertical)">
                                      <p:cBhvr>
                                        <p:cTn id="78" dur="500"/>
                                        <p:tgtEl>
                                          <p:spTgt spid="14365"/>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14370"/>
                                        </p:tgtEl>
                                        <p:attrNameLst>
                                          <p:attrName>style.visibility</p:attrName>
                                        </p:attrNameLst>
                                      </p:cBhvr>
                                      <p:to>
                                        <p:strVal val="visible"/>
                                      </p:to>
                                    </p:set>
                                    <p:animEffect transition="in" filter="barn(inVertical)">
                                      <p:cBhvr>
                                        <p:cTn id="81" dur="500"/>
                                        <p:tgtEl>
                                          <p:spTgt spid="14370"/>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4374"/>
                                        </p:tgtEl>
                                        <p:attrNameLst>
                                          <p:attrName>style.visibility</p:attrName>
                                        </p:attrNameLst>
                                      </p:cBhvr>
                                      <p:to>
                                        <p:strVal val="visible"/>
                                      </p:to>
                                    </p:set>
                                    <p:animEffect transition="in" filter="barn(inVertical)">
                                      <p:cBhvr>
                                        <p:cTn id="86" dur="500"/>
                                        <p:tgtEl>
                                          <p:spTgt spid="14374"/>
                                        </p:tgtEl>
                                      </p:cBhvr>
                                    </p:animEffect>
                                  </p:childTnLst>
                                </p:cTn>
                              </p:par>
                              <p:par>
                                <p:cTn id="87" presetID="16" presetClass="entr" presetSubtype="21" fill="hold" grpId="0" nodeType="withEffect">
                                  <p:stCondLst>
                                    <p:cond delay="0"/>
                                  </p:stCondLst>
                                  <p:childTnLst>
                                    <p:set>
                                      <p:cBhvr>
                                        <p:cTn id="88" dur="1" fill="hold">
                                          <p:stCondLst>
                                            <p:cond delay="0"/>
                                          </p:stCondLst>
                                        </p:cTn>
                                        <p:tgtEl>
                                          <p:spTgt spid="2"/>
                                        </p:tgtEl>
                                        <p:attrNameLst>
                                          <p:attrName>style.visibility</p:attrName>
                                        </p:attrNameLst>
                                      </p:cBhvr>
                                      <p:to>
                                        <p:strVal val="visible"/>
                                      </p:to>
                                    </p:set>
                                    <p:animEffect transition="in" filter="barn(inVertical)">
                                      <p:cBhvr>
                                        <p:cTn id="89" dur="500"/>
                                        <p:tgtEl>
                                          <p:spTgt spid="2"/>
                                        </p:tgtEl>
                                      </p:cBhvr>
                                    </p:animEffect>
                                  </p:childTnLst>
                                </p:cTn>
                              </p:par>
                              <p:par>
                                <p:cTn id="90" presetID="16" presetClass="entr" presetSubtype="21" fill="hold" grpId="0" nodeType="with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barn(inVertical)">
                                      <p:cBhvr>
                                        <p:cTn id="92" dur="500"/>
                                        <p:tgtEl>
                                          <p:spTgt spid="4"/>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barn(inVertical)">
                                      <p:cBhvr>
                                        <p:cTn id="97" dur="500"/>
                                        <p:tgtEl>
                                          <p:spTgt spid="3"/>
                                        </p:tgtEl>
                                      </p:cBhvr>
                                    </p:animEffect>
                                  </p:childTnLst>
                                </p:cTn>
                              </p:par>
                              <p:par>
                                <p:cTn id="98" presetID="16" presetClass="entr" presetSubtype="21"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barn(inVertical)">
                                      <p:cBhvr>
                                        <p:cTn id="10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P spid="14344" grpId="0"/>
      <p:bldP spid="14345" grpId="0" animBg="1"/>
      <p:bldP spid="14346" grpId="0"/>
      <p:bldP spid="14352" grpId="0" animBg="1"/>
      <p:bldP spid="14353" grpId="0"/>
      <p:bldP spid="14354" grpId="0"/>
      <p:bldP spid="14355" grpId="0" animBg="1"/>
      <p:bldP spid="14356" grpId="0" animBg="1"/>
      <p:bldP spid="14357" grpId="0" animBg="1"/>
      <p:bldP spid="14358" grpId="0"/>
      <p:bldP spid="14359" grpId="0" animBg="1"/>
      <p:bldP spid="14360" grpId="0" animBg="1"/>
      <p:bldP spid="14361" grpId="0" animBg="1"/>
      <p:bldP spid="14362" grpId="0"/>
      <p:bldP spid="14363" grpId="0"/>
      <p:bldP spid="14364" grpId="0" animBg="1"/>
      <p:bldP spid="14365" grpId="0" animBg="1"/>
      <p:bldP spid="14366" grpId="0" animBg="1"/>
      <p:bldP spid="14370" grpId="0" animBg="1"/>
      <p:bldP spid="14374" grpId="0"/>
      <p:bldP spid="2" grpId="0" animBg="1"/>
      <p:bldP spid="4" grpId="0" animBg="1"/>
      <p:bldP spid="3" grpId="0" animBg="1"/>
      <p:bldP spid="35" grpId="0" animBg="1"/>
      <p:bldP spid="143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12" name="SMARTInkShape-21"/>
          <p:cNvSpPr/>
          <p:nvPr/>
        </p:nvSpPr>
        <p:spPr>
          <a:xfrm>
            <a:off x="6400800" y="3476625"/>
            <a:ext cx="9526" cy="1"/>
          </a:xfrm>
          <a:custGeom>
            <a:avLst/>
            <a:gdLst/>
            <a:ahLst/>
            <a:cxnLst/>
            <a:rect l="0" t="0" r="0" b="0"/>
            <a:pathLst>
              <a:path w="9526" h="1">
                <a:moveTo>
                  <a:pt x="9525"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SMARTInkShape-22"/>
          <p:cNvSpPr/>
          <p:nvPr/>
        </p:nvSpPr>
        <p:spPr>
          <a:xfrm>
            <a:off x="5772150" y="3495675"/>
            <a:ext cx="9526" cy="1"/>
          </a:xfrm>
          <a:custGeom>
            <a:avLst/>
            <a:gdLst/>
            <a:ahLst/>
            <a:cxnLst/>
            <a:rect l="0" t="0" r="0" b="0"/>
            <a:pathLst>
              <a:path w="9526" h="1">
                <a:moveTo>
                  <a:pt x="9525"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335071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006" y="1707077"/>
            <a:ext cx="10515600" cy="4325233"/>
          </a:xfrm>
        </p:spPr>
        <p:txBody>
          <a:bodyPr>
            <a:normAutofit/>
          </a:bodyPr>
          <a:lstStyle/>
          <a:p>
            <a:r>
              <a:rPr lang="en-GB" sz="3600" b="1" dirty="0" smtClean="0"/>
              <a:t>Answer the questions relating to taxation, PED and calculations.</a:t>
            </a:r>
          </a:p>
          <a:p>
            <a:endParaRPr lang="en-GB" sz="3600" b="1" dirty="0"/>
          </a:p>
          <a:p>
            <a:r>
              <a:rPr lang="en-GB" sz="3600" b="1" dirty="0" smtClean="0"/>
              <a:t>Calculating the tax is new to the spec, so the examiner will be keen to include it in an exam!</a:t>
            </a:r>
            <a:endParaRPr lang="en-GB" sz="3600" b="1" dirty="0"/>
          </a:p>
        </p:txBody>
      </p:sp>
      <p:sp>
        <p:nvSpPr>
          <p:cNvPr id="4" name="Rectangle 3"/>
          <p:cNvSpPr/>
          <p:nvPr/>
        </p:nvSpPr>
        <p:spPr>
          <a:xfrm>
            <a:off x="380313" y="367490"/>
            <a:ext cx="10527626"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TAXATION, PED AND CALCULATIONS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05173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403" y="187891"/>
            <a:ext cx="11731388" cy="4351338"/>
          </a:xfrm>
        </p:spPr>
        <p:txBody>
          <a:bodyPr>
            <a:noAutofit/>
          </a:bodyPr>
          <a:lstStyle/>
          <a:p>
            <a:pPr lvl="0"/>
            <a:r>
              <a:rPr lang="en-GB" sz="1900" dirty="0"/>
              <a:t>What is the initial equilibrium price and quantity? </a:t>
            </a:r>
          </a:p>
          <a:p>
            <a:r>
              <a:rPr lang="en-GB" sz="1900" dirty="0">
                <a:solidFill>
                  <a:srgbClr val="FF0000"/>
                </a:solidFill>
              </a:rPr>
              <a:t>£6, Q400</a:t>
            </a:r>
          </a:p>
          <a:p>
            <a:pPr lvl="0"/>
            <a:r>
              <a:rPr lang="en-GB" sz="1900" dirty="0" smtClean="0"/>
              <a:t>The </a:t>
            </a:r>
            <a:r>
              <a:rPr lang="en-GB" sz="1900" dirty="0"/>
              <a:t>government imposes a tax of £3 per unit. The new supply schedule is shown in the right hand column of the table – less is now supplied at each and every market price. Find the new equilibrium price after the tax has been imposed </a:t>
            </a:r>
          </a:p>
          <a:p>
            <a:r>
              <a:rPr lang="en-GB" sz="1900" dirty="0">
                <a:solidFill>
                  <a:srgbClr val="FF0000"/>
                </a:solidFill>
              </a:rPr>
              <a:t>£</a:t>
            </a:r>
            <a:r>
              <a:rPr lang="en-GB" sz="1900" dirty="0" smtClean="0">
                <a:solidFill>
                  <a:srgbClr val="FF0000"/>
                </a:solidFill>
              </a:rPr>
              <a:t>8 where QD and QS are both 150.</a:t>
            </a:r>
            <a:endParaRPr lang="en-GB" sz="1900" dirty="0">
              <a:solidFill>
                <a:srgbClr val="FF0000"/>
              </a:solidFill>
            </a:endParaRPr>
          </a:p>
          <a:p>
            <a:pPr lvl="0"/>
            <a:r>
              <a:rPr lang="en-GB" sz="1900" dirty="0" smtClean="0"/>
              <a:t>Explain </a:t>
            </a:r>
            <a:r>
              <a:rPr lang="en-GB" sz="1900" dirty="0"/>
              <a:t>why the new equilibrium price is not simply £3 more than the old equilibrium price (before the tax was introduced).</a:t>
            </a:r>
          </a:p>
          <a:p>
            <a:r>
              <a:rPr lang="en-GB" sz="1900" dirty="0">
                <a:solidFill>
                  <a:srgbClr val="FF0000"/>
                </a:solidFill>
              </a:rPr>
              <a:t> </a:t>
            </a:r>
            <a:r>
              <a:rPr lang="en-GB" sz="1900" i="1" dirty="0" smtClean="0">
                <a:solidFill>
                  <a:srgbClr val="FF0000"/>
                </a:solidFill>
              </a:rPr>
              <a:t>Because the consumer does not take on all of the incidence of tax, some of it is absorbed by the producer.</a:t>
            </a:r>
            <a:endParaRPr lang="en-GB" sz="1900" dirty="0">
              <a:solidFill>
                <a:srgbClr val="FF0000"/>
              </a:solidFill>
            </a:endParaRPr>
          </a:p>
          <a:p>
            <a:pPr lvl="0"/>
            <a:r>
              <a:rPr lang="en-GB" sz="1900" dirty="0"/>
              <a:t>Calculate the total tax revenue going to the government </a:t>
            </a:r>
          </a:p>
          <a:p>
            <a:r>
              <a:rPr lang="en-GB" sz="1900" dirty="0">
                <a:solidFill>
                  <a:srgbClr val="FF0000"/>
                </a:solidFill>
              </a:rPr>
              <a:t>£</a:t>
            </a:r>
            <a:r>
              <a:rPr lang="en-GB" sz="1900" i="1" dirty="0">
                <a:solidFill>
                  <a:srgbClr val="FF0000"/>
                </a:solidFill>
              </a:rPr>
              <a:t>450, the new equilibrium is Q150 – therefore £3 per unit x 150 = £450 revenue.</a:t>
            </a:r>
            <a:endParaRPr lang="en-GB" sz="1900" dirty="0">
              <a:solidFill>
                <a:srgbClr val="FF0000"/>
              </a:solidFill>
            </a:endParaRPr>
          </a:p>
          <a:p>
            <a:pPr lvl="0"/>
            <a:r>
              <a:rPr lang="en-GB" sz="1900" dirty="0" smtClean="0"/>
              <a:t>How </a:t>
            </a:r>
            <a:r>
              <a:rPr lang="en-GB" sz="1900" dirty="0"/>
              <a:t>much of the total tax revenue is being paid by the consumer?</a:t>
            </a:r>
          </a:p>
          <a:p>
            <a:r>
              <a:rPr lang="en-GB" sz="1900" i="1" dirty="0">
                <a:solidFill>
                  <a:srgbClr val="FF0000"/>
                </a:solidFill>
              </a:rPr>
              <a:t>Consumer pays £2, so 2x150 = £300</a:t>
            </a:r>
            <a:endParaRPr lang="en-GB" sz="1900" dirty="0">
              <a:solidFill>
                <a:srgbClr val="FF0000"/>
              </a:solidFill>
            </a:endParaRPr>
          </a:p>
          <a:p>
            <a:pPr lvl="0"/>
            <a:r>
              <a:rPr lang="en-GB" sz="1900" dirty="0" smtClean="0"/>
              <a:t>How </a:t>
            </a:r>
            <a:r>
              <a:rPr lang="en-GB" sz="1900" dirty="0"/>
              <a:t>much of the total tax revenue is being paid by the producer?</a:t>
            </a:r>
          </a:p>
          <a:p>
            <a:r>
              <a:rPr lang="en-GB" sz="1900" i="1" smtClean="0">
                <a:solidFill>
                  <a:srgbClr val="FF0000"/>
                </a:solidFill>
              </a:rPr>
              <a:t>Producer </a:t>
            </a:r>
            <a:r>
              <a:rPr lang="en-GB" sz="1900" i="1" dirty="0">
                <a:solidFill>
                  <a:srgbClr val="FF0000"/>
                </a:solidFill>
              </a:rPr>
              <a:t>pays £1, so 1x150 = £</a:t>
            </a:r>
            <a:r>
              <a:rPr lang="en-GB" sz="1900" i="1" dirty="0" smtClean="0">
                <a:solidFill>
                  <a:srgbClr val="FF0000"/>
                </a:solidFill>
              </a:rPr>
              <a:t>150</a:t>
            </a:r>
            <a:endParaRPr lang="en-GB" sz="1900" dirty="0">
              <a:solidFill>
                <a:srgbClr val="FF0000"/>
              </a:solidFill>
            </a:endParaRPr>
          </a:p>
          <a:p>
            <a:pPr lvl="0"/>
            <a:r>
              <a:rPr lang="en-GB" sz="1900" dirty="0" smtClean="0"/>
              <a:t>How </a:t>
            </a:r>
            <a:r>
              <a:rPr lang="en-GB" sz="1900" dirty="0"/>
              <a:t>have consumers been affected by this tax? Refer to consumer surplus and welfare in your answer.</a:t>
            </a:r>
          </a:p>
          <a:p>
            <a:r>
              <a:rPr lang="en-GB" sz="1900" i="1" dirty="0" smtClean="0">
                <a:solidFill>
                  <a:srgbClr val="FF0000"/>
                </a:solidFill>
              </a:rPr>
              <a:t>There </a:t>
            </a:r>
            <a:r>
              <a:rPr lang="en-GB" sz="1900" i="1" dirty="0">
                <a:solidFill>
                  <a:srgbClr val="FF0000"/>
                </a:solidFill>
              </a:rPr>
              <a:t>has been a fall in quantity traded and a rise in the price paid by consumers – this leads to a fall in economic welfare as measured by consumer surplus</a:t>
            </a:r>
            <a:endParaRPr lang="en-GB" sz="1900" dirty="0">
              <a:solidFill>
                <a:srgbClr val="FF0000"/>
              </a:solidFill>
            </a:endParaRPr>
          </a:p>
          <a:p>
            <a:endParaRPr lang="en-GB" sz="1900" dirty="0"/>
          </a:p>
        </p:txBody>
      </p:sp>
      <p:sp>
        <p:nvSpPr>
          <p:cNvPr id="4" name="SMARTInkShape-2"/>
          <p:cNvSpPr/>
          <p:nvPr/>
        </p:nvSpPr>
        <p:spPr>
          <a:xfrm>
            <a:off x="7315200" y="2314575"/>
            <a:ext cx="9526" cy="1"/>
          </a:xfrm>
          <a:custGeom>
            <a:avLst/>
            <a:gdLst/>
            <a:ahLst/>
            <a:cxnLst/>
            <a:rect l="0" t="0" r="0" b="0"/>
            <a:pathLst>
              <a:path w="9526" h="1">
                <a:moveTo>
                  <a:pt x="9525"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SMARTInkShape-5"/>
          <p:cNvSpPr/>
          <p:nvPr/>
        </p:nvSpPr>
        <p:spPr>
          <a:xfrm>
            <a:off x="4429125" y="3724275"/>
            <a:ext cx="9526" cy="1"/>
          </a:xfrm>
          <a:custGeom>
            <a:avLst/>
            <a:gdLst/>
            <a:ahLst/>
            <a:cxnLst/>
            <a:rect l="0" t="0" r="0" b="0"/>
            <a:pathLst>
              <a:path w="9526" h="1">
                <a:moveTo>
                  <a:pt x="9525"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16067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3600451" y="1773238"/>
            <a:ext cx="0" cy="37433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Line 5"/>
          <p:cNvSpPr>
            <a:spLocks noChangeShapeType="1"/>
          </p:cNvSpPr>
          <p:nvPr/>
        </p:nvSpPr>
        <p:spPr bwMode="auto">
          <a:xfrm>
            <a:off x="3983567" y="2276475"/>
            <a:ext cx="4895851" cy="2881313"/>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6"/>
          <p:cNvSpPr>
            <a:spLocks noChangeShapeType="1"/>
          </p:cNvSpPr>
          <p:nvPr/>
        </p:nvSpPr>
        <p:spPr bwMode="auto">
          <a:xfrm flipV="1">
            <a:off x="4176185" y="2133600"/>
            <a:ext cx="4415367" cy="3024188"/>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7"/>
          <p:cNvSpPr txBox="1">
            <a:spLocks noChangeArrowheads="1"/>
          </p:cNvSpPr>
          <p:nvPr/>
        </p:nvSpPr>
        <p:spPr bwMode="auto">
          <a:xfrm>
            <a:off x="2734733" y="1484313"/>
            <a:ext cx="1344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t>Price</a:t>
            </a:r>
          </a:p>
        </p:txBody>
      </p:sp>
      <p:sp>
        <p:nvSpPr>
          <p:cNvPr id="14344" name="Text Box 8"/>
          <p:cNvSpPr txBox="1">
            <a:spLocks noChangeArrowheads="1"/>
          </p:cNvSpPr>
          <p:nvPr/>
        </p:nvSpPr>
        <p:spPr bwMode="auto">
          <a:xfrm>
            <a:off x="8976785" y="5013326"/>
            <a:ext cx="9588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D1</a:t>
            </a:r>
            <a:endParaRPr lang="en-GB" altLang="en-US" sz="2000" b="1" dirty="0"/>
          </a:p>
        </p:txBody>
      </p:sp>
      <p:sp>
        <p:nvSpPr>
          <p:cNvPr id="14345" name="Line 9"/>
          <p:cNvSpPr>
            <a:spLocks noChangeShapeType="1"/>
          </p:cNvSpPr>
          <p:nvPr/>
        </p:nvSpPr>
        <p:spPr bwMode="auto">
          <a:xfrm flipH="1">
            <a:off x="3600451" y="3644900"/>
            <a:ext cx="278341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6" name="Text Box 10"/>
          <p:cNvSpPr txBox="1">
            <a:spLocks noChangeArrowheads="1"/>
          </p:cNvSpPr>
          <p:nvPr/>
        </p:nvSpPr>
        <p:spPr bwMode="auto">
          <a:xfrm>
            <a:off x="3169709" y="3486790"/>
            <a:ext cx="47168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£6</a:t>
            </a:r>
            <a:endParaRPr lang="en-GB" altLang="en-US" b="1" dirty="0"/>
          </a:p>
        </p:txBody>
      </p:sp>
      <p:sp>
        <p:nvSpPr>
          <p:cNvPr id="14349" name="Line 13"/>
          <p:cNvSpPr>
            <a:spLocks noChangeShapeType="1"/>
          </p:cNvSpPr>
          <p:nvPr/>
        </p:nvSpPr>
        <p:spPr bwMode="auto">
          <a:xfrm>
            <a:off x="3600452" y="5516563"/>
            <a:ext cx="585575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Text Box 14"/>
          <p:cNvSpPr txBox="1">
            <a:spLocks noChangeArrowheads="1"/>
          </p:cNvSpPr>
          <p:nvPr/>
        </p:nvSpPr>
        <p:spPr bwMode="auto">
          <a:xfrm>
            <a:off x="8158692" y="5589588"/>
            <a:ext cx="1441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t>Quantity</a:t>
            </a:r>
          </a:p>
        </p:txBody>
      </p:sp>
      <p:sp>
        <p:nvSpPr>
          <p:cNvPr id="14351" name="Text Box 15"/>
          <p:cNvSpPr txBox="1">
            <a:spLocks noChangeArrowheads="1"/>
          </p:cNvSpPr>
          <p:nvPr/>
        </p:nvSpPr>
        <p:spPr bwMode="auto">
          <a:xfrm>
            <a:off x="3312584" y="5516563"/>
            <a:ext cx="105621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0</a:t>
            </a:r>
          </a:p>
        </p:txBody>
      </p:sp>
      <p:sp>
        <p:nvSpPr>
          <p:cNvPr id="14352" name="Line 16"/>
          <p:cNvSpPr>
            <a:spLocks noChangeShapeType="1"/>
          </p:cNvSpPr>
          <p:nvPr/>
        </p:nvSpPr>
        <p:spPr bwMode="auto">
          <a:xfrm>
            <a:off x="6383867" y="3644901"/>
            <a:ext cx="0" cy="18716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Text Box 17"/>
          <p:cNvSpPr txBox="1">
            <a:spLocks noChangeArrowheads="1"/>
          </p:cNvSpPr>
          <p:nvPr/>
        </p:nvSpPr>
        <p:spPr bwMode="auto">
          <a:xfrm>
            <a:off x="6145793" y="5575520"/>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400</a:t>
            </a:r>
            <a:endParaRPr lang="en-GB" altLang="en-US" b="1" dirty="0"/>
          </a:p>
        </p:txBody>
      </p:sp>
      <p:sp>
        <p:nvSpPr>
          <p:cNvPr id="14354" name="Text Box 18"/>
          <p:cNvSpPr txBox="1">
            <a:spLocks noChangeArrowheads="1"/>
          </p:cNvSpPr>
          <p:nvPr/>
        </p:nvSpPr>
        <p:spPr bwMode="auto">
          <a:xfrm>
            <a:off x="8591551" y="1916113"/>
            <a:ext cx="1151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S1</a:t>
            </a:r>
            <a:endParaRPr lang="en-GB" altLang="en-US" sz="2000" b="1" dirty="0"/>
          </a:p>
        </p:txBody>
      </p:sp>
      <p:sp>
        <p:nvSpPr>
          <p:cNvPr id="14355" name="Text Box 19"/>
          <p:cNvSpPr txBox="1">
            <a:spLocks noChangeArrowheads="1"/>
          </p:cNvSpPr>
          <p:nvPr/>
        </p:nvSpPr>
        <p:spPr bwMode="auto">
          <a:xfrm>
            <a:off x="9456210" y="1028332"/>
            <a:ext cx="2401358" cy="646331"/>
          </a:xfrm>
          <a:prstGeom prst="rect">
            <a:avLst/>
          </a:prstGeom>
          <a:solidFill>
            <a:schemeClr val="accent1">
              <a:lumMod val="40000"/>
              <a:lumOff val="60000"/>
            </a:schemeClr>
          </a:solidFill>
          <a:ln>
            <a:noFill/>
          </a:ln>
          <a:effectLst/>
          <a:extLst/>
        </p:spPr>
        <p:txBody>
          <a:bodyPr wrap="square">
            <a:spAutoFit/>
          </a:bodyPr>
          <a:lstStyle/>
          <a:p>
            <a:pPr>
              <a:spcBef>
                <a:spcPct val="50000"/>
              </a:spcBef>
            </a:pPr>
            <a:r>
              <a:rPr lang="en-GB" altLang="en-US" b="1" dirty="0" smtClean="0"/>
              <a:t>D=S where the price is £6 and </a:t>
            </a:r>
            <a:r>
              <a:rPr lang="en-GB" altLang="en-US" b="1" dirty="0" err="1" smtClean="0"/>
              <a:t>Qd</a:t>
            </a:r>
            <a:r>
              <a:rPr lang="en-GB" altLang="en-US" b="1" dirty="0" smtClean="0"/>
              <a:t> is 400.</a:t>
            </a:r>
            <a:endParaRPr lang="en-GB" altLang="en-US" b="1" dirty="0"/>
          </a:p>
        </p:txBody>
      </p:sp>
      <p:sp>
        <p:nvSpPr>
          <p:cNvPr id="14356" name="Text Box 20"/>
          <p:cNvSpPr txBox="1">
            <a:spLocks noChangeArrowheads="1"/>
          </p:cNvSpPr>
          <p:nvPr/>
        </p:nvSpPr>
        <p:spPr bwMode="auto">
          <a:xfrm>
            <a:off x="9457268" y="1741199"/>
            <a:ext cx="2400300" cy="923330"/>
          </a:xfrm>
          <a:prstGeom prst="rect">
            <a:avLst/>
          </a:prstGeom>
          <a:solidFill>
            <a:schemeClr val="accent1">
              <a:lumMod val="40000"/>
              <a:lumOff val="60000"/>
            </a:schemeClr>
          </a:solidFill>
          <a:ln>
            <a:noFill/>
          </a:ln>
          <a:effectLst/>
          <a:extLst/>
        </p:spPr>
        <p:txBody>
          <a:bodyPr>
            <a:spAutoFit/>
          </a:bodyPr>
          <a:lstStyle/>
          <a:p>
            <a:pPr>
              <a:spcBef>
                <a:spcPct val="50000"/>
              </a:spcBef>
            </a:pPr>
            <a:r>
              <a:rPr lang="en-GB" altLang="en-US" b="1" dirty="0" smtClean="0"/>
              <a:t>After supply shifts, the</a:t>
            </a:r>
            <a:br>
              <a:rPr lang="en-GB" altLang="en-US" b="1" dirty="0" smtClean="0"/>
            </a:br>
            <a:r>
              <a:rPr lang="en-GB" altLang="en-US" b="1" dirty="0" smtClean="0"/>
              <a:t>new equilibrium is at</a:t>
            </a:r>
            <a:br>
              <a:rPr lang="en-GB" altLang="en-US" b="1" dirty="0" smtClean="0"/>
            </a:br>
            <a:r>
              <a:rPr lang="en-GB" altLang="en-US" b="1" dirty="0" smtClean="0"/>
              <a:t>£800 and </a:t>
            </a:r>
            <a:r>
              <a:rPr lang="en-GB" altLang="en-US" b="1" dirty="0" err="1" smtClean="0"/>
              <a:t>Qd</a:t>
            </a:r>
            <a:r>
              <a:rPr lang="en-GB" altLang="en-US" b="1" dirty="0" smtClean="0"/>
              <a:t> of 150.</a:t>
            </a:r>
            <a:endParaRPr lang="en-GB" altLang="en-US" b="1" dirty="0"/>
          </a:p>
        </p:txBody>
      </p:sp>
      <p:sp>
        <p:nvSpPr>
          <p:cNvPr id="14357" name="Line 21"/>
          <p:cNvSpPr>
            <a:spLocks noChangeShapeType="1"/>
          </p:cNvSpPr>
          <p:nvPr/>
        </p:nvSpPr>
        <p:spPr bwMode="auto">
          <a:xfrm flipH="1">
            <a:off x="3888317" y="1916113"/>
            <a:ext cx="3647016" cy="252095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8" name="Text Box 22"/>
          <p:cNvSpPr txBox="1">
            <a:spLocks noChangeArrowheads="1"/>
          </p:cNvSpPr>
          <p:nvPr/>
        </p:nvSpPr>
        <p:spPr bwMode="auto">
          <a:xfrm>
            <a:off x="7535334" y="1557338"/>
            <a:ext cx="7683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dirty="0" smtClean="0"/>
              <a:t>S2</a:t>
            </a:r>
            <a:endParaRPr lang="en-GB" altLang="en-US" sz="2000" b="1" dirty="0"/>
          </a:p>
        </p:txBody>
      </p:sp>
      <p:sp>
        <p:nvSpPr>
          <p:cNvPr id="14359" name="Line 23"/>
          <p:cNvSpPr>
            <a:spLocks noChangeShapeType="1"/>
          </p:cNvSpPr>
          <p:nvPr/>
        </p:nvSpPr>
        <p:spPr bwMode="auto">
          <a:xfrm flipH="1">
            <a:off x="6191251" y="2924175"/>
            <a:ext cx="11535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0" name="Line 24"/>
          <p:cNvSpPr>
            <a:spLocks noChangeShapeType="1"/>
          </p:cNvSpPr>
          <p:nvPr/>
        </p:nvSpPr>
        <p:spPr bwMode="auto">
          <a:xfrm>
            <a:off x="5615517" y="3213101"/>
            <a:ext cx="0" cy="23034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1" name="Line 25"/>
          <p:cNvSpPr>
            <a:spLocks noChangeShapeType="1"/>
          </p:cNvSpPr>
          <p:nvPr/>
        </p:nvSpPr>
        <p:spPr bwMode="auto">
          <a:xfrm flipH="1">
            <a:off x="3600451" y="3213100"/>
            <a:ext cx="201506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2" name="Text Box 26"/>
          <p:cNvSpPr txBox="1">
            <a:spLocks noChangeArrowheads="1"/>
          </p:cNvSpPr>
          <p:nvPr/>
        </p:nvSpPr>
        <p:spPr bwMode="auto">
          <a:xfrm>
            <a:off x="5344945" y="5575520"/>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150</a:t>
            </a:r>
            <a:endParaRPr lang="en-GB" altLang="en-US" b="1" dirty="0"/>
          </a:p>
        </p:txBody>
      </p:sp>
      <p:sp>
        <p:nvSpPr>
          <p:cNvPr id="14363" name="Text Box 27"/>
          <p:cNvSpPr txBox="1">
            <a:spLocks noChangeArrowheads="1"/>
          </p:cNvSpPr>
          <p:nvPr/>
        </p:nvSpPr>
        <p:spPr bwMode="auto">
          <a:xfrm>
            <a:off x="3167106" y="3049036"/>
            <a:ext cx="5347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£8</a:t>
            </a:r>
            <a:endParaRPr lang="en-GB" altLang="en-US" b="1" dirty="0"/>
          </a:p>
        </p:txBody>
      </p:sp>
      <p:sp>
        <p:nvSpPr>
          <p:cNvPr id="14364" name="Line 28"/>
          <p:cNvSpPr>
            <a:spLocks noChangeShapeType="1"/>
          </p:cNvSpPr>
          <p:nvPr/>
        </p:nvSpPr>
        <p:spPr bwMode="auto">
          <a:xfrm flipH="1">
            <a:off x="4241705" y="4437063"/>
            <a:ext cx="5757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5" name="Text Box 29"/>
          <p:cNvSpPr txBox="1">
            <a:spLocks noChangeArrowheads="1"/>
          </p:cNvSpPr>
          <p:nvPr/>
        </p:nvSpPr>
        <p:spPr bwMode="auto">
          <a:xfrm>
            <a:off x="9457268" y="3269114"/>
            <a:ext cx="2401358" cy="2031325"/>
          </a:xfrm>
          <a:prstGeom prst="rect">
            <a:avLst/>
          </a:prstGeom>
          <a:solidFill>
            <a:schemeClr val="accent1">
              <a:lumMod val="40000"/>
              <a:lumOff val="60000"/>
            </a:schemeClr>
          </a:solidFill>
          <a:ln>
            <a:noFill/>
          </a:ln>
          <a:effectLst/>
          <a:extLst/>
        </p:spPr>
        <p:txBody>
          <a:bodyPr wrap="square">
            <a:spAutoFit/>
          </a:bodyPr>
          <a:lstStyle/>
          <a:p>
            <a:pPr>
              <a:spcBef>
                <a:spcPct val="50000"/>
              </a:spcBef>
            </a:pPr>
            <a:r>
              <a:rPr lang="en-GB" altLang="en-US" b="1" dirty="0" smtClean="0"/>
              <a:t>The tax is given as £3, but the market price has only risen by £2 (6-8) and so we know that the ‘missing’ £1 is being absorbed by the producer.</a:t>
            </a:r>
            <a:endParaRPr lang="en-GB" altLang="en-US" b="1" dirty="0"/>
          </a:p>
        </p:txBody>
      </p:sp>
      <p:sp>
        <p:nvSpPr>
          <p:cNvPr id="14366" name="Text Box 30"/>
          <p:cNvSpPr txBox="1">
            <a:spLocks noChangeArrowheads="1"/>
          </p:cNvSpPr>
          <p:nvPr/>
        </p:nvSpPr>
        <p:spPr bwMode="auto">
          <a:xfrm>
            <a:off x="191376" y="1359954"/>
            <a:ext cx="2296329" cy="1200329"/>
          </a:xfrm>
          <a:prstGeom prst="rect">
            <a:avLst/>
          </a:prstGeom>
          <a:solidFill>
            <a:schemeClr val="accent6">
              <a:lumMod val="60000"/>
              <a:lumOff val="40000"/>
            </a:schemeClr>
          </a:solidFill>
          <a:ln>
            <a:noFill/>
          </a:ln>
          <a:effectLst/>
          <a:extLst/>
        </p:spPr>
        <p:txBody>
          <a:bodyPr wrap="square">
            <a:spAutoFit/>
          </a:bodyPr>
          <a:lstStyle/>
          <a:p>
            <a:pPr>
              <a:spcBef>
                <a:spcPct val="50000"/>
              </a:spcBef>
            </a:pPr>
            <a:r>
              <a:rPr lang="en-GB" altLang="en-US" b="1" dirty="0" smtClean="0"/>
              <a:t>Supply decreases because their </a:t>
            </a:r>
            <a:r>
              <a:rPr lang="en-GB" altLang="en-US" b="1" i="1" u="sng" dirty="0" smtClean="0"/>
              <a:t>costs of production have effectively increased</a:t>
            </a:r>
            <a:endParaRPr lang="en-GB" altLang="en-US" b="1" i="1" u="sng" dirty="0"/>
          </a:p>
        </p:txBody>
      </p:sp>
      <p:sp>
        <p:nvSpPr>
          <p:cNvPr id="14368" name="Text Box 32"/>
          <p:cNvSpPr txBox="1">
            <a:spLocks noChangeArrowheads="1"/>
          </p:cNvSpPr>
          <p:nvPr/>
        </p:nvSpPr>
        <p:spPr bwMode="auto">
          <a:xfrm>
            <a:off x="1390651" y="2133601"/>
            <a:ext cx="10274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4370" name="Line 34"/>
          <p:cNvSpPr>
            <a:spLocks noChangeShapeType="1"/>
          </p:cNvSpPr>
          <p:nvPr/>
        </p:nvSpPr>
        <p:spPr bwMode="auto">
          <a:xfrm flipH="1">
            <a:off x="3600451" y="4149725"/>
            <a:ext cx="201506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74" name="Text Box 38"/>
          <p:cNvSpPr txBox="1">
            <a:spLocks noChangeArrowheads="1"/>
          </p:cNvSpPr>
          <p:nvPr/>
        </p:nvSpPr>
        <p:spPr bwMode="auto">
          <a:xfrm>
            <a:off x="191377" y="3176588"/>
            <a:ext cx="2400663"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000" b="1" dirty="0"/>
              <a:t>A = Consumers </a:t>
            </a:r>
            <a:r>
              <a:rPr lang="en-GB" altLang="en-US" sz="2000" b="1" dirty="0" smtClean="0"/>
              <a:t>share</a:t>
            </a:r>
            <a:br>
              <a:rPr lang="en-GB" altLang="en-US" sz="2000" b="1" dirty="0" smtClean="0"/>
            </a:br>
            <a:r>
              <a:rPr lang="en-GB" altLang="en-US" sz="2000" b="1" dirty="0" smtClean="0"/>
              <a:t>(£2x150 = £300)</a:t>
            </a:r>
            <a:endParaRPr lang="en-GB" altLang="en-US" sz="2000" b="1" dirty="0"/>
          </a:p>
          <a:p>
            <a:pPr>
              <a:spcBef>
                <a:spcPct val="50000"/>
              </a:spcBef>
            </a:pPr>
            <a:r>
              <a:rPr lang="en-GB" altLang="en-US" sz="2000" b="1" dirty="0"/>
              <a:t>B = Producers </a:t>
            </a:r>
            <a:r>
              <a:rPr lang="en-GB" altLang="en-US" sz="2000" b="1" dirty="0" smtClean="0"/>
              <a:t>share</a:t>
            </a:r>
            <a:br>
              <a:rPr lang="en-GB" altLang="en-US" sz="2000" b="1" dirty="0" smtClean="0"/>
            </a:br>
            <a:r>
              <a:rPr lang="en-GB" altLang="en-US" sz="2000" b="1" dirty="0" smtClean="0"/>
              <a:t>(£1x150 = £150)</a:t>
            </a:r>
          </a:p>
          <a:p>
            <a:pPr>
              <a:spcBef>
                <a:spcPct val="50000"/>
              </a:spcBef>
            </a:pPr>
            <a:endParaRPr lang="en-GB" altLang="en-US" sz="2000" b="1" dirty="0"/>
          </a:p>
          <a:p>
            <a:pPr>
              <a:spcBef>
                <a:spcPct val="50000"/>
              </a:spcBef>
            </a:pPr>
            <a:r>
              <a:rPr lang="en-GB" altLang="en-US" sz="2000" b="1" dirty="0" smtClean="0"/>
              <a:t>A+B = Government Revenue</a:t>
            </a:r>
            <a:br>
              <a:rPr lang="en-GB" altLang="en-US" sz="2000" b="1" dirty="0" smtClean="0"/>
            </a:br>
            <a:r>
              <a:rPr lang="en-GB" altLang="en-US" sz="2000" b="1" dirty="0" smtClean="0"/>
              <a:t>(£300+£150 = £450)</a:t>
            </a:r>
            <a:endParaRPr lang="en-GB" altLang="en-US" sz="2000" b="1" dirty="0"/>
          </a:p>
        </p:txBody>
      </p:sp>
      <p:sp>
        <p:nvSpPr>
          <p:cNvPr id="2" name="Rectangle 1"/>
          <p:cNvSpPr/>
          <p:nvPr/>
        </p:nvSpPr>
        <p:spPr>
          <a:xfrm>
            <a:off x="3614096" y="3651249"/>
            <a:ext cx="2001419" cy="498475"/>
          </a:xfrm>
          <a:prstGeom prst="rect">
            <a:avLst/>
          </a:prstGeom>
          <a:solidFill>
            <a:schemeClr val="accent2">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B - Producer</a:t>
            </a:r>
            <a:endParaRPr lang="en-GB" dirty="0">
              <a:solidFill>
                <a:srgbClr val="FF0000"/>
              </a:solidFill>
            </a:endParaRPr>
          </a:p>
        </p:txBody>
      </p:sp>
      <p:sp>
        <p:nvSpPr>
          <p:cNvPr id="4" name="Rectangle 3"/>
          <p:cNvSpPr/>
          <p:nvPr/>
        </p:nvSpPr>
        <p:spPr>
          <a:xfrm>
            <a:off x="3614098" y="3213101"/>
            <a:ext cx="2001420" cy="432593"/>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A - Consumer</a:t>
            </a:r>
            <a:endParaRPr lang="en-GB" dirty="0">
              <a:solidFill>
                <a:srgbClr val="FF0000"/>
              </a:solidFill>
            </a:endParaRPr>
          </a:p>
        </p:txBody>
      </p:sp>
      <p:sp>
        <p:nvSpPr>
          <p:cNvPr id="40" name="Rectangle 39"/>
          <p:cNvSpPr/>
          <p:nvPr/>
        </p:nvSpPr>
        <p:spPr>
          <a:xfrm>
            <a:off x="308450" y="149709"/>
            <a:ext cx="10765805" cy="800219"/>
          </a:xfrm>
          <a:prstGeom prst="rect">
            <a:avLst/>
          </a:prstGeom>
          <a:noFill/>
        </p:spPr>
        <p:txBody>
          <a:bodyPr wrap="square" lIns="91440" tIns="45720" rIns="91440" bIns="45720">
            <a:spAutoFit/>
          </a:bodyPr>
          <a:lstStyle/>
          <a:p>
            <a:pPr algn="ctr"/>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Answers - INDIRECT </a:t>
            </a:r>
            <a:r>
              <a:rPr lang="en-US" sz="4600" b="1" dirty="0" smtClean="0">
                <a:ln w="1905"/>
                <a:solidFill>
                  <a:srgbClr val="FFC000"/>
                </a:solidFill>
                <a:effectLst>
                  <a:innerShdw blurRad="69850" dist="43180" dir="5400000">
                    <a:srgbClr val="000000">
                      <a:alpha val="65000"/>
                    </a:srgbClr>
                  </a:innerShdw>
                </a:effectLst>
              </a:rPr>
              <a:t>(Specific) </a:t>
            </a:r>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TAXATION </a:t>
            </a:r>
            <a:endParaRPr lang="en-US" sz="4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6" name="Text Box 27"/>
          <p:cNvSpPr txBox="1">
            <a:spLocks noChangeArrowheads="1"/>
          </p:cNvSpPr>
          <p:nvPr/>
        </p:nvSpPr>
        <p:spPr bwMode="auto">
          <a:xfrm>
            <a:off x="3165372" y="3970826"/>
            <a:ext cx="5347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£5</a:t>
            </a:r>
            <a:endParaRPr lang="en-GB" altLang="en-US" b="1" dirty="0"/>
          </a:p>
        </p:txBody>
      </p:sp>
    </p:spTree>
    <p:extLst>
      <p:ext uri="{BB962C8B-B14F-4D97-AF65-F5344CB8AC3E}">
        <p14:creationId xmlns:p14="http://schemas.microsoft.com/office/powerpoint/2010/main" val="397649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4355"/>
                                        </p:tgtEl>
                                        <p:attrNameLst>
                                          <p:attrName>style.visibility</p:attrName>
                                        </p:attrNameLst>
                                      </p:cBhvr>
                                      <p:to>
                                        <p:strVal val="visible"/>
                                      </p:to>
                                    </p:set>
                                    <p:animEffect transition="in" filter="wipe(down)">
                                      <p:cBhvr>
                                        <p:cTn id="15" dur="500"/>
                                        <p:tgtEl>
                                          <p:spTgt spid="1435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352"/>
                                        </p:tgtEl>
                                        <p:attrNameLst>
                                          <p:attrName>style.visibility</p:attrName>
                                        </p:attrNameLst>
                                      </p:cBhvr>
                                      <p:to>
                                        <p:strVal val="visible"/>
                                      </p:to>
                                    </p:set>
                                    <p:animEffect transition="in" filter="barn(inVertical)">
                                      <p:cBhvr>
                                        <p:cTn id="20" dur="500"/>
                                        <p:tgtEl>
                                          <p:spTgt spid="1435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4345"/>
                                        </p:tgtEl>
                                        <p:attrNameLst>
                                          <p:attrName>style.visibility</p:attrName>
                                        </p:attrNameLst>
                                      </p:cBhvr>
                                      <p:to>
                                        <p:strVal val="visible"/>
                                      </p:to>
                                    </p:set>
                                    <p:animEffect transition="in" filter="barn(inVertical)">
                                      <p:cBhvr>
                                        <p:cTn id="23" dur="500"/>
                                        <p:tgtEl>
                                          <p:spTgt spid="1434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346"/>
                                        </p:tgtEl>
                                        <p:attrNameLst>
                                          <p:attrName>style.visibility</p:attrName>
                                        </p:attrNameLst>
                                      </p:cBhvr>
                                      <p:to>
                                        <p:strVal val="visible"/>
                                      </p:to>
                                    </p:set>
                                    <p:animEffect transition="in" filter="barn(inVertical)">
                                      <p:cBhvr>
                                        <p:cTn id="26" dur="500"/>
                                        <p:tgtEl>
                                          <p:spTgt spid="14346"/>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4353"/>
                                        </p:tgtEl>
                                        <p:attrNameLst>
                                          <p:attrName>style.visibility</p:attrName>
                                        </p:attrNameLst>
                                      </p:cBhvr>
                                      <p:to>
                                        <p:strVal val="visible"/>
                                      </p:to>
                                    </p:set>
                                    <p:animEffect transition="in" filter="barn(inVertical)">
                                      <p:cBhvr>
                                        <p:cTn id="29" dur="500"/>
                                        <p:tgtEl>
                                          <p:spTgt spid="1435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4356"/>
                                        </p:tgtEl>
                                        <p:attrNameLst>
                                          <p:attrName>style.visibility</p:attrName>
                                        </p:attrNameLst>
                                      </p:cBhvr>
                                      <p:to>
                                        <p:strVal val="visible"/>
                                      </p:to>
                                    </p:set>
                                    <p:animEffect transition="in" filter="barn(inVertical)">
                                      <p:cBhvr>
                                        <p:cTn id="34" dur="500"/>
                                        <p:tgtEl>
                                          <p:spTgt spid="1435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364"/>
                                        </p:tgtEl>
                                        <p:attrNameLst>
                                          <p:attrName>style.visibility</p:attrName>
                                        </p:attrNameLst>
                                      </p:cBhvr>
                                      <p:to>
                                        <p:strVal val="visible"/>
                                      </p:to>
                                    </p:set>
                                    <p:animEffect transition="in" filter="barn(inVertical)">
                                      <p:cBhvr>
                                        <p:cTn id="39" dur="500"/>
                                        <p:tgtEl>
                                          <p:spTgt spid="14364"/>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4359"/>
                                        </p:tgtEl>
                                        <p:attrNameLst>
                                          <p:attrName>style.visibility</p:attrName>
                                        </p:attrNameLst>
                                      </p:cBhvr>
                                      <p:to>
                                        <p:strVal val="visible"/>
                                      </p:to>
                                    </p:set>
                                    <p:animEffect transition="in" filter="barn(inVertical)">
                                      <p:cBhvr>
                                        <p:cTn id="42" dur="500"/>
                                        <p:tgtEl>
                                          <p:spTgt spid="14359"/>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4357"/>
                                        </p:tgtEl>
                                        <p:attrNameLst>
                                          <p:attrName>style.visibility</p:attrName>
                                        </p:attrNameLst>
                                      </p:cBhvr>
                                      <p:to>
                                        <p:strVal val="visible"/>
                                      </p:to>
                                    </p:set>
                                    <p:animEffect transition="in" filter="barn(inVertical)">
                                      <p:cBhvr>
                                        <p:cTn id="45" dur="500"/>
                                        <p:tgtEl>
                                          <p:spTgt spid="14357"/>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4358"/>
                                        </p:tgtEl>
                                        <p:attrNameLst>
                                          <p:attrName>style.visibility</p:attrName>
                                        </p:attrNameLst>
                                      </p:cBhvr>
                                      <p:to>
                                        <p:strVal val="visible"/>
                                      </p:to>
                                    </p:set>
                                    <p:animEffect transition="in" filter="barn(inVertical)">
                                      <p:cBhvr>
                                        <p:cTn id="48" dur="500"/>
                                        <p:tgtEl>
                                          <p:spTgt spid="14358"/>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4361"/>
                                        </p:tgtEl>
                                        <p:attrNameLst>
                                          <p:attrName>style.visibility</p:attrName>
                                        </p:attrNameLst>
                                      </p:cBhvr>
                                      <p:to>
                                        <p:strVal val="visible"/>
                                      </p:to>
                                    </p:set>
                                    <p:animEffect transition="in" filter="barn(inVertical)">
                                      <p:cBhvr>
                                        <p:cTn id="51" dur="500"/>
                                        <p:tgtEl>
                                          <p:spTgt spid="14361"/>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363"/>
                                        </p:tgtEl>
                                        <p:attrNameLst>
                                          <p:attrName>style.visibility</p:attrName>
                                        </p:attrNameLst>
                                      </p:cBhvr>
                                      <p:to>
                                        <p:strVal val="visible"/>
                                      </p:to>
                                    </p:set>
                                    <p:animEffect transition="in" filter="barn(inVertical)">
                                      <p:cBhvr>
                                        <p:cTn id="54" dur="500"/>
                                        <p:tgtEl>
                                          <p:spTgt spid="14363"/>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4360"/>
                                        </p:tgtEl>
                                        <p:attrNameLst>
                                          <p:attrName>style.visibility</p:attrName>
                                        </p:attrNameLst>
                                      </p:cBhvr>
                                      <p:to>
                                        <p:strVal val="visible"/>
                                      </p:to>
                                    </p:set>
                                    <p:animEffect transition="in" filter="barn(inVertical)">
                                      <p:cBhvr>
                                        <p:cTn id="57" dur="500"/>
                                        <p:tgtEl>
                                          <p:spTgt spid="14360"/>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4362"/>
                                        </p:tgtEl>
                                        <p:attrNameLst>
                                          <p:attrName>style.visibility</p:attrName>
                                        </p:attrNameLst>
                                      </p:cBhvr>
                                      <p:to>
                                        <p:strVal val="visible"/>
                                      </p:to>
                                    </p:set>
                                    <p:animEffect transition="in" filter="barn(inVertical)">
                                      <p:cBhvr>
                                        <p:cTn id="60" dur="500"/>
                                        <p:tgtEl>
                                          <p:spTgt spid="14362"/>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4366"/>
                                        </p:tgtEl>
                                        <p:attrNameLst>
                                          <p:attrName>style.visibility</p:attrName>
                                        </p:attrNameLst>
                                      </p:cBhvr>
                                      <p:to>
                                        <p:strVal val="visible"/>
                                      </p:to>
                                    </p:set>
                                    <p:animEffect transition="in" filter="barn(inVertical)">
                                      <p:cBhvr>
                                        <p:cTn id="65" dur="500"/>
                                        <p:tgtEl>
                                          <p:spTgt spid="14366"/>
                                        </p:tgtEl>
                                      </p:cBhvr>
                                    </p:animEffect>
                                  </p:childTnLst>
                                </p:cTn>
                              </p:par>
                              <p:par>
                                <p:cTn id="66" presetID="16" presetClass="entr" presetSubtype="21" fill="hold" grpId="0" nodeType="withEffect">
                                  <p:stCondLst>
                                    <p:cond delay="0"/>
                                  </p:stCondLst>
                                  <p:childTnLst>
                                    <p:set>
                                      <p:cBhvr>
                                        <p:cTn id="67" dur="1" fill="hold">
                                          <p:stCondLst>
                                            <p:cond delay="0"/>
                                          </p:stCondLst>
                                        </p:cTn>
                                        <p:tgtEl>
                                          <p:spTgt spid="14365"/>
                                        </p:tgtEl>
                                        <p:attrNameLst>
                                          <p:attrName>style.visibility</p:attrName>
                                        </p:attrNameLst>
                                      </p:cBhvr>
                                      <p:to>
                                        <p:strVal val="visible"/>
                                      </p:to>
                                    </p:set>
                                    <p:animEffect transition="in" filter="barn(inVertical)">
                                      <p:cBhvr>
                                        <p:cTn id="68" dur="500"/>
                                        <p:tgtEl>
                                          <p:spTgt spid="14365"/>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14370"/>
                                        </p:tgtEl>
                                        <p:attrNameLst>
                                          <p:attrName>style.visibility</p:attrName>
                                        </p:attrNameLst>
                                      </p:cBhvr>
                                      <p:to>
                                        <p:strVal val="visible"/>
                                      </p:to>
                                    </p:set>
                                    <p:animEffect transition="in" filter="barn(inVertical)">
                                      <p:cBhvr>
                                        <p:cTn id="71" dur="500"/>
                                        <p:tgtEl>
                                          <p:spTgt spid="14370"/>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4374"/>
                                        </p:tgtEl>
                                        <p:attrNameLst>
                                          <p:attrName>style.visibility</p:attrName>
                                        </p:attrNameLst>
                                      </p:cBhvr>
                                      <p:to>
                                        <p:strVal val="visible"/>
                                      </p:to>
                                    </p:set>
                                    <p:animEffect transition="in" filter="barn(inVertical)">
                                      <p:cBhvr>
                                        <p:cTn id="76" dur="500"/>
                                        <p:tgtEl>
                                          <p:spTgt spid="14374"/>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barn(inVertical)">
                                      <p:cBhvr>
                                        <p:cTn id="79" dur="500"/>
                                        <p:tgtEl>
                                          <p:spTgt spid="2"/>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barn(inVertical)">
                                      <p:cBhvr>
                                        <p:cTn id="82" dur="500"/>
                                        <p:tgtEl>
                                          <p:spTgt spid="4"/>
                                        </p:tgtEl>
                                      </p:cBhvr>
                                    </p:animEffect>
                                  </p:childTnLst>
                                </p:cTn>
                              </p:par>
                              <p:par>
                                <p:cTn id="83" presetID="16" presetClass="entr" presetSubtype="21"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barn(inVertical)">
                                      <p:cBhvr>
                                        <p:cTn id="8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5" grpId="0" animBg="1"/>
      <p:bldP spid="14346" grpId="0"/>
      <p:bldP spid="14352" grpId="0" animBg="1"/>
      <p:bldP spid="14353" grpId="0"/>
      <p:bldP spid="14355" grpId="0" animBg="1"/>
      <p:bldP spid="14356" grpId="0" animBg="1"/>
      <p:bldP spid="14357" grpId="0" animBg="1"/>
      <p:bldP spid="14358" grpId="0"/>
      <p:bldP spid="14359" grpId="0" animBg="1"/>
      <p:bldP spid="14360" grpId="0" animBg="1"/>
      <p:bldP spid="14361" grpId="0" animBg="1"/>
      <p:bldP spid="14362" grpId="0"/>
      <p:bldP spid="14363" grpId="0"/>
      <p:bldP spid="14364" grpId="0" animBg="1"/>
      <p:bldP spid="14365" grpId="0" animBg="1"/>
      <p:bldP spid="14366" grpId="0" animBg="1"/>
      <p:bldP spid="14370" grpId="0" animBg="1"/>
      <p:bldP spid="14374" grpId="0"/>
      <p:bldP spid="2" grpId="0" animBg="1"/>
      <p:bldP spid="4" grpId="0" animBg="1"/>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1075571" y="1009933"/>
            <a:ext cx="0" cy="534992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Line 5"/>
          <p:cNvSpPr>
            <a:spLocks noChangeShapeType="1"/>
          </p:cNvSpPr>
          <p:nvPr/>
        </p:nvSpPr>
        <p:spPr bwMode="auto">
          <a:xfrm>
            <a:off x="2873678" y="1183703"/>
            <a:ext cx="1807503" cy="4710459"/>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6"/>
          <p:cNvSpPr>
            <a:spLocks noChangeShapeType="1"/>
          </p:cNvSpPr>
          <p:nvPr/>
        </p:nvSpPr>
        <p:spPr bwMode="auto">
          <a:xfrm flipV="1">
            <a:off x="1553937" y="2153827"/>
            <a:ext cx="4585722" cy="2841565"/>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7"/>
          <p:cNvSpPr txBox="1">
            <a:spLocks noChangeArrowheads="1"/>
          </p:cNvSpPr>
          <p:nvPr/>
        </p:nvSpPr>
        <p:spPr bwMode="auto">
          <a:xfrm>
            <a:off x="209853" y="1388777"/>
            <a:ext cx="1344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t>Price</a:t>
            </a:r>
          </a:p>
        </p:txBody>
      </p:sp>
      <p:sp>
        <p:nvSpPr>
          <p:cNvPr id="14344" name="Text Box 8"/>
          <p:cNvSpPr txBox="1">
            <a:spLocks noChangeArrowheads="1"/>
          </p:cNvSpPr>
          <p:nvPr/>
        </p:nvSpPr>
        <p:spPr bwMode="auto">
          <a:xfrm>
            <a:off x="4681180" y="5604383"/>
            <a:ext cx="22518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000" b="1" dirty="0" smtClean="0"/>
              <a:t>D1 (PED inelastic)</a:t>
            </a:r>
            <a:endParaRPr lang="en-GB" altLang="en-US" sz="2000" b="1" dirty="0"/>
          </a:p>
        </p:txBody>
      </p:sp>
      <p:sp>
        <p:nvSpPr>
          <p:cNvPr id="14345" name="Line 9"/>
          <p:cNvSpPr>
            <a:spLocks noChangeShapeType="1"/>
          </p:cNvSpPr>
          <p:nvPr/>
        </p:nvSpPr>
        <p:spPr bwMode="auto">
          <a:xfrm flipH="1">
            <a:off x="1116513" y="3604264"/>
            <a:ext cx="265051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6" name="Text Box 10"/>
          <p:cNvSpPr txBox="1">
            <a:spLocks noChangeArrowheads="1"/>
          </p:cNvSpPr>
          <p:nvPr/>
        </p:nvSpPr>
        <p:spPr bwMode="auto">
          <a:xfrm>
            <a:off x="644829" y="3391254"/>
            <a:ext cx="47168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P1</a:t>
            </a:r>
            <a:endParaRPr lang="en-GB" altLang="en-US" b="1" dirty="0"/>
          </a:p>
        </p:txBody>
      </p:sp>
      <p:sp>
        <p:nvSpPr>
          <p:cNvPr id="14349" name="Line 13"/>
          <p:cNvSpPr>
            <a:spLocks noChangeShapeType="1"/>
          </p:cNvSpPr>
          <p:nvPr/>
        </p:nvSpPr>
        <p:spPr bwMode="auto">
          <a:xfrm>
            <a:off x="1061850" y="6359856"/>
            <a:ext cx="6156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Text Box 14"/>
          <p:cNvSpPr txBox="1">
            <a:spLocks noChangeArrowheads="1"/>
          </p:cNvSpPr>
          <p:nvPr/>
        </p:nvSpPr>
        <p:spPr bwMode="auto">
          <a:xfrm>
            <a:off x="5776687" y="6359856"/>
            <a:ext cx="1441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t>Quantity</a:t>
            </a:r>
          </a:p>
        </p:txBody>
      </p:sp>
      <p:sp>
        <p:nvSpPr>
          <p:cNvPr id="14351" name="Text Box 15"/>
          <p:cNvSpPr txBox="1">
            <a:spLocks noChangeArrowheads="1"/>
          </p:cNvSpPr>
          <p:nvPr/>
        </p:nvSpPr>
        <p:spPr bwMode="auto">
          <a:xfrm>
            <a:off x="787704" y="5421027"/>
            <a:ext cx="105621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0</a:t>
            </a:r>
          </a:p>
        </p:txBody>
      </p:sp>
      <p:sp>
        <p:nvSpPr>
          <p:cNvPr id="14352" name="Line 16"/>
          <p:cNvSpPr>
            <a:spLocks noChangeShapeType="1"/>
          </p:cNvSpPr>
          <p:nvPr/>
        </p:nvSpPr>
        <p:spPr bwMode="auto">
          <a:xfrm>
            <a:off x="3777429" y="3622389"/>
            <a:ext cx="0" cy="273746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Text Box 17"/>
          <p:cNvSpPr txBox="1">
            <a:spLocks noChangeArrowheads="1"/>
          </p:cNvSpPr>
          <p:nvPr/>
        </p:nvSpPr>
        <p:spPr bwMode="auto">
          <a:xfrm>
            <a:off x="3614437" y="6359856"/>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Q1</a:t>
            </a:r>
            <a:endParaRPr lang="en-GB" altLang="en-US" b="1" dirty="0"/>
          </a:p>
        </p:txBody>
      </p:sp>
      <p:sp>
        <p:nvSpPr>
          <p:cNvPr id="14354" name="Text Box 18"/>
          <p:cNvSpPr txBox="1">
            <a:spLocks noChangeArrowheads="1"/>
          </p:cNvSpPr>
          <p:nvPr/>
        </p:nvSpPr>
        <p:spPr bwMode="auto">
          <a:xfrm>
            <a:off x="6066671" y="1820577"/>
            <a:ext cx="1151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S1</a:t>
            </a:r>
            <a:endParaRPr lang="en-GB" altLang="en-US" sz="2000" b="1" dirty="0"/>
          </a:p>
        </p:txBody>
      </p:sp>
      <p:sp>
        <p:nvSpPr>
          <p:cNvPr id="14357" name="Line 21"/>
          <p:cNvSpPr>
            <a:spLocks noChangeShapeType="1"/>
          </p:cNvSpPr>
          <p:nvPr/>
        </p:nvSpPr>
        <p:spPr bwMode="auto">
          <a:xfrm flipH="1">
            <a:off x="1363437" y="1766375"/>
            <a:ext cx="3797168" cy="2479615"/>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8" name="Text Box 22"/>
          <p:cNvSpPr txBox="1">
            <a:spLocks noChangeArrowheads="1"/>
          </p:cNvSpPr>
          <p:nvPr/>
        </p:nvSpPr>
        <p:spPr bwMode="auto">
          <a:xfrm>
            <a:off x="5024669" y="1461802"/>
            <a:ext cx="7683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dirty="0" smtClean="0"/>
              <a:t>S2</a:t>
            </a:r>
            <a:endParaRPr lang="en-GB" altLang="en-US" sz="2000" b="1" dirty="0"/>
          </a:p>
        </p:txBody>
      </p:sp>
      <p:sp>
        <p:nvSpPr>
          <p:cNvPr id="14359" name="Line 23"/>
          <p:cNvSpPr>
            <a:spLocks noChangeShapeType="1"/>
          </p:cNvSpPr>
          <p:nvPr/>
        </p:nvSpPr>
        <p:spPr bwMode="auto">
          <a:xfrm flipH="1">
            <a:off x="4681180" y="2378262"/>
            <a:ext cx="68697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0" name="Line 24"/>
          <p:cNvSpPr>
            <a:spLocks noChangeShapeType="1"/>
          </p:cNvSpPr>
          <p:nvPr/>
        </p:nvSpPr>
        <p:spPr bwMode="auto">
          <a:xfrm>
            <a:off x="3513329" y="2862686"/>
            <a:ext cx="0" cy="349717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4361" name="Line 25"/>
          <p:cNvSpPr>
            <a:spLocks noChangeShapeType="1"/>
          </p:cNvSpPr>
          <p:nvPr/>
        </p:nvSpPr>
        <p:spPr bwMode="auto">
          <a:xfrm flipH="1">
            <a:off x="1116512" y="2844610"/>
            <a:ext cx="235752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2" name="Text Box 26"/>
          <p:cNvSpPr txBox="1">
            <a:spLocks noChangeArrowheads="1"/>
          </p:cNvSpPr>
          <p:nvPr/>
        </p:nvSpPr>
        <p:spPr bwMode="auto">
          <a:xfrm>
            <a:off x="3223876" y="6359856"/>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Q2</a:t>
            </a:r>
            <a:endParaRPr lang="en-GB" altLang="en-US" b="1" dirty="0"/>
          </a:p>
        </p:txBody>
      </p:sp>
      <p:sp>
        <p:nvSpPr>
          <p:cNvPr id="14363" name="Text Box 27"/>
          <p:cNvSpPr txBox="1">
            <a:spLocks noChangeArrowheads="1"/>
          </p:cNvSpPr>
          <p:nvPr/>
        </p:nvSpPr>
        <p:spPr bwMode="auto">
          <a:xfrm>
            <a:off x="641248" y="2680191"/>
            <a:ext cx="5347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P2</a:t>
            </a:r>
            <a:endParaRPr lang="en-GB" altLang="en-US" b="1" dirty="0"/>
          </a:p>
        </p:txBody>
      </p:sp>
      <p:sp>
        <p:nvSpPr>
          <p:cNvPr id="14364" name="Line 28"/>
          <p:cNvSpPr>
            <a:spLocks noChangeShapeType="1"/>
          </p:cNvSpPr>
          <p:nvPr/>
        </p:nvSpPr>
        <p:spPr bwMode="auto">
          <a:xfrm flipH="1">
            <a:off x="1716825" y="4341527"/>
            <a:ext cx="5757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70" name="Line 34"/>
          <p:cNvSpPr>
            <a:spLocks noChangeShapeType="1"/>
          </p:cNvSpPr>
          <p:nvPr/>
        </p:nvSpPr>
        <p:spPr bwMode="auto">
          <a:xfrm flipH="1">
            <a:off x="1075571" y="3757966"/>
            <a:ext cx="2445163"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Rectangle 1"/>
          <p:cNvSpPr/>
          <p:nvPr/>
        </p:nvSpPr>
        <p:spPr>
          <a:xfrm>
            <a:off x="1080500" y="3604265"/>
            <a:ext cx="2426586" cy="153701"/>
          </a:xfrm>
          <a:prstGeom prst="rect">
            <a:avLst/>
          </a:prstGeom>
          <a:solidFill>
            <a:schemeClr val="accent2">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FF0000"/>
                </a:solidFill>
              </a:rPr>
              <a:t>PRODUCER</a:t>
            </a:r>
            <a:endParaRPr lang="en-GB" sz="1200" dirty="0">
              <a:solidFill>
                <a:srgbClr val="FF0000"/>
              </a:solidFill>
            </a:endParaRPr>
          </a:p>
        </p:txBody>
      </p:sp>
      <p:sp>
        <p:nvSpPr>
          <p:cNvPr id="4" name="Rectangle 3"/>
          <p:cNvSpPr/>
          <p:nvPr/>
        </p:nvSpPr>
        <p:spPr>
          <a:xfrm>
            <a:off x="1094148" y="2844609"/>
            <a:ext cx="2412937" cy="759655"/>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CONSUMER</a:t>
            </a:r>
            <a:endParaRPr lang="en-GB" dirty="0">
              <a:solidFill>
                <a:srgbClr val="FF0000"/>
              </a:solidFill>
            </a:endParaRPr>
          </a:p>
        </p:txBody>
      </p:sp>
      <p:sp>
        <p:nvSpPr>
          <p:cNvPr id="40" name="Rectangle 39"/>
          <p:cNvSpPr/>
          <p:nvPr/>
        </p:nvSpPr>
        <p:spPr>
          <a:xfrm>
            <a:off x="308450" y="149709"/>
            <a:ext cx="10765805" cy="800219"/>
          </a:xfrm>
          <a:prstGeom prst="rect">
            <a:avLst/>
          </a:prstGeom>
          <a:noFill/>
        </p:spPr>
        <p:txBody>
          <a:bodyPr wrap="square" lIns="91440" tIns="45720" rIns="91440" bIns="45720">
            <a:spAutoFit/>
          </a:bodyPr>
          <a:lstStyle/>
          <a:p>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PED and INDIRECT TAX</a:t>
            </a:r>
            <a:endParaRPr lang="en-US" sz="4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6" name="Text Box 19"/>
          <p:cNvSpPr txBox="1">
            <a:spLocks noChangeArrowheads="1"/>
          </p:cNvSpPr>
          <p:nvPr/>
        </p:nvSpPr>
        <p:spPr bwMode="auto">
          <a:xfrm>
            <a:off x="7218137" y="378096"/>
            <a:ext cx="4628119" cy="369332"/>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The following is A* evaluation and analysis…</a:t>
            </a:r>
            <a:endParaRPr lang="en-GB" altLang="en-US" dirty="0"/>
          </a:p>
        </p:txBody>
      </p:sp>
      <p:sp>
        <p:nvSpPr>
          <p:cNvPr id="37" name="Text Box 19"/>
          <p:cNvSpPr txBox="1">
            <a:spLocks noChangeArrowheads="1"/>
          </p:cNvSpPr>
          <p:nvPr/>
        </p:nvSpPr>
        <p:spPr bwMode="auto">
          <a:xfrm>
            <a:off x="7218136" y="1092470"/>
            <a:ext cx="4628119" cy="646331"/>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Products that have a PED inelastic demand curve, will alter the incidence of tax.</a:t>
            </a:r>
            <a:endParaRPr lang="en-GB" altLang="en-US" dirty="0"/>
          </a:p>
        </p:txBody>
      </p:sp>
      <p:sp>
        <p:nvSpPr>
          <p:cNvPr id="38" name="Text Box 19"/>
          <p:cNvSpPr txBox="1">
            <a:spLocks noChangeArrowheads="1"/>
          </p:cNvSpPr>
          <p:nvPr/>
        </p:nvSpPr>
        <p:spPr bwMode="auto">
          <a:xfrm>
            <a:off x="7218135" y="2153827"/>
            <a:ext cx="4628119" cy="923330"/>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When the demand curve is relatively inelastic, the incidence of tax will be placed mostly upon the consumer.</a:t>
            </a:r>
            <a:endParaRPr lang="en-GB" altLang="en-US" dirty="0"/>
          </a:p>
        </p:txBody>
      </p:sp>
      <p:sp>
        <p:nvSpPr>
          <p:cNvPr id="39" name="Text Box 19"/>
          <p:cNvSpPr txBox="1">
            <a:spLocks noChangeArrowheads="1"/>
          </p:cNvSpPr>
          <p:nvPr/>
        </p:nvSpPr>
        <p:spPr bwMode="auto">
          <a:xfrm>
            <a:off x="7218138" y="3339872"/>
            <a:ext cx="4628119" cy="1477328"/>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Remember, the producer is the one who has to pay the tax to the government. Therefore when the PED of the product is inelastic, they choose to pass most of the tax burden onto the consumer.</a:t>
            </a:r>
            <a:endParaRPr lang="en-GB" altLang="en-US" dirty="0"/>
          </a:p>
        </p:txBody>
      </p:sp>
      <p:sp>
        <p:nvSpPr>
          <p:cNvPr id="41" name="Text Box 19"/>
          <p:cNvSpPr txBox="1">
            <a:spLocks noChangeArrowheads="1"/>
          </p:cNvSpPr>
          <p:nvPr/>
        </p:nvSpPr>
        <p:spPr bwMode="auto">
          <a:xfrm>
            <a:off x="7218138" y="5129887"/>
            <a:ext cx="4628119" cy="646331"/>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Because the inelastic PED means that the tax causes only a small reduction in demand.</a:t>
            </a:r>
            <a:endParaRPr lang="en-GB" altLang="en-US" dirty="0"/>
          </a:p>
        </p:txBody>
      </p:sp>
    </p:spTree>
    <p:extLst>
      <p:ext uri="{BB962C8B-B14F-4D97-AF65-F5344CB8AC3E}">
        <p14:creationId xmlns:p14="http://schemas.microsoft.com/office/powerpoint/2010/main" val="248177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352"/>
                                        </p:tgtEl>
                                        <p:attrNameLst>
                                          <p:attrName>style.visibility</p:attrName>
                                        </p:attrNameLst>
                                      </p:cBhvr>
                                      <p:to>
                                        <p:strVal val="visible"/>
                                      </p:to>
                                    </p:set>
                                    <p:animEffect transition="in" filter="barn(inVertical)">
                                      <p:cBhvr>
                                        <p:cTn id="15" dur="500"/>
                                        <p:tgtEl>
                                          <p:spTgt spid="1435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4345"/>
                                        </p:tgtEl>
                                        <p:attrNameLst>
                                          <p:attrName>style.visibility</p:attrName>
                                        </p:attrNameLst>
                                      </p:cBhvr>
                                      <p:to>
                                        <p:strVal val="visible"/>
                                      </p:to>
                                    </p:set>
                                    <p:animEffect transition="in" filter="barn(inVertical)">
                                      <p:cBhvr>
                                        <p:cTn id="18" dur="500"/>
                                        <p:tgtEl>
                                          <p:spTgt spid="1434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4346"/>
                                        </p:tgtEl>
                                        <p:attrNameLst>
                                          <p:attrName>style.visibility</p:attrName>
                                        </p:attrNameLst>
                                      </p:cBhvr>
                                      <p:to>
                                        <p:strVal val="visible"/>
                                      </p:to>
                                    </p:set>
                                    <p:animEffect transition="in" filter="barn(inVertical)">
                                      <p:cBhvr>
                                        <p:cTn id="21" dur="500"/>
                                        <p:tgtEl>
                                          <p:spTgt spid="1434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353"/>
                                        </p:tgtEl>
                                        <p:attrNameLst>
                                          <p:attrName>style.visibility</p:attrName>
                                        </p:attrNameLst>
                                      </p:cBhvr>
                                      <p:to>
                                        <p:strVal val="visible"/>
                                      </p:to>
                                    </p:set>
                                    <p:animEffect transition="in" filter="barn(inVertical)">
                                      <p:cBhvr>
                                        <p:cTn id="24" dur="500"/>
                                        <p:tgtEl>
                                          <p:spTgt spid="1435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wipe(down)">
                                      <p:cBhvr>
                                        <p:cTn id="44" dur="500"/>
                                        <p:tgtEl>
                                          <p:spTgt spid="3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down)">
                                      <p:cBhvr>
                                        <p:cTn id="49" dur="500"/>
                                        <p:tgtEl>
                                          <p:spTgt spid="4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4364"/>
                                        </p:tgtEl>
                                        <p:attrNameLst>
                                          <p:attrName>style.visibility</p:attrName>
                                        </p:attrNameLst>
                                      </p:cBhvr>
                                      <p:to>
                                        <p:strVal val="visible"/>
                                      </p:to>
                                    </p:set>
                                    <p:animEffect transition="in" filter="barn(inVertical)">
                                      <p:cBhvr>
                                        <p:cTn id="54" dur="500"/>
                                        <p:tgtEl>
                                          <p:spTgt spid="14364"/>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4359"/>
                                        </p:tgtEl>
                                        <p:attrNameLst>
                                          <p:attrName>style.visibility</p:attrName>
                                        </p:attrNameLst>
                                      </p:cBhvr>
                                      <p:to>
                                        <p:strVal val="visible"/>
                                      </p:to>
                                    </p:set>
                                    <p:animEffect transition="in" filter="barn(inVertical)">
                                      <p:cBhvr>
                                        <p:cTn id="57" dur="500"/>
                                        <p:tgtEl>
                                          <p:spTgt spid="14359"/>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4357"/>
                                        </p:tgtEl>
                                        <p:attrNameLst>
                                          <p:attrName>style.visibility</p:attrName>
                                        </p:attrNameLst>
                                      </p:cBhvr>
                                      <p:to>
                                        <p:strVal val="visible"/>
                                      </p:to>
                                    </p:set>
                                    <p:animEffect transition="in" filter="barn(inVertical)">
                                      <p:cBhvr>
                                        <p:cTn id="60" dur="500"/>
                                        <p:tgtEl>
                                          <p:spTgt spid="14357"/>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14358"/>
                                        </p:tgtEl>
                                        <p:attrNameLst>
                                          <p:attrName>style.visibility</p:attrName>
                                        </p:attrNameLst>
                                      </p:cBhvr>
                                      <p:to>
                                        <p:strVal val="visible"/>
                                      </p:to>
                                    </p:set>
                                    <p:animEffect transition="in" filter="barn(inVertical)">
                                      <p:cBhvr>
                                        <p:cTn id="63" dur="500"/>
                                        <p:tgtEl>
                                          <p:spTgt spid="14358"/>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4361"/>
                                        </p:tgtEl>
                                        <p:attrNameLst>
                                          <p:attrName>style.visibility</p:attrName>
                                        </p:attrNameLst>
                                      </p:cBhvr>
                                      <p:to>
                                        <p:strVal val="visible"/>
                                      </p:to>
                                    </p:set>
                                    <p:animEffect transition="in" filter="barn(inVertical)">
                                      <p:cBhvr>
                                        <p:cTn id="66" dur="500"/>
                                        <p:tgtEl>
                                          <p:spTgt spid="14361"/>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14363"/>
                                        </p:tgtEl>
                                        <p:attrNameLst>
                                          <p:attrName>style.visibility</p:attrName>
                                        </p:attrNameLst>
                                      </p:cBhvr>
                                      <p:to>
                                        <p:strVal val="visible"/>
                                      </p:to>
                                    </p:set>
                                    <p:animEffect transition="in" filter="barn(inVertical)">
                                      <p:cBhvr>
                                        <p:cTn id="69" dur="500"/>
                                        <p:tgtEl>
                                          <p:spTgt spid="14363"/>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14360"/>
                                        </p:tgtEl>
                                        <p:attrNameLst>
                                          <p:attrName>style.visibility</p:attrName>
                                        </p:attrNameLst>
                                      </p:cBhvr>
                                      <p:to>
                                        <p:strVal val="visible"/>
                                      </p:to>
                                    </p:set>
                                    <p:animEffect transition="in" filter="barn(inVertical)">
                                      <p:cBhvr>
                                        <p:cTn id="72" dur="500"/>
                                        <p:tgtEl>
                                          <p:spTgt spid="14360"/>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14362"/>
                                        </p:tgtEl>
                                        <p:attrNameLst>
                                          <p:attrName>style.visibility</p:attrName>
                                        </p:attrNameLst>
                                      </p:cBhvr>
                                      <p:to>
                                        <p:strVal val="visible"/>
                                      </p:to>
                                    </p:set>
                                    <p:animEffect transition="in" filter="barn(inVertical)">
                                      <p:cBhvr>
                                        <p:cTn id="75" dur="500"/>
                                        <p:tgtEl>
                                          <p:spTgt spid="14362"/>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14370"/>
                                        </p:tgtEl>
                                        <p:attrNameLst>
                                          <p:attrName>style.visibility</p:attrName>
                                        </p:attrNameLst>
                                      </p:cBhvr>
                                      <p:to>
                                        <p:strVal val="visible"/>
                                      </p:to>
                                    </p:set>
                                    <p:animEffect transition="in" filter="barn(inVertical)">
                                      <p:cBhvr>
                                        <p:cTn id="78" dur="500"/>
                                        <p:tgtEl>
                                          <p:spTgt spid="14370"/>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barn(inVertical)">
                                      <p:cBhvr>
                                        <p:cTn id="81" dur="500"/>
                                        <p:tgtEl>
                                          <p:spTgt spid="2"/>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4"/>
                                        </p:tgtEl>
                                        <p:attrNameLst>
                                          <p:attrName>style.visibility</p:attrName>
                                        </p:attrNameLst>
                                      </p:cBhvr>
                                      <p:to>
                                        <p:strVal val="visible"/>
                                      </p:to>
                                    </p:set>
                                    <p:animEffect transition="in" filter="barn(inVertical)">
                                      <p:cBhvr>
                                        <p:cTn id="8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5" grpId="0" animBg="1"/>
      <p:bldP spid="14346" grpId="0"/>
      <p:bldP spid="14352" grpId="0" animBg="1"/>
      <p:bldP spid="14353" grpId="0"/>
      <p:bldP spid="14357" grpId="0" animBg="1"/>
      <p:bldP spid="14358" grpId="0"/>
      <p:bldP spid="14359" grpId="0" animBg="1"/>
      <p:bldP spid="14360" grpId="0" animBg="1"/>
      <p:bldP spid="14361" grpId="0" animBg="1"/>
      <p:bldP spid="14362" grpId="0"/>
      <p:bldP spid="14363" grpId="0"/>
      <p:bldP spid="14364" grpId="0" animBg="1"/>
      <p:bldP spid="14370" grpId="0" animBg="1"/>
      <p:bldP spid="2" grpId="0" animBg="1"/>
      <p:bldP spid="4" grpId="0" animBg="1"/>
      <p:bldP spid="36" grpId="0" animBg="1"/>
      <p:bldP spid="37" grpId="0" animBg="1"/>
      <p:bldP spid="38" grpId="0" animBg="1"/>
      <p:bldP spid="39" grpId="0" animBg="1"/>
      <p:bldP spid="4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1075571" y="1009933"/>
            <a:ext cx="0" cy="534992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Line 5"/>
          <p:cNvSpPr>
            <a:spLocks noChangeShapeType="1"/>
          </p:cNvSpPr>
          <p:nvPr/>
        </p:nvSpPr>
        <p:spPr bwMode="auto">
          <a:xfrm>
            <a:off x="1220771" y="2404867"/>
            <a:ext cx="4845900" cy="879486"/>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6"/>
          <p:cNvSpPr>
            <a:spLocks noChangeShapeType="1"/>
          </p:cNvSpPr>
          <p:nvPr/>
        </p:nvSpPr>
        <p:spPr bwMode="auto">
          <a:xfrm flipV="1">
            <a:off x="1553937" y="2153827"/>
            <a:ext cx="4585722" cy="2841565"/>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7"/>
          <p:cNvSpPr txBox="1">
            <a:spLocks noChangeArrowheads="1"/>
          </p:cNvSpPr>
          <p:nvPr/>
        </p:nvSpPr>
        <p:spPr bwMode="auto">
          <a:xfrm>
            <a:off x="209853" y="1388777"/>
            <a:ext cx="1344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t>Price</a:t>
            </a:r>
          </a:p>
        </p:txBody>
      </p:sp>
      <p:sp>
        <p:nvSpPr>
          <p:cNvPr id="14344" name="Text Box 8"/>
          <p:cNvSpPr txBox="1">
            <a:spLocks noChangeArrowheads="1"/>
          </p:cNvSpPr>
          <p:nvPr/>
        </p:nvSpPr>
        <p:spPr bwMode="auto">
          <a:xfrm>
            <a:off x="5029257" y="3298432"/>
            <a:ext cx="22518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000" b="1" dirty="0" smtClean="0"/>
              <a:t>D1 (PED elastic)</a:t>
            </a:r>
            <a:endParaRPr lang="en-GB" altLang="en-US" sz="2000" b="1" dirty="0"/>
          </a:p>
        </p:txBody>
      </p:sp>
      <p:sp>
        <p:nvSpPr>
          <p:cNvPr id="14345" name="Line 9"/>
          <p:cNvSpPr>
            <a:spLocks noChangeShapeType="1"/>
          </p:cNvSpPr>
          <p:nvPr/>
        </p:nvSpPr>
        <p:spPr bwMode="auto">
          <a:xfrm flipH="1">
            <a:off x="1116512" y="3063509"/>
            <a:ext cx="357831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6" name="Text Box 10"/>
          <p:cNvSpPr txBox="1">
            <a:spLocks noChangeArrowheads="1"/>
          </p:cNvSpPr>
          <p:nvPr/>
        </p:nvSpPr>
        <p:spPr bwMode="auto">
          <a:xfrm>
            <a:off x="644829" y="2899926"/>
            <a:ext cx="47168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P1</a:t>
            </a:r>
            <a:endParaRPr lang="en-GB" altLang="en-US" b="1" dirty="0"/>
          </a:p>
        </p:txBody>
      </p:sp>
      <p:sp>
        <p:nvSpPr>
          <p:cNvPr id="14349" name="Line 13"/>
          <p:cNvSpPr>
            <a:spLocks noChangeShapeType="1"/>
          </p:cNvSpPr>
          <p:nvPr/>
        </p:nvSpPr>
        <p:spPr bwMode="auto">
          <a:xfrm>
            <a:off x="1061850" y="6359856"/>
            <a:ext cx="6156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Text Box 14"/>
          <p:cNvSpPr txBox="1">
            <a:spLocks noChangeArrowheads="1"/>
          </p:cNvSpPr>
          <p:nvPr/>
        </p:nvSpPr>
        <p:spPr bwMode="auto">
          <a:xfrm>
            <a:off x="5776687" y="6359856"/>
            <a:ext cx="1441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t>Quantity</a:t>
            </a:r>
          </a:p>
        </p:txBody>
      </p:sp>
      <p:sp>
        <p:nvSpPr>
          <p:cNvPr id="14351" name="Text Box 15"/>
          <p:cNvSpPr txBox="1">
            <a:spLocks noChangeArrowheads="1"/>
          </p:cNvSpPr>
          <p:nvPr/>
        </p:nvSpPr>
        <p:spPr bwMode="auto">
          <a:xfrm>
            <a:off x="787704" y="5421027"/>
            <a:ext cx="105621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0</a:t>
            </a:r>
          </a:p>
        </p:txBody>
      </p:sp>
      <p:sp>
        <p:nvSpPr>
          <p:cNvPr id="14352" name="Line 16"/>
          <p:cNvSpPr>
            <a:spLocks noChangeShapeType="1"/>
          </p:cNvSpPr>
          <p:nvPr/>
        </p:nvSpPr>
        <p:spPr bwMode="auto">
          <a:xfrm>
            <a:off x="4694828" y="3077157"/>
            <a:ext cx="0" cy="3282699"/>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Text Box 17"/>
          <p:cNvSpPr txBox="1">
            <a:spLocks noChangeArrowheads="1"/>
          </p:cNvSpPr>
          <p:nvPr/>
        </p:nvSpPr>
        <p:spPr bwMode="auto">
          <a:xfrm>
            <a:off x="4467462" y="6391476"/>
            <a:ext cx="45938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Q1</a:t>
            </a:r>
            <a:endParaRPr lang="en-GB" altLang="en-US" b="1" dirty="0"/>
          </a:p>
        </p:txBody>
      </p:sp>
      <p:sp>
        <p:nvSpPr>
          <p:cNvPr id="14354" name="Text Box 18"/>
          <p:cNvSpPr txBox="1">
            <a:spLocks noChangeArrowheads="1"/>
          </p:cNvSpPr>
          <p:nvPr/>
        </p:nvSpPr>
        <p:spPr bwMode="auto">
          <a:xfrm>
            <a:off x="6066671" y="1820577"/>
            <a:ext cx="1151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S1</a:t>
            </a:r>
            <a:endParaRPr lang="en-GB" altLang="en-US" sz="2000" b="1" dirty="0"/>
          </a:p>
        </p:txBody>
      </p:sp>
      <p:sp>
        <p:nvSpPr>
          <p:cNvPr id="14357" name="Line 21"/>
          <p:cNvSpPr>
            <a:spLocks noChangeShapeType="1"/>
          </p:cNvSpPr>
          <p:nvPr/>
        </p:nvSpPr>
        <p:spPr bwMode="auto">
          <a:xfrm flipH="1">
            <a:off x="1363437" y="1766375"/>
            <a:ext cx="3797168" cy="2479615"/>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8" name="Text Box 22"/>
          <p:cNvSpPr txBox="1">
            <a:spLocks noChangeArrowheads="1"/>
          </p:cNvSpPr>
          <p:nvPr/>
        </p:nvSpPr>
        <p:spPr bwMode="auto">
          <a:xfrm>
            <a:off x="5024669" y="1461802"/>
            <a:ext cx="7683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dirty="0" smtClean="0"/>
              <a:t>S2</a:t>
            </a:r>
            <a:endParaRPr lang="en-GB" altLang="en-US" sz="2000" b="1" dirty="0"/>
          </a:p>
        </p:txBody>
      </p:sp>
      <p:sp>
        <p:nvSpPr>
          <p:cNvPr id="14359" name="Line 23"/>
          <p:cNvSpPr>
            <a:spLocks noChangeShapeType="1"/>
          </p:cNvSpPr>
          <p:nvPr/>
        </p:nvSpPr>
        <p:spPr bwMode="auto">
          <a:xfrm flipH="1">
            <a:off x="4681180" y="2378262"/>
            <a:ext cx="68697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0" name="Line 24"/>
          <p:cNvSpPr>
            <a:spLocks noChangeShapeType="1"/>
          </p:cNvSpPr>
          <p:nvPr/>
        </p:nvSpPr>
        <p:spPr bwMode="auto">
          <a:xfrm>
            <a:off x="3513329" y="2862686"/>
            <a:ext cx="0" cy="349717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4361" name="Line 25"/>
          <p:cNvSpPr>
            <a:spLocks noChangeShapeType="1"/>
          </p:cNvSpPr>
          <p:nvPr/>
        </p:nvSpPr>
        <p:spPr bwMode="auto">
          <a:xfrm flipH="1">
            <a:off x="1116512" y="2844610"/>
            <a:ext cx="2357527"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2" name="Text Box 26"/>
          <p:cNvSpPr txBox="1">
            <a:spLocks noChangeArrowheads="1"/>
          </p:cNvSpPr>
          <p:nvPr/>
        </p:nvSpPr>
        <p:spPr bwMode="auto">
          <a:xfrm>
            <a:off x="3287616" y="6359855"/>
            <a:ext cx="6547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Q2</a:t>
            </a:r>
            <a:endParaRPr lang="en-GB" altLang="en-US" b="1" dirty="0"/>
          </a:p>
        </p:txBody>
      </p:sp>
      <p:sp>
        <p:nvSpPr>
          <p:cNvPr id="14363" name="Text Box 27"/>
          <p:cNvSpPr txBox="1">
            <a:spLocks noChangeArrowheads="1"/>
          </p:cNvSpPr>
          <p:nvPr/>
        </p:nvSpPr>
        <p:spPr bwMode="auto">
          <a:xfrm>
            <a:off x="641248" y="2611951"/>
            <a:ext cx="5347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b="1" dirty="0" smtClean="0"/>
              <a:t>P2</a:t>
            </a:r>
            <a:endParaRPr lang="en-GB" altLang="en-US" b="1" dirty="0"/>
          </a:p>
        </p:txBody>
      </p:sp>
      <p:sp>
        <p:nvSpPr>
          <p:cNvPr id="14364" name="Line 28"/>
          <p:cNvSpPr>
            <a:spLocks noChangeShapeType="1"/>
          </p:cNvSpPr>
          <p:nvPr/>
        </p:nvSpPr>
        <p:spPr bwMode="auto">
          <a:xfrm flipH="1">
            <a:off x="1716825" y="4341527"/>
            <a:ext cx="5757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70" name="Line 34"/>
          <p:cNvSpPr>
            <a:spLocks noChangeShapeType="1"/>
          </p:cNvSpPr>
          <p:nvPr/>
        </p:nvSpPr>
        <p:spPr bwMode="auto">
          <a:xfrm flipH="1">
            <a:off x="1075571" y="3757966"/>
            <a:ext cx="2445163"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Rectangle 1"/>
          <p:cNvSpPr/>
          <p:nvPr/>
        </p:nvSpPr>
        <p:spPr>
          <a:xfrm>
            <a:off x="1102865" y="3077157"/>
            <a:ext cx="2410463" cy="680809"/>
          </a:xfrm>
          <a:prstGeom prst="rect">
            <a:avLst/>
          </a:prstGeom>
          <a:solidFill>
            <a:schemeClr val="accent2">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0000"/>
                </a:solidFill>
              </a:rPr>
              <a:t>PRODUCER</a:t>
            </a:r>
            <a:endParaRPr lang="en-GB" sz="2400" dirty="0">
              <a:solidFill>
                <a:srgbClr val="FF0000"/>
              </a:solidFill>
            </a:endParaRPr>
          </a:p>
        </p:txBody>
      </p:sp>
      <p:sp>
        <p:nvSpPr>
          <p:cNvPr id="4" name="Rectangle 3"/>
          <p:cNvSpPr/>
          <p:nvPr/>
        </p:nvSpPr>
        <p:spPr>
          <a:xfrm>
            <a:off x="1100392" y="2858258"/>
            <a:ext cx="2412937" cy="202294"/>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FF0000"/>
                </a:solidFill>
              </a:rPr>
              <a:t>CONSUMER</a:t>
            </a:r>
            <a:endParaRPr lang="en-GB" sz="1200" dirty="0">
              <a:solidFill>
                <a:srgbClr val="FF0000"/>
              </a:solidFill>
            </a:endParaRPr>
          </a:p>
        </p:txBody>
      </p:sp>
      <p:sp>
        <p:nvSpPr>
          <p:cNvPr id="40" name="Rectangle 39"/>
          <p:cNvSpPr/>
          <p:nvPr/>
        </p:nvSpPr>
        <p:spPr>
          <a:xfrm>
            <a:off x="308450" y="149709"/>
            <a:ext cx="10765805" cy="800219"/>
          </a:xfrm>
          <a:prstGeom prst="rect">
            <a:avLst/>
          </a:prstGeom>
          <a:noFill/>
        </p:spPr>
        <p:txBody>
          <a:bodyPr wrap="square" lIns="91440" tIns="45720" rIns="91440" bIns="45720">
            <a:spAutoFit/>
          </a:bodyPr>
          <a:lstStyle/>
          <a:p>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PED and INDIRECT TAX</a:t>
            </a:r>
            <a:endParaRPr lang="en-US" sz="4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6" name="Text Box 19"/>
          <p:cNvSpPr txBox="1">
            <a:spLocks noChangeArrowheads="1"/>
          </p:cNvSpPr>
          <p:nvPr/>
        </p:nvSpPr>
        <p:spPr bwMode="auto">
          <a:xfrm>
            <a:off x="7218137" y="378096"/>
            <a:ext cx="4628119" cy="646331"/>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The opposite happens when the demand for the produce being taxed is relatively elastic.</a:t>
            </a:r>
            <a:endParaRPr lang="en-GB" altLang="en-US" dirty="0"/>
          </a:p>
        </p:txBody>
      </p:sp>
      <p:sp>
        <p:nvSpPr>
          <p:cNvPr id="38" name="Text Box 19"/>
          <p:cNvSpPr txBox="1">
            <a:spLocks noChangeArrowheads="1"/>
          </p:cNvSpPr>
          <p:nvPr/>
        </p:nvSpPr>
        <p:spPr bwMode="auto">
          <a:xfrm>
            <a:off x="7218135" y="1255273"/>
            <a:ext cx="4628119" cy="923330"/>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When the demand curve is relatively elastic, the incidence of tax will be placed mostly upon the producer.</a:t>
            </a:r>
            <a:endParaRPr lang="en-GB" altLang="en-US" dirty="0"/>
          </a:p>
        </p:txBody>
      </p:sp>
      <p:sp>
        <p:nvSpPr>
          <p:cNvPr id="39" name="Text Box 19"/>
          <p:cNvSpPr txBox="1">
            <a:spLocks noChangeArrowheads="1"/>
          </p:cNvSpPr>
          <p:nvPr/>
        </p:nvSpPr>
        <p:spPr bwMode="auto">
          <a:xfrm>
            <a:off x="7218138" y="2545689"/>
            <a:ext cx="4628119" cy="923330"/>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Because the product has an elastic PED, the producer chooses to have the highest tax burden. </a:t>
            </a:r>
            <a:endParaRPr lang="en-GB" altLang="en-US" dirty="0"/>
          </a:p>
        </p:txBody>
      </p:sp>
      <p:sp>
        <p:nvSpPr>
          <p:cNvPr id="41" name="Text Box 19"/>
          <p:cNvSpPr txBox="1">
            <a:spLocks noChangeArrowheads="1"/>
          </p:cNvSpPr>
          <p:nvPr/>
        </p:nvSpPr>
        <p:spPr bwMode="auto">
          <a:xfrm>
            <a:off x="7218134" y="3757966"/>
            <a:ext cx="4628119" cy="1477328"/>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Because if the producer placed the burden upon the consumer, then the elastic nature of demand means that it would take only a small price increase to cause a large fall in quantity demanded.</a:t>
            </a:r>
            <a:endParaRPr lang="en-GB" altLang="en-US" dirty="0"/>
          </a:p>
        </p:txBody>
      </p:sp>
      <p:sp>
        <p:nvSpPr>
          <p:cNvPr id="32" name="Text Box 19"/>
          <p:cNvSpPr txBox="1">
            <a:spLocks noChangeArrowheads="1"/>
          </p:cNvSpPr>
          <p:nvPr/>
        </p:nvSpPr>
        <p:spPr bwMode="auto">
          <a:xfrm>
            <a:off x="7253844" y="5407379"/>
            <a:ext cx="4628119" cy="923330"/>
          </a:xfrm>
          <a:prstGeom prst="rect">
            <a:avLst/>
          </a:prstGeom>
          <a:solidFill>
            <a:schemeClr val="accent4">
              <a:lumMod val="40000"/>
              <a:lumOff val="60000"/>
            </a:schemeClr>
          </a:solidFill>
          <a:ln>
            <a:noFill/>
          </a:ln>
          <a:effectLst/>
          <a:extLst/>
        </p:spPr>
        <p:txBody>
          <a:bodyPr wrap="square">
            <a:spAutoFit/>
          </a:bodyPr>
          <a:lstStyle/>
          <a:p>
            <a:pPr>
              <a:spcBef>
                <a:spcPct val="50000"/>
              </a:spcBef>
            </a:pPr>
            <a:r>
              <a:rPr lang="en-GB" altLang="en-US" dirty="0" smtClean="0"/>
              <a:t>If demand fell too much, then the producer is in danger of going out of business – therefore takes the highest burden of tax.</a:t>
            </a:r>
            <a:endParaRPr lang="en-GB" altLang="en-US" dirty="0"/>
          </a:p>
        </p:txBody>
      </p:sp>
    </p:spTree>
    <p:extLst>
      <p:ext uri="{BB962C8B-B14F-4D97-AF65-F5344CB8AC3E}">
        <p14:creationId xmlns:p14="http://schemas.microsoft.com/office/powerpoint/2010/main" val="419751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352"/>
                                        </p:tgtEl>
                                        <p:attrNameLst>
                                          <p:attrName>style.visibility</p:attrName>
                                        </p:attrNameLst>
                                      </p:cBhvr>
                                      <p:to>
                                        <p:strVal val="visible"/>
                                      </p:to>
                                    </p:set>
                                    <p:animEffect transition="in" filter="barn(inVertical)">
                                      <p:cBhvr>
                                        <p:cTn id="15" dur="500"/>
                                        <p:tgtEl>
                                          <p:spTgt spid="1435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4345"/>
                                        </p:tgtEl>
                                        <p:attrNameLst>
                                          <p:attrName>style.visibility</p:attrName>
                                        </p:attrNameLst>
                                      </p:cBhvr>
                                      <p:to>
                                        <p:strVal val="visible"/>
                                      </p:to>
                                    </p:set>
                                    <p:animEffect transition="in" filter="barn(inVertical)">
                                      <p:cBhvr>
                                        <p:cTn id="18" dur="500"/>
                                        <p:tgtEl>
                                          <p:spTgt spid="1434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4346"/>
                                        </p:tgtEl>
                                        <p:attrNameLst>
                                          <p:attrName>style.visibility</p:attrName>
                                        </p:attrNameLst>
                                      </p:cBhvr>
                                      <p:to>
                                        <p:strVal val="visible"/>
                                      </p:to>
                                    </p:set>
                                    <p:animEffect transition="in" filter="barn(inVertical)">
                                      <p:cBhvr>
                                        <p:cTn id="21" dur="500"/>
                                        <p:tgtEl>
                                          <p:spTgt spid="1434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353"/>
                                        </p:tgtEl>
                                        <p:attrNameLst>
                                          <p:attrName>style.visibility</p:attrName>
                                        </p:attrNameLst>
                                      </p:cBhvr>
                                      <p:to>
                                        <p:strVal val="visible"/>
                                      </p:to>
                                    </p:set>
                                    <p:animEffect transition="in" filter="barn(inVertical)">
                                      <p:cBhvr>
                                        <p:cTn id="24" dur="500"/>
                                        <p:tgtEl>
                                          <p:spTgt spid="1435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down)">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5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wipe(down)">
                                      <p:cBhvr>
                                        <p:cTn id="44" dur="500"/>
                                        <p:tgtEl>
                                          <p:spTgt spid="4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4364"/>
                                        </p:tgtEl>
                                        <p:attrNameLst>
                                          <p:attrName>style.visibility</p:attrName>
                                        </p:attrNameLst>
                                      </p:cBhvr>
                                      <p:to>
                                        <p:strVal val="visible"/>
                                      </p:to>
                                    </p:set>
                                    <p:animEffect transition="in" filter="barn(inVertical)">
                                      <p:cBhvr>
                                        <p:cTn id="49" dur="500"/>
                                        <p:tgtEl>
                                          <p:spTgt spid="1436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4359"/>
                                        </p:tgtEl>
                                        <p:attrNameLst>
                                          <p:attrName>style.visibility</p:attrName>
                                        </p:attrNameLst>
                                      </p:cBhvr>
                                      <p:to>
                                        <p:strVal val="visible"/>
                                      </p:to>
                                    </p:set>
                                    <p:animEffect transition="in" filter="barn(inVertical)">
                                      <p:cBhvr>
                                        <p:cTn id="52" dur="500"/>
                                        <p:tgtEl>
                                          <p:spTgt spid="14359"/>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4357"/>
                                        </p:tgtEl>
                                        <p:attrNameLst>
                                          <p:attrName>style.visibility</p:attrName>
                                        </p:attrNameLst>
                                      </p:cBhvr>
                                      <p:to>
                                        <p:strVal val="visible"/>
                                      </p:to>
                                    </p:set>
                                    <p:animEffect transition="in" filter="barn(inVertical)">
                                      <p:cBhvr>
                                        <p:cTn id="55" dur="500"/>
                                        <p:tgtEl>
                                          <p:spTgt spid="14357"/>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4358"/>
                                        </p:tgtEl>
                                        <p:attrNameLst>
                                          <p:attrName>style.visibility</p:attrName>
                                        </p:attrNameLst>
                                      </p:cBhvr>
                                      <p:to>
                                        <p:strVal val="visible"/>
                                      </p:to>
                                    </p:set>
                                    <p:animEffect transition="in" filter="barn(inVertical)">
                                      <p:cBhvr>
                                        <p:cTn id="58" dur="500"/>
                                        <p:tgtEl>
                                          <p:spTgt spid="14358"/>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4361"/>
                                        </p:tgtEl>
                                        <p:attrNameLst>
                                          <p:attrName>style.visibility</p:attrName>
                                        </p:attrNameLst>
                                      </p:cBhvr>
                                      <p:to>
                                        <p:strVal val="visible"/>
                                      </p:to>
                                    </p:set>
                                    <p:animEffect transition="in" filter="barn(inVertical)">
                                      <p:cBhvr>
                                        <p:cTn id="61" dur="500"/>
                                        <p:tgtEl>
                                          <p:spTgt spid="1436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4363"/>
                                        </p:tgtEl>
                                        <p:attrNameLst>
                                          <p:attrName>style.visibility</p:attrName>
                                        </p:attrNameLst>
                                      </p:cBhvr>
                                      <p:to>
                                        <p:strVal val="visible"/>
                                      </p:to>
                                    </p:set>
                                    <p:animEffect transition="in" filter="barn(inVertical)">
                                      <p:cBhvr>
                                        <p:cTn id="64" dur="500"/>
                                        <p:tgtEl>
                                          <p:spTgt spid="14363"/>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4360"/>
                                        </p:tgtEl>
                                        <p:attrNameLst>
                                          <p:attrName>style.visibility</p:attrName>
                                        </p:attrNameLst>
                                      </p:cBhvr>
                                      <p:to>
                                        <p:strVal val="visible"/>
                                      </p:to>
                                    </p:set>
                                    <p:animEffect transition="in" filter="barn(inVertical)">
                                      <p:cBhvr>
                                        <p:cTn id="67" dur="500"/>
                                        <p:tgtEl>
                                          <p:spTgt spid="14360"/>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4362"/>
                                        </p:tgtEl>
                                        <p:attrNameLst>
                                          <p:attrName>style.visibility</p:attrName>
                                        </p:attrNameLst>
                                      </p:cBhvr>
                                      <p:to>
                                        <p:strVal val="visible"/>
                                      </p:to>
                                    </p:set>
                                    <p:animEffect transition="in" filter="barn(inVertical)">
                                      <p:cBhvr>
                                        <p:cTn id="70" dur="500"/>
                                        <p:tgtEl>
                                          <p:spTgt spid="14362"/>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4370"/>
                                        </p:tgtEl>
                                        <p:attrNameLst>
                                          <p:attrName>style.visibility</p:attrName>
                                        </p:attrNameLst>
                                      </p:cBhvr>
                                      <p:to>
                                        <p:strVal val="visible"/>
                                      </p:to>
                                    </p:set>
                                    <p:animEffect transition="in" filter="barn(inVertical)">
                                      <p:cBhvr>
                                        <p:cTn id="73" dur="500"/>
                                        <p:tgtEl>
                                          <p:spTgt spid="14370"/>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barn(inVertical)">
                                      <p:cBhvr>
                                        <p:cTn id="76" dur="500"/>
                                        <p:tgtEl>
                                          <p:spTgt spid="2"/>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barn(inVertical)">
                                      <p:cBhvr>
                                        <p:cTn id="79" dur="500"/>
                                        <p:tgtEl>
                                          <p:spTgt spid="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wipe(down)">
                                      <p:cBhvr>
                                        <p:cTn id="8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5" grpId="0" animBg="1"/>
      <p:bldP spid="14346" grpId="0"/>
      <p:bldP spid="14352" grpId="0" animBg="1"/>
      <p:bldP spid="14353" grpId="0"/>
      <p:bldP spid="14357" grpId="0" animBg="1"/>
      <p:bldP spid="14358" grpId="0"/>
      <p:bldP spid="14359" grpId="0" animBg="1"/>
      <p:bldP spid="14360" grpId="0" animBg="1"/>
      <p:bldP spid="14361" grpId="0" animBg="1"/>
      <p:bldP spid="14362" grpId="0"/>
      <p:bldP spid="14363" grpId="0"/>
      <p:bldP spid="14364" grpId="0" animBg="1"/>
      <p:bldP spid="14370" grpId="0" animBg="1"/>
      <p:bldP spid="2" grpId="0" animBg="1"/>
      <p:bldP spid="4" grpId="0" animBg="1"/>
      <p:bldP spid="36" grpId="0" animBg="1"/>
      <p:bldP spid="38" grpId="0" animBg="1"/>
      <p:bldP spid="39" grpId="0" animBg="1"/>
      <p:bldP spid="4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4000" dirty="0" smtClean="0"/>
              <a:t>The new specification requires you to be able to calculate the incidence of tax for consumers and producers.</a:t>
            </a:r>
          </a:p>
          <a:p>
            <a:r>
              <a:rPr lang="en-GB" sz="4000" dirty="0" smtClean="0"/>
              <a:t>As well as the total tax revenue for the government.</a:t>
            </a:r>
          </a:p>
          <a:p>
            <a:endParaRPr lang="en-GB" sz="4000" dirty="0"/>
          </a:p>
        </p:txBody>
      </p:sp>
      <p:sp>
        <p:nvSpPr>
          <p:cNvPr id="4" name="Rectangle 3"/>
          <p:cNvSpPr/>
          <p:nvPr/>
        </p:nvSpPr>
        <p:spPr>
          <a:xfrm>
            <a:off x="281153" y="490903"/>
            <a:ext cx="10765805" cy="923330"/>
          </a:xfrm>
          <a:prstGeom prst="rect">
            <a:avLst/>
          </a:prstGeom>
          <a:noFill/>
        </p:spPr>
        <p:txBody>
          <a:bodyPr wrap="square" lIns="91440" tIns="45720" rIns="91440" bIns="45720">
            <a:spAutoFit/>
          </a:bodyPr>
          <a:lstStyle/>
          <a:p>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REVENUE/INCIDENCE CALCULATIONS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943683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9203" y="1753816"/>
            <a:ext cx="6276545" cy="4905824"/>
          </a:xfrm>
          <a:prstGeom prst="rect">
            <a:avLst/>
          </a:prstGeom>
          <a:noFill/>
          <a:ln>
            <a:noFill/>
          </a:ln>
        </p:spPr>
      </p:pic>
      <p:sp>
        <p:nvSpPr>
          <p:cNvPr id="6" name="Content Placeholder 2"/>
          <p:cNvSpPr>
            <a:spLocks noGrp="1"/>
          </p:cNvSpPr>
          <p:nvPr>
            <p:ph idx="1"/>
          </p:nvPr>
        </p:nvSpPr>
        <p:spPr>
          <a:xfrm>
            <a:off x="6509981" y="254305"/>
            <a:ext cx="5445457" cy="6501337"/>
          </a:xfrm>
        </p:spPr>
        <p:txBody>
          <a:bodyPr>
            <a:noAutofit/>
          </a:bodyPr>
          <a:lstStyle/>
          <a:p>
            <a:r>
              <a:rPr lang="en-GB" sz="2000" dirty="0"/>
              <a:t>Calculate the total incidence of tax on consumers. You are advised to show your working. (2)</a:t>
            </a:r>
          </a:p>
          <a:p>
            <a:r>
              <a:rPr lang="en-GB" sz="1900" dirty="0" smtClean="0">
                <a:solidFill>
                  <a:srgbClr val="FF0000"/>
                </a:solidFill>
              </a:rPr>
              <a:t>(16.75-14.20) x 16,000 = £40,800</a:t>
            </a:r>
            <a:endParaRPr lang="en-GB" sz="1900" dirty="0">
              <a:solidFill>
                <a:srgbClr val="FF0000"/>
              </a:solidFill>
            </a:endParaRPr>
          </a:p>
          <a:p>
            <a:endParaRPr lang="en-GB" sz="1900" dirty="0"/>
          </a:p>
          <a:p>
            <a:r>
              <a:rPr lang="en-GB" sz="2000" dirty="0"/>
              <a:t>Calculate the total tax revenue. You are advised to show your working. (2)</a:t>
            </a:r>
          </a:p>
          <a:p>
            <a:r>
              <a:rPr lang="en-GB" sz="1900" dirty="0">
                <a:solidFill>
                  <a:srgbClr val="FF0000"/>
                </a:solidFill>
              </a:rPr>
              <a:t>(16.75-11.80) x 16,000 = £</a:t>
            </a:r>
            <a:r>
              <a:rPr lang="en-GB" sz="1900" dirty="0" smtClean="0">
                <a:solidFill>
                  <a:srgbClr val="FF0000"/>
                </a:solidFill>
              </a:rPr>
              <a:t>79,200</a:t>
            </a:r>
          </a:p>
          <a:p>
            <a:endParaRPr lang="en-GB" sz="1900" dirty="0"/>
          </a:p>
          <a:p>
            <a:r>
              <a:rPr lang="en-GB" sz="2000" dirty="0"/>
              <a:t>Calculate total revenue before and after the tax. What does your answer suggest about this section of the demand curve, in terms of elasticity</a:t>
            </a:r>
            <a:r>
              <a:rPr lang="en-GB" sz="2000" dirty="0" smtClean="0"/>
              <a:t>?</a:t>
            </a:r>
          </a:p>
          <a:p>
            <a:r>
              <a:rPr lang="en-GB" sz="2000" dirty="0">
                <a:solidFill>
                  <a:srgbClr val="FF0000"/>
                </a:solidFill>
              </a:rPr>
              <a:t>14.20 x 21,000 = £298,200 total revenue before the tax.</a:t>
            </a:r>
            <a:endParaRPr lang="en-GB" sz="1900" dirty="0">
              <a:solidFill>
                <a:srgbClr val="FF0000"/>
              </a:solidFill>
            </a:endParaRPr>
          </a:p>
          <a:p>
            <a:r>
              <a:rPr lang="en-GB" sz="2000" dirty="0" smtClean="0">
                <a:solidFill>
                  <a:srgbClr val="FF0000"/>
                </a:solidFill>
              </a:rPr>
              <a:t>16.75 x 16,000 = £268,000 total revenue after tax.</a:t>
            </a:r>
          </a:p>
          <a:p>
            <a:r>
              <a:rPr lang="en-GB" sz="2000" dirty="0" smtClean="0">
                <a:solidFill>
                  <a:srgbClr val="FF0000"/>
                </a:solidFill>
              </a:rPr>
              <a:t>Price increases and revenue falls, therefore this is the elastic section of the demand curve.</a:t>
            </a:r>
          </a:p>
        </p:txBody>
      </p:sp>
      <p:sp>
        <p:nvSpPr>
          <p:cNvPr id="7" name="Rectangle 6"/>
          <p:cNvSpPr/>
          <p:nvPr/>
        </p:nvSpPr>
        <p:spPr>
          <a:xfrm>
            <a:off x="281154" y="149709"/>
            <a:ext cx="10765805" cy="1508105"/>
          </a:xfrm>
          <a:prstGeom prst="rect">
            <a:avLst/>
          </a:prstGeom>
          <a:noFill/>
        </p:spPr>
        <p:txBody>
          <a:bodyPr wrap="square" lIns="91440" tIns="45720" rIns="91440" bIns="45720">
            <a:spAutoFit/>
          </a:bodyPr>
          <a:lstStyle/>
          <a:p>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REVENUE/INCIDENCE</a:t>
            </a:r>
            <a:b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CALCULATIONS</a:t>
            </a:r>
            <a:endParaRPr lang="en-US" sz="4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TextBox 1"/>
          <p:cNvSpPr txBox="1"/>
          <p:nvPr/>
        </p:nvSpPr>
        <p:spPr>
          <a:xfrm>
            <a:off x="3967089" y="3488788"/>
            <a:ext cx="1656159" cy="646331"/>
          </a:xfrm>
          <a:prstGeom prst="rect">
            <a:avLst/>
          </a:prstGeom>
          <a:solidFill>
            <a:srgbClr val="FFFF00"/>
          </a:solidFill>
        </p:spPr>
        <p:txBody>
          <a:bodyPr wrap="none" rtlCol="0">
            <a:spAutoFit/>
          </a:bodyPr>
          <a:lstStyle/>
          <a:p>
            <a:r>
              <a:rPr lang="en-GB" b="1" dirty="0" smtClean="0"/>
              <a:t>Actual A-Level</a:t>
            </a:r>
            <a:br>
              <a:rPr lang="en-GB" b="1" dirty="0" smtClean="0"/>
            </a:br>
            <a:r>
              <a:rPr lang="en-GB" b="1" dirty="0" smtClean="0"/>
              <a:t>exam question.</a:t>
            </a:r>
            <a:endParaRPr lang="en-GB" b="1" dirty="0"/>
          </a:p>
        </p:txBody>
      </p:sp>
    </p:spTree>
    <p:extLst>
      <p:ext uri="{BB962C8B-B14F-4D97-AF65-F5344CB8AC3E}">
        <p14:creationId xmlns:p14="http://schemas.microsoft.com/office/powerpoint/2010/main" val="2209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down)">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down)">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wipe(down)">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wipe(down)">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80522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3" y="1757386"/>
            <a:ext cx="10515600" cy="4351338"/>
          </a:xfrm>
        </p:spPr>
        <p:txBody>
          <a:bodyPr>
            <a:normAutofit/>
          </a:bodyPr>
          <a:lstStyle/>
          <a:p>
            <a:r>
              <a:rPr lang="en-GB" sz="4400" dirty="0" smtClean="0"/>
              <a:t>In pairs, list as many UK taxes that you can think of! </a:t>
            </a:r>
          </a:p>
          <a:p>
            <a:endParaRPr lang="en-GB" sz="4400" dirty="0" smtClean="0"/>
          </a:p>
          <a:p>
            <a:r>
              <a:rPr lang="en-GB" sz="4400" dirty="0" smtClean="0"/>
              <a:t>Then rank them in order of how much revenue they contribute to the government.</a:t>
            </a:r>
            <a:endParaRPr lang="en-GB" sz="4400" dirty="0"/>
          </a:p>
        </p:txBody>
      </p:sp>
      <p:sp>
        <p:nvSpPr>
          <p:cNvPr id="5" name="Rectangle 4"/>
          <p:cNvSpPr/>
          <p:nvPr/>
        </p:nvSpPr>
        <p:spPr>
          <a:xfrm>
            <a:off x="1150401" y="476672"/>
            <a:ext cx="5466305"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TASK – 5 MINUTES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304263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3" y="1976718"/>
            <a:ext cx="10515600" cy="4628798"/>
          </a:xfrm>
        </p:spPr>
        <p:txBody>
          <a:bodyPr>
            <a:normAutofit/>
          </a:bodyPr>
          <a:lstStyle/>
          <a:p>
            <a:r>
              <a:rPr lang="en-GB" sz="4000" dirty="0" smtClean="0"/>
              <a:t>The indirect tax we discussed last lesson was a </a:t>
            </a:r>
            <a:r>
              <a:rPr lang="en-GB" sz="4000" b="1" dirty="0" smtClean="0"/>
              <a:t>‘specific tax’ </a:t>
            </a:r>
            <a:r>
              <a:rPr lang="en-GB" sz="4000" dirty="0" smtClean="0"/>
              <a:t>example.</a:t>
            </a:r>
          </a:p>
          <a:p>
            <a:r>
              <a:rPr lang="en-GB" sz="4000" dirty="0" smtClean="0"/>
              <a:t>Ad valorem is Latin for…</a:t>
            </a:r>
          </a:p>
          <a:p>
            <a:pPr lvl="1"/>
            <a:r>
              <a:rPr lang="en-GB" sz="3600" b="1" i="1" dirty="0" smtClean="0">
                <a:solidFill>
                  <a:srgbClr val="7030A0"/>
                </a:solidFill>
              </a:rPr>
              <a:t>…according to the value.</a:t>
            </a:r>
          </a:p>
        </p:txBody>
      </p:sp>
      <p:sp>
        <p:nvSpPr>
          <p:cNvPr id="5" name="Rectangle 4"/>
          <p:cNvSpPr/>
          <p:nvPr/>
        </p:nvSpPr>
        <p:spPr>
          <a:xfrm>
            <a:off x="722501" y="499160"/>
            <a:ext cx="5891806" cy="1015663"/>
          </a:xfrm>
          <a:prstGeom prst="rect">
            <a:avLst/>
          </a:prstGeom>
          <a:noFill/>
        </p:spPr>
        <p:txBody>
          <a:bodyPr wrap="non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 VALOREM TAX</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Oval 3"/>
          <p:cNvSpPr/>
          <p:nvPr/>
        </p:nvSpPr>
        <p:spPr>
          <a:xfrm>
            <a:off x="7588156" y="85352"/>
            <a:ext cx="4603844" cy="170597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So, how will this alter the diagram? Draw how you think this might look!</a:t>
            </a:r>
            <a:endParaRPr lang="en-GB" sz="2800" b="1" dirty="0"/>
          </a:p>
        </p:txBody>
      </p:sp>
    </p:spTree>
    <p:extLst>
      <p:ext uri="{BB962C8B-B14F-4D97-AF65-F5344CB8AC3E}">
        <p14:creationId xmlns:p14="http://schemas.microsoft.com/office/powerpoint/2010/main" val="312253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88" y="1495536"/>
            <a:ext cx="7991902" cy="5150923"/>
          </a:xfrm>
        </p:spPr>
        <p:txBody>
          <a:bodyPr>
            <a:normAutofit/>
          </a:bodyPr>
          <a:lstStyle/>
          <a:p>
            <a:r>
              <a:rPr lang="en-GB" sz="3600" b="1" dirty="0" smtClean="0"/>
              <a:t>Read the article about the VAT increase in January 2011.</a:t>
            </a:r>
          </a:p>
          <a:p>
            <a:endParaRPr lang="en-GB" sz="3600" b="1" dirty="0"/>
          </a:p>
          <a:p>
            <a:r>
              <a:rPr lang="en-GB" sz="3600" b="1" dirty="0" smtClean="0"/>
              <a:t>Answer the questions on the back.</a:t>
            </a:r>
          </a:p>
          <a:p>
            <a:endParaRPr lang="en-GB" sz="3600" b="1" dirty="0"/>
          </a:p>
          <a:p>
            <a:r>
              <a:rPr lang="en-GB" sz="3600" b="1" dirty="0" smtClean="0"/>
              <a:t>What do you think an ad valorem</a:t>
            </a:r>
            <a:br>
              <a:rPr lang="en-GB" sz="3600" b="1" dirty="0" smtClean="0"/>
            </a:br>
            <a:r>
              <a:rPr lang="en-GB" sz="3600" b="1" dirty="0" smtClean="0"/>
              <a:t>tax will look like?</a:t>
            </a:r>
            <a:endParaRPr lang="en-GB" sz="3600" b="1" dirty="0"/>
          </a:p>
        </p:txBody>
      </p:sp>
      <p:sp>
        <p:nvSpPr>
          <p:cNvPr id="4" name="Rectangle 3"/>
          <p:cNvSpPr/>
          <p:nvPr/>
        </p:nvSpPr>
        <p:spPr>
          <a:xfrm>
            <a:off x="813433" y="244660"/>
            <a:ext cx="4147675" cy="1015663"/>
          </a:xfrm>
          <a:prstGeom prst="rect">
            <a:avLst/>
          </a:prstGeom>
          <a:noFill/>
        </p:spPr>
        <p:txBody>
          <a:bodyPr wrap="non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ARTICLE</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4" descr="sale sign"/>
          <p:cNvPicPr/>
          <p:nvPr/>
        </p:nvPicPr>
        <p:blipFill>
          <a:blip r:embed="rId2">
            <a:extLst>
              <a:ext uri="{28A0092B-C50C-407E-A947-70E740481C1C}">
                <a14:useLocalDpi xmlns:a14="http://schemas.microsoft.com/office/drawing/2010/main" val="0"/>
              </a:ext>
            </a:extLst>
          </a:blip>
          <a:srcRect/>
          <a:stretch>
            <a:fillRect/>
          </a:stretch>
        </p:blipFill>
        <p:spPr bwMode="auto">
          <a:xfrm>
            <a:off x="7541525" y="3965739"/>
            <a:ext cx="4072720" cy="2339526"/>
          </a:xfrm>
          <a:prstGeom prst="rect">
            <a:avLst/>
          </a:prstGeom>
          <a:noFill/>
          <a:ln>
            <a:noFill/>
          </a:ln>
        </p:spPr>
      </p:pic>
      <p:sp>
        <p:nvSpPr>
          <p:cNvPr id="6" name="Rectangle 5"/>
          <p:cNvSpPr/>
          <p:nvPr/>
        </p:nvSpPr>
        <p:spPr>
          <a:xfrm>
            <a:off x="0" y="6484835"/>
            <a:ext cx="5991256" cy="369332"/>
          </a:xfrm>
          <a:prstGeom prst="rect">
            <a:avLst/>
          </a:prstGeom>
        </p:spPr>
        <p:txBody>
          <a:bodyPr wrap="none">
            <a:spAutoFit/>
          </a:bodyPr>
          <a:lstStyle/>
          <a:p>
            <a:r>
              <a:rPr lang="en-GB" dirty="0" smtClean="0"/>
              <a:t>BBC News - http</a:t>
            </a:r>
            <a:r>
              <a:rPr lang="en-GB" dirty="0"/>
              <a:t>://www.bbc.co.uk/news/business-12106663</a:t>
            </a:r>
          </a:p>
        </p:txBody>
      </p:sp>
    </p:spTree>
    <p:extLst>
      <p:ext uri="{BB962C8B-B14F-4D97-AF65-F5344CB8AC3E}">
        <p14:creationId xmlns:p14="http://schemas.microsoft.com/office/powerpoint/2010/main" val="1721873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894" y="1667435"/>
            <a:ext cx="11371729" cy="4883490"/>
          </a:xfrm>
        </p:spPr>
        <p:txBody>
          <a:bodyPr>
            <a:normAutofit/>
          </a:bodyPr>
          <a:lstStyle/>
          <a:p>
            <a:r>
              <a:rPr lang="en-GB" sz="3200" b="1" dirty="0" smtClean="0">
                <a:solidFill>
                  <a:srgbClr val="FF0000"/>
                </a:solidFill>
              </a:rPr>
              <a:t>Non-parallel shift </a:t>
            </a:r>
            <a:r>
              <a:rPr lang="en-GB" sz="3200" b="1" dirty="0" smtClean="0"/>
              <a:t>in supply, where the higher the price – the bigger the shift.</a:t>
            </a:r>
          </a:p>
          <a:p>
            <a:r>
              <a:rPr lang="en-GB" sz="3200" b="1" dirty="0" smtClean="0"/>
              <a:t>Because the tax is a </a:t>
            </a:r>
            <a:r>
              <a:rPr lang="en-GB" sz="3600" b="1" dirty="0" smtClean="0">
                <a:solidFill>
                  <a:srgbClr val="FF0000"/>
                </a:solidFill>
              </a:rPr>
              <a:t>percentage</a:t>
            </a:r>
            <a:r>
              <a:rPr lang="en-GB" sz="3200" b="1" dirty="0" smtClean="0"/>
              <a:t>, goods with higher prices will have higher taxes.</a:t>
            </a:r>
          </a:p>
          <a:p>
            <a:r>
              <a:rPr lang="en-GB" sz="3200" b="1" dirty="0" smtClean="0"/>
              <a:t>£100 camera (£20 tax attached) £1000 TV (£200 tax)</a:t>
            </a:r>
            <a:br>
              <a:rPr lang="en-GB" sz="3200" b="1" dirty="0" smtClean="0"/>
            </a:br>
            <a:endParaRPr lang="en-GB" sz="3200" b="1" dirty="0" smtClean="0"/>
          </a:p>
          <a:p>
            <a:r>
              <a:rPr lang="en-GB" sz="3200" b="1" dirty="0" smtClean="0"/>
              <a:t>The </a:t>
            </a:r>
            <a:r>
              <a:rPr lang="en-GB" sz="3200" b="1" dirty="0" smtClean="0">
                <a:solidFill>
                  <a:srgbClr val="FF0000"/>
                </a:solidFill>
              </a:rPr>
              <a:t>amount of shift </a:t>
            </a:r>
            <a:r>
              <a:rPr lang="en-GB" sz="3200" b="1" dirty="0" smtClean="0"/>
              <a:t>is always the same percentage as the price (20% for VAT). So if the </a:t>
            </a:r>
            <a:r>
              <a:rPr lang="en-GB" sz="3200" b="1" dirty="0" smtClean="0">
                <a:solidFill>
                  <a:srgbClr val="FF0000"/>
                </a:solidFill>
              </a:rPr>
              <a:t>price is higher, the shift is higher.</a:t>
            </a:r>
            <a:endParaRPr lang="en-GB" sz="3200" b="1" dirty="0">
              <a:solidFill>
                <a:srgbClr val="FF0000"/>
              </a:solidFill>
            </a:endParaRPr>
          </a:p>
        </p:txBody>
      </p:sp>
      <p:sp>
        <p:nvSpPr>
          <p:cNvPr id="4" name="Rectangle 3"/>
          <p:cNvSpPr/>
          <p:nvPr/>
        </p:nvSpPr>
        <p:spPr>
          <a:xfrm>
            <a:off x="786932" y="355648"/>
            <a:ext cx="5319791"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 VALOREM TAX</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669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3600451" y="1773238"/>
            <a:ext cx="0" cy="37433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Line 5"/>
          <p:cNvSpPr>
            <a:spLocks noChangeShapeType="1"/>
          </p:cNvSpPr>
          <p:nvPr/>
        </p:nvSpPr>
        <p:spPr bwMode="auto">
          <a:xfrm>
            <a:off x="3983567" y="2276475"/>
            <a:ext cx="4895851" cy="2881313"/>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Line 6"/>
          <p:cNvSpPr>
            <a:spLocks noChangeShapeType="1"/>
          </p:cNvSpPr>
          <p:nvPr/>
        </p:nvSpPr>
        <p:spPr bwMode="auto">
          <a:xfrm flipV="1">
            <a:off x="4176185" y="2133600"/>
            <a:ext cx="4415367" cy="3024188"/>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3" name="Text Box 7"/>
          <p:cNvSpPr txBox="1">
            <a:spLocks noChangeArrowheads="1"/>
          </p:cNvSpPr>
          <p:nvPr/>
        </p:nvSpPr>
        <p:spPr bwMode="auto">
          <a:xfrm>
            <a:off x="2734733" y="1484313"/>
            <a:ext cx="1344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t>Price</a:t>
            </a:r>
          </a:p>
        </p:txBody>
      </p:sp>
      <p:sp>
        <p:nvSpPr>
          <p:cNvPr id="14344" name="Text Box 8"/>
          <p:cNvSpPr txBox="1">
            <a:spLocks noChangeArrowheads="1"/>
          </p:cNvSpPr>
          <p:nvPr/>
        </p:nvSpPr>
        <p:spPr bwMode="auto">
          <a:xfrm>
            <a:off x="8976785" y="5013326"/>
            <a:ext cx="9588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D1</a:t>
            </a:r>
            <a:endParaRPr lang="en-GB" altLang="en-US" sz="2000" b="1" dirty="0"/>
          </a:p>
        </p:txBody>
      </p:sp>
      <p:sp>
        <p:nvSpPr>
          <p:cNvPr id="14345" name="Line 9"/>
          <p:cNvSpPr>
            <a:spLocks noChangeShapeType="1"/>
          </p:cNvSpPr>
          <p:nvPr/>
        </p:nvSpPr>
        <p:spPr bwMode="auto">
          <a:xfrm flipH="1">
            <a:off x="3600451" y="3644900"/>
            <a:ext cx="278341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6" name="Text Box 10"/>
          <p:cNvSpPr txBox="1">
            <a:spLocks noChangeArrowheads="1"/>
          </p:cNvSpPr>
          <p:nvPr/>
        </p:nvSpPr>
        <p:spPr bwMode="auto">
          <a:xfrm>
            <a:off x="3024717" y="3500438"/>
            <a:ext cx="57573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P1</a:t>
            </a:r>
            <a:endParaRPr lang="en-GB" altLang="en-US" b="1" dirty="0"/>
          </a:p>
        </p:txBody>
      </p:sp>
      <p:sp>
        <p:nvSpPr>
          <p:cNvPr id="14349" name="Line 13"/>
          <p:cNvSpPr>
            <a:spLocks noChangeShapeType="1"/>
          </p:cNvSpPr>
          <p:nvPr/>
        </p:nvSpPr>
        <p:spPr bwMode="auto">
          <a:xfrm>
            <a:off x="3600451" y="5516563"/>
            <a:ext cx="614468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Text Box 14"/>
          <p:cNvSpPr txBox="1">
            <a:spLocks noChangeArrowheads="1"/>
          </p:cNvSpPr>
          <p:nvPr/>
        </p:nvSpPr>
        <p:spPr bwMode="auto">
          <a:xfrm>
            <a:off x="9743018" y="5589588"/>
            <a:ext cx="1441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t>Quantity</a:t>
            </a:r>
          </a:p>
        </p:txBody>
      </p:sp>
      <p:sp>
        <p:nvSpPr>
          <p:cNvPr id="14351" name="Text Box 15"/>
          <p:cNvSpPr txBox="1">
            <a:spLocks noChangeArrowheads="1"/>
          </p:cNvSpPr>
          <p:nvPr/>
        </p:nvSpPr>
        <p:spPr bwMode="auto">
          <a:xfrm>
            <a:off x="3312584" y="5516563"/>
            <a:ext cx="105621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0</a:t>
            </a:r>
          </a:p>
        </p:txBody>
      </p:sp>
      <p:sp>
        <p:nvSpPr>
          <p:cNvPr id="14352" name="Line 16"/>
          <p:cNvSpPr>
            <a:spLocks noChangeShapeType="1"/>
          </p:cNvSpPr>
          <p:nvPr/>
        </p:nvSpPr>
        <p:spPr bwMode="auto">
          <a:xfrm>
            <a:off x="6383867" y="3644901"/>
            <a:ext cx="0" cy="18716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Text Box 17"/>
          <p:cNvSpPr txBox="1">
            <a:spLocks noChangeArrowheads="1"/>
          </p:cNvSpPr>
          <p:nvPr/>
        </p:nvSpPr>
        <p:spPr bwMode="auto">
          <a:xfrm>
            <a:off x="6191251" y="5589588"/>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Q1</a:t>
            </a:r>
            <a:endParaRPr lang="en-GB" altLang="en-US" b="1" dirty="0"/>
          </a:p>
        </p:txBody>
      </p:sp>
      <p:sp>
        <p:nvSpPr>
          <p:cNvPr id="14354" name="Text Box 18"/>
          <p:cNvSpPr txBox="1">
            <a:spLocks noChangeArrowheads="1"/>
          </p:cNvSpPr>
          <p:nvPr/>
        </p:nvSpPr>
        <p:spPr bwMode="auto">
          <a:xfrm>
            <a:off x="8591551" y="1916113"/>
            <a:ext cx="1151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smtClean="0"/>
              <a:t>S1</a:t>
            </a:r>
            <a:endParaRPr lang="en-GB" altLang="en-US" sz="2000" b="1" dirty="0"/>
          </a:p>
        </p:txBody>
      </p:sp>
      <p:sp>
        <p:nvSpPr>
          <p:cNvPr id="14356" name="Text Box 20"/>
          <p:cNvSpPr txBox="1">
            <a:spLocks noChangeArrowheads="1"/>
          </p:cNvSpPr>
          <p:nvPr/>
        </p:nvSpPr>
        <p:spPr bwMode="auto">
          <a:xfrm>
            <a:off x="9456207" y="1196634"/>
            <a:ext cx="2512879" cy="3416320"/>
          </a:xfrm>
          <a:prstGeom prst="rect">
            <a:avLst/>
          </a:prstGeom>
          <a:solidFill>
            <a:schemeClr val="accent4">
              <a:lumMod val="60000"/>
              <a:lumOff val="40000"/>
            </a:schemeClr>
          </a:solidFill>
          <a:ln>
            <a:noFill/>
          </a:ln>
          <a:effectLst/>
          <a:extLst/>
        </p:spPr>
        <p:txBody>
          <a:bodyPr wrap="square">
            <a:spAutoFit/>
          </a:bodyPr>
          <a:lstStyle/>
          <a:p>
            <a:pPr>
              <a:spcBef>
                <a:spcPct val="50000"/>
              </a:spcBef>
            </a:pPr>
            <a:r>
              <a:rPr lang="en-GB" altLang="en-US" dirty="0" smtClean="0"/>
              <a:t>The concept is exactly the same as a ‘specific’ indirect tax – only the supply curve experiences a </a:t>
            </a:r>
            <a:br>
              <a:rPr lang="en-GB" altLang="en-US" dirty="0" smtClean="0"/>
            </a:br>
            <a:r>
              <a:rPr lang="en-GB" altLang="en-US" b="1" dirty="0" smtClean="0"/>
              <a:t>non-parallel shift.</a:t>
            </a:r>
          </a:p>
          <a:p>
            <a:pPr>
              <a:spcBef>
                <a:spcPct val="50000"/>
              </a:spcBef>
            </a:pPr>
            <a:endParaRPr lang="en-GB" altLang="en-US" dirty="0"/>
          </a:p>
          <a:p>
            <a:pPr>
              <a:spcBef>
                <a:spcPct val="50000"/>
              </a:spcBef>
            </a:pPr>
            <a:r>
              <a:rPr lang="en-GB" altLang="en-US" dirty="0" smtClean="0"/>
              <a:t>Because the higher the price, the higher the tax (Ad Valorem is a % tax like VAT)</a:t>
            </a:r>
            <a:endParaRPr lang="en-GB" altLang="en-US" dirty="0"/>
          </a:p>
        </p:txBody>
      </p:sp>
      <p:sp>
        <p:nvSpPr>
          <p:cNvPr id="14357" name="Line 21"/>
          <p:cNvSpPr>
            <a:spLocks noChangeShapeType="1"/>
          </p:cNvSpPr>
          <p:nvPr/>
        </p:nvSpPr>
        <p:spPr bwMode="auto">
          <a:xfrm flipH="1">
            <a:off x="4144909" y="1484314"/>
            <a:ext cx="2979222" cy="348497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8" name="Text Box 22"/>
          <p:cNvSpPr txBox="1">
            <a:spLocks noChangeArrowheads="1"/>
          </p:cNvSpPr>
          <p:nvPr/>
        </p:nvSpPr>
        <p:spPr bwMode="auto">
          <a:xfrm>
            <a:off x="7248731" y="1240947"/>
            <a:ext cx="7683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dirty="0" smtClean="0"/>
              <a:t>S2</a:t>
            </a:r>
            <a:endParaRPr lang="en-GB" altLang="en-US" sz="2000" b="1" dirty="0"/>
          </a:p>
        </p:txBody>
      </p:sp>
      <p:sp>
        <p:nvSpPr>
          <p:cNvPr id="14360" name="Line 24"/>
          <p:cNvSpPr>
            <a:spLocks noChangeShapeType="1"/>
          </p:cNvSpPr>
          <p:nvPr/>
        </p:nvSpPr>
        <p:spPr bwMode="auto">
          <a:xfrm>
            <a:off x="5615517" y="3213101"/>
            <a:ext cx="0" cy="23034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1" name="Line 25"/>
          <p:cNvSpPr>
            <a:spLocks noChangeShapeType="1"/>
          </p:cNvSpPr>
          <p:nvPr/>
        </p:nvSpPr>
        <p:spPr bwMode="auto">
          <a:xfrm flipH="1">
            <a:off x="3600450" y="3226799"/>
            <a:ext cx="1968499"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62" name="Text Box 26"/>
          <p:cNvSpPr txBox="1">
            <a:spLocks noChangeArrowheads="1"/>
          </p:cNvSpPr>
          <p:nvPr/>
        </p:nvSpPr>
        <p:spPr bwMode="auto">
          <a:xfrm>
            <a:off x="5232401" y="5589588"/>
            <a:ext cx="67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Q2</a:t>
            </a:r>
            <a:endParaRPr lang="en-GB" altLang="en-US" b="1" dirty="0"/>
          </a:p>
        </p:txBody>
      </p:sp>
      <p:sp>
        <p:nvSpPr>
          <p:cNvPr id="14363" name="Text Box 27"/>
          <p:cNvSpPr txBox="1">
            <a:spLocks noChangeArrowheads="1"/>
          </p:cNvSpPr>
          <p:nvPr/>
        </p:nvSpPr>
        <p:spPr bwMode="auto">
          <a:xfrm>
            <a:off x="2927351" y="2997201"/>
            <a:ext cx="673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dirty="0" smtClean="0"/>
              <a:t>P2</a:t>
            </a:r>
            <a:endParaRPr lang="en-GB" altLang="en-US" b="1" dirty="0"/>
          </a:p>
        </p:txBody>
      </p:sp>
      <p:sp>
        <p:nvSpPr>
          <p:cNvPr id="14374" name="Text Box 38"/>
          <p:cNvSpPr txBox="1">
            <a:spLocks noChangeArrowheads="1"/>
          </p:cNvSpPr>
          <p:nvPr/>
        </p:nvSpPr>
        <p:spPr bwMode="auto">
          <a:xfrm>
            <a:off x="334070" y="3363914"/>
            <a:ext cx="1821913"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000" b="1" dirty="0"/>
              <a:t>A = Consumers share</a:t>
            </a:r>
          </a:p>
          <a:p>
            <a:pPr>
              <a:spcBef>
                <a:spcPct val="50000"/>
              </a:spcBef>
            </a:pPr>
            <a:r>
              <a:rPr lang="en-GB" altLang="en-US" sz="2000" b="1" dirty="0"/>
              <a:t>B = Producers </a:t>
            </a:r>
            <a:r>
              <a:rPr lang="en-GB" altLang="en-US" sz="2000" b="1" dirty="0" smtClean="0"/>
              <a:t>share</a:t>
            </a:r>
          </a:p>
          <a:p>
            <a:pPr>
              <a:spcBef>
                <a:spcPct val="50000"/>
              </a:spcBef>
            </a:pPr>
            <a:endParaRPr lang="en-GB" altLang="en-US" sz="2000" b="1" dirty="0"/>
          </a:p>
          <a:p>
            <a:pPr>
              <a:spcBef>
                <a:spcPct val="50000"/>
              </a:spcBef>
            </a:pPr>
            <a:r>
              <a:rPr lang="en-GB" altLang="en-US" sz="2000" b="1" dirty="0" smtClean="0"/>
              <a:t>A+B = Government Revenue</a:t>
            </a:r>
            <a:endParaRPr lang="en-GB" altLang="en-US" sz="2000" b="1" dirty="0"/>
          </a:p>
        </p:txBody>
      </p:sp>
      <p:sp>
        <p:nvSpPr>
          <p:cNvPr id="2" name="Rectangle 1"/>
          <p:cNvSpPr/>
          <p:nvPr/>
        </p:nvSpPr>
        <p:spPr>
          <a:xfrm>
            <a:off x="3600451" y="3656890"/>
            <a:ext cx="2012461" cy="545662"/>
          </a:xfrm>
          <a:prstGeom prst="rect">
            <a:avLst/>
          </a:prstGeom>
          <a:solidFill>
            <a:schemeClr val="accent2">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B Producer</a:t>
            </a:r>
            <a:endParaRPr lang="en-GB" dirty="0">
              <a:solidFill>
                <a:srgbClr val="FF0000"/>
              </a:solidFill>
            </a:endParaRPr>
          </a:p>
        </p:txBody>
      </p:sp>
      <p:sp>
        <p:nvSpPr>
          <p:cNvPr id="4" name="Rectangle 3"/>
          <p:cNvSpPr/>
          <p:nvPr/>
        </p:nvSpPr>
        <p:spPr>
          <a:xfrm>
            <a:off x="3589512" y="3217663"/>
            <a:ext cx="2017670" cy="428031"/>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A Consumer</a:t>
            </a:r>
            <a:endParaRPr lang="en-GB" dirty="0">
              <a:solidFill>
                <a:srgbClr val="FF0000"/>
              </a:solidFill>
            </a:endParaRPr>
          </a:p>
        </p:txBody>
      </p:sp>
      <p:cxnSp>
        <p:nvCxnSpPr>
          <p:cNvPr id="5" name="Straight Connector 4"/>
          <p:cNvCxnSpPr/>
          <p:nvPr/>
        </p:nvCxnSpPr>
        <p:spPr>
          <a:xfrm flipH="1">
            <a:off x="3597847" y="4202552"/>
            <a:ext cx="2015066"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73176" y="273304"/>
            <a:ext cx="8602420"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INDIRECT (AD VALOREM) TAX</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2974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352"/>
                                        </p:tgtEl>
                                        <p:attrNameLst>
                                          <p:attrName>style.visibility</p:attrName>
                                        </p:attrNameLst>
                                      </p:cBhvr>
                                      <p:to>
                                        <p:strVal val="visible"/>
                                      </p:to>
                                    </p:set>
                                    <p:animEffect transition="in" filter="barn(inVertical)">
                                      <p:cBhvr>
                                        <p:cTn id="15" dur="500"/>
                                        <p:tgtEl>
                                          <p:spTgt spid="1435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4345"/>
                                        </p:tgtEl>
                                        <p:attrNameLst>
                                          <p:attrName>style.visibility</p:attrName>
                                        </p:attrNameLst>
                                      </p:cBhvr>
                                      <p:to>
                                        <p:strVal val="visible"/>
                                      </p:to>
                                    </p:set>
                                    <p:animEffect transition="in" filter="barn(inVertical)">
                                      <p:cBhvr>
                                        <p:cTn id="18" dur="500"/>
                                        <p:tgtEl>
                                          <p:spTgt spid="1434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4346"/>
                                        </p:tgtEl>
                                        <p:attrNameLst>
                                          <p:attrName>style.visibility</p:attrName>
                                        </p:attrNameLst>
                                      </p:cBhvr>
                                      <p:to>
                                        <p:strVal val="visible"/>
                                      </p:to>
                                    </p:set>
                                    <p:animEffect transition="in" filter="barn(inVertical)">
                                      <p:cBhvr>
                                        <p:cTn id="21" dur="500"/>
                                        <p:tgtEl>
                                          <p:spTgt spid="1434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353"/>
                                        </p:tgtEl>
                                        <p:attrNameLst>
                                          <p:attrName>style.visibility</p:attrName>
                                        </p:attrNameLst>
                                      </p:cBhvr>
                                      <p:to>
                                        <p:strVal val="visible"/>
                                      </p:to>
                                    </p:set>
                                    <p:animEffect transition="in" filter="barn(inVertical)">
                                      <p:cBhvr>
                                        <p:cTn id="24" dur="500"/>
                                        <p:tgtEl>
                                          <p:spTgt spid="1435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356"/>
                                        </p:tgtEl>
                                        <p:attrNameLst>
                                          <p:attrName>style.visibility</p:attrName>
                                        </p:attrNameLst>
                                      </p:cBhvr>
                                      <p:to>
                                        <p:strVal val="visible"/>
                                      </p:to>
                                    </p:set>
                                    <p:animEffect transition="in" filter="barn(inVertical)">
                                      <p:cBhvr>
                                        <p:cTn id="29" dur="500"/>
                                        <p:tgtEl>
                                          <p:spTgt spid="14356"/>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4357"/>
                                        </p:tgtEl>
                                        <p:attrNameLst>
                                          <p:attrName>style.visibility</p:attrName>
                                        </p:attrNameLst>
                                      </p:cBhvr>
                                      <p:to>
                                        <p:strVal val="visible"/>
                                      </p:to>
                                    </p:set>
                                    <p:animEffect transition="in" filter="barn(inVertical)">
                                      <p:cBhvr>
                                        <p:cTn id="32" dur="500"/>
                                        <p:tgtEl>
                                          <p:spTgt spid="14357"/>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4358"/>
                                        </p:tgtEl>
                                        <p:attrNameLst>
                                          <p:attrName>style.visibility</p:attrName>
                                        </p:attrNameLst>
                                      </p:cBhvr>
                                      <p:to>
                                        <p:strVal val="visible"/>
                                      </p:to>
                                    </p:set>
                                    <p:animEffect transition="in" filter="barn(inVertical)">
                                      <p:cBhvr>
                                        <p:cTn id="35" dur="500"/>
                                        <p:tgtEl>
                                          <p:spTgt spid="14358"/>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4361"/>
                                        </p:tgtEl>
                                        <p:attrNameLst>
                                          <p:attrName>style.visibility</p:attrName>
                                        </p:attrNameLst>
                                      </p:cBhvr>
                                      <p:to>
                                        <p:strVal val="visible"/>
                                      </p:to>
                                    </p:set>
                                    <p:animEffect transition="in" filter="barn(inVertical)">
                                      <p:cBhvr>
                                        <p:cTn id="38" dur="500"/>
                                        <p:tgtEl>
                                          <p:spTgt spid="14361"/>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4363"/>
                                        </p:tgtEl>
                                        <p:attrNameLst>
                                          <p:attrName>style.visibility</p:attrName>
                                        </p:attrNameLst>
                                      </p:cBhvr>
                                      <p:to>
                                        <p:strVal val="visible"/>
                                      </p:to>
                                    </p:set>
                                    <p:animEffect transition="in" filter="barn(inVertical)">
                                      <p:cBhvr>
                                        <p:cTn id="41" dur="500"/>
                                        <p:tgtEl>
                                          <p:spTgt spid="14363"/>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4360"/>
                                        </p:tgtEl>
                                        <p:attrNameLst>
                                          <p:attrName>style.visibility</p:attrName>
                                        </p:attrNameLst>
                                      </p:cBhvr>
                                      <p:to>
                                        <p:strVal val="visible"/>
                                      </p:to>
                                    </p:set>
                                    <p:animEffect transition="in" filter="barn(inVertical)">
                                      <p:cBhvr>
                                        <p:cTn id="44" dur="500"/>
                                        <p:tgtEl>
                                          <p:spTgt spid="14360"/>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4362"/>
                                        </p:tgtEl>
                                        <p:attrNameLst>
                                          <p:attrName>style.visibility</p:attrName>
                                        </p:attrNameLst>
                                      </p:cBhvr>
                                      <p:to>
                                        <p:strVal val="visible"/>
                                      </p:to>
                                    </p:set>
                                    <p:animEffect transition="in" filter="barn(inVertical)">
                                      <p:cBhvr>
                                        <p:cTn id="47" dur="500"/>
                                        <p:tgtEl>
                                          <p:spTgt spid="1436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arn(inVertical)">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374"/>
                                        </p:tgtEl>
                                        <p:attrNameLst>
                                          <p:attrName>style.visibility</p:attrName>
                                        </p:attrNameLst>
                                      </p:cBhvr>
                                      <p:to>
                                        <p:strVal val="visible"/>
                                      </p:to>
                                    </p:set>
                                    <p:animEffect transition="in" filter="barn(inVertical)">
                                      <p:cBhvr>
                                        <p:cTn id="57" dur="500"/>
                                        <p:tgtEl>
                                          <p:spTgt spid="14374"/>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barn(inVertical)">
                                      <p:cBhvr>
                                        <p:cTn id="60" dur="500"/>
                                        <p:tgtEl>
                                          <p:spTgt spid="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barn(inVertical)">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5" grpId="0" animBg="1"/>
      <p:bldP spid="14346" grpId="0"/>
      <p:bldP spid="14352" grpId="0" animBg="1"/>
      <p:bldP spid="14353" grpId="0"/>
      <p:bldP spid="14356" grpId="0" animBg="1"/>
      <p:bldP spid="14357" grpId="0" animBg="1"/>
      <p:bldP spid="14358" grpId="0"/>
      <p:bldP spid="14360" grpId="0" animBg="1"/>
      <p:bldP spid="14361" grpId="0" animBg="1"/>
      <p:bldP spid="14362" grpId="0"/>
      <p:bldP spid="14363" grpId="0"/>
      <p:bldP spid="14374" grpId="0"/>
      <p:bldP spid="2"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894" y="1667435"/>
            <a:ext cx="11371729" cy="4883490"/>
          </a:xfrm>
        </p:spPr>
        <p:txBody>
          <a:bodyPr>
            <a:normAutofit/>
          </a:bodyPr>
          <a:lstStyle/>
          <a:p>
            <a:r>
              <a:rPr lang="en-GB" sz="3200" dirty="0" smtClean="0"/>
              <a:t>Finish the </a:t>
            </a:r>
            <a:r>
              <a:rPr lang="en-GB" sz="3200" b="1" dirty="0" smtClean="0">
                <a:solidFill>
                  <a:srgbClr val="FF0000"/>
                </a:solidFill>
              </a:rPr>
              <a:t>VAT activity</a:t>
            </a:r>
            <a:r>
              <a:rPr lang="en-GB" sz="3200" dirty="0" smtClean="0"/>
              <a:t>, copy the diagram and answer the questions.</a:t>
            </a:r>
          </a:p>
          <a:p>
            <a:r>
              <a:rPr lang="en-GB" sz="3200" dirty="0" smtClean="0"/>
              <a:t>Complete the ‘</a:t>
            </a:r>
            <a:r>
              <a:rPr lang="en-GB" sz="3200" b="1" i="1" dirty="0" smtClean="0">
                <a:solidFill>
                  <a:srgbClr val="FF0000"/>
                </a:solidFill>
              </a:rPr>
              <a:t>Taxation, PED and Calculations</a:t>
            </a:r>
            <a:r>
              <a:rPr lang="en-GB" sz="3200" dirty="0" smtClean="0"/>
              <a:t>’ activity which you started last lesson.</a:t>
            </a:r>
          </a:p>
          <a:p>
            <a:r>
              <a:rPr lang="en-GB" sz="3200" dirty="0" smtClean="0"/>
              <a:t>Carry out a </a:t>
            </a:r>
            <a:r>
              <a:rPr lang="en-GB" sz="3200" b="1" dirty="0" smtClean="0">
                <a:solidFill>
                  <a:srgbClr val="FF0000"/>
                </a:solidFill>
              </a:rPr>
              <a:t>detailed plan of the taxation question </a:t>
            </a:r>
            <a:r>
              <a:rPr lang="en-GB" sz="3200" dirty="0" smtClean="0"/>
              <a:t>on petrol.</a:t>
            </a:r>
          </a:p>
          <a:p>
            <a:pPr lvl="1"/>
            <a:r>
              <a:rPr lang="en-GB" dirty="0" smtClean="0"/>
              <a:t>15 marks – 2KAA, 2EV</a:t>
            </a:r>
          </a:p>
          <a:p>
            <a:pPr lvl="1"/>
            <a:r>
              <a:rPr lang="en-GB" dirty="0" smtClean="0"/>
              <a:t>Start with definition, diagram and data.</a:t>
            </a:r>
          </a:p>
          <a:p>
            <a:pPr lvl="1"/>
            <a:r>
              <a:rPr lang="en-GB" dirty="0" smtClean="0"/>
              <a:t>Integrate (use labels) your diagram and use to answer the question.</a:t>
            </a:r>
          </a:p>
          <a:p>
            <a:pPr lvl="1"/>
            <a:r>
              <a:rPr lang="en-GB" dirty="0" smtClean="0"/>
              <a:t>EV idea – PED is a good starting point (different groups impacted differently)</a:t>
            </a:r>
            <a:endParaRPr lang="en-GB" dirty="0"/>
          </a:p>
        </p:txBody>
      </p:sp>
      <p:sp>
        <p:nvSpPr>
          <p:cNvPr id="4" name="Rectangle 3"/>
          <p:cNvSpPr/>
          <p:nvPr/>
        </p:nvSpPr>
        <p:spPr>
          <a:xfrm>
            <a:off x="801172" y="355648"/>
            <a:ext cx="5291321"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TASKS – LESSON 2</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6359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48141"/>
          <a:stretch/>
        </p:blipFill>
        <p:spPr bwMode="auto">
          <a:xfrm>
            <a:off x="1515649" y="170028"/>
            <a:ext cx="8931058" cy="3913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15649" y="4083485"/>
            <a:ext cx="8856271" cy="369332"/>
          </a:xfrm>
          <a:prstGeom prst="rect">
            <a:avLst/>
          </a:prstGeom>
          <a:noFill/>
        </p:spPr>
        <p:txBody>
          <a:bodyPr wrap="none" rtlCol="0">
            <a:spAutoFit/>
          </a:bodyPr>
          <a:lstStyle/>
          <a:p>
            <a:r>
              <a:rPr lang="en-GB" dirty="0" smtClean="0"/>
              <a:t>1. If the government imposes a tax of £2 per kilo, what would the new equilibrium price be? </a:t>
            </a:r>
            <a:endParaRPr lang="en-GB" dirty="0"/>
          </a:p>
        </p:txBody>
      </p:sp>
      <p:sp>
        <p:nvSpPr>
          <p:cNvPr id="4" name="TextBox 3"/>
          <p:cNvSpPr txBox="1"/>
          <p:nvPr/>
        </p:nvSpPr>
        <p:spPr>
          <a:xfrm>
            <a:off x="1515649" y="4505381"/>
            <a:ext cx="5260158" cy="369332"/>
          </a:xfrm>
          <a:prstGeom prst="rect">
            <a:avLst/>
          </a:prstGeom>
          <a:noFill/>
        </p:spPr>
        <p:txBody>
          <a:bodyPr wrap="none" rtlCol="0">
            <a:spAutoFit/>
          </a:bodyPr>
          <a:lstStyle/>
          <a:p>
            <a:r>
              <a:rPr lang="en-GB" dirty="0"/>
              <a:t>2</a:t>
            </a:r>
            <a:r>
              <a:rPr lang="en-GB" dirty="0" smtClean="0"/>
              <a:t>. What proportion of the tax is paid by the producer?</a:t>
            </a:r>
            <a:endParaRPr lang="en-GB" dirty="0"/>
          </a:p>
        </p:txBody>
      </p:sp>
      <p:sp>
        <p:nvSpPr>
          <p:cNvPr id="5" name="TextBox 4"/>
          <p:cNvSpPr txBox="1"/>
          <p:nvPr/>
        </p:nvSpPr>
        <p:spPr>
          <a:xfrm>
            <a:off x="1515649" y="4993328"/>
            <a:ext cx="5695149" cy="369332"/>
          </a:xfrm>
          <a:prstGeom prst="rect">
            <a:avLst/>
          </a:prstGeom>
          <a:noFill/>
        </p:spPr>
        <p:txBody>
          <a:bodyPr wrap="none" rtlCol="0">
            <a:spAutoFit/>
          </a:bodyPr>
          <a:lstStyle/>
          <a:p>
            <a:r>
              <a:rPr lang="en-GB" dirty="0" smtClean="0"/>
              <a:t>3. Calculate the total revenue received by the government.</a:t>
            </a:r>
            <a:endParaRPr lang="en-GB" dirty="0"/>
          </a:p>
        </p:txBody>
      </p:sp>
      <p:sp>
        <p:nvSpPr>
          <p:cNvPr id="6" name="TextBox 5"/>
          <p:cNvSpPr txBox="1"/>
          <p:nvPr/>
        </p:nvSpPr>
        <p:spPr>
          <a:xfrm>
            <a:off x="1495387" y="5416176"/>
            <a:ext cx="7544117" cy="646331"/>
          </a:xfrm>
          <a:prstGeom prst="rect">
            <a:avLst/>
          </a:prstGeom>
          <a:noFill/>
        </p:spPr>
        <p:txBody>
          <a:bodyPr wrap="none" rtlCol="0">
            <a:spAutoFit/>
          </a:bodyPr>
          <a:lstStyle/>
          <a:p>
            <a:r>
              <a:rPr lang="en-GB" b="1" dirty="0" smtClean="0"/>
              <a:t>Thinking further… </a:t>
            </a:r>
            <a:r>
              <a:rPr lang="en-GB" dirty="0"/>
              <a:t>D</a:t>
            </a:r>
            <a:r>
              <a:rPr lang="en-GB" dirty="0" smtClean="0"/>
              <a:t>raw the scenario above on a demand and supply diagram, </a:t>
            </a:r>
            <a:br>
              <a:rPr lang="en-GB" dirty="0" smtClean="0"/>
            </a:br>
            <a:r>
              <a:rPr lang="en-GB" dirty="0" smtClean="0"/>
              <a:t>replacing Q/P with values from the table.</a:t>
            </a:r>
            <a:endParaRPr lang="en-GB" dirty="0"/>
          </a:p>
        </p:txBody>
      </p:sp>
    </p:spTree>
    <p:extLst>
      <p:ext uri="{BB962C8B-B14F-4D97-AF65-F5344CB8AC3E}">
        <p14:creationId xmlns:p14="http://schemas.microsoft.com/office/powerpoint/2010/main" val="3813264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6470"/>
          <a:stretch/>
        </p:blipFill>
        <p:spPr bwMode="auto">
          <a:xfrm>
            <a:off x="1147550" y="170028"/>
            <a:ext cx="8979090" cy="6337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432024" y="1877661"/>
            <a:ext cx="535724" cy="369332"/>
          </a:xfrm>
          <a:prstGeom prst="rect">
            <a:avLst/>
          </a:prstGeom>
          <a:noFill/>
        </p:spPr>
        <p:txBody>
          <a:bodyPr wrap="none" rtlCol="0">
            <a:spAutoFit/>
          </a:bodyPr>
          <a:lstStyle/>
          <a:p>
            <a:r>
              <a:rPr lang="en-GB" dirty="0" smtClean="0">
                <a:solidFill>
                  <a:srgbClr val="FF0000"/>
                </a:solidFill>
              </a:rPr>
              <a:t>700</a:t>
            </a:r>
            <a:endParaRPr lang="en-GB" dirty="0">
              <a:solidFill>
                <a:srgbClr val="FF0000"/>
              </a:solidFill>
            </a:endParaRPr>
          </a:p>
        </p:txBody>
      </p:sp>
      <p:sp>
        <p:nvSpPr>
          <p:cNvPr id="4" name="TextBox 3"/>
          <p:cNvSpPr txBox="1"/>
          <p:nvPr/>
        </p:nvSpPr>
        <p:spPr>
          <a:xfrm>
            <a:off x="8432024" y="2288873"/>
            <a:ext cx="535724" cy="369332"/>
          </a:xfrm>
          <a:prstGeom prst="rect">
            <a:avLst/>
          </a:prstGeom>
          <a:noFill/>
        </p:spPr>
        <p:txBody>
          <a:bodyPr wrap="none" rtlCol="0">
            <a:spAutoFit/>
          </a:bodyPr>
          <a:lstStyle/>
          <a:p>
            <a:r>
              <a:rPr lang="en-GB" dirty="0">
                <a:solidFill>
                  <a:srgbClr val="FF0000"/>
                </a:solidFill>
              </a:rPr>
              <a:t>6</a:t>
            </a:r>
            <a:r>
              <a:rPr lang="en-GB" dirty="0" smtClean="0">
                <a:solidFill>
                  <a:srgbClr val="FF0000"/>
                </a:solidFill>
              </a:rPr>
              <a:t>00</a:t>
            </a:r>
            <a:endParaRPr lang="en-GB" dirty="0">
              <a:solidFill>
                <a:srgbClr val="FF0000"/>
              </a:solidFill>
            </a:endParaRPr>
          </a:p>
        </p:txBody>
      </p:sp>
      <p:sp>
        <p:nvSpPr>
          <p:cNvPr id="5" name="TextBox 4"/>
          <p:cNvSpPr txBox="1"/>
          <p:nvPr/>
        </p:nvSpPr>
        <p:spPr>
          <a:xfrm>
            <a:off x="8432024" y="2693105"/>
            <a:ext cx="535724" cy="369332"/>
          </a:xfrm>
          <a:prstGeom prst="rect">
            <a:avLst/>
          </a:prstGeom>
          <a:noFill/>
        </p:spPr>
        <p:txBody>
          <a:bodyPr wrap="none" rtlCol="0">
            <a:spAutoFit/>
          </a:bodyPr>
          <a:lstStyle/>
          <a:p>
            <a:r>
              <a:rPr lang="en-GB" dirty="0">
                <a:solidFill>
                  <a:srgbClr val="FF0000"/>
                </a:solidFill>
              </a:rPr>
              <a:t>5</a:t>
            </a:r>
            <a:r>
              <a:rPr lang="en-GB" dirty="0" smtClean="0">
                <a:solidFill>
                  <a:srgbClr val="FF0000"/>
                </a:solidFill>
              </a:rPr>
              <a:t>00</a:t>
            </a:r>
            <a:endParaRPr lang="en-GB" dirty="0">
              <a:solidFill>
                <a:srgbClr val="FF0000"/>
              </a:solidFill>
            </a:endParaRPr>
          </a:p>
        </p:txBody>
      </p:sp>
      <p:sp>
        <p:nvSpPr>
          <p:cNvPr id="6" name="TextBox 5"/>
          <p:cNvSpPr txBox="1"/>
          <p:nvPr/>
        </p:nvSpPr>
        <p:spPr>
          <a:xfrm>
            <a:off x="8432024" y="3062437"/>
            <a:ext cx="535724" cy="369332"/>
          </a:xfrm>
          <a:prstGeom prst="rect">
            <a:avLst/>
          </a:prstGeom>
          <a:noFill/>
        </p:spPr>
        <p:txBody>
          <a:bodyPr wrap="none" rtlCol="0">
            <a:spAutoFit/>
          </a:bodyPr>
          <a:lstStyle/>
          <a:p>
            <a:r>
              <a:rPr lang="en-GB" dirty="0">
                <a:solidFill>
                  <a:srgbClr val="FF0000"/>
                </a:solidFill>
              </a:rPr>
              <a:t>4</a:t>
            </a:r>
            <a:r>
              <a:rPr lang="en-GB" dirty="0" smtClean="0">
                <a:solidFill>
                  <a:srgbClr val="FF0000"/>
                </a:solidFill>
              </a:rPr>
              <a:t>00</a:t>
            </a:r>
            <a:endParaRPr lang="en-GB" dirty="0">
              <a:solidFill>
                <a:srgbClr val="FF0000"/>
              </a:solidFill>
            </a:endParaRPr>
          </a:p>
        </p:txBody>
      </p:sp>
      <p:sp>
        <p:nvSpPr>
          <p:cNvPr id="7" name="TextBox 6"/>
          <p:cNvSpPr txBox="1"/>
          <p:nvPr/>
        </p:nvSpPr>
        <p:spPr>
          <a:xfrm>
            <a:off x="8432024" y="3481932"/>
            <a:ext cx="535724" cy="369332"/>
          </a:xfrm>
          <a:prstGeom prst="rect">
            <a:avLst/>
          </a:prstGeom>
          <a:noFill/>
        </p:spPr>
        <p:txBody>
          <a:bodyPr wrap="none" rtlCol="0">
            <a:spAutoFit/>
          </a:bodyPr>
          <a:lstStyle/>
          <a:p>
            <a:r>
              <a:rPr lang="en-GB" dirty="0">
                <a:solidFill>
                  <a:srgbClr val="FF0000"/>
                </a:solidFill>
              </a:rPr>
              <a:t>3</a:t>
            </a:r>
            <a:r>
              <a:rPr lang="en-GB" dirty="0" smtClean="0">
                <a:solidFill>
                  <a:srgbClr val="FF0000"/>
                </a:solidFill>
              </a:rPr>
              <a:t>00</a:t>
            </a:r>
            <a:endParaRPr lang="en-GB" dirty="0">
              <a:solidFill>
                <a:srgbClr val="FF0000"/>
              </a:solidFill>
            </a:endParaRPr>
          </a:p>
        </p:txBody>
      </p:sp>
      <p:sp>
        <p:nvSpPr>
          <p:cNvPr id="3" name="TextBox 2"/>
          <p:cNvSpPr txBox="1"/>
          <p:nvPr/>
        </p:nvSpPr>
        <p:spPr>
          <a:xfrm>
            <a:off x="5814468" y="4837244"/>
            <a:ext cx="5883085" cy="1477328"/>
          </a:xfrm>
          <a:prstGeom prst="rect">
            <a:avLst/>
          </a:prstGeom>
          <a:noFill/>
        </p:spPr>
        <p:txBody>
          <a:bodyPr wrap="none" rtlCol="0">
            <a:spAutoFit/>
          </a:bodyPr>
          <a:lstStyle/>
          <a:p>
            <a:r>
              <a:rPr lang="en-GB" i="1" dirty="0" smtClean="0">
                <a:solidFill>
                  <a:srgbClr val="FF0000"/>
                </a:solidFill>
              </a:rPr>
              <a:t>Supply will decrease and the original QS illustrates that when</a:t>
            </a:r>
            <a:br>
              <a:rPr lang="en-GB" i="1" dirty="0" smtClean="0">
                <a:solidFill>
                  <a:srgbClr val="FF0000"/>
                </a:solidFill>
              </a:rPr>
            </a:br>
            <a:r>
              <a:rPr lang="en-GB" i="1" dirty="0" smtClean="0">
                <a:solidFill>
                  <a:srgbClr val="FF0000"/>
                </a:solidFill>
              </a:rPr>
              <a:t>price rises by £2 (e.g. £4 to £6), supply changes by 200,000 </a:t>
            </a:r>
            <a:br>
              <a:rPr lang="en-GB" i="1" dirty="0" smtClean="0">
                <a:solidFill>
                  <a:srgbClr val="FF0000"/>
                </a:solidFill>
              </a:rPr>
            </a:br>
            <a:r>
              <a:rPr lang="en-GB" i="1" dirty="0" smtClean="0">
                <a:solidFill>
                  <a:srgbClr val="FF0000"/>
                </a:solidFill>
              </a:rPr>
              <a:t>(500,000 to 700,000).</a:t>
            </a:r>
          </a:p>
          <a:p>
            <a:r>
              <a:rPr lang="en-GB" i="1" dirty="0" smtClean="0">
                <a:solidFill>
                  <a:srgbClr val="FF0000"/>
                </a:solidFill>
              </a:rPr>
              <a:t>You therefore need to reduce the original QS by 200,000.</a:t>
            </a:r>
          </a:p>
          <a:p>
            <a:r>
              <a:rPr lang="en-GB" i="1" dirty="0" smtClean="0">
                <a:solidFill>
                  <a:srgbClr val="FF0000"/>
                </a:solidFill>
              </a:rPr>
              <a:t>The new equilibrium is where QD=QS at £7.</a:t>
            </a:r>
            <a:endParaRPr lang="en-GB" i="1" dirty="0">
              <a:solidFill>
                <a:srgbClr val="FF0000"/>
              </a:solidFill>
            </a:endParaRPr>
          </a:p>
        </p:txBody>
      </p:sp>
    </p:spTree>
    <p:extLst>
      <p:ext uri="{BB962C8B-B14F-4D97-AF65-F5344CB8AC3E}">
        <p14:creationId xmlns:p14="http://schemas.microsoft.com/office/powerpoint/2010/main" val="2868150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640" y="240683"/>
            <a:ext cx="9306068" cy="629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683309" y="1745038"/>
            <a:ext cx="652743" cy="369332"/>
          </a:xfrm>
          <a:prstGeom prst="rect">
            <a:avLst/>
          </a:prstGeom>
          <a:noFill/>
        </p:spPr>
        <p:txBody>
          <a:bodyPr wrap="none" rtlCol="0">
            <a:spAutoFit/>
          </a:bodyPr>
          <a:lstStyle/>
          <a:p>
            <a:r>
              <a:rPr lang="en-GB" dirty="0" smtClean="0">
                <a:solidFill>
                  <a:srgbClr val="FF0000"/>
                </a:solidFill>
              </a:rPr>
              <a:t>2400</a:t>
            </a:r>
            <a:endParaRPr lang="en-GB" dirty="0">
              <a:solidFill>
                <a:srgbClr val="FF0000"/>
              </a:solidFill>
            </a:endParaRPr>
          </a:p>
        </p:txBody>
      </p:sp>
      <p:sp>
        <p:nvSpPr>
          <p:cNvPr id="4" name="TextBox 3"/>
          <p:cNvSpPr txBox="1"/>
          <p:nvPr/>
        </p:nvSpPr>
        <p:spPr>
          <a:xfrm>
            <a:off x="8683309" y="2156250"/>
            <a:ext cx="652743" cy="369332"/>
          </a:xfrm>
          <a:prstGeom prst="rect">
            <a:avLst/>
          </a:prstGeom>
          <a:noFill/>
        </p:spPr>
        <p:txBody>
          <a:bodyPr wrap="none" rtlCol="0">
            <a:spAutoFit/>
          </a:bodyPr>
          <a:lstStyle/>
          <a:p>
            <a:r>
              <a:rPr lang="en-GB" dirty="0" smtClean="0">
                <a:solidFill>
                  <a:srgbClr val="FF0000"/>
                </a:solidFill>
              </a:rPr>
              <a:t>2200</a:t>
            </a:r>
            <a:endParaRPr lang="en-GB" dirty="0">
              <a:solidFill>
                <a:srgbClr val="FF0000"/>
              </a:solidFill>
            </a:endParaRPr>
          </a:p>
        </p:txBody>
      </p:sp>
      <p:sp>
        <p:nvSpPr>
          <p:cNvPr id="5" name="TextBox 4"/>
          <p:cNvSpPr txBox="1"/>
          <p:nvPr/>
        </p:nvSpPr>
        <p:spPr>
          <a:xfrm>
            <a:off x="8683309" y="2560482"/>
            <a:ext cx="652743" cy="369332"/>
          </a:xfrm>
          <a:prstGeom prst="rect">
            <a:avLst/>
          </a:prstGeom>
          <a:noFill/>
        </p:spPr>
        <p:txBody>
          <a:bodyPr wrap="none" rtlCol="0">
            <a:spAutoFit/>
          </a:bodyPr>
          <a:lstStyle/>
          <a:p>
            <a:r>
              <a:rPr lang="en-GB" dirty="0" smtClean="0">
                <a:solidFill>
                  <a:srgbClr val="FF0000"/>
                </a:solidFill>
              </a:rPr>
              <a:t>2000</a:t>
            </a:r>
            <a:endParaRPr lang="en-GB" dirty="0">
              <a:solidFill>
                <a:srgbClr val="FF0000"/>
              </a:solidFill>
            </a:endParaRPr>
          </a:p>
        </p:txBody>
      </p:sp>
      <p:sp>
        <p:nvSpPr>
          <p:cNvPr id="6" name="TextBox 5"/>
          <p:cNvSpPr txBox="1"/>
          <p:nvPr/>
        </p:nvSpPr>
        <p:spPr>
          <a:xfrm>
            <a:off x="8683309" y="2929814"/>
            <a:ext cx="652743" cy="369332"/>
          </a:xfrm>
          <a:prstGeom prst="rect">
            <a:avLst/>
          </a:prstGeom>
          <a:noFill/>
        </p:spPr>
        <p:txBody>
          <a:bodyPr wrap="none" rtlCol="0">
            <a:spAutoFit/>
          </a:bodyPr>
          <a:lstStyle/>
          <a:p>
            <a:r>
              <a:rPr lang="en-GB" dirty="0" smtClean="0">
                <a:solidFill>
                  <a:srgbClr val="FF0000"/>
                </a:solidFill>
              </a:rPr>
              <a:t>1800</a:t>
            </a:r>
            <a:endParaRPr lang="en-GB" dirty="0">
              <a:solidFill>
                <a:srgbClr val="FF0000"/>
              </a:solidFill>
            </a:endParaRPr>
          </a:p>
        </p:txBody>
      </p:sp>
      <p:sp>
        <p:nvSpPr>
          <p:cNvPr id="7" name="TextBox 6"/>
          <p:cNvSpPr txBox="1"/>
          <p:nvPr/>
        </p:nvSpPr>
        <p:spPr>
          <a:xfrm>
            <a:off x="8683309" y="3349309"/>
            <a:ext cx="652743" cy="369332"/>
          </a:xfrm>
          <a:prstGeom prst="rect">
            <a:avLst/>
          </a:prstGeom>
          <a:noFill/>
        </p:spPr>
        <p:txBody>
          <a:bodyPr wrap="none" rtlCol="0">
            <a:spAutoFit/>
          </a:bodyPr>
          <a:lstStyle/>
          <a:p>
            <a:r>
              <a:rPr lang="en-GB" dirty="0" smtClean="0">
                <a:solidFill>
                  <a:srgbClr val="FF0000"/>
                </a:solidFill>
              </a:rPr>
              <a:t>1600</a:t>
            </a:r>
            <a:endParaRPr lang="en-GB" dirty="0">
              <a:solidFill>
                <a:srgbClr val="FF0000"/>
              </a:solidFill>
            </a:endParaRPr>
          </a:p>
        </p:txBody>
      </p:sp>
    </p:spTree>
    <p:extLst>
      <p:ext uri="{BB962C8B-B14F-4D97-AF65-F5344CB8AC3E}">
        <p14:creationId xmlns:p14="http://schemas.microsoft.com/office/powerpoint/2010/main" val="3948879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26" y="1282288"/>
            <a:ext cx="10515600" cy="4351338"/>
          </a:xfrm>
        </p:spPr>
        <p:txBody>
          <a:bodyPr>
            <a:noAutofit/>
          </a:bodyPr>
          <a:lstStyle/>
          <a:p>
            <a:pPr marL="0" indent="0">
              <a:buNone/>
            </a:pPr>
            <a:r>
              <a:rPr lang="en-GB" sz="1600" b="1" dirty="0"/>
              <a:t>1.2.9 Indirect taxes and subsidies</a:t>
            </a:r>
            <a:endParaRPr lang="en-GB" sz="1600" dirty="0"/>
          </a:p>
          <a:p>
            <a:pPr marL="0" indent="0">
              <a:buNone/>
            </a:pPr>
            <a:r>
              <a:rPr lang="en-GB" sz="1600" dirty="0"/>
              <a:t>a) Supply and demand analysis, elasticities, and: </a:t>
            </a:r>
          </a:p>
          <a:p>
            <a:pPr lvl="0"/>
            <a:r>
              <a:rPr lang="en-GB" sz="1600" dirty="0">
                <a:solidFill>
                  <a:srgbClr val="FF0000"/>
                </a:solidFill>
              </a:rPr>
              <a:t>the impact of indirect taxes on consumers, producers and government </a:t>
            </a:r>
          </a:p>
          <a:p>
            <a:pPr lvl="0"/>
            <a:r>
              <a:rPr lang="en-GB" sz="1600" dirty="0">
                <a:solidFill>
                  <a:srgbClr val="FF0000"/>
                </a:solidFill>
              </a:rPr>
              <a:t>the incidence of indirect taxes on consumers and producers </a:t>
            </a:r>
          </a:p>
          <a:p>
            <a:pPr lvl="0"/>
            <a:r>
              <a:rPr lang="en-GB" sz="1600" dirty="0"/>
              <a:t>the impact of subsidies on consumers, producers and government </a:t>
            </a:r>
          </a:p>
          <a:p>
            <a:pPr lvl="0"/>
            <a:r>
              <a:rPr lang="en-GB" sz="1600" dirty="0"/>
              <a:t>the area that represents the producer subsidy and consumer subsidy</a:t>
            </a:r>
          </a:p>
          <a:p>
            <a:pPr marL="0" indent="0">
              <a:buNone/>
            </a:pPr>
            <a:endParaRPr lang="en-GB" sz="1600" dirty="0"/>
          </a:p>
          <a:p>
            <a:pPr marL="0" indent="0">
              <a:buNone/>
            </a:pPr>
            <a:r>
              <a:rPr lang="en-GB" sz="1600" b="1" dirty="0"/>
              <a:t>1.4.1 Government intervention in markets</a:t>
            </a:r>
            <a:endParaRPr lang="en-GB" sz="1600" dirty="0"/>
          </a:p>
          <a:p>
            <a:pPr marL="0" indent="0">
              <a:buNone/>
            </a:pPr>
            <a:r>
              <a:rPr lang="en-GB" sz="1600" dirty="0"/>
              <a:t>a) Purpose of intervention with reference to market failure and using diagrams in various contexts:</a:t>
            </a:r>
          </a:p>
          <a:p>
            <a:pPr lvl="0"/>
            <a:r>
              <a:rPr lang="en-GB" sz="1600" dirty="0">
                <a:solidFill>
                  <a:srgbClr val="FF0000"/>
                </a:solidFill>
              </a:rPr>
              <a:t>indirect taxation (ad valorem and specific)</a:t>
            </a:r>
          </a:p>
          <a:p>
            <a:pPr lvl="0"/>
            <a:r>
              <a:rPr lang="en-GB" sz="1600" dirty="0"/>
              <a:t>subsidies</a:t>
            </a:r>
            <a:br>
              <a:rPr lang="en-GB" sz="1600" dirty="0"/>
            </a:br>
            <a:endParaRPr lang="en-GB" sz="1600" dirty="0"/>
          </a:p>
          <a:p>
            <a:pPr marL="0" indent="0">
              <a:buNone/>
            </a:pPr>
            <a:r>
              <a:rPr lang="en-GB" sz="1600" b="1" dirty="0"/>
              <a:t>1.2.3 Price, income and cross elasticities of demand</a:t>
            </a:r>
            <a:endParaRPr lang="en-GB" sz="1600" dirty="0"/>
          </a:p>
          <a:p>
            <a:pPr marL="0" indent="0">
              <a:buNone/>
            </a:pPr>
            <a:r>
              <a:rPr lang="en-GB" sz="1600" dirty="0"/>
              <a:t>e) </a:t>
            </a:r>
            <a:r>
              <a:rPr lang="en-GB" sz="1600" dirty="0">
                <a:solidFill>
                  <a:srgbClr val="FF0000"/>
                </a:solidFill>
              </a:rPr>
              <a:t>The significance of elasticities of demand to firms and government in terms of:</a:t>
            </a:r>
          </a:p>
          <a:p>
            <a:pPr lvl="0"/>
            <a:r>
              <a:rPr lang="en-GB" sz="1600" dirty="0">
                <a:solidFill>
                  <a:srgbClr val="FF0000"/>
                </a:solidFill>
              </a:rPr>
              <a:t>the imposition of indirect taxes </a:t>
            </a:r>
            <a:r>
              <a:rPr lang="en-GB" sz="1600" dirty="0"/>
              <a:t>and subsidies</a:t>
            </a:r>
          </a:p>
          <a:p>
            <a:endParaRPr lang="en-GB" sz="1600" dirty="0"/>
          </a:p>
        </p:txBody>
      </p:sp>
      <p:sp>
        <p:nvSpPr>
          <p:cNvPr id="4" name="Rectangle 3"/>
          <p:cNvSpPr/>
          <p:nvPr/>
        </p:nvSpPr>
        <p:spPr>
          <a:xfrm>
            <a:off x="603677" y="238133"/>
            <a:ext cx="3856313"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Specification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8939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3" y="1757386"/>
            <a:ext cx="10515600" cy="4351338"/>
          </a:xfrm>
        </p:spPr>
        <p:txBody>
          <a:bodyPr>
            <a:normAutofit/>
          </a:bodyPr>
          <a:lstStyle/>
          <a:p>
            <a:r>
              <a:rPr lang="en-GB" sz="4400" dirty="0" smtClean="0"/>
              <a:t>Have your worksheet from the ICT task ready to share with the class.</a:t>
            </a:r>
          </a:p>
          <a:p>
            <a:endParaRPr lang="en-GB" sz="4400" dirty="0"/>
          </a:p>
          <a:p>
            <a:r>
              <a:rPr lang="en-GB" sz="4400" dirty="0" smtClean="0"/>
              <a:t>We are going to reflect upon these answers.</a:t>
            </a:r>
          </a:p>
          <a:p>
            <a:r>
              <a:rPr lang="en-GB" sz="4400" dirty="0" smtClean="0"/>
              <a:t>Make sure your answers </a:t>
            </a:r>
            <a:r>
              <a:rPr lang="en-GB" sz="4400" smtClean="0"/>
              <a:t>are correct.</a:t>
            </a:r>
            <a:endParaRPr lang="en-GB" sz="4400" dirty="0"/>
          </a:p>
        </p:txBody>
      </p:sp>
      <p:sp>
        <p:nvSpPr>
          <p:cNvPr id="5" name="Rectangle 4"/>
          <p:cNvSpPr/>
          <p:nvPr/>
        </p:nvSpPr>
        <p:spPr>
          <a:xfrm>
            <a:off x="2280263" y="476672"/>
            <a:ext cx="3206583"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ICT TASK…</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5082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700" y="1184512"/>
            <a:ext cx="11673385" cy="5445223"/>
          </a:xfrm>
        </p:spPr>
        <p:txBody>
          <a:bodyPr>
            <a:noAutofit/>
          </a:bodyPr>
          <a:lstStyle/>
          <a:p>
            <a:r>
              <a:rPr lang="en-GB" sz="3600" dirty="0" smtClean="0"/>
              <a:t>The definition of a tax is tricky, as we all know what a tax is… but it is difficult to put into words.</a:t>
            </a:r>
          </a:p>
          <a:p>
            <a:r>
              <a:rPr lang="en-GB" sz="3600" b="1" dirty="0" smtClean="0">
                <a:solidFill>
                  <a:schemeClr val="accent4">
                    <a:lumMod val="75000"/>
                  </a:schemeClr>
                </a:solidFill>
              </a:rPr>
              <a:t>Golden rule: </a:t>
            </a:r>
            <a:r>
              <a:rPr lang="en-GB" sz="3600" dirty="0" smtClean="0"/>
              <a:t>never used the word you are trying to define in the definition.</a:t>
            </a:r>
          </a:p>
          <a:p>
            <a:r>
              <a:rPr lang="en-GB" sz="3600" dirty="0" smtClean="0"/>
              <a:t>This is an accurate definition of a tax:</a:t>
            </a:r>
          </a:p>
          <a:p>
            <a:endParaRPr lang="en-GB" sz="3600" b="1" i="1" dirty="0" smtClean="0"/>
          </a:p>
          <a:p>
            <a:r>
              <a:rPr lang="en-GB" sz="4400" b="1" i="1" dirty="0" smtClean="0">
                <a:solidFill>
                  <a:srgbClr val="FF0000"/>
                </a:solidFill>
              </a:rPr>
              <a:t>“…a </a:t>
            </a:r>
            <a:r>
              <a:rPr lang="en-GB" sz="4400" b="1" i="1" dirty="0">
                <a:solidFill>
                  <a:srgbClr val="FF0000"/>
                </a:solidFill>
              </a:rPr>
              <a:t>compulsory contribution to state revenue, levied by the </a:t>
            </a:r>
            <a:r>
              <a:rPr lang="en-GB" sz="4400" b="1" i="1" dirty="0" smtClean="0">
                <a:solidFill>
                  <a:srgbClr val="FF0000"/>
                </a:solidFill>
              </a:rPr>
              <a:t>government.”</a:t>
            </a:r>
            <a:endParaRPr lang="en-GB" sz="1100" b="1" i="1" dirty="0" smtClean="0">
              <a:solidFill>
                <a:srgbClr val="FF0000"/>
              </a:solidFill>
            </a:endParaRPr>
          </a:p>
        </p:txBody>
      </p:sp>
      <p:sp>
        <p:nvSpPr>
          <p:cNvPr id="5" name="Rectangle 4"/>
          <p:cNvSpPr/>
          <p:nvPr/>
        </p:nvSpPr>
        <p:spPr>
          <a:xfrm>
            <a:off x="612906" y="145774"/>
            <a:ext cx="4801379"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TAX DEFINITION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775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700" y="1105000"/>
            <a:ext cx="11673385" cy="5445223"/>
          </a:xfrm>
        </p:spPr>
        <p:txBody>
          <a:bodyPr>
            <a:noAutofit/>
          </a:bodyPr>
          <a:lstStyle/>
          <a:p>
            <a:r>
              <a:rPr lang="en-GB" sz="4000" dirty="0" smtClean="0"/>
              <a:t>There are two categories of taxation:</a:t>
            </a:r>
            <a:endParaRPr lang="en-GB" sz="1050" dirty="0" smtClean="0">
              <a:solidFill>
                <a:srgbClr val="FF0000"/>
              </a:solidFill>
            </a:endParaRPr>
          </a:p>
          <a:p>
            <a:pPr marL="0" indent="0">
              <a:buNone/>
            </a:pPr>
            <a:endParaRPr lang="en-GB" sz="3600" dirty="0" smtClean="0"/>
          </a:p>
          <a:p>
            <a:r>
              <a:rPr lang="en-GB" sz="6000" b="1" dirty="0" smtClean="0">
                <a:solidFill>
                  <a:srgbClr val="FF0000"/>
                </a:solidFill>
              </a:rPr>
              <a:t>Indirect Tax </a:t>
            </a:r>
            <a:endParaRPr lang="en-GB" sz="4400" dirty="0" smtClean="0"/>
          </a:p>
          <a:p>
            <a:pPr lvl="1"/>
            <a:r>
              <a:rPr lang="en-GB" sz="4000" dirty="0" smtClean="0"/>
              <a:t>Specific Tax </a:t>
            </a:r>
            <a:endParaRPr lang="en-GB" sz="4000" dirty="0"/>
          </a:p>
          <a:p>
            <a:pPr lvl="1"/>
            <a:r>
              <a:rPr lang="en-GB" sz="4000" dirty="0" smtClean="0"/>
              <a:t>Ad Valorem Tax</a:t>
            </a:r>
            <a:br>
              <a:rPr lang="en-GB" sz="4000" dirty="0" smtClean="0"/>
            </a:br>
            <a:endParaRPr lang="en-GB" sz="4000" dirty="0" smtClean="0"/>
          </a:p>
          <a:p>
            <a:r>
              <a:rPr lang="en-GB" sz="6000" b="1" dirty="0" smtClean="0">
                <a:solidFill>
                  <a:srgbClr val="FF0000"/>
                </a:solidFill>
              </a:rPr>
              <a:t>Direct Tax</a:t>
            </a:r>
          </a:p>
          <a:p>
            <a:pPr marL="0" indent="0">
              <a:buNone/>
            </a:pPr>
            <a:endParaRPr lang="en-GB" sz="4800" b="1" dirty="0">
              <a:solidFill>
                <a:srgbClr val="FF0000"/>
              </a:solidFill>
            </a:endParaRPr>
          </a:p>
        </p:txBody>
      </p:sp>
      <p:sp>
        <p:nvSpPr>
          <p:cNvPr id="5" name="Rectangle 4"/>
          <p:cNvSpPr/>
          <p:nvPr/>
        </p:nvSpPr>
        <p:spPr>
          <a:xfrm>
            <a:off x="479371" y="122830"/>
            <a:ext cx="4762266"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TYPES OF TAXES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Right Arrow 1"/>
          <p:cNvSpPr/>
          <p:nvPr/>
        </p:nvSpPr>
        <p:spPr>
          <a:xfrm flipH="1">
            <a:off x="5497472" y="1853327"/>
            <a:ext cx="5753624" cy="3316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The tax diagram that we learn demonstrates </a:t>
            </a:r>
            <a:r>
              <a:rPr lang="en-GB" sz="2800" b="1" u="sng" dirty="0" smtClean="0">
                <a:solidFill>
                  <a:schemeClr val="tx1"/>
                </a:solidFill>
              </a:rPr>
              <a:t>indirect taxes</a:t>
            </a:r>
            <a:endParaRPr lang="en-GB" sz="2800" b="1" u="sng" dirty="0">
              <a:solidFill>
                <a:schemeClr val="tx1"/>
              </a:solidFill>
            </a:endParaRPr>
          </a:p>
        </p:txBody>
      </p:sp>
    </p:spTree>
    <p:extLst>
      <p:ext uri="{BB962C8B-B14F-4D97-AF65-F5344CB8AC3E}">
        <p14:creationId xmlns:p14="http://schemas.microsoft.com/office/powerpoint/2010/main" val="269589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052" y="1596320"/>
            <a:ext cx="11673385" cy="3944672"/>
          </a:xfrm>
        </p:spPr>
        <p:txBody>
          <a:bodyPr>
            <a:noAutofit/>
          </a:bodyPr>
          <a:lstStyle/>
          <a:p>
            <a:r>
              <a:rPr lang="en-GB" sz="3600" dirty="0" smtClean="0"/>
              <a:t>These are taxes that go </a:t>
            </a:r>
            <a:r>
              <a:rPr lang="en-GB" sz="3600" b="1" dirty="0" smtClean="0"/>
              <a:t>straight to the government </a:t>
            </a:r>
            <a:r>
              <a:rPr lang="en-GB" sz="3600" dirty="0" smtClean="0"/>
              <a:t>from whoever is paying the tax.</a:t>
            </a:r>
          </a:p>
          <a:p>
            <a:endParaRPr lang="en-GB" sz="3600" dirty="0" smtClean="0"/>
          </a:p>
          <a:p>
            <a:r>
              <a:rPr lang="en-GB" sz="3600" dirty="0" smtClean="0"/>
              <a:t>The easiest example of a </a:t>
            </a:r>
            <a:r>
              <a:rPr lang="en-GB" sz="3600" b="1" dirty="0" smtClean="0"/>
              <a:t>direct tax </a:t>
            </a:r>
            <a:r>
              <a:rPr lang="en-GB" sz="3600" dirty="0" smtClean="0"/>
              <a:t>would be </a:t>
            </a:r>
            <a:r>
              <a:rPr lang="en-GB" sz="3600" b="1" dirty="0" smtClean="0">
                <a:solidFill>
                  <a:srgbClr val="FF0000"/>
                </a:solidFill>
              </a:rPr>
              <a:t>income tax</a:t>
            </a:r>
            <a:r>
              <a:rPr lang="en-GB" sz="3600" b="1" dirty="0" smtClean="0"/>
              <a:t> and </a:t>
            </a:r>
            <a:r>
              <a:rPr lang="en-GB" sz="3600" b="1" dirty="0" smtClean="0">
                <a:solidFill>
                  <a:srgbClr val="FF0000"/>
                </a:solidFill>
              </a:rPr>
              <a:t>national insurance</a:t>
            </a:r>
            <a:r>
              <a:rPr lang="en-GB" sz="3600" b="1" dirty="0" smtClean="0"/>
              <a:t>, </a:t>
            </a:r>
            <a:r>
              <a:rPr lang="en-GB" sz="3600" dirty="0" smtClean="0"/>
              <a:t>which goes straight to the government from worker’s pay packets. </a:t>
            </a:r>
          </a:p>
          <a:p>
            <a:r>
              <a:rPr lang="en-GB" sz="3600" dirty="0" smtClean="0"/>
              <a:t>Businesses pay </a:t>
            </a:r>
            <a:r>
              <a:rPr lang="en-GB" sz="3600" b="1" dirty="0" smtClean="0">
                <a:solidFill>
                  <a:srgbClr val="FF0000"/>
                </a:solidFill>
              </a:rPr>
              <a:t>corporation tax </a:t>
            </a:r>
            <a:r>
              <a:rPr lang="en-GB" sz="3600" dirty="0" smtClean="0"/>
              <a:t>straight to the government, so this is another example of a direct tax.</a:t>
            </a:r>
            <a:br>
              <a:rPr lang="en-GB" sz="3600" dirty="0" smtClean="0"/>
            </a:br>
            <a:endParaRPr lang="en-GB" sz="3600" dirty="0" smtClean="0"/>
          </a:p>
          <a:p>
            <a:endParaRPr lang="en-GB" sz="1000" dirty="0" smtClean="0"/>
          </a:p>
        </p:txBody>
      </p:sp>
      <p:sp>
        <p:nvSpPr>
          <p:cNvPr id="5" name="Rectangle 4"/>
          <p:cNvSpPr/>
          <p:nvPr/>
        </p:nvSpPr>
        <p:spPr>
          <a:xfrm>
            <a:off x="576316" y="286962"/>
            <a:ext cx="4213526" cy="1107996"/>
          </a:xfrm>
          <a:prstGeom prst="rect">
            <a:avLst/>
          </a:prstGeom>
          <a:noFill/>
        </p:spPr>
        <p:txBody>
          <a:bodyPr wrap="none" lIns="91440" tIns="45720" rIns="91440" bIns="45720">
            <a:spAutoFit/>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DIRECT TAX</a:t>
            </a:r>
            <a:endParaRPr lang="en-US" sz="6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Rectangle 1"/>
          <p:cNvSpPr/>
          <p:nvPr/>
        </p:nvSpPr>
        <p:spPr>
          <a:xfrm>
            <a:off x="8458286" y="6550223"/>
            <a:ext cx="3826689" cy="307777"/>
          </a:xfrm>
          <a:prstGeom prst="rect">
            <a:avLst/>
          </a:prstGeom>
        </p:spPr>
        <p:txBody>
          <a:bodyPr wrap="none">
            <a:spAutoFit/>
          </a:bodyPr>
          <a:lstStyle/>
          <a:p>
            <a:r>
              <a:rPr lang="en-GB" sz="1400" u="sng" dirty="0" smtClean="0">
                <a:hlinkClick r:id="rId2"/>
              </a:rPr>
              <a:t>http</a:t>
            </a:r>
            <a:r>
              <a:rPr lang="en-GB" sz="1400" u="sng" dirty="0">
                <a:hlinkClick r:id="rId2"/>
              </a:rPr>
              <a:t>://</a:t>
            </a:r>
            <a:r>
              <a:rPr lang="en-GB" sz="1400" u="sng" dirty="0" smtClean="0">
                <a:hlinkClick r:id="rId2"/>
              </a:rPr>
              <a:t>www.youtube.com/watch?v=t9N4La0-k9c</a:t>
            </a:r>
            <a:endParaRPr lang="en-GB" sz="1400" dirty="0"/>
          </a:p>
        </p:txBody>
      </p:sp>
    </p:spTree>
    <p:extLst>
      <p:ext uri="{BB962C8B-B14F-4D97-AF65-F5344CB8AC3E}">
        <p14:creationId xmlns:p14="http://schemas.microsoft.com/office/powerpoint/2010/main" val="100658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700" y="1105000"/>
            <a:ext cx="11673385" cy="5445223"/>
          </a:xfrm>
        </p:spPr>
        <p:txBody>
          <a:bodyPr>
            <a:noAutofit/>
          </a:bodyPr>
          <a:lstStyle/>
          <a:p>
            <a:r>
              <a:rPr lang="en-GB" sz="3200" dirty="0" smtClean="0"/>
              <a:t>Tax that involves an </a:t>
            </a:r>
            <a:r>
              <a:rPr lang="en-GB" sz="3200" b="1" dirty="0" smtClean="0">
                <a:solidFill>
                  <a:srgbClr val="FF0000"/>
                </a:solidFill>
              </a:rPr>
              <a:t>intermediary (retailer) </a:t>
            </a:r>
            <a:r>
              <a:rPr lang="en-GB" sz="3200" dirty="0" smtClean="0"/>
              <a:t>to collect the tax, before the government receives.</a:t>
            </a:r>
          </a:p>
          <a:p>
            <a:r>
              <a:rPr lang="en-GB" sz="3200" dirty="0" smtClean="0"/>
              <a:t>For example, if we purchased a chocolate bar from Tesco, we would pay VAT. However, the tax revenue from the VAT will not go straight to the government from our pockets. It is collected by the retailer (Tesco) first and then passed onto the government.</a:t>
            </a:r>
            <a:br>
              <a:rPr lang="en-GB" sz="3200" dirty="0" smtClean="0"/>
            </a:br>
            <a:endParaRPr lang="en-GB" sz="3200" dirty="0" smtClean="0"/>
          </a:p>
          <a:p>
            <a:r>
              <a:rPr lang="en-GB" sz="3200" dirty="0" smtClean="0"/>
              <a:t>This indirect tax </a:t>
            </a:r>
            <a:r>
              <a:rPr lang="en-GB" sz="3600" u="sng" dirty="0" smtClean="0">
                <a:solidFill>
                  <a:srgbClr val="FF0000"/>
                </a:solidFill>
              </a:rPr>
              <a:t>effectively </a:t>
            </a:r>
            <a:r>
              <a:rPr lang="en-GB" sz="3600" b="1" u="sng" dirty="0">
                <a:solidFill>
                  <a:srgbClr val="FF0000"/>
                </a:solidFill>
              </a:rPr>
              <a:t>adds</a:t>
            </a:r>
            <a:r>
              <a:rPr lang="en-GB" sz="3600" u="sng" dirty="0">
                <a:solidFill>
                  <a:srgbClr val="FF0000"/>
                </a:solidFill>
              </a:rPr>
              <a:t> to the </a:t>
            </a:r>
            <a:r>
              <a:rPr lang="en-GB" sz="3600" b="1" u="sng" dirty="0">
                <a:solidFill>
                  <a:srgbClr val="FF0000"/>
                </a:solidFill>
              </a:rPr>
              <a:t>costs of production</a:t>
            </a:r>
            <a:r>
              <a:rPr lang="en-GB" sz="3200" dirty="0"/>
              <a:t>, as producer has </a:t>
            </a:r>
            <a:r>
              <a:rPr lang="en-GB" sz="3200" dirty="0" smtClean="0"/>
              <a:t>the responsibility to </a:t>
            </a:r>
            <a:r>
              <a:rPr lang="en-GB" sz="3200" dirty="0"/>
              <a:t>ensure it gets </a:t>
            </a:r>
            <a:r>
              <a:rPr lang="en-GB" sz="3200" dirty="0" smtClean="0"/>
              <a:t>paid. </a:t>
            </a:r>
          </a:p>
          <a:p>
            <a:r>
              <a:rPr lang="en-GB" sz="3200" b="1" dirty="0" smtClean="0"/>
              <a:t>Supply shifts to the left </a:t>
            </a:r>
            <a:r>
              <a:rPr lang="en-GB" sz="3200" dirty="0" smtClean="0"/>
              <a:t>(reduction)</a:t>
            </a:r>
          </a:p>
          <a:p>
            <a:endParaRPr lang="en-GB" sz="3200" dirty="0" smtClean="0"/>
          </a:p>
        </p:txBody>
      </p:sp>
      <p:sp>
        <p:nvSpPr>
          <p:cNvPr id="5" name="Rectangle 4"/>
          <p:cNvSpPr/>
          <p:nvPr/>
        </p:nvSpPr>
        <p:spPr>
          <a:xfrm>
            <a:off x="470656" y="107167"/>
            <a:ext cx="4124591"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INDIRECT TAX</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Rectangle 1"/>
          <p:cNvSpPr/>
          <p:nvPr/>
        </p:nvSpPr>
        <p:spPr>
          <a:xfrm>
            <a:off x="8458286" y="6550223"/>
            <a:ext cx="3733714" cy="307777"/>
          </a:xfrm>
          <a:prstGeom prst="rect">
            <a:avLst/>
          </a:prstGeom>
        </p:spPr>
        <p:txBody>
          <a:bodyPr wrap="none">
            <a:spAutoFit/>
          </a:bodyPr>
          <a:lstStyle/>
          <a:p>
            <a:r>
              <a:rPr lang="en-GB" sz="1400" u="sng" dirty="0">
                <a:hlinkClick r:id="rId2"/>
              </a:rPr>
              <a:t>http://www.youtube.com/watch?v=t9N4La0-k9c</a:t>
            </a:r>
            <a:endParaRPr lang="en-GB" sz="1400" dirty="0"/>
          </a:p>
        </p:txBody>
      </p:sp>
    </p:spTree>
    <p:extLst>
      <p:ext uri="{BB962C8B-B14F-4D97-AF65-F5344CB8AC3E}">
        <p14:creationId xmlns:p14="http://schemas.microsoft.com/office/powerpoint/2010/main" val="97309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4786</TotalTime>
  <Words>2069</Words>
  <Application>Microsoft Office PowerPoint</Application>
  <PresentationFormat>Widescreen</PresentationFormat>
  <Paragraphs>350</Paragraphs>
  <Slides>37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ntatabularnumbers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Wilson</dc:creator>
  <cp:lastModifiedBy>Michael Wilson</cp:lastModifiedBy>
  <cp:revision>364</cp:revision>
  <dcterms:created xsi:type="dcterms:W3CDTF">2013-12-06T10:07:58Z</dcterms:created>
  <dcterms:modified xsi:type="dcterms:W3CDTF">2018-05-25T10:13:54Z</dcterms:modified>
</cp:coreProperties>
</file>