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ink/ink1.xml" ContentType="application/inkml+xml"/>
  <Override PartName="/ppt/theme/themeOverride2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2"/>
  </p:notesMasterIdLst>
  <p:sldIdLst>
    <p:sldId id="314" r:id="rId3"/>
    <p:sldId id="278" r:id="rId4"/>
    <p:sldId id="279" r:id="rId5"/>
    <p:sldId id="285" r:id="rId6"/>
    <p:sldId id="286" r:id="rId7"/>
    <p:sldId id="287" r:id="rId8"/>
    <p:sldId id="288" r:id="rId9"/>
    <p:sldId id="281" r:id="rId10"/>
    <p:sldId id="282" r:id="rId11"/>
    <p:sldId id="280" r:id="rId12"/>
    <p:sldId id="291" r:id="rId13"/>
    <p:sldId id="292" r:id="rId14"/>
    <p:sldId id="293" r:id="rId15"/>
    <p:sldId id="315" r:id="rId16"/>
    <p:sldId id="295" r:id="rId17"/>
    <p:sldId id="294" r:id="rId18"/>
    <p:sldId id="296" r:id="rId19"/>
    <p:sldId id="297" r:id="rId20"/>
    <p:sldId id="298" r:id="rId21"/>
    <p:sldId id="299" r:id="rId22"/>
    <p:sldId id="300" r:id="rId23"/>
    <p:sldId id="301" r:id="rId24"/>
    <p:sldId id="302" r:id="rId25"/>
    <p:sldId id="303" r:id="rId26"/>
    <p:sldId id="304" r:id="rId27"/>
    <p:sldId id="305" r:id="rId28"/>
    <p:sldId id="309" r:id="rId29"/>
    <p:sldId id="312" r:id="rId30"/>
    <p:sldId id="31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704" autoAdjust="0"/>
  </p:normalViewPr>
  <p:slideViewPr>
    <p:cSldViewPr>
      <p:cViewPr>
        <p:scale>
          <a:sx n="75" d="100"/>
          <a:sy n="75" d="100"/>
        </p:scale>
        <p:origin x="-1422" y="-354"/>
      </p:cViewPr>
      <p:guideLst>
        <p:guide orient="horz" pos="2160"/>
        <p:guide pos="2880"/>
      </p:guideLst>
    </p:cSldViewPr>
  </p:slideViewPr>
  <p:outlineViewPr>
    <p:cViewPr>
      <p:scale>
        <a:sx n="33" d="100"/>
        <a:sy n="33" d="100"/>
      </p:scale>
      <p:origin x="0" y="10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8-10-03T08:05:54.791"/>
    </inkml:context>
    <inkml:brush xml:id="br0">
      <inkml:brushProperty name="width" value="0.06667" units="cm"/>
      <inkml:brushProperty name="height" value="0.06667" units="cm"/>
      <inkml:brushProperty name="fitToCurve" value="1"/>
    </inkml:brush>
  </inkml:definitions>
  <inkml:trace contextRef="#ctx0" brushRef="#br0">247-1 512,'0'0'0,"-35"0"0,0 0 0,-35 0 0,0 0 0,33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D058E-3362-4865-9413-668A8BA58560}" type="datetimeFigureOut">
              <a:rPr lang="en-GB" smtClean="0"/>
              <a:t>05/10/2018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E3391-206B-48C1-AD5D-8D1B2601AC76}" type="slidenum">
              <a:rPr lang="en-GB" smtClean="0"/>
              <a:t>‹#›</a:t>
            </a:fld>
            <a:endParaRPr lang="en-GB"/>
          </a:p>
        </p:txBody>
      </p:sp>
    </p:spTree>
    <p:extLst>
      <p:ext uri="{BB962C8B-B14F-4D97-AF65-F5344CB8AC3E}">
        <p14:creationId xmlns:p14="http://schemas.microsoft.com/office/powerpoint/2010/main" val="425644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t>Students identify key words to underline</a:t>
            </a:r>
          </a:p>
        </p:txBody>
      </p:sp>
      <p:sp>
        <p:nvSpPr>
          <p:cNvPr id="11366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C23538C1-2D8F-452C-AF39-FC1CE2D5B6A8}" type="slidenum">
              <a:rPr lang="en-GB" smtClean="0"/>
              <a:pPr eaLnBrk="1" hangingPunct="1">
                <a:defRPr/>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59C1142-BA09-4A21-AE78-FB67425F2CE4}" type="datetimeFigureOut">
              <a:rPr lang="en-GB" smtClean="0"/>
              <a:t>05/10/2018</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4A27505-975D-45DA-A8F2-8773C2A7146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4A27505-975D-45DA-A8F2-8773C2A7146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4A27505-975D-45DA-A8F2-8773C2A71468}"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2839918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4230934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3136531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9C1142-BA09-4A21-AE78-FB67425F2CE4}" type="datetimeFigureOut">
              <a:rPr lang="en-GB" smtClean="0"/>
              <a:t>05/10/2018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2584520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9C1142-BA09-4A21-AE78-FB67425F2CE4}" type="datetimeFigureOut">
              <a:rPr lang="en-GB" smtClean="0"/>
              <a:t>05/10/2018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2063881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9C1142-BA09-4A21-AE78-FB67425F2CE4}" type="datetimeFigureOut">
              <a:rPr lang="en-GB" smtClean="0"/>
              <a:t>05/10/2018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333003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C1142-BA09-4A21-AE78-FB67425F2CE4}" type="datetimeFigureOut">
              <a:rPr lang="en-GB" smtClean="0"/>
              <a:t>05/10/2018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23311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C1142-BA09-4A21-AE78-FB67425F2CE4}" type="datetimeFigureOut">
              <a:rPr lang="en-GB" smtClean="0"/>
              <a:t>05/10/2018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398202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4A27505-975D-45DA-A8F2-8773C2A71468}"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9C1142-BA09-4A21-AE78-FB67425F2CE4}" type="datetimeFigureOut">
              <a:rPr lang="en-GB" smtClean="0"/>
              <a:t>05/10/2018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33317691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2438316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27505-975D-45DA-A8F2-8773C2A71468}" type="slidenum">
              <a:rPr lang="en-GB" smtClean="0"/>
              <a:t>‹#›</a:t>
            </a:fld>
            <a:endParaRPr lang="en-GB"/>
          </a:p>
        </p:txBody>
      </p:sp>
    </p:spTree>
    <p:extLst>
      <p:ext uri="{BB962C8B-B14F-4D97-AF65-F5344CB8AC3E}">
        <p14:creationId xmlns:p14="http://schemas.microsoft.com/office/powerpoint/2010/main" val="209912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9C1142-BA09-4A21-AE78-FB67425F2CE4}" type="datetimeFigureOut">
              <a:rPr lang="en-GB" smtClean="0"/>
              <a:t>05/10/2018</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4A27505-975D-45DA-A8F2-8773C2A71468}"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9C1142-BA09-4A21-AE78-FB67425F2CE4}" type="datetimeFigureOut">
              <a:rPr lang="en-GB" smtClean="0"/>
              <a:t>05/10/2018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4A27505-975D-45DA-A8F2-8773C2A71468}"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9C1142-BA09-4A21-AE78-FB67425F2CE4}" type="datetimeFigureOut">
              <a:rPr lang="en-GB" smtClean="0"/>
              <a:t>05/10/2018</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4A27505-975D-45DA-A8F2-8773C2A71468}"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59C1142-BA09-4A21-AE78-FB67425F2CE4}" type="datetimeFigureOut">
              <a:rPr lang="en-GB" smtClean="0"/>
              <a:t>05/10/2018</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4A27505-975D-45DA-A8F2-8773C2A71468}"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59C1142-BA09-4A21-AE78-FB67425F2CE4}" type="datetimeFigureOut">
              <a:rPr lang="en-GB" smtClean="0"/>
              <a:t>05/10/2018</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4A27505-975D-45DA-A8F2-8773C2A7146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59C1142-BA09-4A21-AE78-FB67425F2CE4}" type="datetimeFigureOut">
              <a:rPr lang="en-GB" smtClean="0"/>
              <a:t>05/10/2018</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4A27505-975D-45DA-A8F2-8773C2A71468}"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59C1142-BA09-4A21-AE78-FB67425F2CE4}" type="datetimeFigureOut">
              <a:rPr lang="en-GB" smtClean="0"/>
              <a:t>05/10/2018</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4A27505-975D-45DA-A8F2-8773C2A71468}"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59C1142-BA09-4A21-AE78-FB67425F2CE4}" type="datetimeFigureOut">
              <a:rPr lang="en-GB" smtClean="0"/>
              <a:t>05/10/2018</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4A27505-975D-45DA-A8F2-8773C2A7146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C1142-BA09-4A21-AE78-FB67425F2CE4}" type="datetimeFigureOut">
              <a:rPr lang="en-GB" smtClean="0"/>
              <a:t>05/10/2018</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27505-975D-45DA-A8F2-8773C2A71468}" type="slidenum">
              <a:rPr lang="en-GB" smtClean="0"/>
              <a:t>‹#›</a:t>
            </a:fld>
            <a:endParaRPr lang="en-GB"/>
          </a:p>
        </p:txBody>
      </p:sp>
      <p:grpSp>
        <p:nvGrpSpPr>
          <p:cNvPr id="7" name="Group 14"/>
          <p:cNvGrpSpPr>
            <a:grpSpLocks/>
          </p:cNvGrpSpPr>
          <p:nvPr/>
        </p:nvGrpSpPr>
        <p:grpSpPr bwMode="auto">
          <a:xfrm>
            <a:off x="3707904" y="5948364"/>
            <a:ext cx="5340628" cy="792163"/>
            <a:chOff x="3061" y="3475"/>
            <a:chExt cx="2864" cy="499"/>
          </a:xfrm>
        </p:grpSpPr>
        <p:sp>
          <p:nvSpPr>
            <p:cNvPr id="8" name="AutoShape 15"/>
            <p:cNvSpPr>
              <a:spLocks noChangeArrowheads="1"/>
            </p:cNvSpPr>
            <p:nvPr/>
          </p:nvSpPr>
          <p:spPr bwMode="auto">
            <a:xfrm>
              <a:off x="3061" y="3475"/>
              <a:ext cx="2857" cy="499"/>
            </a:xfrm>
            <a:prstGeom prst="roundRect">
              <a:avLst>
                <a:gd name="adj" fmla="val 16667"/>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solidFill>
                  <a:prstClr val="black"/>
                </a:solidFill>
              </a:endParaRPr>
            </a:p>
          </p:txBody>
        </p:sp>
        <p:sp>
          <p:nvSpPr>
            <p:cNvPr id="9" name="Text Box 16"/>
            <p:cNvSpPr txBox="1">
              <a:spLocks noChangeArrowheads="1"/>
            </p:cNvSpPr>
            <p:nvPr/>
          </p:nvSpPr>
          <p:spPr bwMode="auto">
            <a:xfrm>
              <a:off x="3068" y="3579"/>
              <a:ext cx="28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GB" sz="2400" i="1" dirty="0">
                <a:solidFill>
                  <a:prstClr val="white"/>
                </a:solidFill>
              </a:endParaRPr>
            </a:p>
          </p:txBody>
        </p:sp>
      </p:grpSp>
    </p:spTree>
    <p:extLst>
      <p:ext uri="{BB962C8B-B14F-4D97-AF65-F5344CB8AC3E}">
        <p14:creationId xmlns:p14="http://schemas.microsoft.com/office/powerpoint/2010/main" val="25727429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themeOverride" Target="../theme/themeOverride10.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d54yH2sNpw4" TargetMode="External"/><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Z57kGB-mI54" TargetMode="External"/><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slideLayout" Target="../slideLayouts/slideLayout13.xml"/><Relationship Id="rId1" Type="http://schemas.openxmlformats.org/officeDocument/2006/relationships/themeOverride" Target="../theme/themeOverride26.xml"/><Relationship Id="rId4" Type="http://schemas.openxmlformats.org/officeDocument/2006/relationships/image" Target="../media/image4.emf"/></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3">
            <a:extLst>
              <a:ext uri="{28A0092B-C50C-407E-A947-70E740481C1C}">
                <a14:useLocalDpi xmlns:a14="http://schemas.microsoft.com/office/drawing/2010/main" val="0"/>
              </a:ext>
            </a:extLst>
          </a:blip>
          <a:srcRect l="-272" t="8896" r="-2" b="-15839"/>
          <a:stretch>
            <a:fillRect/>
          </a:stretch>
        </p:blipFill>
        <p:spPr bwMode="auto">
          <a:xfrm>
            <a:off x="0" y="-125413"/>
            <a:ext cx="9144000" cy="9091613"/>
          </a:xfrm>
          <a:prstGeom prst="rect">
            <a:avLst/>
          </a:prstGeom>
          <a:solidFill>
            <a:schemeClr val="tx1"/>
          </a:solidFill>
          <a:ln>
            <a:noFill/>
          </a:ln>
          <a:effectLst/>
        </p:spPr>
      </p:pic>
      <p:sp>
        <p:nvSpPr>
          <p:cNvPr id="3075" name="TextBox 6"/>
          <p:cNvSpPr txBox="1">
            <a:spLocks noChangeArrowheads="1"/>
          </p:cNvSpPr>
          <p:nvPr/>
        </p:nvSpPr>
        <p:spPr bwMode="auto">
          <a:xfrm>
            <a:off x="115888" y="1687513"/>
            <a:ext cx="1584325" cy="585787"/>
          </a:xfrm>
          <a:prstGeom prst="rect">
            <a:avLst/>
          </a:prstGeom>
          <a:solidFill>
            <a:srgbClr val="FF0000"/>
          </a:solidFill>
          <a:ln w="1905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600" b="1">
                <a:solidFill>
                  <a:srgbClr val="000000"/>
                </a:solidFill>
                <a:latin typeface="Comic Sans MS" pitchFamily="66" charset="0"/>
                <a:ea typeface="MS PGothic" pitchFamily="34" charset="-128"/>
              </a:rPr>
              <a:t>Today we will:</a:t>
            </a:r>
          </a:p>
        </p:txBody>
      </p:sp>
      <p:sp>
        <p:nvSpPr>
          <p:cNvPr id="3" name="Rectangle 2"/>
          <p:cNvSpPr/>
          <p:nvPr/>
        </p:nvSpPr>
        <p:spPr>
          <a:xfrm>
            <a:off x="1801813" y="241300"/>
            <a:ext cx="7140575" cy="1000125"/>
          </a:xfrm>
          <a:prstGeom prst="rect">
            <a:avLst/>
          </a:prstGeom>
          <a:solidFill>
            <a:srgbClr val="FF0000"/>
          </a:solidFill>
          <a:ln w="25400" cap="flat" cmpd="sng" algn="ctr">
            <a:solidFill>
              <a:schemeClr val="tx1"/>
            </a:solidFill>
            <a:prstDash val="solid"/>
          </a:ln>
          <a:effectLst/>
        </p:spPr>
        <p:txBody>
          <a:bodyPr anchor="ctr"/>
          <a:lstStyle/>
          <a:p>
            <a:pPr algn="ctr" fontAlgn="auto">
              <a:spcBef>
                <a:spcPts val="0"/>
              </a:spcBef>
              <a:spcAft>
                <a:spcPts val="0"/>
              </a:spcAft>
              <a:defRPr/>
            </a:pPr>
            <a:r>
              <a:rPr lang="en-GB" sz="3200" b="1" kern="0" dirty="0" smtClean="0">
                <a:solidFill>
                  <a:schemeClr val="bg1"/>
                </a:solidFill>
                <a:latin typeface="Comic Sans MS" pitchFamily="66" charset="0"/>
              </a:rPr>
              <a:t>Examination Paper Technique</a:t>
            </a:r>
            <a:endParaRPr lang="en-GB" sz="3200" b="1" kern="0" dirty="0">
              <a:solidFill>
                <a:schemeClr val="bg1"/>
              </a:solidFill>
              <a:latin typeface="Comic Sans MS" pitchFamily="66" charset="0"/>
            </a:endParaRPr>
          </a:p>
        </p:txBody>
      </p:sp>
      <p:pic>
        <p:nvPicPr>
          <p:cNvPr id="3077" name="Picture 2" descr="http://www.blue-inc-solutions.co.uk/software/images/jigsa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950" y="730250"/>
            <a:ext cx="785813" cy="78581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3078" name="Picture 4" descr="http://jwikert.typepad.com/photos/uncategorized/2007/11/27/cogs_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7513" y="2406650"/>
            <a:ext cx="857250" cy="893763"/>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3079" name="TextBox 26"/>
          <p:cNvSpPr txBox="1">
            <a:spLocks noChangeArrowheads="1"/>
          </p:cNvSpPr>
          <p:nvPr/>
        </p:nvSpPr>
        <p:spPr bwMode="auto">
          <a:xfrm>
            <a:off x="106363" y="241300"/>
            <a:ext cx="1571625" cy="338138"/>
          </a:xfrm>
          <a:prstGeom prst="rect">
            <a:avLst/>
          </a:prstGeom>
          <a:solidFill>
            <a:srgbClr val="FF0000"/>
          </a:solidFill>
          <a:ln w="12700">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600" b="1">
                <a:solidFill>
                  <a:srgbClr val="000000"/>
                </a:solidFill>
                <a:latin typeface="Comic Sans MS" pitchFamily="66" charset="0"/>
                <a:ea typeface="MS PGothic" pitchFamily="34" charset="-128"/>
              </a:rPr>
              <a:t>The BIG Idea</a:t>
            </a:r>
          </a:p>
        </p:txBody>
      </p:sp>
      <p:sp>
        <p:nvSpPr>
          <p:cNvPr id="7" name="Rectangle 6"/>
          <p:cNvSpPr/>
          <p:nvPr/>
        </p:nvSpPr>
        <p:spPr>
          <a:xfrm>
            <a:off x="1403350" y="2406650"/>
            <a:ext cx="7740650" cy="4262438"/>
          </a:xfrm>
          <a:prstGeom prst="rect">
            <a:avLst/>
          </a:prstGeom>
          <a:solidFill>
            <a:srgbClr val="FF0000"/>
          </a:solidFill>
          <a:ln w="25400" cap="flat" cmpd="sng" algn="ctr">
            <a:solidFill>
              <a:schemeClr val="tx1"/>
            </a:solidFill>
            <a:prstDash val="solid"/>
          </a:ln>
          <a:effectLst/>
        </p:spPr>
        <p:txBody>
          <a:bodyPr anchor="ctr"/>
          <a:lstStyle/>
          <a:p>
            <a:pPr lvl="0"/>
            <a:r>
              <a:rPr lang="en-GB" sz="2800" dirty="0">
                <a:solidFill>
                  <a:schemeClr val="bg1"/>
                </a:solidFill>
              </a:rPr>
              <a:t>Know the difference between examination command words and stem words</a:t>
            </a:r>
          </a:p>
          <a:p>
            <a:pPr lvl="0"/>
            <a:r>
              <a:rPr lang="en-GB" sz="2800" dirty="0">
                <a:solidFill>
                  <a:schemeClr val="bg1"/>
                </a:solidFill>
              </a:rPr>
              <a:t>Write </a:t>
            </a:r>
            <a:r>
              <a:rPr lang="en-GB" sz="2800" dirty="0" smtClean="0">
                <a:solidFill>
                  <a:schemeClr val="bg1"/>
                </a:solidFill>
              </a:rPr>
              <a:t>analytically</a:t>
            </a:r>
          </a:p>
          <a:p>
            <a:pPr lvl="0"/>
            <a:r>
              <a:rPr lang="en-GB" sz="2800" dirty="0" smtClean="0">
                <a:solidFill>
                  <a:schemeClr val="bg1"/>
                </a:solidFill>
              </a:rPr>
              <a:t>Write </a:t>
            </a:r>
            <a:r>
              <a:rPr lang="en-GB" sz="2800" dirty="0" err="1" smtClean="0">
                <a:solidFill>
                  <a:schemeClr val="bg1"/>
                </a:solidFill>
              </a:rPr>
              <a:t>evaluatively</a:t>
            </a:r>
            <a:endParaRPr lang="en-US" sz="2800" dirty="0">
              <a:solidFill>
                <a:schemeClr val="bg1"/>
              </a:solidFill>
            </a:endParaRPr>
          </a:p>
        </p:txBody>
      </p:sp>
    </p:spTree>
    <p:extLst>
      <p:ext uri="{BB962C8B-B14F-4D97-AF65-F5344CB8AC3E}">
        <p14:creationId xmlns:p14="http://schemas.microsoft.com/office/powerpoint/2010/main" val="2135321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Key stem words</a:t>
            </a:r>
            <a:endParaRPr lang="en-GB" dirty="0"/>
          </a:p>
        </p:txBody>
      </p:sp>
      <p:sp>
        <p:nvSpPr>
          <p:cNvPr id="4" name="Content Placeholder 3"/>
          <p:cNvSpPr txBox="1">
            <a:spLocks noGrp="1"/>
          </p:cNvSpPr>
          <p:nvPr>
            <p:ph idx="1"/>
          </p:nvPr>
        </p:nvSpPr>
        <p:spPr>
          <a:xfrm>
            <a:off x="457200" y="1481328"/>
            <a:ext cx="8229600" cy="1815882"/>
          </a:xfrm>
          <a:prstGeom prst="rect">
            <a:avLst/>
          </a:prstGeom>
          <a:noFill/>
        </p:spPr>
        <p:txBody>
          <a:bodyPr wrap="square" rtlCol="0">
            <a:spAutoFit/>
          </a:bodyPr>
          <a:lstStyle/>
          <a:p>
            <a:pPr marL="365760" indent="-256032">
              <a:lnSpc>
                <a:spcPct val="80000"/>
              </a:lnSpc>
              <a:spcBef>
                <a:spcPts val="400"/>
              </a:spcBef>
              <a:buClr>
                <a:schemeClr val="accent1"/>
              </a:buClr>
              <a:buSzPct val="68000"/>
              <a:buFont typeface="Wingdings 3"/>
              <a:buChar char=""/>
              <a:tabLst>
                <a:tab pos="87313" algn="l"/>
              </a:tabLst>
            </a:pPr>
            <a:r>
              <a:rPr lang="en-GB" sz="2800" dirty="0">
                <a:solidFill>
                  <a:schemeClr val="accent2">
                    <a:lumMod val="75000"/>
                  </a:schemeClr>
                </a:solidFill>
              </a:rPr>
              <a:t>“Unemployment has risen in the </a:t>
            </a:r>
            <a:r>
              <a:rPr lang="en-GB" sz="2800" dirty="0" smtClean="0">
                <a:solidFill>
                  <a:schemeClr val="accent2">
                    <a:lumMod val="75000"/>
                  </a:schemeClr>
                </a:solidFill>
              </a:rPr>
              <a:t>UK, </a:t>
            </a:r>
            <a:r>
              <a:rPr lang="en-GB" sz="2800" b="1" dirty="0">
                <a:solidFill>
                  <a:srgbClr val="00B0F0"/>
                </a:solidFill>
              </a:rPr>
              <a:t>more </a:t>
            </a:r>
            <a:r>
              <a:rPr lang="en-GB" sz="2800" b="1" dirty="0" smtClean="0">
                <a:solidFill>
                  <a:srgbClr val="00B0F0"/>
                </a:solidFill>
              </a:rPr>
              <a:t>quickly</a:t>
            </a:r>
            <a:r>
              <a:rPr lang="en-GB" sz="2800" dirty="0" smtClean="0">
                <a:solidFill>
                  <a:schemeClr val="accent2">
                    <a:lumMod val="75000"/>
                  </a:schemeClr>
                </a:solidFill>
              </a:rPr>
              <a:t> </a:t>
            </a:r>
            <a:r>
              <a:rPr lang="en-GB" sz="2800" dirty="0">
                <a:solidFill>
                  <a:schemeClr val="accent2">
                    <a:lumMod val="75000"/>
                  </a:schemeClr>
                </a:solidFill>
              </a:rPr>
              <a:t>than in the rest of </a:t>
            </a:r>
            <a:r>
              <a:rPr lang="en-GB" sz="2800" dirty="0" smtClean="0">
                <a:solidFill>
                  <a:schemeClr val="accent2">
                    <a:lumMod val="75000"/>
                  </a:schemeClr>
                </a:solidFill>
              </a:rPr>
              <a:t>Europe, </a:t>
            </a:r>
            <a:r>
              <a:rPr lang="en-GB" sz="2800" dirty="0">
                <a:solidFill>
                  <a:schemeClr val="accent2">
                    <a:lumMod val="75000"/>
                  </a:schemeClr>
                </a:solidFill>
              </a:rPr>
              <a:t>because of our weak employment protection </a:t>
            </a:r>
            <a:r>
              <a:rPr lang="en-GB" sz="2800" dirty="0" smtClean="0">
                <a:solidFill>
                  <a:schemeClr val="accent2">
                    <a:lumMod val="75000"/>
                  </a:schemeClr>
                </a:solidFill>
              </a:rPr>
              <a:t>laws.  Discuss whether you agree with this statement.</a:t>
            </a:r>
            <a:endParaRPr lang="en-GB" sz="2800" dirty="0">
              <a:solidFill>
                <a:schemeClr val="accent2">
                  <a:lumMod val="75000"/>
                </a:schemeClr>
              </a:solidFill>
            </a:endParaRPr>
          </a:p>
        </p:txBody>
      </p:sp>
      <p:sp>
        <p:nvSpPr>
          <p:cNvPr id="5" name="TextBox 4"/>
          <p:cNvSpPr txBox="1"/>
          <p:nvPr/>
        </p:nvSpPr>
        <p:spPr>
          <a:xfrm>
            <a:off x="755576" y="3356992"/>
            <a:ext cx="7848872" cy="461665"/>
          </a:xfrm>
          <a:prstGeom prst="rect">
            <a:avLst/>
          </a:prstGeom>
          <a:noFill/>
        </p:spPr>
        <p:txBody>
          <a:bodyPr wrap="square" rtlCol="0">
            <a:spAutoFit/>
          </a:bodyPr>
          <a:lstStyle/>
          <a:p>
            <a:r>
              <a:rPr lang="en-GB" sz="2400" dirty="0" smtClean="0"/>
              <a:t>What is the purpose of this question?</a:t>
            </a:r>
          </a:p>
        </p:txBody>
      </p:sp>
      <p:sp>
        <p:nvSpPr>
          <p:cNvPr id="6" name="TextBox 5"/>
          <p:cNvSpPr txBox="1"/>
          <p:nvPr/>
        </p:nvSpPr>
        <p:spPr>
          <a:xfrm>
            <a:off x="755576" y="3818657"/>
            <a:ext cx="8388424" cy="1200329"/>
          </a:xfrm>
          <a:prstGeom prst="rect">
            <a:avLst/>
          </a:prstGeom>
          <a:noFill/>
        </p:spPr>
        <p:txBody>
          <a:bodyPr wrap="square" rtlCol="0">
            <a:spAutoFit/>
          </a:bodyPr>
          <a:lstStyle/>
          <a:p>
            <a:r>
              <a:rPr lang="en-GB" sz="2400" dirty="0"/>
              <a:t>Is it to explain why UK unemployment has risen?</a:t>
            </a:r>
          </a:p>
          <a:p>
            <a:r>
              <a:rPr lang="en-GB" sz="2400" dirty="0"/>
              <a:t>Or is it to get you to focus on why unemployment in the UK has risen more quickly?</a:t>
            </a:r>
          </a:p>
        </p:txBody>
      </p:sp>
    </p:spTree>
    <p:extLst>
      <p:ext uri="{BB962C8B-B14F-4D97-AF65-F5344CB8AC3E}">
        <p14:creationId xmlns:p14="http://schemas.microsoft.com/office/powerpoint/2010/main" val="28582905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ctr" anchorCtr="0" compatLnSpc="1">
            <a:prstTxWarp prst="textNoShape">
              <a:avLst/>
            </a:prstTxWarp>
            <a:normAutofit/>
          </a:bodyPr>
          <a:lstStyle/>
          <a:p>
            <a:r>
              <a:rPr lang="en-GB" dirty="0"/>
              <a:t>Exam Technique: Balloon Analysis!</a:t>
            </a:r>
          </a:p>
        </p:txBody>
      </p:sp>
      <p:sp>
        <p:nvSpPr>
          <p:cNvPr id="3" name="Content Placeholder 2"/>
          <p:cNvSpPr>
            <a:spLocks noGrp="1"/>
          </p:cNvSpPr>
          <p:nvPr>
            <p:ph idx="1"/>
          </p:nvPr>
        </p:nvSpPr>
        <p:spPr>
          <a:xfrm>
            <a:off x="249382" y="1600200"/>
            <a:ext cx="8631382" cy="4525963"/>
          </a:xfrm>
        </p:spPr>
        <p:txBody>
          <a:bodyPr>
            <a:normAutofit/>
          </a:bodyPr>
          <a:lstStyle/>
          <a:p>
            <a:r>
              <a:rPr lang="en-GB" sz="2400" dirty="0" smtClean="0"/>
              <a:t>No </a:t>
            </a:r>
            <a:r>
              <a:rPr lang="en-GB" sz="2400" dirty="0"/>
              <a:t>matter how hard I try I cannot blow up a balloon fully in one go. It takes me 4 or 5 stages (blows) until I manage it</a:t>
            </a:r>
            <a:r>
              <a:rPr lang="en-GB" sz="2400" dirty="0" smtClean="0"/>
              <a:t>.</a:t>
            </a:r>
          </a:p>
          <a:p>
            <a:r>
              <a:rPr lang="en-GB" sz="2400" b="1" dirty="0"/>
              <a:t>This is a bit like analysis</a:t>
            </a:r>
            <a:r>
              <a:rPr lang="en-GB" sz="2400" dirty="0"/>
              <a:t>. Many students like to try and 'blow up a balloon in one go'. Can't be done properly! All you end up with is a rather sad looking balloon! To blow up a balloon properly you need to take 4 or 5 logical steps, a bit like an answer.</a:t>
            </a:r>
          </a:p>
          <a:p>
            <a:r>
              <a:rPr lang="en-GB" sz="2400" dirty="0"/>
              <a:t>Many students take a huge leap in their answers and jump immediately to '.....and this will result in extra revenue and profit' without actually saying HOW or WHY this will end up in extra revenue and profit</a:t>
            </a:r>
            <a:r>
              <a:rPr lang="en-GB" sz="2400" dirty="0" smtClean="0"/>
              <a:t>'.</a:t>
            </a:r>
            <a:endParaRPr lang="en-GB" sz="2400" dirty="0"/>
          </a:p>
          <a:p>
            <a:endParaRPr lang="en-GB" sz="2400" dirty="0"/>
          </a:p>
        </p:txBody>
      </p:sp>
      <p:pic>
        <p:nvPicPr>
          <p:cNvPr id="1026"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6521162" y="5144800"/>
            <a:ext cx="1833130" cy="1089095"/>
          </a:xfrm>
          <a:prstGeom prst="rect">
            <a:avLst/>
          </a:prstGeom>
          <a:noFill/>
          <a:ln>
            <a:noFill/>
          </a:ln>
          <a:effectLst/>
        </p:spPr>
      </p:pic>
    </p:spTree>
    <p:extLst>
      <p:ext uri="{BB962C8B-B14F-4D97-AF65-F5344CB8AC3E}">
        <p14:creationId xmlns:p14="http://schemas.microsoft.com/office/powerpoint/2010/main" val="4139736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hlinkClick r:id="rId3"/>
              </a:rPr>
              <a:t>Analysis</a:t>
            </a:r>
            <a:r>
              <a:rPr lang="en-GB" dirty="0">
                <a:hlinkClick r:id="rId3"/>
              </a:rPr>
              <a:t>: The </a:t>
            </a:r>
            <a:r>
              <a:rPr lang="en-GB" dirty="0" err="1">
                <a:hlinkClick r:id="rId3"/>
              </a:rPr>
              <a:t>Snoozatron</a:t>
            </a:r>
            <a:r>
              <a:rPr lang="en-GB" dirty="0">
                <a:hlinkClick r:id="rId3"/>
              </a:rPr>
              <a:t/>
            </a:r>
            <a:br>
              <a:rPr lang="en-GB" dirty="0">
                <a:hlinkClick r:id="rId3"/>
              </a:rPr>
            </a:br>
            <a:endParaRPr lang="en-GB" dirty="0"/>
          </a:p>
        </p:txBody>
      </p:sp>
      <p:sp>
        <p:nvSpPr>
          <p:cNvPr id="3" name="Content Placeholder 2"/>
          <p:cNvSpPr>
            <a:spLocks noGrp="1"/>
          </p:cNvSpPr>
          <p:nvPr>
            <p:ph idx="1"/>
          </p:nvPr>
        </p:nvSpPr>
        <p:spPr/>
        <p:txBody>
          <a:bodyPr>
            <a:normAutofit lnSpcReduction="10000"/>
          </a:bodyPr>
          <a:lstStyle/>
          <a:p>
            <a:r>
              <a:rPr lang="en-GB" sz="2800" dirty="0"/>
              <a:t>In the video, Wallace is struggling to get to sleep so he starts his </a:t>
            </a:r>
            <a:r>
              <a:rPr lang="en-GB" sz="2800" dirty="0" err="1"/>
              <a:t>Snoozatron</a:t>
            </a:r>
            <a:r>
              <a:rPr lang="en-GB" sz="2800" dirty="0"/>
              <a:t> contraption, with the help of </a:t>
            </a:r>
            <a:r>
              <a:rPr lang="en-GB" sz="2800" dirty="0" err="1"/>
              <a:t>Grommit</a:t>
            </a:r>
            <a:r>
              <a:rPr lang="en-GB" sz="2800" dirty="0"/>
              <a:t>, to help him fall asleep</a:t>
            </a:r>
            <a:r>
              <a:rPr lang="en-GB" sz="2800" dirty="0" smtClean="0"/>
              <a:t>.</a:t>
            </a:r>
          </a:p>
          <a:p>
            <a:r>
              <a:rPr lang="en-GB" sz="2800" dirty="0" smtClean="0"/>
              <a:t>Write </a:t>
            </a:r>
            <a:r>
              <a:rPr lang="en-GB" sz="2800" dirty="0"/>
              <a:t>down the different stages (links) that the </a:t>
            </a:r>
            <a:r>
              <a:rPr lang="en-GB" sz="2800" dirty="0" err="1"/>
              <a:t>Snoozatron</a:t>
            </a:r>
            <a:r>
              <a:rPr lang="en-GB" sz="2800" dirty="0"/>
              <a:t> went through in order to get Wallace to fall asleep. </a:t>
            </a:r>
            <a:endParaRPr lang="en-GB" sz="2800" dirty="0" smtClean="0"/>
          </a:p>
          <a:p>
            <a:r>
              <a:rPr lang="en-GB" sz="2800" dirty="0" smtClean="0"/>
              <a:t>This should highlight what </a:t>
            </a:r>
            <a:r>
              <a:rPr lang="en-GB" sz="2800" dirty="0"/>
              <a:t>analysis is all about. Analysis is about a</a:t>
            </a:r>
            <a:r>
              <a:rPr lang="en-GB" sz="2800" b="1" dirty="0"/>
              <a:t> chain of</a:t>
            </a:r>
            <a:r>
              <a:rPr lang="en-GB" sz="2800" dirty="0"/>
              <a:t> </a:t>
            </a:r>
            <a:r>
              <a:rPr lang="en-GB" sz="2800" b="1" dirty="0"/>
              <a:t>argument</a:t>
            </a:r>
            <a:r>
              <a:rPr lang="en-GB" sz="2800" dirty="0"/>
              <a:t>. In the video, there are a number of links in the chain that help Wallace fall asleep.</a:t>
            </a:r>
            <a:endParaRPr lang="en-GB" sz="2800" dirty="0" smtClean="0"/>
          </a:p>
          <a:p>
            <a:pPr marL="0" indent="0">
              <a:buNone/>
            </a:pPr>
            <a:endParaRPr lang="en-GB" sz="2800" dirty="0"/>
          </a:p>
        </p:txBody>
      </p:sp>
    </p:spTree>
    <p:extLst>
      <p:ext uri="{BB962C8B-B14F-4D97-AF65-F5344CB8AC3E}">
        <p14:creationId xmlns:p14="http://schemas.microsoft.com/office/powerpoint/2010/main" val="29042036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Honda – the cog</a:t>
            </a:r>
            <a:endParaRPr lang="en-GB" dirty="0"/>
          </a:p>
        </p:txBody>
      </p:sp>
      <p:sp>
        <p:nvSpPr>
          <p:cNvPr id="3" name="Content Placeholder 2"/>
          <p:cNvSpPr>
            <a:spLocks noGrp="1"/>
          </p:cNvSpPr>
          <p:nvPr>
            <p:ph idx="1"/>
          </p:nvPr>
        </p:nvSpPr>
        <p:spPr/>
        <p:txBody>
          <a:bodyPr/>
          <a:lstStyle/>
          <a:p>
            <a:r>
              <a:rPr lang="en-GB" dirty="0" smtClean="0">
                <a:hlinkClick r:id="rId3"/>
              </a:rPr>
              <a:t>Link</a:t>
            </a:r>
            <a:endParaRPr lang="en-GB" dirty="0" smtClean="0"/>
          </a:p>
          <a:p>
            <a:r>
              <a:rPr lang="en-GB" dirty="0"/>
              <a:t>The video (from Honda) demonstrates exactly what analysis is; a chain of argument, or in this case, a domino effect. </a:t>
            </a:r>
          </a:p>
        </p:txBody>
      </p:sp>
    </p:spTree>
    <p:extLst>
      <p:ext uri="{BB962C8B-B14F-4D97-AF65-F5344CB8AC3E}">
        <p14:creationId xmlns:p14="http://schemas.microsoft.com/office/powerpoint/2010/main" val="12888240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Stepping </a:t>
            </a:r>
            <a:r>
              <a:rPr lang="en-GB" dirty="0"/>
              <a:t>Stones - Developing Exam Skills (Analysis)</a:t>
            </a:r>
            <a:br>
              <a:rPr lang="en-GB" dirty="0"/>
            </a:br>
            <a:endParaRPr lang="en-GB" dirty="0"/>
          </a:p>
        </p:txBody>
      </p:sp>
      <p:sp>
        <p:nvSpPr>
          <p:cNvPr id="3" name="Content Placeholder 2"/>
          <p:cNvSpPr>
            <a:spLocks noGrp="1"/>
          </p:cNvSpPr>
          <p:nvPr>
            <p:ph idx="1"/>
          </p:nvPr>
        </p:nvSpPr>
        <p:spPr/>
        <p:txBody>
          <a:bodyPr>
            <a:normAutofit fontScale="92500" lnSpcReduction="20000"/>
          </a:bodyPr>
          <a:lstStyle/>
          <a:p>
            <a:r>
              <a:rPr lang="en-GB" dirty="0"/>
              <a:t>The focus on developing good application </a:t>
            </a:r>
            <a:r>
              <a:rPr lang="en-GB" dirty="0">
                <a:solidFill>
                  <a:srgbClr val="FF0000"/>
                </a:solidFill>
              </a:rPr>
              <a:t>(</a:t>
            </a:r>
            <a:r>
              <a:rPr lang="en-GB" dirty="0" err="1">
                <a:solidFill>
                  <a:srgbClr val="FF0000"/>
                </a:solidFill>
              </a:rPr>
              <a:t>gAP</a:t>
            </a:r>
            <a:r>
              <a:rPr lang="en-GB" dirty="0">
                <a:solidFill>
                  <a:srgbClr val="FF0000"/>
                </a:solidFill>
              </a:rPr>
              <a:t>) </a:t>
            </a:r>
            <a:r>
              <a:rPr lang="en-GB" dirty="0"/>
              <a:t>and good analysis </a:t>
            </a:r>
            <a:r>
              <a:rPr lang="en-GB" dirty="0">
                <a:solidFill>
                  <a:srgbClr val="FF0000"/>
                </a:solidFill>
              </a:rPr>
              <a:t>(</a:t>
            </a:r>
            <a:r>
              <a:rPr lang="en-GB" dirty="0" err="1">
                <a:solidFill>
                  <a:srgbClr val="FF0000"/>
                </a:solidFill>
              </a:rPr>
              <a:t>gAN</a:t>
            </a:r>
            <a:r>
              <a:rPr lang="en-GB" dirty="0">
                <a:solidFill>
                  <a:srgbClr val="FF0000"/>
                </a:solidFill>
              </a:rPr>
              <a:t>) </a:t>
            </a:r>
            <a:r>
              <a:rPr lang="en-GB" dirty="0"/>
              <a:t>is essential. This is about developing </a:t>
            </a:r>
            <a:r>
              <a:rPr lang="en-GB" dirty="0" err="1">
                <a:solidFill>
                  <a:srgbClr val="FF0000"/>
                </a:solidFill>
              </a:rPr>
              <a:t>gAN</a:t>
            </a:r>
            <a:r>
              <a:rPr lang="en-GB" dirty="0"/>
              <a:t>.  One way to develop students understanding of the difference between </a:t>
            </a:r>
            <a:r>
              <a:rPr lang="en-GB" dirty="0" err="1">
                <a:solidFill>
                  <a:srgbClr val="FF0000"/>
                </a:solidFill>
              </a:rPr>
              <a:t>rAN</a:t>
            </a:r>
            <a:r>
              <a:rPr lang="en-GB" dirty="0"/>
              <a:t> (reasonable analysis) and </a:t>
            </a:r>
            <a:r>
              <a:rPr lang="en-GB" dirty="0" err="1">
                <a:solidFill>
                  <a:srgbClr val="FF0000"/>
                </a:solidFill>
              </a:rPr>
              <a:t>gAN</a:t>
            </a:r>
            <a:r>
              <a:rPr lang="en-GB" dirty="0"/>
              <a:t> is to use the analogy of stepping stones across a river.  Apart from swimming across, you can leap from one side to the other or walk over the stepping stones to get to the other side. Leaping from one side to the other is </a:t>
            </a:r>
            <a:r>
              <a:rPr lang="en-GB" dirty="0" err="1">
                <a:solidFill>
                  <a:srgbClr val="FF0000"/>
                </a:solidFill>
              </a:rPr>
              <a:t>rAN</a:t>
            </a:r>
            <a:r>
              <a:rPr lang="en-GB" dirty="0"/>
              <a:t> whilst walking over the stepping stones is </a:t>
            </a:r>
            <a:r>
              <a:rPr lang="en-GB" dirty="0" err="1">
                <a:solidFill>
                  <a:srgbClr val="FF0000"/>
                </a:solidFill>
              </a:rPr>
              <a:t>gAN</a:t>
            </a:r>
            <a:r>
              <a:rPr lang="en-GB" dirty="0"/>
              <a:t>.</a:t>
            </a:r>
          </a:p>
          <a:p>
            <a:endParaRPr lang="en-GB" dirty="0"/>
          </a:p>
        </p:txBody>
      </p:sp>
    </p:spTree>
    <p:extLst>
      <p:ext uri="{BB962C8B-B14F-4D97-AF65-F5344CB8AC3E}">
        <p14:creationId xmlns:p14="http://schemas.microsoft.com/office/powerpoint/2010/main" val="55752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ffectLst/>
              </a:rPr>
              <a:t>Stepping Stones - Developing Exam Skills (Analysis)</a:t>
            </a:r>
            <a:br>
              <a:rPr lang="en-GB" dirty="0">
                <a:effectLst/>
              </a:rPr>
            </a:br>
            <a:endParaRPr lang="en-GB" dirty="0"/>
          </a:p>
        </p:txBody>
      </p:sp>
      <p:sp>
        <p:nvSpPr>
          <p:cNvPr id="3" name="Content Placeholder 2"/>
          <p:cNvSpPr>
            <a:spLocks noGrp="1"/>
          </p:cNvSpPr>
          <p:nvPr>
            <p:ph idx="1"/>
          </p:nvPr>
        </p:nvSpPr>
        <p:spPr>
          <a:xfrm>
            <a:off x="122830" y="1214651"/>
            <a:ext cx="8913666" cy="5742741"/>
          </a:xfrm>
        </p:spPr>
        <p:txBody>
          <a:bodyPr>
            <a:normAutofit/>
          </a:bodyPr>
          <a:lstStyle/>
          <a:p>
            <a:r>
              <a:rPr lang="en-GB" sz="1600" dirty="0" smtClean="0"/>
              <a:t>So</a:t>
            </a:r>
            <a:r>
              <a:rPr lang="en-GB" sz="1600" dirty="0"/>
              <a:t>, lets take the example of a manufacturing business that prides itself on producing a quality product which is its USP. The business currently uses a soft HR strategy where staff have lots of responsibility. Kaizen and quality circles are key features of the business. A new CEO is employed who wants to move towards a more flexible workforce and introduce a harder HR strategy. A typical question might be to analyse the consequences of introducing a hard HR strategy into this business.</a:t>
            </a:r>
          </a:p>
          <a:p>
            <a:r>
              <a:rPr lang="en-GB" sz="1600" dirty="0"/>
              <a:t>Leaping across the river might lead to the following:</a:t>
            </a:r>
          </a:p>
          <a:p>
            <a:r>
              <a:rPr lang="en-GB" sz="1600" b="1" dirty="0"/>
              <a:t>‘a move towards a harder HR strategy may lead to a more demotivated workforce and therefore poorer quality and less sales’</a:t>
            </a:r>
            <a:r>
              <a:rPr lang="en-GB" sz="1600" b="1" dirty="0">
                <a:solidFill>
                  <a:srgbClr val="FF0000"/>
                </a:solidFill>
              </a:rPr>
              <a:t> </a:t>
            </a:r>
            <a:r>
              <a:rPr lang="en-GB" sz="1600" dirty="0">
                <a:solidFill>
                  <a:srgbClr val="FF0000"/>
                </a:solidFill>
              </a:rPr>
              <a:t>(</a:t>
            </a:r>
            <a:r>
              <a:rPr lang="en-GB" sz="1600" dirty="0" err="1">
                <a:solidFill>
                  <a:srgbClr val="FF0000"/>
                </a:solidFill>
              </a:rPr>
              <a:t>rAN</a:t>
            </a:r>
            <a:r>
              <a:rPr lang="en-GB" sz="1600" dirty="0">
                <a:solidFill>
                  <a:srgbClr val="FF0000"/>
                </a:solidFill>
              </a:rPr>
              <a:t>).</a:t>
            </a:r>
          </a:p>
          <a:p>
            <a:r>
              <a:rPr lang="en-GB" sz="1600" dirty="0"/>
              <a:t>Here, the student has made a ‘leap’ straight from a demotivated workforce to poorer quality and less sales.</a:t>
            </a:r>
          </a:p>
          <a:p>
            <a:r>
              <a:rPr lang="en-GB" sz="1600" dirty="0"/>
              <a:t>A stepping stones response might look something like this</a:t>
            </a:r>
          </a:p>
          <a:p>
            <a:r>
              <a:rPr lang="en-GB" sz="1600" b="1" dirty="0"/>
              <a:t>‘a move towards a harder HR strategy may mean that staff have less responsibility and less involvement in their work. This could therefore lead to a more demotivated workforce. In turn, staff may place less focus on quality and participate less in the firms quality circles which could therefore lead to a poorer quality product. The effect of this might be that they lose the USP that they are known for which could therefore reduce sales for the business’ </a:t>
            </a:r>
            <a:r>
              <a:rPr lang="en-GB" sz="1600" dirty="0">
                <a:solidFill>
                  <a:srgbClr val="FF0000"/>
                </a:solidFill>
              </a:rPr>
              <a:t>(</a:t>
            </a:r>
            <a:r>
              <a:rPr lang="en-GB" sz="1600" dirty="0" err="1">
                <a:solidFill>
                  <a:srgbClr val="FF0000"/>
                </a:solidFill>
              </a:rPr>
              <a:t>gAN</a:t>
            </a:r>
            <a:r>
              <a:rPr lang="en-GB" sz="1600" dirty="0">
                <a:solidFill>
                  <a:srgbClr val="FF0000"/>
                </a:solidFill>
              </a:rPr>
              <a:t>)</a:t>
            </a:r>
          </a:p>
          <a:p>
            <a:r>
              <a:rPr lang="en-GB" sz="1600" dirty="0"/>
              <a:t>In the above example, we can clearly see the ‘steps’ that the student has taken in order to get from one side to the </a:t>
            </a:r>
            <a:r>
              <a:rPr lang="en-GB" sz="1600" dirty="0" smtClean="0"/>
              <a:t>other.  Sometimes</a:t>
            </a:r>
            <a:r>
              <a:rPr lang="en-GB" sz="1600" dirty="0"/>
              <a:t>, big steps are not always the best…..</a:t>
            </a:r>
          </a:p>
          <a:p>
            <a:endParaRPr lang="en-GB" sz="1400" dirty="0"/>
          </a:p>
        </p:txBody>
      </p:sp>
    </p:spTree>
    <p:extLst>
      <p:ext uri="{BB962C8B-B14F-4D97-AF65-F5344CB8AC3E}">
        <p14:creationId xmlns:p14="http://schemas.microsoft.com/office/powerpoint/2010/main" val="923960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Extended writing task</a:t>
            </a:r>
            <a:endParaRPr lang="en-GB" dirty="0"/>
          </a:p>
        </p:txBody>
      </p:sp>
      <p:sp>
        <p:nvSpPr>
          <p:cNvPr id="3" name="Content Placeholder 2"/>
          <p:cNvSpPr>
            <a:spLocks noGrp="1"/>
          </p:cNvSpPr>
          <p:nvPr>
            <p:ph idx="1"/>
          </p:nvPr>
        </p:nvSpPr>
        <p:spPr>
          <a:xfrm>
            <a:off x="221673" y="1268413"/>
            <a:ext cx="8922327" cy="4522787"/>
          </a:xfrm>
        </p:spPr>
        <p:txBody>
          <a:bodyPr>
            <a:normAutofit lnSpcReduction="10000"/>
          </a:bodyPr>
          <a:lstStyle/>
          <a:p>
            <a:r>
              <a:rPr lang="en-GB" sz="2800" dirty="0">
                <a:solidFill>
                  <a:srgbClr val="FF0000"/>
                </a:solidFill>
              </a:rPr>
              <a:t>Why are big businesses so poor at contingency planning</a:t>
            </a:r>
            <a:r>
              <a:rPr lang="en-GB" sz="2800" dirty="0" smtClean="0">
                <a:solidFill>
                  <a:srgbClr val="FF0000"/>
                </a:solidFill>
              </a:rPr>
              <a:t>?</a:t>
            </a:r>
          </a:p>
          <a:p>
            <a:r>
              <a:rPr lang="en-GB" sz="2800" dirty="0" smtClean="0"/>
              <a:t>A </a:t>
            </a:r>
            <a:r>
              <a:rPr lang="en-GB" sz="2800" dirty="0"/>
              <a:t>great way to practice exam technique </a:t>
            </a:r>
            <a:r>
              <a:rPr lang="en-GB" sz="2800" dirty="0" smtClean="0"/>
              <a:t>is </a:t>
            </a:r>
            <a:r>
              <a:rPr lang="en-GB" sz="2800" dirty="0"/>
              <a:t>to spend 5-10 minutes planning an exam answer.  A key technique </a:t>
            </a:r>
            <a:r>
              <a:rPr lang="en-GB" sz="2800" dirty="0" smtClean="0"/>
              <a:t>is </a:t>
            </a:r>
            <a:r>
              <a:rPr lang="en-GB" sz="2800" dirty="0"/>
              <a:t>being able to focus on a small number of relevant points which directly answer the essay question. You can only do this if you really understand what the question is answering</a:t>
            </a:r>
            <a:r>
              <a:rPr lang="en-GB" sz="2800" dirty="0" smtClean="0"/>
              <a:t>!</a:t>
            </a:r>
          </a:p>
          <a:p>
            <a:r>
              <a:rPr lang="en-GB" sz="2800" dirty="0"/>
              <a:t>Don't forget to use our Stepping Stones approach to developing how you would develop each of your chosen points. You don't have to write the entire paragraph point - just think about that logical chain of argument.</a:t>
            </a:r>
          </a:p>
        </p:txBody>
      </p:sp>
    </p:spTree>
    <p:extLst>
      <p:ext uri="{BB962C8B-B14F-4D97-AF65-F5344CB8AC3E}">
        <p14:creationId xmlns:p14="http://schemas.microsoft.com/office/powerpoint/2010/main" val="7310676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ffectLst/>
              </a:rPr>
              <a:t>Developing Exam Skills </a:t>
            </a:r>
            <a:r>
              <a:rPr lang="en-GB" dirty="0" smtClean="0">
                <a:effectLst/>
              </a:rPr>
              <a:t>(Evaluation) </a:t>
            </a:r>
            <a:r>
              <a:rPr lang="en-GB" dirty="0" smtClean="0"/>
              <a:t>DISCO-M, FMOP &amp; PESTLE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848711"/>
              </p:ext>
            </p:extLst>
          </p:nvPr>
        </p:nvGraphicFramePr>
        <p:xfrm>
          <a:off x="301625" y="1527175"/>
          <a:ext cx="8504238" cy="4331970"/>
        </p:xfrm>
        <a:graphic>
          <a:graphicData uri="http://schemas.openxmlformats.org/drawingml/2006/table">
            <a:tbl>
              <a:tblPr firstRow="1" bandRow="1">
                <a:tableStyleId>{5C22544A-7EE6-4342-B048-85BDC9FD1C3A}</a:tableStyleId>
              </a:tblPr>
              <a:tblGrid>
                <a:gridCol w="400873"/>
                <a:gridCol w="2791796"/>
                <a:gridCol w="987865"/>
                <a:gridCol w="1488958"/>
                <a:gridCol w="1016500"/>
                <a:gridCol w="1818246"/>
              </a:tblGrid>
              <a:tr h="370840">
                <a:tc>
                  <a:txBody>
                    <a:bodyPr/>
                    <a:lstStyle/>
                    <a:p>
                      <a:pPr algn="l" fontAlgn="b"/>
                      <a:r>
                        <a:rPr lang="en-GB" sz="1800" b="0" i="0" u="none" strike="noStrike" dirty="0">
                          <a:solidFill>
                            <a:srgbClr val="FF0000"/>
                          </a:solidFill>
                          <a:effectLst/>
                          <a:latin typeface="Calibri"/>
                        </a:rPr>
                        <a:t>D</a:t>
                      </a:r>
                    </a:p>
                  </a:txBody>
                  <a:tcPr marL="9843" marR="9843" marT="9525" marB="0" anchor="b"/>
                </a:tc>
                <a:tc>
                  <a:txBody>
                    <a:bodyPr/>
                    <a:lstStyle/>
                    <a:p>
                      <a:pPr algn="l" fontAlgn="b"/>
                      <a:r>
                        <a:rPr lang="en-GB" sz="1800" b="0" i="0" u="none" strike="noStrike" dirty="0">
                          <a:solidFill>
                            <a:srgbClr val="000000"/>
                          </a:solidFill>
                          <a:effectLst/>
                          <a:latin typeface="Calibri"/>
                        </a:rPr>
                        <a:t>Decision</a:t>
                      </a:r>
                    </a:p>
                  </a:txBody>
                  <a:tcPr marL="9843" marR="9843" marT="9525" marB="0" anchor="b"/>
                </a:tc>
                <a:tc>
                  <a:txBody>
                    <a:bodyPr/>
                    <a:lstStyle/>
                    <a:p>
                      <a:pPr algn="l" fontAlgn="b"/>
                      <a:endParaRPr lang="en-GB" sz="1800" b="0" i="0" u="none" strike="noStrike" dirty="0">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1800" b="0" i="0" u="none" strike="noStrike" dirty="0">
                          <a:solidFill>
                            <a:srgbClr val="FF0000"/>
                          </a:solidFill>
                          <a:effectLst/>
                          <a:latin typeface="Calibri"/>
                        </a:rPr>
                        <a:t>I</a:t>
                      </a:r>
                    </a:p>
                  </a:txBody>
                  <a:tcPr marL="9843" marR="9843" marT="9525" marB="0" anchor="b"/>
                </a:tc>
                <a:tc>
                  <a:txBody>
                    <a:bodyPr/>
                    <a:lstStyle/>
                    <a:p>
                      <a:pPr algn="l" fontAlgn="b"/>
                      <a:r>
                        <a:rPr lang="en-GB" sz="1800" b="0" i="0" u="none" strike="noStrike" dirty="0">
                          <a:solidFill>
                            <a:srgbClr val="000000"/>
                          </a:solidFill>
                          <a:effectLst/>
                          <a:latin typeface="Calibri"/>
                        </a:rPr>
                        <a:t>It depends on</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1800" b="0" i="0" u="none" strike="noStrike" dirty="0">
                          <a:solidFill>
                            <a:srgbClr val="FF0000"/>
                          </a:solidFill>
                          <a:effectLst/>
                          <a:latin typeface="Calibri"/>
                        </a:rPr>
                        <a:t>S</a:t>
                      </a:r>
                    </a:p>
                  </a:txBody>
                  <a:tcPr marL="9843" marR="9843" marT="9525" marB="0" anchor="b"/>
                </a:tc>
                <a:tc>
                  <a:txBody>
                    <a:bodyPr/>
                    <a:lstStyle/>
                    <a:p>
                      <a:pPr algn="l" fontAlgn="b"/>
                      <a:r>
                        <a:rPr lang="en-GB" sz="1800" b="0" i="0" u="none" strike="noStrike" dirty="0">
                          <a:solidFill>
                            <a:srgbClr val="000000"/>
                          </a:solidFill>
                          <a:effectLst/>
                          <a:latin typeface="Calibri"/>
                        </a:rPr>
                        <a:t>Short term v long term</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1800" b="0" i="0" u="none" strike="noStrike">
                          <a:solidFill>
                            <a:srgbClr val="FF0000"/>
                          </a:solidFill>
                          <a:effectLst/>
                          <a:latin typeface="Calibri"/>
                        </a:rPr>
                        <a:t>C</a:t>
                      </a:r>
                    </a:p>
                  </a:txBody>
                  <a:tcPr marL="9843" marR="9843" marT="9525" marB="0" anchor="b"/>
                </a:tc>
                <a:tc>
                  <a:txBody>
                    <a:bodyPr/>
                    <a:lstStyle/>
                    <a:p>
                      <a:pPr algn="l" fontAlgn="b"/>
                      <a:r>
                        <a:rPr lang="en-GB" sz="1800" b="0" i="0" u="none" strike="noStrike" dirty="0">
                          <a:solidFill>
                            <a:srgbClr val="000000"/>
                          </a:solidFill>
                          <a:effectLst/>
                          <a:latin typeface="Calibri"/>
                        </a:rPr>
                        <a:t>Cost (</a:t>
                      </a:r>
                      <a:r>
                        <a:rPr lang="en-GB" sz="1800" b="0" i="0" u="none" strike="noStrike" dirty="0" smtClean="0">
                          <a:solidFill>
                            <a:srgbClr val="000000"/>
                          </a:solidFill>
                          <a:effectLst/>
                          <a:latin typeface="Calibri"/>
                        </a:rPr>
                        <a:t>opportunity or </a:t>
                      </a:r>
                      <a:r>
                        <a:rPr lang="en-GB" sz="1800" b="0" i="0" u="none" strike="noStrike" dirty="0">
                          <a:solidFill>
                            <a:srgbClr val="000000"/>
                          </a:solidFill>
                          <a:effectLst/>
                          <a:latin typeface="Calibri"/>
                        </a:rPr>
                        <a:t>financial)</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2800" b="0" i="0" u="none" strike="noStrike">
                          <a:solidFill>
                            <a:srgbClr val="FF0000"/>
                          </a:solidFill>
                          <a:effectLst/>
                          <a:latin typeface="Calibri"/>
                        </a:rPr>
                        <a:t>O</a:t>
                      </a:r>
                    </a:p>
                  </a:txBody>
                  <a:tcPr marL="9843" marR="9843" marT="9525" marB="0" anchor="b"/>
                </a:tc>
                <a:tc>
                  <a:txBody>
                    <a:bodyPr/>
                    <a:lstStyle/>
                    <a:p>
                      <a:pPr algn="l" fontAlgn="b"/>
                      <a:r>
                        <a:rPr lang="en-GB" sz="2800" b="0" i="0" u="none" strike="noStrike" dirty="0">
                          <a:solidFill>
                            <a:srgbClr val="000000"/>
                          </a:solidFill>
                          <a:effectLst/>
                          <a:latin typeface="Calibri"/>
                        </a:rPr>
                        <a:t>Other factors</a:t>
                      </a: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INTERNAL</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rgbClr val="C00000"/>
                          </a:solidFill>
                          <a:effectLst/>
                          <a:latin typeface="Calibri"/>
                        </a:rPr>
                        <a:t>EXTERNAL</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1800" b="0" i="0" u="none" strike="noStrike" dirty="0">
                          <a:solidFill>
                            <a:srgbClr val="FF0000"/>
                          </a:solidFill>
                          <a:effectLst/>
                          <a:latin typeface="Calibri"/>
                        </a:rPr>
                        <a:t>M</a:t>
                      </a:r>
                    </a:p>
                  </a:txBody>
                  <a:tcPr marL="9843" marR="9843" marT="9525" marB="0" anchor="b"/>
                </a:tc>
                <a:tc>
                  <a:txBody>
                    <a:bodyPr/>
                    <a:lstStyle/>
                    <a:p>
                      <a:pPr algn="l" fontAlgn="b"/>
                      <a:r>
                        <a:rPr lang="en-GB" sz="1800" b="0" i="0" u="none" strike="noStrike" dirty="0">
                          <a:solidFill>
                            <a:srgbClr val="000000"/>
                          </a:solidFill>
                          <a:effectLst/>
                          <a:latin typeface="Calibri"/>
                        </a:rPr>
                        <a:t>Most </a:t>
                      </a:r>
                      <a:r>
                        <a:rPr lang="en-GB" sz="1800" b="0" i="0" u="none" strike="noStrike" dirty="0" smtClean="0">
                          <a:solidFill>
                            <a:srgbClr val="000000"/>
                          </a:solidFill>
                          <a:effectLst/>
                          <a:latin typeface="Calibri"/>
                        </a:rPr>
                        <a:t>important</a:t>
                      </a:r>
                      <a:r>
                        <a:rPr lang="en-GB" sz="1800" b="0" i="0" u="none" strike="noStrike" baseline="0" dirty="0" smtClean="0">
                          <a:solidFill>
                            <a:srgbClr val="000000"/>
                          </a:solidFill>
                          <a:effectLst/>
                          <a:latin typeface="Calibri"/>
                        </a:rPr>
                        <a:t> </a:t>
                      </a:r>
                      <a:r>
                        <a:rPr lang="en-GB" sz="1800" b="0" i="0" u="none" strike="noStrike" dirty="0" smtClean="0">
                          <a:solidFill>
                            <a:srgbClr val="000000"/>
                          </a:solidFill>
                          <a:effectLst/>
                          <a:latin typeface="Calibri"/>
                        </a:rPr>
                        <a:t>factor</a:t>
                      </a:r>
                      <a:endParaRPr lang="en-GB" sz="1800" b="0" i="0" u="none" strike="noStrike" dirty="0">
                        <a:solidFill>
                          <a:srgbClr val="000000"/>
                        </a:solidFill>
                        <a:effectLst/>
                        <a:latin typeface="Calibri"/>
                      </a:endParaRP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F</a:t>
                      </a:r>
                    </a:p>
                  </a:txBody>
                  <a:tcPr marL="9843" marR="9843" marT="9525" marB="0" anchor="b"/>
                </a:tc>
                <a:tc>
                  <a:txBody>
                    <a:bodyPr/>
                    <a:lstStyle/>
                    <a:p>
                      <a:pPr algn="l" fontAlgn="b"/>
                      <a:r>
                        <a:rPr lang="en-GB" sz="1800" b="0" i="0" u="none" strike="noStrike" dirty="0">
                          <a:solidFill>
                            <a:srgbClr val="000000"/>
                          </a:solidFill>
                          <a:effectLst/>
                          <a:latin typeface="Calibri"/>
                        </a:rPr>
                        <a:t>FINANCE</a:t>
                      </a:r>
                    </a:p>
                  </a:txBody>
                  <a:tcPr marL="9843" marR="9843" marT="9525" marB="0" anchor="b"/>
                </a:tc>
                <a:tc>
                  <a:txBody>
                    <a:bodyPr/>
                    <a:lstStyle/>
                    <a:p>
                      <a:pPr algn="l" fontAlgn="b"/>
                      <a:r>
                        <a:rPr lang="en-GB" sz="1800" b="0" i="0" u="none" strike="noStrike" dirty="0">
                          <a:solidFill>
                            <a:srgbClr val="C00000"/>
                          </a:solidFill>
                          <a:effectLst/>
                          <a:latin typeface="Calibri"/>
                        </a:rPr>
                        <a:t>p</a:t>
                      </a:r>
                    </a:p>
                  </a:txBody>
                  <a:tcPr marL="9843" marR="9843" marT="9525" marB="0" anchor="b"/>
                </a:tc>
                <a:tc>
                  <a:txBody>
                    <a:bodyPr/>
                    <a:lstStyle/>
                    <a:p>
                      <a:pPr algn="l" fontAlgn="b"/>
                      <a:r>
                        <a:rPr lang="en-GB" sz="1800" b="0" i="0" u="none" strike="noStrike" dirty="0">
                          <a:solidFill>
                            <a:srgbClr val="000000"/>
                          </a:solidFill>
                          <a:effectLst/>
                          <a:latin typeface="Calibri"/>
                        </a:rPr>
                        <a:t>POLITICAL</a:t>
                      </a:r>
                    </a:p>
                  </a:txBody>
                  <a:tcPr marL="9843" marR="9843" marT="9525" marB="0" anchor="b"/>
                </a:tc>
              </a:tr>
              <a:tr h="370840">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dirty="0">
                        <a:solidFill>
                          <a:srgbClr val="000000"/>
                        </a:solidFill>
                        <a:effectLst/>
                        <a:latin typeface="Calibri"/>
                      </a:endParaRP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M</a:t>
                      </a:r>
                    </a:p>
                  </a:txBody>
                  <a:tcPr marL="9843" marR="9843" marT="9525" marB="0" anchor="b"/>
                </a:tc>
                <a:tc>
                  <a:txBody>
                    <a:bodyPr/>
                    <a:lstStyle/>
                    <a:p>
                      <a:pPr algn="l" fontAlgn="b"/>
                      <a:r>
                        <a:rPr lang="en-GB" sz="1800" b="0" i="0" u="none" strike="noStrike" dirty="0">
                          <a:solidFill>
                            <a:srgbClr val="000000"/>
                          </a:solidFill>
                          <a:effectLst/>
                          <a:latin typeface="Calibri"/>
                        </a:rPr>
                        <a:t>MARKETING</a:t>
                      </a:r>
                    </a:p>
                  </a:txBody>
                  <a:tcPr marL="9843" marR="9843" marT="9525" marB="0" anchor="b"/>
                </a:tc>
                <a:tc>
                  <a:txBody>
                    <a:bodyPr/>
                    <a:lstStyle/>
                    <a:p>
                      <a:pPr algn="l" fontAlgn="b"/>
                      <a:r>
                        <a:rPr lang="en-GB" sz="1800" b="0" i="0" u="none" strike="noStrike" dirty="0">
                          <a:solidFill>
                            <a:srgbClr val="C00000"/>
                          </a:solidFill>
                          <a:effectLst/>
                          <a:latin typeface="Calibri"/>
                        </a:rPr>
                        <a:t>E </a:t>
                      </a:r>
                    </a:p>
                  </a:txBody>
                  <a:tcPr marL="9843" marR="9843" marT="9525" marB="0" anchor="b"/>
                </a:tc>
                <a:tc>
                  <a:txBody>
                    <a:bodyPr/>
                    <a:lstStyle/>
                    <a:p>
                      <a:pPr algn="l" fontAlgn="b"/>
                      <a:r>
                        <a:rPr lang="en-GB" sz="1800" b="0" i="0" u="none" strike="noStrike" dirty="0">
                          <a:solidFill>
                            <a:srgbClr val="000000"/>
                          </a:solidFill>
                          <a:effectLst/>
                          <a:latin typeface="Calibri"/>
                        </a:rPr>
                        <a:t>ENVIRONMENTAL</a:t>
                      </a:r>
                    </a:p>
                  </a:txBody>
                  <a:tcPr marL="9843" marR="9843" marT="9525" marB="0" anchor="b"/>
                </a:tc>
              </a:tr>
              <a:tr h="370840">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O</a:t>
                      </a:r>
                    </a:p>
                  </a:txBody>
                  <a:tcPr marL="9843" marR="9843" marT="9525" marB="0" anchor="b"/>
                </a:tc>
                <a:tc>
                  <a:txBody>
                    <a:bodyPr/>
                    <a:lstStyle/>
                    <a:p>
                      <a:pPr algn="l" fontAlgn="b"/>
                      <a:r>
                        <a:rPr lang="en-GB" sz="1800" b="0" i="0" u="none" strike="noStrike" dirty="0">
                          <a:solidFill>
                            <a:srgbClr val="000000"/>
                          </a:solidFill>
                          <a:effectLst/>
                          <a:latin typeface="Calibri"/>
                        </a:rPr>
                        <a:t>OPERATIONS</a:t>
                      </a:r>
                    </a:p>
                  </a:txBody>
                  <a:tcPr marL="9843" marR="9843" marT="9525" marB="0" anchor="b"/>
                </a:tc>
                <a:tc>
                  <a:txBody>
                    <a:bodyPr/>
                    <a:lstStyle/>
                    <a:p>
                      <a:pPr algn="l" fontAlgn="b"/>
                      <a:r>
                        <a:rPr lang="en-GB" sz="1800" b="0" i="0" u="none" strike="noStrike" dirty="0">
                          <a:solidFill>
                            <a:srgbClr val="C00000"/>
                          </a:solidFill>
                          <a:effectLst/>
                          <a:latin typeface="Calibri"/>
                        </a:rPr>
                        <a:t>S</a:t>
                      </a:r>
                    </a:p>
                  </a:txBody>
                  <a:tcPr marL="9843" marR="9843" marT="9525" marB="0" anchor="b"/>
                </a:tc>
                <a:tc>
                  <a:txBody>
                    <a:bodyPr/>
                    <a:lstStyle/>
                    <a:p>
                      <a:pPr algn="l" fontAlgn="b"/>
                      <a:r>
                        <a:rPr lang="en-GB" sz="1800" b="0" i="0" u="none" strike="noStrike" dirty="0">
                          <a:solidFill>
                            <a:srgbClr val="000000"/>
                          </a:solidFill>
                          <a:effectLst/>
                          <a:latin typeface="Calibri"/>
                        </a:rPr>
                        <a:t>SOCIAL</a:t>
                      </a:r>
                    </a:p>
                  </a:txBody>
                  <a:tcPr marL="9843" marR="9843" marT="9525" marB="0" anchor="b"/>
                </a:tc>
              </a:tr>
              <a:tr h="370840">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P</a:t>
                      </a:r>
                    </a:p>
                  </a:txBody>
                  <a:tcPr marL="9843" marR="9843" marT="9525" marB="0" anchor="b"/>
                </a:tc>
                <a:tc>
                  <a:txBody>
                    <a:bodyPr/>
                    <a:lstStyle/>
                    <a:p>
                      <a:pPr algn="l" fontAlgn="b"/>
                      <a:r>
                        <a:rPr lang="en-GB" sz="1800" b="0" i="0" u="none" strike="noStrike" dirty="0">
                          <a:solidFill>
                            <a:srgbClr val="000000"/>
                          </a:solidFill>
                          <a:effectLst/>
                          <a:latin typeface="Calibri"/>
                        </a:rPr>
                        <a:t>PEOPLE</a:t>
                      </a:r>
                    </a:p>
                  </a:txBody>
                  <a:tcPr marL="9843" marR="9843" marT="9525" marB="0" anchor="b"/>
                </a:tc>
                <a:tc>
                  <a:txBody>
                    <a:bodyPr/>
                    <a:lstStyle/>
                    <a:p>
                      <a:pPr algn="l" fontAlgn="b"/>
                      <a:r>
                        <a:rPr lang="en-GB" sz="1800" b="0" i="0" u="none" strike="noStrike" dirty="0">
                          <a:solidFill>
                            <a:srgbClr val="C00000"/>
                          </a:solidFill>
                          <a:effectLst/>
                          <a:latin typeface="Calibri"/>
                        </a:rPr>
                        <a:t>T</a:t>
                      </a:r>
                    </a:p>
                  </a:txBody>
                  <a:tcPr marL="9843" marR="9843" marT="9525" marB="0" anchor="b"/>
                </a:tc>
                <a:tc>
                  <a:txBody>
                    <a:bodyPr/>
                    <a:lstStyle/>
                    <a:p>
                      <a:pPr algn="l" fontAlgn="b"/>
                      <a:r>
                        <a:rPr lang="en-GB" sz="1800" b="0" i="0" u="none" strike="noStrike" dirty="0">
                          <a:solidFill>
                            <a:srgbClr val="000000"/>
                          </a:solidFill>
                          <a:effectLst/>
                          <a:latin typeface="Calibri"/>
                        </a:rPr>
                        <a:t>TECHNOLOGICAL</a:t>
                      </a:r>
                    </a:p>
                  </a:txBody>
                  <a:tcPr marL="9843" marR="9843" marT="9525" marB="0" anchor="b"/>
                </a:tc>
              </a:tr>
              <a:tr h="370840">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a:solidFill>
                            <a:srgbClr val="000000"/>
                          </a:solidFill>
                          <a:effectLst/>
                          <a:latin typeface="Calibri"/>
                        </a:rPr>
                        <a:t> </a:t>
                      </a:r>
                    </a:p>
                  </a:txBody>
                  <a:tcPr marL="9843" marR="9843" marT="9525" marB="0" anchor="b"/>
                </a:tc>
                <a:tc>
                  <a:txBody>
                    <a:bodyPr/>
                    <a:lstStyle/>
                    <a:p>
                      <a:pPr algn="l" fontAlgn="b"/>
                      <a:r>
                        <a:rPr lang="en-GB" sz="1800" b="0" i="0" u="none" strike="noStrike">
                          <a:solidFill>
                            <a:srgbClr val="000000"/>
                          </a:solidFill>
                          <a:effectLst/>
                          <a:latin typeface="Calibri"/>
                        </a:rPr>
                        <a:t> </a:t>
                      </a:r>
                    </a:p>
                  </a:txBody>
                  <a:tcPr marL="9843" marR="9843" marT="9525" marB="0" anchor="b"/>
                </a:tc>
                <a:tc>
                  <a:txBody>
                    <a:bodyPr/>
                    <a:lstStyle/>
                    <a:p>
                      <a:pPr algn="l" fontAlgn="b"/>
                      <a:r>
                        <a:rPr lang="en-GB" sz="1800" b="0" i="0" u="none" strike="noStrike" dirty="0">
                          <a:solidFill>
                            <a:srgbClr val="C00000"/>
                          </a:solidFill>
                          <a:effectLst/>
                          <a:latin typeface="Calibri"/>
                        </a:rPr>
                        <a:t>L</a:t>
                      </a:r>
                    </a:p>
                  </a:txBody>
                  <a:tcPr marL="9843" marR="9843" marT="9525" marB="0" anchor="b"/>
                </a:tc>
                <a:tc>
                  <a:txBody>
                    <a:bodyPr/>
                    <a:lstStyle/>
                    <a:p>
                      <a:pPr algn="l" fontAlgn="b"/>
                      <a:r>
                        <a:rPr lang="en-GB" sz="1800" b="0" i="0" u="none" strike="noStrike" dirty="0">
                          <a:solidFill>
                            <a:srgbClr val="000000"/>
                          </a:solidFill>
                          <a:effectLst/>
                          <a:latin typeface="Calibri"/>
                        </a:rPr>
                        <a:t>LEGAL</a:t>
                      </a:r>
                    </a:p>
                  </a:txBody>
                  <a:tcPr marL="9843" marR="9843" marT="9525" marB="0" anchor="b"/>
                </a:tc>
              </a:tr>
              <a:tr h="370840">
                <a:tc>
                  <a:txBody>
                    <a:bodyPr/>
                    <a:lstStyle/>
                    <a:p>
                      <a:pPr algn="l" fontAlgn="b"/>
                      <a:endParaRPr lang="en-GB" sz="1800" b="0" i="0" u="none" strike="noStrike" dirty="0">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rgbClr val="C00000"/>
                          </a:solidFill>
                          <a:effectLst/>
                          <a:latin typeface="Calibri"/>
                        </a:rPr>
                        <a:t>E</a:t>
                      </a:r>
                    </a:p>
                  </a:txBody>
                  <a:tcPr marL="9843" marR="9843" marT="9525" marB="0" anchor="b"/>
                </a:tc>
                <a:tc>
                  <a:txBody>
                    <a:bodyPr/>
                    <a:lstStyle/>
                    <a:p>
                      <a:pPr algn="l" fontAlgn="b"/>
                      <a:r>
                        <a:rPr lang="en-GB" sz="1800" b="0" i="0" u="none" strike="noStrike" dirty="0">
                          <a:solidFill>
                            <a:srgbClr val="000000"/>
                          </a:solidFill>
                          <a:effectLst/>
                          <a:latin typeface="Calibri"/>
                        </a:rPr>
                        <a:t>ECONOMIC</a:t>
                      </a:r>
                    </a:p>
                  </a:txBody>
                  <a:tcPr marL="9843" marR="9843" marT="9525" marB="0" anchor="b"/>
                </a:tc>
              </a:tr>
            </a:tbl>
          </a:graphicData>
        </a:graphic>
      </p:graphicFrame>
    </p:spTree>
    <p:extLst>
      <p:ext uri="{BB962C8B-B14F-4D97-AF65-F5344CB8AC3E}">
        <p14:creationId xmlns:p14="http://schemas.microsoft.com/office/powerpoint/2010/main" val="7444966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6012" y="40432"/>
            <a:ext cx="8416428" cy="1156320"/>
          </a:xfrm>
        </p:spPr>
        <p:txBody>
          <a:bodyPr>
            <a:normAutofit/>
          </a:bodyPr>
          <a:lstStyle/>
          <a:p>
            <a:r>
              <a:rPr lang="en-GB" sz="3200" b="1" dirty="0">
                <a:solidFill>
                  <a:srgbClr val="FF0000"/>
                </a:solidFill>
              </a:rPr>
              <a:t>Why are big businesses so poor at contingency </a:t>
            </a:r>
            <a:r>
              <a:rPr lang="en-GB" sz="3200" b="1" dirty="0" smtClean="0">
                <a:solidFill>
                  <a:srgbClr val="FF0000"/>
                </a:solidFill>
              </a:rPr>
              <a:t>planning and evaluate the likely </a:t>
            </a:r>
            <a:r>
              <a:rPr lang="en-GB" sz="3200" b="1" dirty="0" smtClean="0">
                <a:solidFill>
                  <a:srgbClr val="FF0000"/>
                </a:solidFill>
              </a:rPr>
              <a:t>consequences?</a:t>
            </a:r>
            <a:endParaRPr lang="en-GB" sz="3200" b="1" dirty="0">
              <a:solidFill>
                <a:srgbClr val="FF0000"/>
              </a:solidFill>
            </a:endParaRPr>
          </a:p>
        </p:txBody>
      </p:sp>
      <p:sp>
        <p:nvSpPr>
          <p:cNvPr id="3" name="Content Placeholder 2"/>
          <p:cNvSpPr>
            <a:spLocks noGrp="1"/>
          </p:cNvSpPr>
          <p:nvPr>
            <p:ph idx="1"/>
          </p:nvPr>
        </p:nvSpPr>
        <p:spPr/>
        <p:txBody>
          <a:bodyPr/>
          <a:lstStyle/>
          <a:p>
            <a:r>
              <a:rPr lang="en-GB" dirty="0" smtClean="0"/>
              <a:t>Choose one of your `Leaping Statements` and apply the stepping stones approach.</a:t>
            </a:r>
          </a:p>
          <a:p>
            <a:r>
              <a:rPr lang="en-GB" dirty="0" smtClean="0"/>
              <a:t>You have crossed the river and must now reach the top of the mountain!</a:t>
            </a:r>
          </a:p>
          <a:p>
            <a:r>
              <a:rPr lang="en-GB" dirty="0" smtClean="0"/>
              <a:t>Get ready to DISCO-M! </a:t>
            </a:r>
            <a:endParaRPr lang="en-GB" dirty="0"/>
          </a:p>
        </p:txBody>
      </p:sp>
    </p:spTree>
    <p:extLst>
      <p:ext uri="{BB962C8B-B14F-4D97-AF65-F5344CB8AC3E}">
        <p14:creationId xmlns:p14="http://schemas.microsoft.com/office/powerpoint/2010/main" val="11548848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Stepping Stones to the DISCO-M</a:t>
            </a:r>
            <a:endParaRPr lang="en-GB" dirty="0"/>
          </a:p>
        </p:txBody>
      </p:sp>
      <p:sp>
        <p:nvSpPr>
          <p:cNvPr id="3" name="Content Placeholder 2"/>
          <p:cNvSpPr>
            <a:spLocks noGrp="1"/>
          </p:cNvSpPr>
          <p:nvPr>
            <p:ph idx="1"/>
          </p:nvPr>
        </p:nvSpPr>
        <p:spPr>
          <a:xfrm>
            <a:off x="179512" y="1052736"/>
            <a:ext cx="8712968" cy="5400600"/>
          </a:xfrm>
        </p:spPr>
        <p:txBody>
          <a:bodyPr/>
          <a:lstStyle/>
          <a:p>
            <a:pPr marL="0" indent="0">
              <a:buNone/>
            </a:pPr>
            <a:r>
              <a:rPr lang="en-GB" sz="1600" dirty="0"/>
              <a:t>A stepping stones response might look something like this</a:t>
            </a:r>
          </a:p>
          <a:p>
            <a:r>
              <a:rPr lang="en-GB" sz="1600" b="1" dirty="0"/>
              <a:t>‘a move towards a harder HR strategy may mean that staff have less responsibility and less involvement in their work. This could therefore lead to a more demotivated workforce. In turn, staff may place less focus on quality and participate less in the firms quality circles which could therefore lead to a poorer quality product. The effect of this might be that they lose the USP that they are known for which could therefore reduce sales for the business’ </a:t>
            </a:r>
            <a:r>
              <a:rPr lang="en-GB" sz="1600" dirty="0"/>
              <a:t>(</a:t>
            </a:r>
            <a:r>
              <a:rPr lang="en-GB" sz="1600" dirty="0" err="1"/>
              <a:t>gAN</a:t>
            </a:r>
            <a:r>
              <a:rPr lang="en-GB" sz="1600" dirty="0" smtClean="0"/>
              <a:t>)</a:t>
            </a:r>
          </a:p>
          <a:p>
            <a:pPr marL="0" indent="0">
              <a:buNone/>
            </a:pPr>
            <a:endParaRPr lang="en-GB" sz="1200" dirty="0"/>
          </a:p>
          <a:p>
            <a:r>
              <a:rPr lang="en-GB" sz="1600" dirty="0"/>
              <a:t>In the above example, we can clearly see the ‘steps’ that the student has taken in order to get from one side to the other.  Sometimes, big steps are not always the best</a:t>
            </a:r>
            <a:r>
              <a:rPr lang="en-GB" sz="1600" dirty="0" smtClean="0"/>
              <a:t>…..Once you have crossed the river using small stepping stones , you are ready to demonstrate your disco moves!</a:t>
            </a:r>
          </a:p>
          <a:p>
            <a:pPr marL="0" indent="0">
              <a:buNone/>
            </a:pPr>
            <a:endParaRPr lang="en-GB" sz="1200" dirty="0"/>
          </a:p>
          <a:p>
            <a:pPr eaLnBrk="1" fontAlgn="b" hangingPunct="1"/>
            <a:r>
              <a:rPr lang="en-GB" sz="1600" dirty="0" smtClean="0">
                <a:solidFill>
                  <a:srgbClr val="FF0000"/>
                </a:solidFill>
              </a:rPr>
              <a:t>D</a:t>
            </a:r>
            <a:r>
              <a:rPr lang="en-GB" sz="1600" dirty="0" smtClean="0"/>
              <a:t>ecision</a:t>
            </a:r>
            <a:endParaRPr lang="en-GB" sz="1600" dirty="0"/>
          </a:p>
          <a:p>
            <a:pPr eaLnBrk="1" fontAlgn="b" hangingPunct="1"/>
            <a:r>
              <a:rPr lang="en-GB" sz="1600" dirty="0" smtClean="0">
                <a:solidFill>
                  <a:schemeClr val="accent2">
                    <a:lumMod val="75000"/>
                  </a:schemeClr>
                </a:solidFill>
              </a:rPr>
              <a:t>I</a:t>
            </a:r>
            <a:r>
              <a:rPr lang="en-GB" sz="1600" dirty="0" smtClean="0"/>
              <a:t>t </a:t>
            </a:r>
            <a:r>
              <a:rPr lang="en-GB" sz="1600" dirty="0"/>
              <a:t>depends on</a:t>
            </a:r>
          </a:p>
          <a:p>
            <a:pPr eaLnBrk="1" fontAlgn="b" hangingPunct="1"/>
            <a:r>
              <a:rPr lang="en-GB" sz="1600" dirty="0" smtClean="0">
                <a:solidFill>
                  <a:srgbClr val="C00000"/>
                </a:solidFill>
              </a:rPr>
              <a:t>S</a:t>
            </a:r>
            <a:r>
              <a:rPr lang="en-GB" sz="1600" dirty="0" smtClean="0"/>
              <a:t>hort </a:t>
            </a:r>
            <a:r>
              <a:rPr lang="en-GB" sz="1600" dirty="0"/>
              <a:t>term v long term</a:t>
            </a:r>
          </a:p>
          <a:p>
            <a:pPr eaLnBrk="1" fontAlgn="b" hangingPunct="1"/>
            <a:r>
              <a:rPr lang="en-GB" sz="1600" dirty="0" smtClean="0">
                <a:solidFill>
                  <a:srgbClr val="7030A0"/>
                </a:solidFill>
              </a:rPr>
              <a:t>C</a:t>
            </a:r>
            <a:r>
              <a:rPr lang="en-GB" sz="1600" dirty="0" smtClean="0"/>
              <a:t>ost </a:t>
            </a:r>
            <a:r>
              <a:rPr lang="en-GB" sz="1600" dirty="0"/>
              <a:t>(opportunity or financial)</a:t>
            </a:r>
          </a:p>
          <a:p>
            <a:pPr eaLnBrk="1" fontAlgn="b" hangingPunct="1"/>
            <a:r>
              <a:rPr lang="en-GB" sz="1600" dirty="0" smtClean="0"/>
              <a:t>Other </a:t>
            </a:r>
            <a:r>
              <a:rPr lang="en-GB" sz="1600" dirty="0"/>
              <a:t>factors</a:t>
            </a:r>
          </a:p>
          <a:p>
            <a:pPr eaLnBrk="1" fontAlgn="b" hangingPunct="1"/>
            <a:r>
              <a:rPr lang="en-GB" sz="1600" dirty="0" smtClean="0">
                <a:solidFill>
                  <a:schemeClr val="accent3">
                    <a:lumMod val="50000"/>
                  </a:schemeClr>
                </a:solidFill>
              </a:rPr>
              <a:t>M</a:t>
            </a:r>
            <a:r>
              <a:rPr lang="en-GB" sz="1600" dirty="0" smtClean="0"/>
              <a:t>ost </a:t>
            </a:r>
            <a:r>
              <a:rPr lang="en-GB" sz="1600" dirty="0"/>
              <a:t>important factor</a:t>
            </a:r>
          </a:p>
          <a:p>
            <a:endParaRPr lang="en-GB" sz="1200" dirty="0"/>
          </a:p>
          <a:p>
            <a:endParaRPr lang="en-GB" sz="1200" dirty="0"/>
          </a:p>
        </p:txBody>
      </p:sp>
    </p:spTree>
    <p:extLst>
      <p:ext uri="{BB962C8B-B14F-4D97-AF65-F5344CB8AC3E}">
        <p14:creationId xmlns:p14="http://schemas.microsoft.com/office/powerpoint/2010/main" val="2593038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40329" t="36808" r="20095" b="18494"/>
          <a:stretch/>
        </p:blipFill>
        <p:spPr bwMode="auto">
          <a:xfrm>
            <a:off x="539552" y="0"/>
            <a:ext cx="8280920" cy="5845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reeform 1"/>
          <p:cNvSpPr/>
          <p:nvPr/>
        </p:nvSpPr>
        <p:spPr>
          <a:xfrm>
            <a:off x="5107781" y="2848570"/>
            <a:ext cx="8931" cy="8931"/>
          </a:xfrm>
          <a:custGeom>
            <a:avLst/>
            <a:gdLst/>
            <a:ahLst/>
            <a:cxnLst/>
            <a:rect l="0" t="0" r="0" b="0"/>
            <a:pathLst>
              <a:path w="8931" h="8931">
                <a:moveTo>
                  <a:pt x="8930" y="8930"/>
                </a:moveTo>
                <a:lnTo>
                  <a:pt x="8930" y="8930"/>
                </a:lnTo>
                <a:lnTo>
                  <a:pt x="8930" y="8930"/>
                </a:lnTo>
                <a:lnTo>
                  <a:pt x="8930" y="0"/>
                </a:lnTo>
                <a:lnTo>
                  <a:pt x="0" y="0"/>
                </a:lnTo>
                <a:lnTo>
                  <a:pt x="0" y="0"/>
                </a:lnTo>
                <a:lnTo>
                  <a:pt x="0" y="0"/>
                </a:lnTo>
                <a:lnTo>
                  <a:pt x="0" y="0"/>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2643665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effectLst/>
              </a:rPr>
              <a:t>EVALUATION</a:t>
            </a:r>
            <a:endParaRPr lang="en-GB" dirty="0"/>
          </a:p>
        </p:txBody>
      </p:sp>
      <p:sp>
        <p:nvSpPr>
          <p:cNvPr id="2" name="Content Placeholder 1"/>
          <p:cNvSpPr>
            <a:spLocks noGrp="1"/>
          </p:cNvSpPr>
          <p:nvPr>
            <p:ph idx="1"/>
          </p:nvPr>
        </p:nvSpPr>
        <p:spPr/>
        <p:txBody>
          <a:bodyPr numCol="2">
            <a:normAutofit/>
          </a:bodyPr>
          <a:lstStyle/>
          <a:p>
            <a:pPr lvl="0"/>
            <a:r>
              <a:rPr lang="en-GB" dirty="0"/>
              <a:t>Advise...  </a:t>
            </a:r>
          </a:p>
          <a:p>
            <a:pPr lvl="0"/>
            <a:r>
              <a:rPr lang="en-GB" dirty="0"/>
              <a:t>Analyse (and come to a decision) ...  </a:t>
            </a:r>
          </a:p>
          <a:p>
            <a:pPr lvl="0"/>
            <a:r>
              <a:rPr lang="en-GB" dirty="0"/>
              <a:t>Assess...  </a:t>
            </a:r>
          </a:p>
          <a:p>
            <a:pPr lvl="0"/>
            <a:r>
              <a:rPr lang="en-GB" dirty="0"/>
              <a:t>Compare...  </a:t>
            </a:r>
          </a:p>
          <a:p>
            <a:pPr lvl="0"/>
            <a:r>
              <a:rPr lang="en-GB" dirty="0"/>
              <a:t>Consider...  </a:t>
            </a:r>
          </a:p>
          <a:p>
            <a:pPr lvl="0"/>
            <a:r>
              <a:rPr lang="en-GB" dirty="0"/>
              <a:t>Decide...  </a:t>
            </a:r>
          </a:p>
          <a:p>
            <a:pPr lvl="0"/>
            <a:r>
              <a:rPr lang="en-GB" dirty="0"/>
              <a:t>Discuss...  </a:t>
            </a:r>
          </a:p>
          <a:p>
            <a:pPr lvl="0"/>
            <a:r>
              <a:rPr lang="en-GB" dirty="0"/>
              <a:t>Evaluate...  </a:t>
            </a:r>
          </a:p>
          <a:p>
            <a:pPr lvl="0"/>
            <a:r>
              <a:rPr lang="en-GB" dirty="0"/>
              <a:t>Recommend...  </a:t>
            </a:r>
          </a:p>
          <a:p>
            <a:pPr lvl="0"/>
            <a:r>
              <a:rPr lang="en-GB" dirty="0"/>
              <a:t>To what extent...  </a:t>
            </a:r>
          </a:p>
          <a:p>
            <a:pPr lvl="0"/>
            <a:r>
              <a:rPr lang="en-GB" dirty="0"/>
              <a:t>Which...  </a:t>
            </a:r>
          </a:p>
          <a:p>
            <a:pPr lvl="0"/>
            <a:r>
              <a:rPr lang="en-GB" dirty="0"/>
              <a:t>Why...  </a:t>
            </a:r>
          </a:p>
          <a:p>
            <a:endParaRPr lang="en-GB" dirty="0"/>
          </a:p>
        </p:txBody>
      </p:sp>
    </p:spTree>
    <p:extLst>
      <p:ext uri="{BB962C8B-B14F-4D97-AF65-F5344CB8AC3E}">
        <p14:creationId xmlns:p14="http://schemas.microsoft.com/office/powerpoint/2010/main" val="31378240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Evaluate</a:t>
            </a:r>
            <a:endParaRPr lang="en-GB" dirty="0"/>
          </a:p>
        </p:txBody>
      </p:sp>
      <p:sp>
        <p:nvSpPr>
          <p:cNvPr id="2" name="Content Placeholder 1"/>
          <p:cNvSpPr>
            <a:spLocks noGrp="1"/>
          </p:cNvSpPr>
          <p:nvPr>
            <p:ph idx="1"/>
          </p:nvPr>
        </p:nvSpPr>
        <p:spPr/>
        <p:txBody>
          <a:bodyPr>
            <a:normAutofit/>
          </a:bodyPr>
          <a:lstStyle/>
          <a:p>
            <a:r>
              <a:rPr lang="en-GB" dirty="0" smtClean="0"/>
              <a:t>Compare a </a:t>
            </a:r>
            <a:r>
              <a:rPr lang="en-GB" b="1" dirty="0" smtClean="0"/>
              <a:t>number of possible views </a:t>
            </a:r>
            <a:r>
              <a:rPr lang="en-GB" dirty="0" smtClean="0"/>
              <a:t>about an economic problem or issue and come to a </a:t>
            </a:r>
            <a:r>
              <a:rPr lang="en-GB" b="1" dirty="0" smtClean="0"/>
              <a:t>reasoned conclusion </a:t>
            </a:r>
            <a:r>
              <a:rPr lang="en-GB" dirty="0" smtClean="0"/>
              <a:t>about which view holds most weight</a:t>
            </a:r>
          </a:p>
          <a:p>
            <a:endParaRPr lang="en-GB" dirty="0" smtClean="0"/>
          </a:p>
          <a:p>
            <a:r>
              <a:rPr lang="en-GB" dirty="0" smtClean="0"/>
              <a:t>E.g. Evaluate the record of the UK government in tackling the UK budget deficit (Knowledge)</a:t>
            </a:r>
          </a:p>
          <a:p>
            <a:endParaRPr lang="en-GB" dirty="0" smtClean="0"/>
          </a:p>
          <a:p>
            <a:endParaRPr lang="en-GB" sz="2400" dirty="0"/>
          </a:p>
        </p:txBody>
      </p:sp>
    </p:spTree>
    <p:extLst>
      <p:ext uri="{BB962C8B-B14F-4D97-AF65-F5344CB8AC3E}">
        <p14:creationId xmlns:p14="http://schemas.microsoft.com/office/powerpoint/2010/main" val="8251739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Assess</a:t>
            </a:r>
            <a:endParaRPr lang="en-GB" dirty="0"/>
          </a:p>
        </p:txBody>
      </p:sp>
      <p:sp>
        <p:nvSpPr>
          <p:cNvPr id="2" name="Content Placeholder 1"/>
          <p:cNvSpPr>
            <a:spLocks noGrp="1"/>
          </p:cNvSpPr>
          <p:nvPr>
            <p:ph idx="1"/>
          </p:nvPr>
        </p:nvSpPr>
        <p:spPr/>
        <p:txBody>
          <a:bodyPr/>
          <a:lstStyle/>
          <a:p>
            <a:r>
              <a:rPr lang="en-GB" dirty="0" smtClean="0"/>
              <a:t>Analyse an economic issue and weigh up the </a:t>
            </a:r>
            <a:r>
              <a:rPr lang="en-GB" b="1" dirty="0" smtClean="0"/>
              <a:t>relative importance </a:t>
            </a:r>
            <a:r>
              <a:rPr lang="en-GB" dirty="0" smtClean="0"/>
              <a:t>of different strands of the argument</a:t>
            </a:r>
          </a:p>
          <a:p>
            <a:r>
              <a:rPr lang="en-GB" dirty="0" smtClean="0"/>
              <a:t>Assess the possible effects of a reduction in the housing benefit paid to families</a:t>
            </a:r>
          </a:p>
          <a:p>
            <a:pPr lvl="1"/>
            <a:r>
              <a:rPr lang="en-GB" dirty="0" smtClean="0"/>
              <a:t>Will it be positive or negative?</a:t>
            </a:r>
          </a:p>
          <a:p>
            <a:pPr lvl="1"/>
            <a:r>
              <a:rPr lang="en-GB" dirty="0" smtClean="0"/>
              <a:t>How does your answer differ over the long term and short term?</a:t>
            </a:r>
          </a:p>
          <a:p>
            <a:pPr lvl="1"/>
            <a:endParaRPr lang="en-GB" dirty="0"/>
          </a:p>
        </p:txBody>
      </p:sp>
    </p:spTree>
    <p:extLst>
      <p:ext uri="{BB962C8B-B14F-4D97-AF65-F5344CB8AC3E}">
        <p14:creationId xmlns:p14="http://schemas.microsoft.com/office/powerpoint/2010/main" val="23365611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dirty="0"/>
          </a:p>
        </p:txBody>
      </p:sp>
      <p:sp>
        <p:nvSpPr>
          <p:cNvPr id="4" name="Content Placeholder 3"/>
          <p:cNvSpPr txBox="1">
            <a:spLocks noGrp="1"/>
          </p:cNvSpPr>
          <p:nvPr>
            <p:ph idx="1"/>
          </p:nvPr>
        </p:nvSpPr>
        <p:spPr>
          <a:xfrm>
            <a:off x="457200" y="1481328"/>
            <a:ext cx="8229600" cy="2071977"/>
          </a:xfrm>
          <a:prstGeom prst="rect">
            <a:avLst/>
          </a:prstGeom>
          <a:noFill/>
        </p:spPr>
        <p:txBody>
          <a:bodyPr wrap="square" rtlCol="0">
            <a:spAutoFit/>
          </a:bodyPr>
          <a:lstStyle/>
          <a:p>
            <a:pPr marL="365760" indent="-256032">
              <a:lnSpc>
                <a:spcPct val="80000"/>
              </a:lnSpc>
              <a:spcBef>
                <a:spcPts val="400"/>
              </a:spcBef>
              <a:buClr>
                <a:schemeClr val="accent1"/>
              </a:buClr>
              <a:buSzPct val="68000"/>
              <a:buFont typeface="Wingdings 3"/>
              <a:buChar char=""/>
              <a:tabLst>
                <a:tab pos="87313" algn="l"/>
              </a:tabLst>
            </a:pPr>
            <a:r>
              <a:rPr lang="en-GB" dirty="0">
                <a:solidFill>
                  <a:schemeClr val="accent2">
                    <a:lumMod val="75000"/>
                  </a:schemeClr>
                </a:solidFill>
              </a:rPr>
              <a:t>“Unemployment has risen in the </a:t>
            </a:r>
            <a:r>
              <a:rPr lang="en-GB" dirty="0" smtClean="0">
                <a:solidFill>
                  <a:schemeClr val="accent2">
                    <a:lumMod val="75000"/>
                  </a:schemeClr>
                </a:solidFill>
              </a:rPr>
              <a:t>UK, </a:t>
            </a:r>
            <a:r>
              <a:rPr lang="en-GB" b="1" dirty="0">
                <a:solidFill>
                  <a:srgbClr val="00B0F0"/>
                </a:solidFill>
              </a:rPr>
              <a:t>more </a:t>
            </a:r>
            <a:r>
              <a:rPr lang="en-GB" b="1" dirty="0" smtClean="0">
                <a:solidFill>
                  <a:srgbClr val="00B0F0"/>
                </a:solidFill>
              </a:rPr>
              <a:t>quickly</a:t>
            </a:r>
            <a:r>
              <a:rPr lang="en-GB" dirty="0" smtClean="0">
                <a:solidFill>
                  <a:schemeClr val="accent2">
                    <a:lumMod val="75000"/>
                  </a:schemeClr>
                </a:solidFill>
              </a:rPr>
              <a:t> </a:t>
            </a:r>
            <a:r>
              <a:rPr lang="en-GB" dirty="0">
                <a:solidFill>
                  <a:schemeClr val="accent2">
                    <a:lumMod val="75000"/>
                  </a:schemeClr>
                </a:solidFill>
              </a:rPr>
              <a:t>than in the rest of </a:t>
            </a:r>
            <a:r>
              <a:rPr lang="en-GB" dirty="0" smtClean="0">
                <a:solidFill>
                  <a:schemeClr val="accent2">
                    <a:lumMod val="75000"/>
                  </a:schemeClr>
                </a:solidFill>
              </a:rPr>
              <a:t>Europe, </a:t>
            </a:r>
            <a:r>
              <a:rPr lang="en-GB" dirty="0">
                <a:solidFill>
                  <a:schemeClr val="accent2">
                    <a:lumMod val="75000"/>
                  </a:schemeClr>
                </a:solidFill>
              </a:rPr>
              <a:t>because of our weak employment protection </a:t>
            </a:r>
            <a:r>
              <a:rPr lang="en-GB" dirty="0" smtClean="0">
                <a:solidFill>
                  <a:schemeClr val="accent2">
                    <a:lumMod val="75000"/>
                  </a:schemeClr>
                </a:solidFill>
              </a:rPr>
              <a:t>laws.  Discuss whether you agree with this statement.</a:t>
            </a:r>
            <a:endParaRPr lang="en-GB" dirty="0">
              <a:solidFill>
                <a:schemeClr val="accent2">
                  <a:lumMod val="75000"/>
                </a:schemeClr>
              </a:solidFill>
            </a:endParaRPr>
          </a:p>
        </p:txBody>
      </p:sp>
      <p:sp>
        <p:nvSpPr>
          <p:cNvPr id="5" name="TextBox 4"/>
          <p:cNvSpPr txBox="1"/>
          <p:nvPr/>
        </p:nvSpPr>
        <p:spPr>
          <a:xfrm>
            <a:off x="755576" y="3584928"/>
            <a:ext cx="7848872" cy="523220"/>
          </a:xfrm>
          <a:prstGeom prst="rect">
            <a:avLst/>
          </a:prstGeom>
          <a:noFill/>
        </p:spPr>
        <p:txBody>
          <a:bodyPr wrap="square" rtlCol="0">
            <a:spAutoFit/>
          </a:bodyPr>
          <a:lstStyle/>
          <a:p>
            <a:r>
              <a:rPr lang="en-GB" sz="2800" dirty="0" smtClean="0"/>
              <a:t>What is the purpose of this question?</a:t>
            </a:r>
          </a:p>
        </p:txBody>
      </p:sp>
      <p:sp>
        <p:nvSpPr>
          <p:cNvPr id="6" name="TextBox 5"/>
          <p:cNvSpPr txBox="1"/>
          <p:nvPr/>
        </p:nvSpPr>
        <p:spPr>
          <a:xfrm>
            <a:off x="755576" y="4286490"/>
            <a:ext cx="8388424" cy="1384995"/>
          </a:xfrm>
          <a:prstGeom prst="rect">
            <a:avLst/>
          </a:prstGeom>
          <a:noFill/>
        </p:spPr>
        <p:txBody>
          <a:bodyPr wrap="square" rtlCol="0">
            <a:spAutoFit/>
          </a:bodyPr>
          <a:lstStyle/>
          <a:p>
            <a:r>
              <a:rPr lang="en-GB" sz="2800" dirty="0"/>
              <a:t>Is it to explain why UK unemployment has risen?</a:t>
            </a:r>
          </a:p>
          <a:p>
            <a:r>
              <a:rPr lang="en-GB" sz="2800" dirty="0"/>
              <a:t>Or is it to get you to focus on </a:t>
            </a:r>
            <a:r>
              <a:rPr lang="en-GB" sz="2800" dirty="0" smtClean="0"/>
              <a:t>whether </a:t>
            </a:r>
            <a:r>
              <a:rPr lang="en-GB" sz="2800" dirty="0"/>
              <a:t>unemployment in the UK has risen more quickly?</a:t>
            </a:r>
          </a:p>
        </p:txBody>
      </p:sp>
    </p:spTree>
    <p:extLst>
      <p:ext uri="{BB962C8B-B14F-4D97-AF65-F5344CB8AC3E}">
        <p14:creationId xmlns:p14="http://schemas.microsoft.com/office/powerpoint/2010/main" val="41620181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AFL</a:t>
            </a:r>
            <a:endParaRPr lang="en-GB" dirty="0"/>
          </a:p>
        </p:txBody>
      </p:sp>
      <p:sp>
        <p:nvSpPr>
          <p:cNvPr id="2" name="Content Placeholder 1"/>
          <p:cNvSpPr>
            <a:spLocks noGrp="1"/>
          </p:cNvSpPr>
          <p:nvPr>
            <p:ph idx="1"/>
          </p:nvPr>
        </p:nvSpPr>
        <p:spPr>
          <a:xfrm>
            <a:off x="297712" y="1300680"/>
            <a:ext cx="8389088" cy="5270241"/>
          </a:xfrm>
        </p:spPr>
        <p:txBody>
          <a:bodyPr>
            <a:normAutofit lnSpcReduction="10000"/>
          </a:bodyPr>
          <a:lstStyle/>
          <a:p>
            <a:r>
              <a:rPr lang="en-GB" dirty="0" smtClean="0"/>
              <a:t>In pairs – choose a business/economics related topic; inflation, taxation, government spending, UK membership of the Euro</a:t>
            </a:r>
          </a:p>
          <a:p>
            <a:r>
              <a:rPr lang="en-GB" dirty="0" smtClean="0"/>
              <a:t>Provide a definition!</a:t>
            </a:r>
          </a:p>
          <a:p>
            <a:r>
              <a:rPr lang="en-GB" dirty="0"/>
              <a:t>Tell me something that you know about it</a:t>
            </a:r>
            <a:r>
              <a:rPr lang="en-GB" sz="2800" dirty="0" smtClean="0"/>
              <a:t>!</a:t>
            </a:r>
            <a:r>
              <a:rPr lang="en-GB" sz="2800" dirty="0" smtClean="0">
                <a:solidFill>
                  <a:srgbClr val="FFC000"/>
                </a:solidFill>
              </a:rPr>
              <a:t> (Application/Comprehension</a:t>
            </a:r>
            <a:r>
              <a:rPr lang="en-GB" sz="2800" dirty="0">
                <a:solidFill>
                  <a:srgbClr val="FFC000"/>
                </a:solidFill>
              </a:rPr>
              <a:t>)</a:t>
            </a:r>
          </a:p>
          <a:p>
            <a:r>
              <a:rPr lang="en-GB" dirty="0" smtClean="0"/>
              <a:t>Explain two reasons why this is happening and its consequences </a:t>
            </a:r>
            <a:r>
              <a:rPr lang="en-GB" dirty="0" smtClean="0">
                <a:solidFill>
                  <a:srgbClr val="00B0F0"/>
                </a:solidFill>
              </a:rPr>
              <a:t>(Analysis)</a:t>
            </a:r>
          </a:p>
          <a:p>
            <a:r>
              <a:rPr lang="en-GB" dirty="0" smtClean="0"/>
              <a:t>Assess which you think is the most important reason and why? </a:t>
            </a:r>
            <a:r>
              <a:rPr lang="en-GB" sz="2800" dirty="0">
                <a:solidFill>
                  <a:schemeClr val="accent2">
                    <a:lumMod val="75000"/>
                  </a:schemeClr>
                </a:solidFill>
              </a:rPr>
              <a:t>(Evaluation)</a:t>
            </a:r>
          </a:p>
          <a:p>
            <a:endParaRPr lang="en-GB" dirty="0" smtClean="0"/>
          </a:p>
          <a:p>
            <a:endParaRPr lang="en-GB" dirty="0"/>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13008289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Demonstrate Understanding</a:t>
            </a:r>
            <a:endParaRPr lang="en-GB" dirty="0"/>
          </a:p>
        </p:txBody>
      </p:sp>
      <p:sp>
        <p:nvSpPr>
          <p:cNvPr id="2" name="Content Placeholder 1"/>
          <p:cNvSpPr>
            <a:spLocks noGrp="1"/>
          </p:cNvSpPr>
          <p:nvPr>
            <p:ph idx="1"/>
          </p:nvPr>
        </p:nvSpPr>
        <p:spPr/>
        <p:txBody>
          <a:bodyPr>
            <a:normAutofit/>
          </a:bodyPr>
          <a:lstStyle/>
          <a:p>
            <a:r>
              <a:rPr lang="en-GB" sz="3600" dirty="0" smtClean="0"/>
              <a:t>Write a low level (knowledge) business studies or economics question</a:t>
            </a:r>
          </a:p>
          <a:p>
            <a:r>
              <a:rPr lang="en-GB" sz="3600" dirty="0" smtClean="0"/>
              <a:t>Write a mid level (analysis) business studies or economics question</a:t>
            </a:r>
          </a:p>
          <a:p>
            <a:r>
              <a:rPr lang="en-GB" sz="3600" dirty="0" smtClean="0"/>
              <a:t>Write a high level (evaluation) business studies or economics question</a:t>
            </a:r>
          </a:p>
          <a:p>
            <a:r>
              <a:rPr lang="en-GB" sz="3600" dirty="0" smtClean="0"/>
              <a:t>Pass it to another pair to answer!!!!</a:t>
            </a:r>
            <a:endParaRPr lang="en-GB" sz="3600" dirty="0"/>
          </a:p>
        </p:txBody>
      </p:sp>
    </p:spTree>
    <p:extLst>
      <p:ext uri="{BB962C8B-B14F-4D97-AF65-F5344CB8AC3E}">
        <p14:creationId xmlns:p14="http://schemas.microsoft.com/office/powerpoint/2010/main" val="16356616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ight Triangle 3"/>
          <p:cNvSpPr>
            <a:spLocks noChangeArrowheads="1"/>
          </p:cNvSpPr>
          <p:nvPr/>
        </p:nvSpPr>
        <p:spPr bwMode="auto">
          <a:xfrm>
            <a:off x="0" y="4741863"/>
            <a:ext cx="9144000" cy="2116137"/>
          </a:xfrm>
          <a:prstGeom prst="rtTriangle">
            <a:avLst/>
          </a:prstGeom>
          <a:solidFill>
            <a:srgbClr val="000090"/>
          </a:solidFill>
          <a:ln w="9525">
            <a:solidFill>
              <a:srgbClr val="4A7EBB"/>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sz="1800">
              <a:solidFill>
                <a:schemeClr val="lt1"/>
              </a:solidFill>
              <a:latin typeface="+mn-lt"/>
              <a:ea typeface="+mn-ea"/>
            </a:endParaRPr>
          </a:p>
        </p:txBody>
      </p:sp>
      <p:sp>
        <p:nvSpPr>
          <p:cNvPr id="18434" name="Rectangle 4"/>
          <p:cNvSpPr>
            <a:spLocks noChangeArrowheads="1"/>
          </p:cNvSpPr>
          <p:nvPr/>
        </p:nvSpPr>
        <p:spPr bwMode="auto">
          <a:xfrm>
            <a:off x="0" y="0"/>
            <a:ext cx="9144000" cy="6858000"/>
          </a:xfrm>
          <a:prstGeom prst="rect">
            <a:avLst/>
          </a:prstGeom>
          <a:noFill/>
          <a:ln w="130175">
            <a:solidFill>
              <a:srgbClr val="FF0000"/>
            </a:solidFill>
            <a:prstDash val="lg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8435" name="Group 12"/>
          <p:cNvGrpSpPr>
            <a:grpSpLocks/>
          </p:cNvGrpSpPr>
          <p:nvPr/>
        </p:nvGrpSpPr>
        <p:grpSpPr bwMode="auto">
          <a:xfrm>
            <a:off x="6421438" y="-771525"/>
            <a:ext cx="3471862" cy="2906713"/>
            <a:chOff x="4045" y="-361"/>
            <a:chExt cx="2187" cy="1831"/>
          </a:xfrm>
        </p:grpSpPr>
        <p:sp>
          <p:nvSpPr>
            <p:cNvPr id="18442" name="AutoShape 7"/>
            <p:cNvSpPr>
              <a:spLocks noChangeArrowheads="1"/>
            </p:cNvSpPr>
            <p:nvPr/>
          </p:nvSpPr>
          <p:spPr bwMode="auto">
            <a:xfrm rot="1836232">
              <a:off x="4045" y="-167"/>
              <a:ext cx="2171" cy="1637"/>
            </a:xfrm>
            <a:prstGeom prst="irregularSeal1">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defTabSz="914400"/>
              <a:r>
                <a:rPr lang="en-GB" sz="4200" dirty="0">
                  <a:solidFill>
                    <a:schemeClr val="bg1"/>
                  </a:solidFill>
                  <a:latin typeface="Impact" pitchFamily="34" charset="0"/>
                </a:rPr>
                <a:t>REVISION</a:t>
              </a:r>
            </a:p>
          </p:txBody>
        </p:sp>
        <p:sp>
          <p:nvSpPr>
            <p:cNvPr id="18443" name="Rectangle 8"/>
            <p:cNvSpPr>
              <a:spLocks noChangeArrowheads="1"/>
            </p:cNvSpPr>
            <p:nvPr/>
          </p:nvSpPr>
          <p:spPr bwMode="auto">
            <a:xfrm rot="1852950">
              <a:off x="4312" y="-361"/>
              <a:ext cx="1920" cy="791"/>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44" name="Rectangle 9"/>
            <p:cNvSpPr>
              <a:spLocks noChangeArrowheads="1"/>
            </p:cNvSpPr>
            <p:nvPr/>
          </p:nvSpPr>
          <p:spPr bwMode="auto">
            <a:xfrm rot="-3999728">
              <a:off x="4456" y="-308"/>
              <a:ext cx="272" cy="537"/>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5" name="Isosceles Triangle 4"/>
          <p:cNvSpPr>
            <a:spLocks noChangeArrowheads="1"/>
          </p:cNvSpPr>
          <p:nvPr/>
        </p:nvSpPr>
        <p:spPr bwMode="auto">
          <a:xfrm>
            <a:off x="915988" y="106363"/>
            <a:ext cx="7107237" cy="4848225"/>
          </a:xfrm>
          <a:prstGeom prst="triangle">
            <a:avLst>
              <a:gd name="adj" fmla="val 50000"/>
            </a:avLst>
          </a:prstGeom>
          <a:gradFill rotWithShape="1">
            <a:gsLst>
              <a:gs pos="0">
                <a:srgbClr val="9BC1FF"/>
              </a:gs>
              <a:gs pos="100000">
                <a:srgbClr val="3F80CD"/>
              </a:gs>
            </a:gsLst>
            <a:lin ang="5400000"/>
          </a:gradFill>
          <a:ln w="9525">
            <a:solidFill>
              <a:srgbClr val="4A7EBB"/>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8437" name="TextBox 5"/>
          <p:cNvSpPr txBox="1">
            <a:spLocks noChangeArrowheads="1"/>
          </p:cNvSpPr>
          <p:nvPr/>
        </p:nvSpPr>
        <p:spPr bwMode="auto">
          <a:xfrm>
            <a:off x="2508250" y="1169988"/>
            <a:ext cx="4067175"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chemeClr val="tx1"/>
                </a:solidFill>
                <a:latin typeface="Arial" pitchFamily="34" charset="0"/>
                <a:ea typeface="ＭＳ Ｐゴシック" pitchFamily="34" charset="-128"/>
              </a:defRPr>
            </a:lvl1pPr>
            <a:lvl2pPr marL="742950" indent="-285750" eaLnBrk="0" hangingPunct="0">
              <a:defRPr sz="3000">
                <a:solidFill>
                  <a:schemeClr val="tx1"/>
                </a:solidFill>
                <a:latin typeface="Arial" pitchFamily="34" charset="0"/>
                <a:ea typeface="ＭＳ Ｐゴシック" pitchFamily="34" charset="-128"/>
              </a:defRPr>
            </a:lvl2pPr>
            <a:lvl3pPr marL="1143000" indent="-228600" eaLnBrk="0" hangingPunct="0">
              <a:defRPr sz="3000">
                <a:solidFill>
                  <a:schemeClr val="tx1"/>
                </a:solidFill>
                <a:latin typeface="Arial" pitchFamily="34" charset="0"/>
                <a:ea typeface="ＭＳ Ｐゴシック" pitchFamily="34" charset="-128"/>
              </a:defRPr>
            </a:lvl3pPr>
            <a:lvl4pPr marL="1600200" indent="-228600" eaLnBrk="0" hangingPunct="0">
              <a:defRPr sz="3000">
                <a:solidFill>
                  <a:schemeClr val="tx1"/>
                </a:solidFill>
                <a:latin typeface="Arial" pitchFamily="34" charset="0"/>
                <a:ea typeface="ＭＳ Ｐゴシック" pitchFamily="34" charset="-128"/>
              </a:defRPr>
            </a:lvl4pPr>
            <a:lvl5pPr marL="2057400" indent="-228600" eaLnBrk="0" hangingPunct="0">
              <a:defRPr sz="3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3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3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3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3000">
                <a:solidFill>
                  <a:schemeClr val="tx1"/>
                </a:solidFill>
                <a:latin typeface="Arial" pitchFamily="34" charset="0"/>
                <a:ea typeface="ＭＳ Ｐゴシック" pitchFamily="34" charset="-128"/>
              </a:defRPr>
            </a:lvl9pPr>
          </a:lstStyle>
          <a:p>
            <a:pPr algn="ctr" eaLnBrk="1" hangingPunct="1"/>
            <a:r>
              <a:rPr lang="en-US"/>
              <a:t>Evaluation</a:t>
            </a:r>
          </a:p>
          <a:p>
            <a:pPr algn="ctr" eaLnBrk="1" hangingPunct="1"/>
            <a:r>
              <a:rPr lang="en-US">
                <a:solidFill>
                  <a:srgbClr val="FF0000"/>
                </a:solidFill>
              </a:rPr>
              <a:t>(Ev)</a:t>
            </a:r>
          </a:p>
          <a:p>
            <a:pPr algn="ctr" eaLnBrk="1" hangingPunct="1"/>
            <a:r>
              <a:rPr lang="en-US"/>
              <a:t>Analysis</a:t>
            </a:r>
          </a:p>
          <a:p>
            <a:pPr algn="ctr" eaLnBrk="1" hangingPunct="1"/>
            <a:r>
              <a:rPr lang="en-US">
                <a:solidFill>
                  <a:srgbClr val="FF0000"/>
                </a:solidFill>
              </a:rPr>
              <a:t>(An)</a:t>
            </a:r>
          </a:p>
          <a:p>
            <a:pPr algn="ctr" eaLnBrk="1" hangingPunct="1"/>
            <a:r>
              <a:rPr lang="en-US"/>
              <a:t>Application </a:t>
            </a:r>
          </a:p>
          <a:p>
            <a:pPr algn="ctr" eaLnBrk="1" hangingPunct="1"/>
            <a:r>
              <a:rPr lang="en-US">
                <a:solidFill>
                  <a:srgbClr val="FF0000"/>
                </a:solidFill>
              </a:rPr>
              <a:t>(App)</a:t>
            </a:r>
          </a:p>
          <a:p>
            <a:pPr algn="ctr" eaLnBrk="1" hangingPunct="1"/>
            <a:r>
              <a:rPr lang="en-US"/>
              <a:t>Knowledge</a:t>
            </a:r>
          </a:p>
          <a:p>
            <a:pPr algn="ctr" eaLnBrk="1" hangingPunct="1"/>
            <a:r>
              <a:rPr lang="en-US">
                <a:solidFill>
                  <a:srgbClr val="FF0000"/>
                </a:solidFill>
              </a:rPr>
              <a:t>(K)</a:t>
            </a:r>
          </a:p>
        </p:txBody>
      </p:sp>
      <p:cxnSp>
        <p:nvCxnSpPr>
          <p:cNvPr id="8" name="Straight Connector 7"/>
          <p:cNvCxnSpPr>
            <a:cxnSpLocks noChangeShapeType="1"/>
          </p:cNvCxnSpPr>
          <p:nvPr/>
        </p:nvCxnSpPr>
        <p:spPr bwMode="auto">
          <a:xfrm flipV="1">
            <a:off x="2941638" y="2185988"/>
            <a:ext cx="3059112" cy="15875"/>
          </a:xfrm>
          <a:prstGeom prst="line">
            <a:avLst/>
          </a:prstGeom>
          <a:noFill/>
          <a:ln w="25400">
            <a:solidFill>
              <a:schemeClr val="tx2"/>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3" name="Straight Connector 12"/>
          <p:cNvCxnSpPr>
            <a:cxnSpLocks noChangeShapeType="1"/>
          </p:cNvCxnSpPr>
          <p:nvPr/>
        </p:nvCxnSpPr>
        <p:spPr bwMode="auto">
          <a:xfrm flipV="1">
            <a:off x="2235200" y="3094038"/>
            <a:ext cx="4340225" cy="15875"/>
          </a:xfrm>
          <a:prstGeom prst="line">
            <a:avLst/>
          </a:prstGeom>
          <a:noFill/>
          <a:ln w="25400">
            <a:solidFill>
              <a:schemeClr val="tx2"/>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4" name="Straight Connector 13"/>
          <p:cNvCxnSpPr>
            <a:cxnSpLocks noChangeShapeType="1"/>
          </p:cNvCxnSpPr>
          <p:nvPr/>
        </p:nvCxnSpPr>
        <p:spPr bwMode="auto">
          <a:xfrm>
            <a:off x="1639888" y="4002088"/>
            <a:ext cx="5610225" cy="0"/>
          </a:xfrm>
          <a:prstGeom prst="line">
            <a:avLst/>
          </a:prstGeom>
          <a:noFill/>
          <a:ln w="25400">
            <a:solidFill>
              <a:schemeClr val="tx2"/>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8441" name="TextBox 4"/>
          <p:cNvSpPr txBox="1">
            <a:spLocks noChangeArrowheads="1"/>
          </p:cNvSpPr>
          <p:nvPr/>
        </p:nvSpPr>
        <p:spPr bwMode="auto">
          <a:xfrm>
            <a:off x="0" y="5411788"/>
            <a:ext cx="657542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chemeClr val="tx1"/>
                </a:solidFill>
                <a:latin typeface="Arial" pitchFamily="34" charset="0"/>
                <a:ea typeface="ＭＳ Ｐゴシック" pitchFamily="34" charset="-128"/>
              </a:defRPr>
            </a:lvl1pPr>
            <a:lvl2pPr marL="742950" indent="-285750" eaLnBrk="0" hangingPunct="0">
              <a:defRPr sz="3000">
                <a:solidFill>
                  <a:schemeClr val="tx1"/>
                </a:solidFill>
                <a:latin typeface="Arial" pitchFamily="34" charset="0"/>
                <a:ea typeface="ＭＳ Ｐゴシック" pitchFamily="34" charset="-128"/>
              </a:defRPr>
            </a:lvl2pPr>
            <a:lvl3pPr marL="1143000" indent="-228600" eaLnBrk="0" hangingPunct="0">
              <a:defRPr sz="3000">
                <a:solidFill>
                  <a:schemeClr val="tx1"/>
                </a:solidFill>
                <a:latin typeface="Arial" pitchFamily="34" charset="0"/>
                <a:ea typeface="ＭＳ Ｐゴシック" pitchFamily="34" charset="-128"/>
              </a:defRPr>
            </a:lvl3pPr>
            <a:lvl4pPr marL="1600200" indent="-228600" eaLnBrk="0" hangingPunct="0">
              <a:defRPr sz="3000">
                <a:solidFill>
                  <a:schemeClr val="tx1"/>
                </a:solidFill>
                <a:latin typeface="Arial" pitchFamily="34" charset="0"/>
                <a:ea typeface="ＭＳ Ｐゴシック" pitchFamily="34" charset="-128"/>
              </a:defRPr>
            </a:lvl4pPr>
            <a:lvl5pPr marL="2057400" indent="-228600" eaLnBrk="0" hangingPunct="0">
              <a:defRPr sz="30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30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30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30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3000">
                <a:solidFill>
                  <a:schemeClr val="tx1"/>
                </a:solidFill>
                <a:latin typeface="Arial" pitchFamily="34" charset="0"/>
                <a:ea typeface="ＭＳ Ｐゴシック" pitchFamily="34" charset="-128"/>
              </a:defRPr>
            </a:lvl9pPr>
          </a:lstStyle>
          <a:p>
            <a:pPr eaLnBrk="1" hangingPunct="1"/>
            <a:endParaRPr lang="en-US" sz="4400" b="1" dirty="0" smtClean="0">
              <a:solidFill>
                <a:schemeClr val="bg1"/>
              </a:solidFill>
              <a:latin typeface="Century Gothic" pitchFamily="34" charset="0"/>
            </a:endParaRPr>
          </a:p>
          <a:p>
            <a:pPr eaLnBrk="1" hangingPunct="1"/>
            <a:r>
              <a:rPr lang="en-US" sz="4400" b="1" dirty="0" smtClean="0">
                <a:solidFill>
                  <a:schemeClr val="bg1"/>
                </a:solidFill>
                <a:latin typeface="Century Gothic" pitchFamily="34" charset="0"/>
              </a:rPr>
              <a:t>Exam </a:t>
            </a:r>
            <a:r>
              <a:rPr lang="en-US" sz="4400" b="1" dirty="0">
                <a:solidFill>
                  <a:schemeClr val="bg1"/>
                </a:solidFill>
                <a:latin typeface="Century Gothic" pitchFamily="34" charset="0"/>
              </a:rPr>
              <a:t>Technique</a:t>
            </a:r>
          </a:p>
        </p:txBody>
      </p:sp>
    </p:spTree>
    <p:extLst>
      <p:ext uri="{BB962C8B-B14F-4D97-AF65-F5344CB8AC3E}">
        <p14:creationId xmlns:p14="http://schemas.microsoft.com/office/powerpoint/2010/main" val="20052580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ASEAN countries imposed tariffs on imported goods?</a:t>
            </a:r>
            <a:endParaRPr lang="en-GB" dirty="0"/>
          </a:p>
        </p:txBody>
      </p:sp>
      <p:sp>
        <p:nvSpPr>
          <p:cNvPr id="3" name="Content Placeholder 2"/>
          <p:cNvSpPr>
            <a:spLocks noGrp="1"/>
          </p:cNvSpPr>
          <p:nvPr>
            <p:ph idx="1"/>
          </p:nvPr>
        </p:nvSpPr>
        <p:spPr>
          <a:xfrm>
            <a:off x="457200" y="1600200"/>
            <a:ext cx="8219256" cy="4709120"/>
          </a:xfrm>
        </p:spPr>
        <p:txBody>
          <a:bodyPr>
            <a:normAutofit fontScale="92500" lnSpcReduction="10000"/>
          </a:bodyPr>
          <a:lstStyle/>
          <a:p>
            <a:r>
              <a:rPr lang="en-GB" sz="3500" dirty="0" smtClean="0"/>
              <a:t>K – </a:t>
            </a:r>
            <a:r>
              <a:rPr lang="en-GB" sz="2600" dirty="0" smtClean="0"/>
              <a:t>Tariffs are an import tax raised on imported goods and service</a:t>
            </a:r>
          </a:p>
          <a:p>
            <a:r>
              <a:rPr lang="en-GB" sz="3500" dirty="0"/>
              <a:t>P </a:t>
            </a:r>
            <a:r>
              <a:rPr lang="en-GB" sz="2600" dirty="0"/>
              <a:t>– Tariffs are used to protect domestic producers from foreign competition </a:t>
            </a:r>
            <a:r>
              <a:rPr lang="en-GB" sz="2600" dirty="0" smtClean="0"/>
              <a:t>and to raise revenue by the government</a:t>
            </a:r>
            <a:endParaRPr lang="en-GB" sz="2600" dirty="0"/>
          </a:p>
          <a:p>
            <a:r>
              <a:rPr lang="en-GB" sz="3500" dirty="0"/>
              <a:t>A</a:t>
            </a:r>
            <a:r>
              <a:rPr lang="en-GB" sz="2600" dirty="0"/>
              <a:t> </a:t>
            </a:r>
            <a:r>
              <a:rPr lang="en-GB" sz="2600" dirty="0" smtClean="0"/>
              <a:t>– These countries are still developing and as such, have many infant industries which would be vulnerable to foreign imports.  The government use tariffs in order to protect jobs and allow the businesses to grow strong enough in order to compete with more developed and mature foreign competitors.  In poor and less developed countries without sophisticated government al institutions, the revenue raised is an important source of income.</a:t>
            </a:r>
          </a:p>
          <a:p>
            <a:pPr marL="0" indent="0">
              <a:buNone/>
            </a:pPr>
            <a:endParaRPr lang="en-GB" sz="2000" dirty="0"/>
          </a:p>
        </p:txBody>
      </p:sp>
    </p:spTree>
    <p:extLst>
      <p:ext uri="{BB962C8B-B14F-4D97-AF65-F5344CB8AC3E}">
        <p14:creationId xmlns:p14="http://schemas.microsoft.com/office/powerpoint/2010/main" val="4828388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DISCO-M and FMOP</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5658632"/>
              </p:ext>
            </p:extLst>
          </p:nvPr>
        </p:nvGraphicFramePr>
        <p:xfrm>
          <a:off x="301625" y="1527175"/>
          <a:ext cx="8504238" cy="4331970"/>
        </p:xfrm>
        <a:graphic>
          <a:graphicData uri="http://schemas.openxmlformats.org/drawingml/2006/table">
            <a:tbl>
              <a:tblPr firstRow="1" bandRow="1">
                <a:tableStyleId>{5C22544A-7EE6-4342-B048-85BDC9FD1C3A}</a:tableStyleId>
              </a:tblPr>
              <a:tblGrid>
                <a:gridCol w="400873"/>
                <a:gridCol w="2791796"/>
                <a:gridCol w="987865"/>
                <a:gridCol w="1488958"/>
                <a:gridCol w="1016500"/>
                <a:gridCol w="1818246"/>
              </a:tblGrid>
              <a:tr h="370840">
                <a:tc>
                  <a:txBody>
                    <a:bodyPr/>
                    <a:lstStyle/>
                    <a:p>
                      <a:pPr algn="l" fontAlgn="b"/>
                      <a:r>
                        <a:rPr lang="en-GB" sz="1800" b="0" i="0" u="none" strike="noStrike" dirty="0">
                          <a:solidFill>
                            <a:srgbClr val="FF0000"/>
                          </a:solidFill>
                          <a:effectLst/>
                          <a:latin typeface="Calibri"/>
                        </a:rPr>
                        <a:t>D</a:t>
                      </a:r>
                    </a:p>
                  </a:txBody>
                  <a:tcPr marL="9843" marR="9843" marT="9525" marB="0" anchor="b"/>
                </a:tc>
                <a:tc>
                  <a:txBody>
                    <a:bodyPr/>
                    <a:lstStyle/>
                    <a:p>
                      <a:pPr algn="l" fontAlgn="b"/>
                      <a:r>
                        <a:rPr lang="en-GB" sz="1800" b="0" i="0" u="none" strike="noStrike" dirty="0">
                          <a:solidFill>
                            <a:srgbClr val="000000"/>
                          </a:solidFill>
                          <a:effectLst/>
                          <a:latin typeface="Calibri"/>
                        </a:rPr>
                        <a:t>Decision</a:t>
                      </a:r>
                    </a:p>
                  </a:txBody>
                  <a:tcPr marL="9843" marR="9843" marT="9525" marB="0" anchor="b"/>
                </a:tc>
                <a:tc>
                  <a:txBody>
                    <a:bodyPr/>
                    <a:lstStyle/>
                    <a:p>
                      <a:pPr algn="l" fontAlgn="b"/>
                      <a:endParaRPr lang="en-GB" sz="1800" b="0" i="0" u="none" strike="noStrike" dirty="0">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1800" b="0" i="0" u="none" strike="noStrike" dirty="0">
                          <a:solidFill>
                            <a:srgbClr val="FF0000"/>
                          </a:solidFill>
                          <a:effectLst/>
                          <a:latin typeface="Calibri"/>
                        </a:rPr>
                        <a:t>I</a:t>
                      </a:r>
                    </a:p>
                  </a:txBody>
                  <a:tcPr marL="9843" marR="9843" marT="9525" marB="0" anchor="b"/>
                </a:tc>
                <a:tc>
                  <a:txBody>
                    <a:bodyPr/>
                    <a:lstStyle/>
                    <a:p>
                      <a:pPr algn="l" fontAlgn="b"/>
                      <a:r>
                        <a:rPr lang="en-GB" sz="1800" b="0" i="0" u="none" strike="noStrike" dirty="0">
                          <a:solidFill>
                            <a:srgbClr val="000000"/>
                          </a:solidFill>
                          <a:effectLst/>
                          <a:latin typeface="Calibri"/>
                        </a:rPr>
                        <a:t>It depends on</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1800" b="0" i="0" u="none" strike="noStrike" dirty="0">
                          <a:solidFill>
                            <a:srgbClr val="FF0000"/>
                          </a:solidFill>
                          <a:effectLst/>
                          <a:latin typeface="Calibri"/>
                        </a:rPr>
                        <a:t>S</a:t>
                      </a:r>
                    </a:p>
                  </a:txBody>
                  <a:tcPr marL="9843" marR="9843" marT="9525" marB="0" anchor="b"/>
                </a:tc>
                <a:tc>
                  <a:txBody>
                    <a:bodyPr/>
                    <a:lstStyle/>
                    <a:p>
                      <a:pPr algn="l" fontAlgn="b"/>
                      <a:r>
                        <a:rPr lang="en-GB" sz="1800" b="0" i="0" u="none" strike="noStrike" dirty="0">
                          <a:solidFill>
                            <a:srgbClr val="000000"/>
                          </a:solidFill>
                          <a:effectLst/>
                          <a:latin typeface="Calibri"/>
                        </a:rPr>
                        <a:t>Short term v long term</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1800" b="0" i="0" u="none" strike="noStrike">
                          <a:solidFill>
                            <a:srgbClr val="FF0000"/>
                          </a:solidFill>
                          <a:effectLst/>
                          <a:latin typeface="Calibri"/>
                        </a:rPr>
                        <a:t>C</a:t>
                      </a:r>
                    </a:p>
                  </a:txBody>
                  <a:tcPr marL="9843" marR="9843" marT="9525" marB="0" anchor="b"/>
                </a:tc>
                <a:tc>
                  <a:txBody>
                    <a:bodyPr/>
                    <a:lstStyle/>
                    <a:p>
                      <a:pPr algn="l" fontAlgn="b"/>
                      <a:r>
                        <a:rPr lang="en-GB" sz="1800" b="0" i="0" u="none" strike="noStrike" dirty="0">
                          <a:solidFill>
                            <a:srgbClr val="000000"/>
                          </a:solidFill>
                          <a:effectLst/>
                          <a:latin typeface="Calibri"/>
                        </a:rPr>
                        <a:t>Cost (</a:t>
                      </a:r>
                      <a:r>
                        <a:rPr lang="en-GB" sz="1800" b="0" i="0" u="none" strike="noStrike" dirty="0" smtClean="0">
                          <a:solidFill>
                            <a:srgbClr val="000000"/>
                          </a:solidFill>
                          <a:effectLst/>
                          <a:latin typeface="Calibri"/>
                        </a:rPr>
                        <a:t>opportunity or </a:t>
                      </a:r>
                      <a:r>
                        <a:rPr lang="en-GB" sz="1800" b="0" i="0" u="none" strike="noStrike" dirty="0">
                          <a:solidFill>
                            <a:srgbClr val="000000"/>
                          </a:solidFill>
                          <a:effectLst/>
                          <a:latin typeface="Calibri"/>
                        </a:rPr>
                        <a:t>financial)</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2800" b="0" i="0" u="none" strike="noStrike">
                          <a:solidFill>
                            <a:srgbClr val="FF0000"/>
                          </a:solidFill>
                          <a:effectLst/>
                          <a:latin typeface="Calibri"/>
                        </a:rPr>
                        <a:t>O</a:t>
                      </a:r>
                    </a:p>
                  </a:txBody>
                  <a:tcPr marL="9843" marR="9843" marT="9525" marB="0" anchor="b"/>
                </a:tc>
                <a:tc>
                  <a:txBody>
                    <a:bodyPr/>
                    <a:lstStyle/>
                    <a:p>
                      <a:pPr algn="l" fontAlgn="b"/>
                      <a:r>
                        <a:rPr lang="en-GB" sz="2800" b="0" i="0" u="none" strike="noStrike" dirty="0">
                          <a:solidFill>
                            <a:srgbClr val="000000"/>
                          </a:solidFill>
                          <a:effectLst/>
                          <a:latin typeface="Calibri"/>
                        </a:rPr>
                        <a:t>Other factors</a:t>
                      </a: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INTERNAL</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rgbClr val="C00000"/>
                          </a:solidFill>
                          <a:effectLst/>
                          <a:latin typeface="Calibri"/>
                        </a:rPr>
                        <a:t>EXTERNAL</a:t>
                      </a: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r>
              <a:tr h="370840">
                <a:tc>
                  <a:txBody>
                    <a:bodyPr/>
                    <a:lstStyle/>
                    <a:p>
                      <a:pPr algn="l" fontAlgn="b"/>
                      <a:r>
                        <a:rPr lang="en-GB" sz="1800" b="0" i="0" u="none" strike="noStrike" dirty="0">
                          <a:solidFill>
                            <a:srgbClr val="FF0000"/>
                          </a:solidFill>
                          <a:effectLst/>
                          <a:latin typeface="Calibri"/>
                        </a:rPr>
                        <a:t>M</a:t>
                      </a:r>
                    </a:p>
                  </a:txBody>
                  <a:tcPr marL="9843" marR="9843" marT="9525" marB="0" anchor="b"/>
                </a:tc>
                <a:tc>
                  <a:txBody>
                    <a:bodyPr/>
                    <a:lstStyle/>
                    <a:p>
                      <a:pPr algn="l" fontAlgn="b"/>
                      <a:r>
                        <a:rPr lang="en-GB" sz="1800" b="0" i="0" u="none" strike="noStrike">
                          <a:solidFill>
                            <a:srgbClr val="000000"/>
                          </a:solidFill>
                          <a:effectLst/>
                          <a:latin typeface="Calibri"/>
                        </a:rPr>
                        <a:t>Most </a:t>
                      </a:r>
                      <a:r>
                        <a:rPr lang="en-GB" sz="1800" b="0" i="0" u="none" strike="noStrike" smtClean="0">
                          <a:solidFill>
                            <a:srgbClr val="000000"/>
                          </a:solidFill>
                          <a:effectLst/>
                          <a:latin typeface="Calibri"/>
                        </a:rPr>
                        <a:t>important</a:t>
                      </a:r>
                      <a:r>
                        <a:rPr lang="en-GB" sz="1800" b="0" i="0" u="none" strike="noStrike" baseline="0" smtClean="0">
                          <a:solidFill>
                            <a:srgbClr val="000000"/>
                          </a:solidFill>
                          <a:effectLst/>
                          <a:latin typeface="Calibri"/>
                        </a:rPr>
                        <a:t> </a:t>
                      </a:r>
                      <a:r>
                        <a:rPr lang="en-GB" sz="1800" b="0" i="0" u="none" strike="noStrike" smtClean="0">
                          <a:solidFill>
                            <a:srgbClr val="000000"/>
                          </a:solidFill>
                          <a:effectLst/>
                          <a:latin typeface="Calibri"/>
                        </a:rPr>
                        <a:t>factor</a:t>
                      </a:r>
                      <a:endParaRPr lang="en-GB" sz="1800" b="0" i="0" u="none" strike="noStrike" dirty="0">
                        <a:solidFill>
                          <a:srgbClr val="000000"/>
                        </a:solidFill>
                        <a:effectLst/>
                        <a:latin typeface="Calibri"/>
                      </a:endParaRP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F</a:t>
                      </a:r>
                    </a:p>
                  </a:txBody>
                  <a:tcPr marL="9843" marR="9843" marT="9525" marB="0" anchor="b"/>
                </a:tc>
                <a:tc>
                  <a:txBody>
                    <a:bodyPr/>
                    <a:lstStyle/>
                    <a:p>
                      <a:pPr algn="l" fontAlgn="b"/>
                      <a:r>
                        <a:rPr lang="en-GB" sz="1800" b="0" i="0" u="none" strike="noStrike" dirty="0">
                          <a:solidFill>
                            <a:srgbClr val="000000"/>
                          </a:solidFill>
                          <a:effectLst/>
                          <a:latin typeface="Calibri"/>
                        </a:rPr>
                        <a:t>FINANCE</a:t>
                      </a:r>
                    </a:p>
                  </a:txBody>
                  <a:tcPr marL="9843" marR="9843" marT="9525" marB="0" anchor="b"/>
                </a:tc>
                <a:tc>
                  <a:txBody>
                    <a:bodyPr/>
                    <a:lstStyle/>
                    <a:p>
                      <a:pPr algn="l" fontAlgn="b"/>
                      <a:r>
                        <a:rPr lang="en-GB" sz="1800" b="0" i="0" u="none" strike="noStrike" dirty="0">
                          <a:solidFill>
                            <a:srgbClr val="C00000"/>
                          </a:solidFill>
                          <a:effectLst/>
                          <a:latin typeface="Calibri"/>
                        </a:rPr>
                        <a:t>p</a:t>
                      </a:r>
                    </a:p>
                  </a:txBody>
                  <a:tcPr marL="9843" marR="9843" marT="9525" marB="0" anchor="b"/>
                </a:tc>
                <a:tc>
                  <a:txBody>
                    <a:bodyPr/>
                    <a:lstStyle/>
                    <a:p>
                      <a:pPr algn="l" fontAlgn="b"/>
                      <a:r>
                        <a:rPr lang="en-GB" sz="1800" b="0" i="0" u="none" strike="noStrike" dirty="0">
                          <a:solidFill>
                            <a:srgbClr val="000000"/>
                          </a:solidFill>
                          <a:effectLst/>
                          <a:latin typeface="Calibri"/>
                        </a:rPr>
                        <a:t>POLITICAL</a:t>
                      </a:r>
                    </a:p>
                  </a:txBody>
                  <a:tcPr marL="9843" marR="9843" marT="9525" marB="0" anchor="b"/>
                </a:tc>
              </a:tr>
              <a:tr h="370840">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M</a:t>
                      </a:r>
                    </a:p>
                  </a:txBody>
                  <a:tcPr marL="9843" marR="9843" marT="9525" marB="0" anchor="b"/>
                </a:tc>
                <a:tc>
                  <a:txBody>
                    <a:bodyPr/>
                    <a:lstStyle/>
                    <a:p>
                      <a:pPr algn="l" fontAlgn="b"/>
                      <a:r>
                        <a:rPr lang="en-GB" sz="1800" b="0" i="0" u="none" strike="noStrike" dirty="0">
                          <a:solidFill>
                            <a:srgbClr val="000000"/>
                          </a:solidFill>
                          <a:effectLst/>
                          <a:latin typeface="Calibri"/>
                        </a:rPr>
                        <a:t>MARKETING</a:t>
                      </a:r>
                    </a:p>
                  </a:txBody>
                  <a:tcPr marL="9843" marR="9843" marT="9525" marB="0" anchor="b"/>
                </a:tc>
                <a:tc>
                  <a:txBody>
                    <a:bodyPr/>
                    <a:lstStyle/>
                    <a:p>
                      <a:pPr algn="l" fontAlgn="b"/>
                      <a:r>
                        <a:rPr lang="en-GB" sz="1800" b="0" i="0" u="none" strike="noStrike" dirty="0">
                          <a:solidFill>
                            <a:srgbClr val="C00000"/>
                          </a:solidFill>
                          <a:effectLst/>
                          <a:latin typeface="Calibri"/>
                        </a:rPr>
                        <a:t>E </a:t>
                      </a:r>
                    </a:p>
                  </a:txBody>
                  <a:tcPr marL="9843" marR="9843" marT="9525" marB="0" anchor="b"/>
                </a:tc>
                <a:tc>
                  <a:txBody>
                    <a:bodyPr/>
                    <a:lstStyle/>
                    <a:p>
                      <a:pPr algn="l" fontAlgn="b"/>
                      <a:r>
                        <a:rPr lang="en-GB" sz="1800" b="0" i="0" u="none" strike="noStrike" dirty="0">
                          <a:solidFill>
                            <a:srgbClr val="000000"/>
                          </a:solidFill>
                          <a:effectLst/>
                          <a:latin typeface="Calibri"/>
                        </a:rPr>
                        <a:t>ENVIRONMENTAL</a:t>
                      </a:r>
                    </a:p>
                  </a:txBody>
                  <a:tcPr marL="9843" marR="9843" marT="9525" marB="0" anchor="b"/>
                </a:tc>
              </a:tr>
              <a:tr h="370840">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O</a:t>
                      </a:r>
                    </a:p>
                  </a:txBody>
                  <a:tcPr marL="9843" marR="9843" marT="9525" marB="0" anchor="b"/>
                </a:tc>
                <a:tc>
                  <a:txBody>
                    <a:bodyPr/>
                    <a:lstStyle/>
                    <a:p>
                      <a:pPr algn="l" fontAlgn="b"/>
                      <a:r>
                        <a:rPr lang="en-GB" sz="1800" b="0" i="0" u="none" strike="noStrike" dirty="0">
                          <a:solidFill>
                            <a:srgbClr val="000000"/>
                          </a:solidFill>
                          <a:effectLst/>
                          <a:latin typeface="Calibri"/>
                        </a:rPr>
                        <a:t>OPERATIONS</a:t>
                      </a:r>
                    </a:p>
                  </a:txBody>
                  <a:tcPr marL="9843" marR="9843" marT="9525" marB="0" anchor="b"/>
                </a:tc>
                <a:tc>
                  <a:txBody>
                    <a:bodyPr/>
                    <a:lstStyle/>
                    <a:p>
                      <a:pPr algn="l" fontAlgn="b"/>
                      <a:r>
                        <a:rPr lang="en-GB" sz="1800" b="0" i="0" u="none" strike="noStrike" dirty="0">
                          <a:solidFill>
                            <a:srgbClr val="C00000"/>
                          </a:solidFill>
                          <a:effectLst/>
                          <a:latin typeface="Calibri"/>
                        </a:rPr>
                        <a:t>S</a:t>
                      </a:r>
                    </a:p>
                  </a:txBody>
                  <a:tcPr marL="9843" marR="9843" marT="9525" marB="0" anchor="b"/>
                </a:tc>
                <a:tc>
                  <a:txBody>
                    <a:bodyPr/>
                    <a:lstStyle/>
                    <a:p>
                      <a:pPr algn="l" fontAlgn="b"/>
                      <a:r>
                        <a:rPr lang="en-GB" sz="1800" b="0" i="0" u="none" strike="noStrike" dirty="0">
                          <a:solidFill>
                            <a:srgbClr val="000000"/>
                          </a:solidFill>
                          <a:effectLst/>
                          <a:latin typeface="Calibri"/>
                        </a:rPr>
                        <a:t>SOCIAL</a:t>
                      </a:r>
                    </a:p>
                  </a:txBody>
                  <a:tcPr marL="9843" marR="9843" marT="9525" marB="0" anchor="b"/>
                </a:tc>
              </a:tr>
              <a:tr h="370840">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chemeClr val="accent3">
                              <a:lumMod val="50000"/>
                            </a:schemeClr>
                          </a:solidFill>
                          <a:effectLst/>
                          <a:latin typeface="Calibri"/>
                        </a:rPr>
                        <a:t>P</a:t>
                      </a:r>
                    </a:p>
                  </a:txBody>
                  <a:tcPr marL="9843" marR="9843" marT="9525" marB="0" anchor="b"/>
                </a:tc>
                <a:tc>
                  <a:txBody>
                    <a:bodyPr/>
                    <a:lstStyle/>
                    <a:p>
                      <a:pPr algn="l" fontAlgn="b"/>
                      <a:r>
                        <a:rPr lang="en-GB" sz="1800" b="0" i="0" u="none" strike="noStrike" dirty="0">
                          <a:solidFill>
                            <a:srgbClr val="000000"/>
                          </a:solidFill>
                          <a:effectLst/>
                          <a:latin typeface="Calibri"/>
                        </a:rPr>
                        <a:t>PEOPLE</a:t>
                      </a:r>
                    </a:p>
                  </a:txBody>
                  <a:tcPr marL="9843" marR="9843" marT="9525" marB="0" anchor="b"/>
                </a:tc>
                <a:tc>
                  <a:txBody>
                    <a:bodyPr/>
                    <a:lstStyle/>
                    <a:p>
                      <a:pPr algn="l" fontAlgn="b"/>
                      <a:r>
                        <a:rPr lang="en-GB" sz="1800" b="0" i="0" u="none" strike="noStrike" dirty="0">
                          <a:solidFill>
                            <a:srgbClr val="C00000"/>
                          </a:solidFill>
                          <a:effectLst/>
                          <a:latin typeface="Calibri"/>
                        </a:rPr>
                        <a:t>T</a:t>
                      </a:r>
                    </a:p>
                  </a:txBody>
                  <a:tcPr marL="9843" marR="9843" marT="9525" marB="0" anchor="b"/>
                </a:tc>
                <a:tc>
                  <a:txBody>
                    <a:bodyPr/>
                    <a:lstStyle/>
                    <a:p>
                      <a:pPr algn="l" fontAlgn="b"/>
                      <a:r>
                        <a:rPr lang="en-GB" sz="1800" b="0" i="0" u="none" strike="noStrike" dirty="0">
                          <a:solidFill>
                            <a:srgbClr val="000000"/>
                          </a:solidFill>
                          <a:effectLst/>
                          <a:latin typeface="Calibri"/>
                        </a:rPr>
                        <a:t>TECHNOLOGICAL</a:t>
                      </a:r>
                    </a:p>
                  </a:txBody>
                  <a:tcPr marL="9843" marR="9843" marT="9525" marB="0" anchor="b"/>
                </a:tc>
              </a:tr>
              <a:tr h="370840">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a:solidFill>
                            <a:srgbClr val="000000"/>
                          </a:solidFill>
                          <a:effectLst/>
                          <a:latin typeface="Calibri"/>
                        </a:rPr>
                        <a:t> </a:t>
                      </a:r>
                    </a:p>
                  </a:txBody>
                  <a:tcPr marL="9843" marR="9843" marT="9525" marB="0" anchor="b"/>
                </a:tc>
                <a:tc>
                  <a:txBody>
                    <a:bodyPr/>
                    <a:lstStyle/>
                    <a:p>
                      <a:pPr algn="l" fontAlgn="b"/>
                      <a:r>
                        <a:rPr lang="en-GB" sz="1800" b="0" i="0" u="none" strike="noStrike">
                          <a:solidFill>
                            <a:srgbClr val="000000"/>
                          </a:solidFill>
                          <a:effectLst/>
                          <a:latin typeface="Calibri"/>
                        </a:rPr>
                        <a:t> </a:t>
                      </a:r>
                    </a:p>
                  </a:txBody>
                  <a:tcPr marL="9843" marR="9843" marT="9525" marB="0" anchor="b"/>
                </a:tc>
                <a:tc>
                  <a:txBody>
                    <a:bodyPr/>
                    <a:lstStyle/>
                    <a:p>
                      <a:pPr algn="l" fontAlgn="b"/>
                      <a:r>
                        <a:rPr lang="en-GB" sz="1800" b="0" i="0" u="none" strike="noStrike" dirty="0">
                          <a:solidFill>
                            <a:srgbClr val="C00000"/>
                          </a:solidFill>
                          <a:effectLst/>
                          <a:latin typeface="Calibri"/>
                        </a:rPr>
                        <a:t>L</a:t>
                      </a:r>
                    </a:p>
                  </a:txBody>
                  <a:tcPr marL="9843" marR="9843" marT="9525" marB="0" anchor="b"/>
                </a:tc>
                <a:tc>
                  <a:txBody>
                    <a:bodyPr/>
                    <a:lstStyle/>
                    <a:p>
                      <a:pPr algn="l" fontAlgn="b"/>
                      <a:r>
                        <a:rPr lang="en-GB" sz="1800" b="0" i="0" u="none" strike="noStrike" dirty="0">
                          <a:solidFill>
                            <a:srgbClr val="000000"/>
                          </a:solidFill>
                          <a:effectLst/>
                          <a:latin typeface="Calibri"/>
                        </a:rPr>
                        <a:t>LEGAL</a:t>
                      </a:r>
                    </a:p>
                  </a:txBody>
                  <a:tcPr marL="9843" marR="9843" marT="9525" marB="0" anchor="b"/>
                </a:tc>
              </a:tr>
              <a:tr h="370840">
                <a:tc>
                  <a:txBody>
                    <a:bodyPr/>
                    <a:lstStyle/>
                    <a:p>
                      <a:pPr algn="l" fontAlgn="b"/>
                      <a:endParaRPr lang="en-GB" sz="1800" b="0" i="0" u="none" strike="noStrike" dirty="0">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endParaRPr lang="en-GB" sz="1800" b="0" i="0" u="none" strike="noStrike">
                        <a:solidFill>
                          <a:srgbClr val="000000"/>
                        </a:solidFill>
                        <a:effectLst/>
                        <a:latin typeface="Calibri"/>
                      </a:endParaRPr>
                    </a:p>
                  </a:txBody>
                  <a:tcPr marL="9843" marR="9843" marT="9525" marB="0" anchor="b"/>
                </a:tc>
                <a:tc>
                  <a:txBody>
                    <a:bodyPr/>
                    <a:lstStyle/>
                    <a:p>
                      <a:pPr algn="l" fontAlgn="b"/>
                      <a:r>
                        <a:rPr lang="en-GB" sz="1800" b="0" i="0" u="none" strike="noStrike" dirty="0">
                          <a:solidFill>
                            <a:srgbClr val="C00000"/>
                          </a:solidFill>
                          <a:effectLst/>
                          <a:latin typeface="Calibri"/>
                        </a:rPr>
                        <a:t>E</a:t>
                      </a:r>
                    </a:p>
                  </a:txBody>
                  <a:tcPr marL="9843" marR="9843" marT="9525" marB="0" anchor="b"/>
                </a:tc>
                <a:tc>
                  <a:txBody>
                    <a:bodyPr/>
                    <a:lstStyle/>
                    <a:p>
                      <a:pPr algn="l" fontAlgn="b"/>
                      <a:r>
                        <a:rPr lang="en-GB" sz="1800" b="0" i="0" u="none" strike="noStrike" dirty="0">
                          <a:solidFill>
                            <a:srgbClr val="000000"/>
                          </a:solidFill>
                          <a:effectLst/>
                          <a:latin typeface="Calibri"/>
                        </a:rPr>
                        <a:t>ECONOMIC</a:t>
                      </a:r>
                    </a:p>
                  </a:txBody>
                  <a:tcPr marL="9843" marR="9843" marT="9525" marB="0" anchor="b"/>
                </a:tc>
              </a:tr>
            </a:tbl>
          </a:graphicData>
        </a:graphic>
      </p:graphicFrame>
      <mc:AlternateContent xmlns:mc="http://schemas.openxmlformats.org/markup-compatibility/2006" xmlns:p14="http://schemas.microsoft.com/office/powerpoint/2010/main">
        <mc:Choice Requires="p14">
          <p:contentPart p14:bwMode="auto" r:id="rId3">
            <p14:nvContentPartPr>
              <p14:cNvPr id="17" name="Ink 16"/>
              <p14:cNvContentPartPr/>
              <p14:nvPr/>
            </p14:nvContentPartPr>
            <p14:xfrm>
              <a:off x="7568860" y="1015960"/>
              <a:ext cx="89280" cy="0"/>
            </p14:xfrm>
          </p:contentPart>
        </mc:Choice>
        <mc:Fallback xmlns="">
          <p:pic>
            <p:nvPicPr>
              <p:cNvPr id="17" name="Ink 16"/>
              <p:cNvPicPr/>
              <p:nvPr/>
            </p:nvPicPr>
            <p:blipFill>
              <a:blip r:embed="rId4"/>
              <a:stretch>
                <a:fillRect/>
              </a:stretch>
            </p:blipFill>
            <p:spPr>
              <a:xfrm>
                <a:off x="0" y="0"/>
                <a:ext cx="89280" cy="0"/>
              </a:xfrm>
              <a:prstGeom prst="rect">
                <a:avLst/>
              </a:prstGeom>
            </p:spPr>
          </p:pic>
        </mc:Fallback>
      </mc:AlternateContent>
    </p:spTree>
    <p:extLst>
      <p:ext uri="{BB962C8B-B14F-4D97-AF65-F5344CB8AC3E}">
        <p14:creationId xmlns:p14="http://schemas.microsoft.com/office/powerpoint/2010/main" val="4753537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Dyson</a:t>
            </a:r>
            <a:endParaRPr lang="en-GB" dirty="0"/>
          </a:p>
        </p:txBody>
      </p:sp>
      <p:sp>
        <p:nvSpPr>
          <p:cNvPr id="3" name="Content Placeholder 2"/>
          <p:cNvSpPr>
            <a:spLocks noGrp="1"/>
          </p:cNvSpPr>
          <p:nvPr>
            <p:ph idx="1"/>
          </p:nvPr>
        </p:nvSpPr>
        <p:spPr/>
        <p:txBody>
          <a:bodyPr>
            <a:normAutofit/>
          </a:bodyPr>
          <a:lstStyle/>
          <a:p>
            <a:r>
              <a:rPr lang="en-GB" sz="2400" dirty="0" smtClean="0"/>
              <a:t>To </a:t>
            </a:r>
            <a:r>
              <a:rPr lang="en-GB" sz="2400" dirty="0"/>
              <a:t>what extent is it important to a business, such as Dyson, to seek ways of </a:t>
            </a:r>
            <a:r>
              <a:rPr lang="en-GB" sz="2400" dirty="0" smtClean="0"/>
              <a:t>reducing labour </a:t>
            </a:r>
            <a:r>
              <a:rPr lang="en-GB" sz="2400" dirty="0"/>
              <a:t>costs</a:t>
            </a:r>
            <a:r>
              <a:rPr lang="en-GB" sz="2400" dirty="0" smtClean="0"/>
              <a:t>?</a:t>
            </a:r>
            <a:r>
              <a:rPr lang="en-GB" sz="2400" b="1" dirty="0"/>
              <a:t> 8 </a:t>
            </a:r>
            <a:r>
              <a:rPr lang="en-GB" sz="2400" b="1" dirty="0" smtClean="0"/>
              <a:t>marks</a:t>
            </a:r>
          </a:p>
          <a:p>
            <a:r>
              <a:rPr lang="en-GB" sz="2400" dirty="0"/>
              <a:t>Sir James Dyson’s fan is innovative, expensive and aimed principally at </a:t>
            </a:r>
            <a:r>
              <a:rPr lang="en-GB" sz="2400" dirty="0" smtClean="0"/>
              <a:t>foreign markets.  Recommend </a:t>
            </a:r>
            <a:r>
              <a:rPr lang="en-GB" sz="2400" dirty="0"/>
              <a:t>which element of the marketing mix would be particularly important </a:t>
            </a:r>
            <a:r>
              <a:rPr lang="en-GB" sz="2400" dirty="0" smtClean="0"/>
              <a:t>to the </a:t>
            </a:r>
            <a:r>
              <a:rPr lang="en-GB" sz="2400" dirty="0"/>
              <a:t>success of this product</a:t>
            </a:r>
            <a:r>
              <a:rPr lang="en-GB" sz="2400" dirty="0" smtClean="0"/>
              <a:t>.</a:t>
            </a:r>
            <a:r>
              <a:rPr lang="en-GB" sz="2400" b="1" dirty="0"/>
              <a:t> 8 </a:t>
            </a:r>
            <a:r>
              <a:rPr lang="en-GB" sz="2400" b="1" dirty="0" smtClean="0"/>
              <a:t>marks</a:t>
            </a:r>
          </a:p>
          <a:p>
            <a:r>
              <a:rPr lang="en-GB" sz="2400" dirty="0"/>
              <a:t>Natalie Ellis’s business is just starting out. Sir James Dyson’s company is </a:t>
            </a:r>
            <a:r>
              <a:rPr lang="en-GB" sz="2400" dirty="0" smtClean="0"/>
              <a:t>well established </a:t>
            </a:r>
            <a:r>
              <a:rPr lang="en-GB" sz="2400" dirty="0"/>
              <a:t>and </a:t>
            </a:r>
            <a:r>
              <a:rPr lang="en-GB" sz="2400" dirty="0" smtClean="0"/>
              <a:t>larger.  Evaluate </a:t>
            </a:r>
            <a:r>
              <a:rPr lang="en-GB" sz="2400" dirty="0"/>
              <a:t>whether Natalie and James should adopt similar approaches to </a:t>
            </a:r>
            <a:r>
              <a:rPr lang="en-GB" sz="2400" dirty="0" smtClean="0"/>
              <a:t>motivating their </a:t>
            </a:r>
            <a:r>
              <a:rPr lang="en-GB" sz="2400" dirty="0"/>
              <a:t>staff</a:t>
            </a:r>
            <a:r>
              <a:rPr lang="en-GB" sz="2400" dirty="0" smtClean="0"/>
              <a:t>. </a:t>
            </a:r>
            <a:r>
              <a:rPr lang="en-GB" sz="2400" b="1" dirty="0" smtClean="0"/>
              <a:t>12 marks</a:t>
            </a:r>
            <a:endParaRPr lang="en-GB" sz="2400" b="1" dirty="0"/>
          </a:p>
        </p:txBody>
      </p:sp>
    </p:spTree>
    <p:extLst>
      <p:ext uri="{BB962C8B-B14F-4D97-AF65-F5344CB8AC3E}">
        <p14:creationId xmlns:p14="http://schemas.microsoft.com/office/powerpoint/2010/main" val="192121024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315211"/>
            <a:ext cx="8229600" cy="1143000"/>
          </a:xfrm>
        </p:spPr>
        <p:txBody>
          <a:bodyPr/>
          <a:lstStyle/>
          <a:p>
            <a:r>
              <a:rPr lang="en-GB" dirty="0" smtClean="0"/>
              <a:t>What do they mean?</a:t>
            </a:r>
            <a:endParaRPr lang="en-GB" dirty="0"/>
          </a:p>
        </p:txBody>
      </p:sp>
      <p:sp>
        <p:nvSpPr>
          <p:cNvPr id="3" name="Content Placeholder 2"/>
          <p:cNvSpPr>
            <a:spLocks noGrp="1"/>
          </p:cNvSpPr>
          <p:nvPr>
            <p:ph idx="1"/>
          </p:nvPr>
        </p:nvSpPr>
        <p:spPr>
          <a:xfrm>
            <a:off x="457200" y="1481328"/>
            <a:ext cx="4258816" cy="4525963"/>
          </a:xfrm>
        </p:spPr>
        <p:txBody>
          <a:bodyPr>
            <a:normAutofit fontScale="70000" lnSpcReduction="20000"/>
          </a:bodyPr>
          <a:lstStyle/>
          <a:p>
            <a:pPr>
              <a:tabLst>
                <a:tab pos="87313" algn="l"/>
              </a:tabLst>
            </a:pPr>
            <a:r>
              <a:rPr lang="en-GB" sz="3600" dirty="0" smtClean="0">
                <a:solidFill>
                  <a:srgbClr val="FF0000"/>
                </a:solidFill>
              </a:rPr>
              <a:t>Knowledge</a:t>
            </a:r>
          </a:p>
          <a:p>
            <a:pPr>
              <a:tabLst>
                <a:tab pos="87313" algn="l"/>
              </a:tabLst>
            </a:pPr>
            <a:endParaRPr lang="en-GB" sz="3600" dirty="0" smtClean="0"/>
          </a:p>
          <a:p>
            <a:pPr>
              <a:tabLst>
                <a:tab pos="87313" algn="l"/>
              </a:tabLst>
            </a:pPr>
            <a:r>
              <a:rPr lang="en-GB" sz="3600" dirty="0" smtClean="0">
                <a:solidFill>
                  <a:srgbClr val="FFC000"/>
                </a:solidFill>
              </a:rPr>
              <a:t>Comprehension</a:t>
            </a:r>
          </a:p>
          <a:p>
            <a:pPr>
              <a:tabLst>
                <a:tab pos="87313" algn="l"/>
              </a:tabLst>
            </a:pPr>
            <a:endParaRPr lang="en-GB" sz="3600" dirty="0" smtClean="0"/>
          </a:p>
          <a:p>
            <a:pPr>
              <a:tabLst>
                <a:tab pos="87313" algn="l"/>
              </a:tabLst>
            </a:pPr>
            <a:r>
              <a:rPr lang="en-GB" sz="3600" dirty="0" smtClean="0">
                <a:solidFill>
                  <a:srgbClr val="92D050"/>
                </a:solidFill>
              </a:rPr>
              <a:t>Application</a:t>
            </a:r>
          </a:p>
          <a:p>
            <a:pPr>
              <a:tabLst>
                <a:tab pos="87313" algn="l"/>
              </a:tabLst>
            </a:pPr>
            <a:endParaRPr lang="en-GB" sz="3600" dirty="0" smtClean="0"/>
          </a:p>
          <a:p>
            <a:pPr>
              <a:tabLst>
                <a:tab pos="87313" algn="l"/>
              </a:tabLst>
            </a:pPr>
            <a:r>
              <a:rPr lang="en-GB" sz="3600" dirty="0" smtClean="0">
                <a:solidFill>
                  <a:srgbClr val="00B0F0"/>
                </a:solidFill>
              </a:rPr>
              <a:t>Analysis</a:t>
            </a:r>
          </a:p>
          <a:p>
            <a:pPr>
              <a:tabLst>
                <a:tab pos="87313" algn="l"/>
              </a:tabLst>
            </a:pPr>
            <a:endParaRPr lang="en-GB" sz="3600" dirty="0" smtClean="0"/>
          </a:p>
          <a:p>
            <a:pPr>
              <a:tabLst>
                <a:tab pos="87313" algn="l"/>
              </a:tabLst>
            </a:pPr>
            <a:r>
              <a:rPr lang="en-GB" sz="3600" dirty="0" smtClean="0">
                <a:solidFill>
                  <a:schemeClr val="accent2">
                    <a:lumMod val="75000"/>
                  </a:schemeClr>
                </a:solidFill>
              </a:rPr>
              <a:t>Evaluation</a:t>
            </a:r>
          </a:p>
          <a:p>
            <a:pPr>
              <a:tabLst>
                <a:tab pos="87313" algn="l"/>
              </a:tabLst>
            </a:pPr>
            <a:endParaRPr lang="en-GB" sz="3600" dirty="0" smtClean="0"/>
          </a:p>
          <a:p>
            <a:pPr>
              <a:tabLst>
                <a:tab pos="87313" algn="l"/>
              </a:tabLst>
            </a:pPr>
            <a:r>
              <a:rPr lang="en-GB" sz="3600" dirty="0" smtClean="0">
                <a:solidFill>
                  <a:schemeClr val="accent5">
                    <a:lumMod val="50000"/>
                  </a:schemeClr>
                </a:solidFill>
              </a:rPr>
              <a:t>Synthesis</a:t>
            </a:r>
            <a:endParaRPr lang="en-GB" sz="3600" dirty="0">
              <a:solidFill>
                <a:schemeClr val="accent5">
                  <a:lumMod val="50000"/>
                </a:schemeClr>
              </a:solidFill>
            </a:endParaRPr>
          </a:p>
        </p:txBody>
      </p:sp>
      <p:sp>
        <p:nvSpPr>
          <p:cNvPr id="4" name="TextBox 3"/>
          <p:cNvSpPr txBox="1"/>
          <p:nvPr/>
        </p:nvSpPr>
        <p:spPr>
          <a:xfrm>
            <a:off x="2915816" y="1458211"/>
            <a:ext cx="4680520" cy="458587"/>
          </a:xfrm>
          <a:prstGeom prst="rect">
            <a:avLst/>
          </a:prstGeom>
          <a:noFill/>
        </p:spPr>
        <p:txBody>
          <a:bodyPr wrap="square" rtlCol="0">
            <a:spAutoFit/>
          </a:bodyPr>
          <a:lstStyle/>
          <a:p>
            <a:pPr marL="365760" indent="-256032">
              <a:lnSpc>
                <a:spcPct val="80000"/>
              </a:lnSpc>
              <a:spcBef>
                <a:spcPts val="400"/>
              </a:spcBef>
              <a:buClr>
                <a:schemeClr val="accent1"/>
              </a:buClr>
              <a:buSzPct val="68000"/>
              <a:buFont typeface="Wingdings 3"/>
              <a:buChar char=""/>
              <a:tabLst>
                <a:tab pos="87313" algn="l"/>
              </a:tabLst>
            </a:pPr>
            <a:r>
              <a:rPr lang="en-GB" sz="2800" dirty="0">
                <a:solidFill>
                  <a:srgbClr val="FF0000"/>
                </a:solidFill>
              </a:rPr>
              <a:t>Define unemployment?</a:t>
            </a:r>
          </a:p>
        </p:txBody>
      </p:sp>
      <p:sp>
        <p:nvSpPr>
          <p:cNvPr id="6" name="TextBox 5"/>
          <p:cNvSpPr txBox="1"/>
          <p:nvPr/>
        </p:nvSpPr>
        <p:spPr>
          <a:xfrm>
            <a:off x="3779912" y="1960505"/>
            <a:ext cx="5112568" cy="954107"/>
          </a:xfrm>
          <a:prstGeom prst="rect">
            <a:avLst/>
          </a:prstGeom>
          <a:noFill/>
        </p:spPr>
        <p:txBody>
          <a:bodyPr wrap="square" rtlCol="0">
            <a:spAutoFit/>
          </a:bodyPr>
          <a:lstStyle/>
          <a:p>
            <a:r>
              <a:rPr lang="en-GB" sz="2800" dirty="0">
                <a:solidFill>
                  <a:srgbClr val="FFC000"/>
                </a:solidFill>
              </a:rPr>
              <a:t>What has happened to unemployment in the UK </a:t>
            </a:r>
          </a:p>
        </p:txBody>
      </p:sp>
      <p:sp>
        <p:nvSpPr>
          <p:cNvPr id="7" name="TextBox 6"/>
          <p:cNvSpPr txBox="1"/>
          <p:nvPr/>
        </p:nvSpPr>
        <p:spPr>
          <a:xfrm>
            <a:off x="3059832" y="2437558"/>
            <a:ext cx="5832648" cy="1384995"/>
          </a:xfrm>
          <a:prstGeom prst="rect">
            <a:avLst/>
          </a:prstGeom>
          <a:noFill/>
        </p:spPr>
        <p:txBody>
          <a:bodyPr wrap="square" rtlCol="0">
            <a:spAutoFit/>
          </a:bodyPr>
          <a:lstStyle/>
          <a:p>
            <a:r>
              <a:rPr lang="en-GB" sz="2800" dirty="0">
                <a:solidFill>
                  <a:srgbClr val="92D050"/>
                </a:solidFill>
              </a:rPr>
              <a:t>Measure the percentage change in unemployment between 2008 and 2011 as shown in this chart</a:t>
            </a:r>
          </a:p>
        </p:txBody>
      </p:sp>
      <p:sp>
        <p:nvSpPr>
          <p:cNvPr id="8" name="TextBox 7"/>
          <p:cNvSpPr txBox="1"/>
          <p:nvPr/>
        </p:nvSpPr>
        <p:spPr>
          <a:xfrm>
            <a:off x="2915816" y="3573016"/>
            <a:ext cx="5976664" cy="954107"/>
          </a:xfrm>
          <a:prstGeom prst="rect">
            <a:avLst/>
          </a:prstGeom>
          <a:noFill/>
        </p:spPr>
        <p:txBody>
          <a:bodyPr wrap="square" rtlCol="0">
            <a:spAutoFit/>
          </a:bodyPr>
          <a:lstStyle/>
          <a:p>
            <a:r>
              <a:rPr lang="en-GB" sz="2800" dirty="0" err="1" smtClean="0">
                <a:solidFill>
                  <a:srgbClr val="00B0F0"/>
                </a:solidFill>
              </a:rPr>
              <a:t>Analayse</a:t>
            </a:r>
            <a:r>
              <a:rPr lang="en-GB" sz="2800" dirty="0" smtClean="0">
                <a:solidFill>
                  <a:srgbClr val="00B0F0"/>
                </a:solidFill>
              </a:rPr>
              <a:t> </a:t>
            </a:r>
            <a:r>
              <a:rPr lang="en-GB" sz="2800" dirty="0">
                <a:solidFill>
                  <a:srgbClr val="00B0F0"/>
                </a:solidFill>
              </a:rPr>
              <a:t>why unemployment in the UK has </a:t>
            </a:r>
            <a:r>
              <a:rPr lang="en-GB" sz="2800" dirty="0" smtClean="0">
                <a:solidFill>
                  <a:srgbClr val="00B0F0"/>
                </a:solidFill>
              </a:rPr>
              <a:t>risen over the past 3 years</a:t>
            </a:r>
            <a:endParaRPr lang="en-GB" sz="2800" dirty="0">
              <a:solidFill>
                <a:srgbClr val="00B0F0"/>
              </a:solidFill>
            </a:endParaRPr>
          </a:p>
        </p:txBody>
      </p:sp>
      <p:sp>
        <p:nvSpPr>
          <p:cNvPr id="9" name="TextBox 8"/>
          <p:cNvSpPr txBox="1"/>
          <p:nvPr/>
        </p:nvSpPr>
        <p:spPr>
          <a:xfrm>
            <a:off x="2771800" y="4370338"/>
            <a:ext cx="6372200" cy="2182136"/>
          </a:xfrm>
          <a:prstGeom prst="rect">
            <a:avLst/>
          </a:prstGeom>
          <a:noFill/>
        </p:spPr>
        <p:txBody>
          <a:bodyPr wrap="square" rtlCol="0">
            <a:spAutoFit/>
          </a:bodyPr>
          <a:lstStyle/>
          <a:p>
            <a:pPr marL="365760" indent="-256032">
              <a:lnSpc>
                <a:spcPct val="80000"/>
              </a:lnSpc>
              <a:spcBef>
                <a:spcPts val="400"/>
              </a:spcBef>
              <a:buClr>
                <a:schemeClr val="accent1"/>
              </a:buClr>
              <a:buSzPct val="68000"/>
              <a:buFont typeface="Wingdings 3"/>
              <a:buChar char=""/>
              <a:tabLst>
                <a:tab pos="87313" algn="l"/>
              </a:tabLst>
            </a:pPr>
            <a:r>
              <a:rPr lang="en-GB" sz="2800" dirty="0">
                <a:solidFill>
                  <a:schemeClr val="accent2">
                    <a:lumMod val="75000"/>
                  </a:schemeClr>
                </a:solidFill>
              </a:rPr>
              <a:t>“Unemployment has risen in the </a:t>
            </a:r>
            <a:r>
              <a:rPr lang="en-GB" sz="2800" dirty="0" smtClean="0">
                <a:solidFill>
                  <a:schemeClr val="accent2">
                    <a:lumMod val="75000"/>
                  </a:schemeClr>
                </a:solidFill>
              </a:rPr>
              <a:t>UK, </a:t>
            </a:r>
            <a:r>
              <a:rPr lang="en-GB" sz="2800" dirty="0">
                <a:solidFill>
                  <a:schemeClr val="accent2">
                    <a:lumMod val="75000"/>
                  </a:schemeClr>
                </a:solidFill>
              </a:rPr>
              <a:t>more </a:t>
            </a:r>
            <a:r>
              <a:rPr lang="en-GB" sz="2800" dirty="0" smtClean="0">
                <a:solidFill>
                  <a:schemeClr val="accent2">
                    <a:lumMod val="75000"/>
                  </a:schemeClr>
                </a:solidFill>
              </a:rPr>
              <a:t>quickly </a:t>
            </a:r>
            <a:r>
              <a:rPr lang="en-GB" sz="2800" dirty="0">
                <a:solidFill>
                  <a:schemeClr val="accent2">
                    <a:lumMod val="75000"/>
                  </a:schemeClr>
                </a:solidFill>
              </a:rPr>
              <a:t>than in the rest of </a:t>
            </a:r>
            <a:r>
              <a:rPr lang="en-GB" sz="2800" dirty="0" smtClean="0">
                <a:solidFill>
                  <a:schemeClr val="accent2">
                    <a:lumMod val="75000"/>
                  </a:schemeClr>
                </a:solidFill>
              </a:rPr>
              <a:t>Europe, </a:t>
            </a:r>
            <a:r>
              <a:rPr lang="en-GB" sz="2800" dirty="0">
                <a:solidFill>
                  <a:schemeClr val="accent2">
                    <a:lumMod val="75000"/>
                  </a:schemeClr>
                </a:solidFill>
              </a:rPr>
              <a:t>because of our weak employment protection </a:t>
            </a:r>
            <a:r>
              <a:rPr lang="en-GB" sz="2800" dirty="0" smtClean="0">
                <a:solidFill>
                  <a:schemeClr val="accent2">
                    <a:lumMod val="75000"/>
                  </a:schemeClr>
                </a:solidFill>
              </a:rPr>
              <a:t>laws.  Discuss whether you agree with this statement.</a:t>
            </a:r>
            <a:endParaRPr lang="en-GB" sz="2800" dirty="0">
              <a:solidFill>
                <a:schemeClr val="accent2">
                  <a:lumMod val="75000"/>
                </a:schemeClr>
              </a:solidFill>
            </a:endParaRPr>
          </a:p>
        </p:txBody>
      </p:sp>
      <p:sp>
        <p:nvSpPr>
          <p:cNvPr id="10" name="TextBox 9"/>
          <p:cNvSpPr txBox="1"/>
          <p:nvPr/>
        </p:nvSpPr>
        <p:spPr>
          <a:xfrm>
            <a:off x="2915816" y="4736592"/>
            <a:ext cx="5940152" cy="1815882"/>
          </a:xfrm>
          <a:prstGeom prst="rect">
            <a:avLst/>
          </a:prstGeom>
          <a:noFill/>
        </p:spPr>
        <p:txBody>
          <a:bodyPr wrap="square" rtlCol="0">
            <a:spAutoFit/>
          </a:bodyPr>
          <a:lstStyle/>
          <a:p>
            <a:r>
              <a:rPr lang="en-GB" sz="2800" dirty="0">
                <a:solidFill>
                  <a:schemeClr val="accent5">
                    <a:lumMod val="50000"/>
                  </a:schemeClr>
                </a:solidFill>
              </a:rPr>
              <a:t>How well the answer is put together – bringing together data and your arguments to present a coherent argument</a:t>
            </a:r>
          </a:p>
        </p:txBody>
      </p:sp>
    </p:spTree>
    <p:extLst>
      <p:ext uri="{BB962C8B-B14F-4D97-AF65-F5344CB8AC3E}">
        <p14:creationId xmlns:p14="http://schemas.microsoft.com/office/powerpoint/2010/main" val="13280240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7" grpId="0"/>
      <p:bldP spid="7" grpId="1"/>
      <p:bldP spid="8" grpId="0"/>
      <p:bldP spid="8" grpId="1"/>
      <p:bldP spid="9" grpId="0"/>
      <p:bldP spid="9" grpId="1"/>
      <p:bldP spid="10" grpId="0"/>
      <p:bldP spid="10"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effectLst/>
              </a:rPr>
              <a:t>KNOWLEDGE and critical UNDERSTANDING </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a:t>Classify...  </a:t>
            </a:r>
          </a:p>
          <a:p>
            <a:pPr lvl="0"/>
            <a:r>
              <a:rPr lang="en-GB" dirty="0"/>
              <a:t>Define the following...  </a:t>
            </a:r>
          </a:p>
          <a:p>
            <a:pPr lvl="0"/>
            <a:r>
              <a:rPr lang="en-GB" dirty="0"/>
              <a:t>Explain...  </a:t>
            </a:r>
          </a:p>
          <a:p>
            <a:pPr lvl="0"/>
            <a:r>
              <a:rPr lang="en-GB" dirty="0"/>
              <a:t>Give...  </a:t>
            </a:r>
          </a:p>
          <a:p>
            <a:pPr lvl="0"/>
            <a:r>
              <a:rPr lang="en-GB" dirty="0"/>
              <a:t>Identify...  </a:t>
            </a:r>
          </a:p>
          <a:p>
            <a:pPr lvl="0"/>
            <a:r>
              <a:rPr lang="en-GB" dirty="0"/>
              <a:t>List the advantages...  </a:t>
            </a:r>
          </a:p>
          <a:p>
            <a:pPr lvl="0"/>
            <a:r>
              <a:rPr lang="en-GB" dirty="0"/>
              <a:t>List...  </a:t>
            </a:r>
          </a:p>
          <a:p>
            <a:pPr lvl="0"/>
            <a:r>
              <a:rPr lang="en-GB" dirty="0"/>
              <a:t>Name...  </a:t>
            </a:r>
          </a:p>
          <a:p>
            <a:pPr lvl="0"/>
            <a:r>
              <a:rPr lang="en-GB" dirty="0"/>
              <a:t>Outline...  </a:t>
            </a:r>
          </a:p>
          <a:p>
            <a:pPr lvl="0"/>
            <a:r>
              <a:rPr lang="en-GB" dirty="0"/>
              <a:t>State...  </a:t>
            </a:r>
          </a:p>
        </p:txBody>
      </p:sp>
    </p:spTree>
    <p:extLst>
      <p:ext uri="{BB962C8B-B14F-4D97-AF65-F5344CB8AC3E}">
        <p14:creationId xmlns:p14="http://schemas.microsoft.com/office/powerpoint/2010/main" val="1929336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a:effectLst/>
              </a:rPr>
              <a:t>APPLICATION of KNOWLEDGE and CRITICAL UNDERSTANDING </a:t>
            </a:r>
          </a:p>
        </p:txBody>
      </p:sp>
      <p:sp>
        <p:nvSpPr>
          <p:cNvPr id="2" name="Content Placeholder 1"/>
          <p:cNvSpPr>
            <a:spLocks noGrp="1"/>
          </p:cNvSpPr>
          <p:nvPr>
            <p:ph idx="1"/>
          </p:nvPr>
        </p:nvSpPr>
        <p:spPr/>
        <p:txBody>
          <a:bodyPr>
            <a:normAutofit fontScale="70000" lnSpcReduction="20000"/>
          </a:bodyPr>
          <a:lstStyle/>
          <a:p>
            <a:pPr lvl="0"/>
            <a:r>
              <a:rPr lang="en-GB" dirty="0"/>
              <a:t>Apply...  </a:t>
            </a:r>
          </a:p>
          <a:p>
            <a:pPr lvl="0"/>
            <a:r>
              <a:rPr lang="en-GB" dirty="0"/>
              <a:t>Calculate...  </a:t>
            </a:r>
          </a:p>
          <a:p>
            <a:pPr lvl="0"/>
            <a:r>
              <a:rPr lang="en-GB" dirty="0"/>
              <a:t>Explain (relevant to the circumstances outlined) ...  </a:t>
            </a:r>
          </a:p>
          <a:p>
            <a:pPr lvl="0"/>
            <a:r>
              <a:rPr lang="en-GB" dirty="0"/>
              <a:t>Give an example of...  </a:t>
            </a:r>
          </a:p>
          <a:p>
            <a:pPr lvl="0"/>
            <a:r>
              <a:rPr lang="en-GB" dirty="0"/>
              <a:t>How...  </a:t>
            </a:r>
          </a:p>
          <a:p>
            <a:pPr lvl="0"/>
            <a:r>
              <a:rPr lang="en-GB" dirty="0"/>
              <a:t>Predict...  </a:t>
            </a:r>
          </a:p>
          <a:p>
            <a:pPr lvl="0"/>
            <a:r>
              <a:rPr lang="en-GB" dirty="0"/>
              <a:t>Show how...  </a:t>
            </a:r>
          </a:p>
          <a:p>
            <a:pPr lvl="0"/>
            <a:r>
              <a:rPr lang="en-GB" dirty="0"/>
              <a:t>Use...  </a:t>
            </a:r>
          </a:p>
          <a:p>
            <a:pPr lvl="0"/>
            <a:r>
              <a:rPr lang="en-GB" dirty="0"/>
              <a:t>What is meant by...  </a:t>
            </a:r>
          </a:p>
          <a:p>
            <a:pPr lvl="0"/>
            <a:r>
              <a:rPr lang="en-GB" dirty="0"/>
              <a:t>What would be the advantages of...  </a:t>
            </a:r>
          </a:p>
          <a:p>
            <a:pPr lvl="0"/>
            <a:r>
              <a:rPr lang="en-GB" dirty="0"/>
              <a:t>Which...  </a:t>
            </a:r>
          </a:p>
          <a:p>
            <a:pPr lvl="0"/>
            <a:r>
              <a:rPr lang="en-GB" dirty="0"/>
              <a:t>Why...  </a:t>
            </a:r>
          </a:p>
          <a:p>
            <a:endParaRPr lang="en-GB" dirty="0"/>
          </a:p>
        </p:txBody>
      </p:sp>
    </p:spTree>
    <p:extLst>
      <p:ext uri="{BB962C8B-B14F-4D97-AF65-F5344CB8AC3E}">
        <p14:creationId xmlns:p14="http://schemas.microsoft.com/office/powerpoint/2010/main" val="13859268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effectLst/>
              </a:rPr>
              <a:t>ANALYSIS</a:t>
            </a:r>
            <a:endParaRPr lang="en-GB" dirty="0"/>
          </a:p>
        </p:txBody>
      </p:sp>
      <p:sp>
        <p:nvSpPr>
          <p:cNvPr id="2" name="Content Placeholder 1"/>
          <p:cNvSpPr>
            <a:spLocks noGrp="1"/>
          </p:cNvSpPr>
          <p:nvPr>
            <p:ph idx="1"/>
          </p:nvPr>
        </p:nvSpPr>
        <p:spPr/>
        <p:txBody>
          <a:bodyPr>
            <a:normAutofit fontScale="77500" lnSpcReduction="20000"/>
          </a:bodyPr>
          <a:lstStyle/>
          <a:p>
            <a:pPr lvl="0"/>
            <a:r>
              <a:rPr lang="en-GB" dirty="0"/>
              <a:t>Analyse...  </a:t>
            </a:r>
          </a:p>
          <a:p>
            <a:pPr lvl="0"/>
            <a:r>
              <a:rPr lang="en-GB" dirty="0"/>
              <a:t>Calculate...  </a:t>
            </a:r>
          </a:p>
          <a:p>
            <a:pPr lvl="0"/>
            <a:r>
              <a:rPr lang="en-GB" dirty="0"/>
              <a:t>Compare...  </a:t>
            </a:r>
          </a:p>
          <a:p>
            <a:pPr lvl="0"/>
            <a:r>
              <a:rPr lang="en-GB" dirty="0"/>
              <a:t>Explain the advantages / disadvantages...  </a:t>
            </a:r>
          </a:p>
          <a:p>
            <a:pPr lvl="0"/>
            <a:r>
              <a:rPr lang="en-GB" dirty="0"/>
              <a:t>From the given...  </a:t>
            </a:r>
          </a:p>
          <a:p>
            <a:pPr lvl="0"/>
            <a:r>
              <a:rPr lang="en-GB" dirty="0"/>
              <a:t>How...  </a:t>
            </a:r>
          </a:p>
          <a:p>
            <a:pPr lvl="0"/>
            <a:r>
              <a:rPr lang="en-GB" dirty="0"/>
              <a:t>Identify...  </a:t>
            </a:r>
          </a:p>
          <a:p>
            <a:pPr lvl="0"/>
            <a:r>
              <a:rPr lang="en-GB" dirty="0"/>
              <a:t>Organise...  </a:t>
            </a:r>
          </a:p>
          <a:p>
            <a:pPr lvl="0"/>
            <a:r>
              <a:rPr lang="en-GB" dirty="0"/>
              <a:t>Select...  </a:t>
            </a:r>
          </a:p>
          <a:p>
            <a:pPr lvl="0"/>
            <a:r>
              <a:rPr lang="en-GB" dirty="0"/>
              <a:t>Show how...  </a:t>
            </a:r>
          </a:p>
          <a:p>
            <a:r>
              <a:rPr lang="en-GB" dirty="0"/>
              <a:t>Which...  </a:t>
            </a:r>
          </a:p>
        </p:txBody>
      </p:sp>
    </p:spTree>
    <p:extLst>
      <p:ext uri="{BB962C8B-B14F-4D97-AF65-F5344CB8AC3E}">
        <p14:creationId xmlns:p14="http://schemas.microsoft.com/office/powerpoint/2010/main" val="34089952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effectLst/>
              </a:rPr>
              <a:t>EVALUATION</a:t>
            </a:r>
            <a:endParaRPr lang="en-GB" dirty="0"/>
          </a:p>
        </p:txBody>
      </p:sp>
      <p:sp>
        <p:nvSpPr>
          <p:cNvPr id="2" name="Content Placeholder 1"/>
          <p:cNvSpPr>
            <a:spLocks noGrp="1"/>
          </p:cNvSpPr>
          <p:nvPr>
            <p:ph idx="1"/>
          </p:nvPr>
        </p:nvSpPr>
        <p:spPr/>
        <p:txBody>
          <a:bodyPr>
            <a:normAutofit fontScale="70000" lnSpcReduction="20000"/>
          </a:bodyPr>
          <a:lstStyle/>
          <a:p>
            <a:pPr lvl="0"/>
            <a:r>
              <a:rPr lang="en-GB" dirty="0"/>
              <a:t>Advise...  </a:t>
            </a:r>
          </a:p>
          <a:p>
            <a:pPr lvl="0"/>
            <a:r>
              <a:rPr lang="en-GB" dirty="0"/>
              <a:t>Analyse (and come to a decision) ...  </a:t>
            </a:r>
          </a:p>
          <a:p>
            <a:pPr lvl="0"/>
            <a:r>
              <a:rPr lang="en-GB" dirty="0"/>
              <a:t>Assess...  </a:t>
            </a:r>
          </a:p>
          <a:p>
            <a:pPr lvl="0"/>
            <a:r>
              <a:rPr lang="en-GB" dirty="0"/>
              <a:t>Compare...  </a:t>
            </a:r>
          </a:p>
          <a:p>
            <a:pPr lvl="0"/>
            <a:r>
              <a:rPr lang="en-GB" dirty="0"/>
              <a:t>Consider...  </a:t>
            </a:r>
          </a:p>
          <a:p>
            <a:pPr lvl="0"/>
            <a:r>
              <a:rPr lang="en-GB" dirty="0"/>
              <a:t>Decide...  </a:t>
            </a:r>
          </a:p>
          <a:p>
            <a:pPr lvl="0"/>
            <a:r>
              <a:rPr lang="en-GB" dirty="0"/>
              <a:t>Discuss...  </a:t>
            </a:r>
          </a:p>
          <a:p>
            <a:pPr lvl="0"/>
            <a:r>
              <a:rPr lang="en-GB" dirty="0"/>
              <a:t>Evaluate...  </a:t>
            </a:r>
          </a:p>
          <a:p>
            <a:pPr lvl="0"/>
            <a:r>
              <a:rPr lang="en-GB" dirty="0"/>
              <a:t>Recommend...  </a:t>
            </a:r>
          </a:p>
          <a:p>
            <a:pPr lvl="0"/>
            <a:r>
              <a:rPr lang="en-GB" dirty="0"/>
              <a:t>To what extent...  </a:t>
            </a:r>
          </a:p>
          <a:p>
            <a:pPr lvl="0"/>
            <a:r>
              <a:rPr lang="en-GB" dirty="0"/>
              <a:t>Which...  </a:t>
            </a:r>
          </a:p>
          <a:p>
            <a:pPr lvl="0"/>
            <a:r>
              <a:rPr lang="en-GB" dirty="0"/>
              <a:t>Why...  </a:t>
            </a:r>
          </a:p>
          <a:p>
            <a:endParaRPr lang="en-GB" dirty="0"/>
          </a:p>
        </p:txBody>
      </p:sp>
    </p:spTree>
    <p:extLst>
      <p:ext uri="{BB962C8B-B14F-4D97-AF65-F5344CB8AC3E}">
        <p14:creationId xmlns:p14="http://schemas.microsoft.com/office/powerpoint/2010/main" val="25767073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Evaluate</a:t>
            </a:r>
            <a:endParaRPr lang="en-GB" dirty="0"/>
          </a:p>
        </p:txBody>
      </p:sp>
      <p:sp>
        <p:nvSpPr>
          <p:cNvPr id="2" name="Content Placeholder 1"/>
          <p:cNvSpPr>
            <a:spLocks noGrp="1"/>
          </p:cNvSpPr>
          <p:nvPr>
            <p:ph idx="1"/>
          </p:nvPr>
        </p:nvSpPr>
        <p:spPr/>
        <p:txBody>
          <a:bodyPr>
            <a:normAutofit/>
          </a:bodyPr>
          <a:lstStyle/>
          <a:p>
            <a:r>
              <a:rPr lang="en-GB" sz="2400" dirty="0" smtClean="0"/>
              <a:t>Compare a </a:t>
            </a:r>
            <a:r>
              <a:rPr lang="en-GB" sz="2400" b="1" dirty="0" smtClean="0"/>
              <a:t>number of possible views </a:t>
            </a:r>
            <a:r>
              <a:rPr lang="en-GB" sz="2400" dirty="0" smtClean="0"/>
              <a:t>about an economic problem or issue and come to a </a:t>
            </a:r>
            <a:r>
              <a:rPr lang="en-GB" sz="2400" b="1" dirty="0" smtClean="0"/>
              <a:t>reasoned conclusion </a:t>
            </a:r>
            <a:r>
              <a:rPr lang="en-GB" sz="2400" dirty="0" smtClean="0"/>
              <a:t>about which view holds most weight</a:t>
            </a:r>
          </a:p>
          <a:p>
            <a:r>
              <a:rPr lang="en-GB" sz="2400" dirty="0" smtClean="0"/>
              <a:t>E.g. Evaluate the record of the UK government in tackling the UK budget deficit (Knowledge)</a:t>
            </a:r>
          </a:p>
          <a:p>
            <a:endParaRPr lang="en-GB" sz="2400" dirty="0" smtClean="0"/>
          </a:p>
          <a:p>
            <a:endParaRPr lang="en-GB" sz="2400" dirty="0"/>
          </a:p>
        </p:txBody>
      </p:sp>
    </p:spTree>
    <p:extLst>
      <p:ext uri="{BB962C8B-B14F-4D97-AF65-F5344CB8AC3E}">
        <p14:creationId xmlns:p14="http://schemas.microsoft.com/office/powerpoint/2010/main" val="29796925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Assess</a:t>
            </a:r>
            <a:endParaRPr lang="en-GB" dirty="0"/>
          </a:p>
        </p:txBody>
      </p:sp>
      <p:sp>
        <p:nvSpPr>
          <p:cNvPr id="2" name="Content Placeholder 1"/>
          <p:cNvSpPr>
            <a:spLocks noGrp="1"/>
          </p:cNvSpPr>
          <p:nvPr>
            <p:ph idx="1"/>
          </p:nvPr>
        </p:nvSpPr>
        <p:spPr/>
        <p:txBody>
          <a:bodyPr/>
          <a:lstStyle/>
          <a:p>
            <a:r>
              <a:rPr lang="en-GB" dirty="0" smtClean="0"/>
              <a:t>Analyse an economic issue and weigh up the </a:t>
            </a:r>
            <a:r>
              <a:rPr lang="en-GB" b="1" dirty="0" smtClean="0"/>
              <a:t>relative importance </a:t>
            </a:r>
            <a:r>
              <a:rPr lang="en-GB" dirty="0" smtClean="0"/>
              <a:t>of different strands of the argument</a:t>
            </a:r>
          </a:p>
          <a:p>
            <a:r>
              <a:rPr lang="en-GB" dirty="0" smtClean="0"/>
              <a:t>Assess the possible effects of a reduction in the housing benefit paid to families</a:t>
            </a:r>
          </a:p>
          <a:p>
            <a:pPr lvl="1"/>
            <a:r>
              <a:rPr lang="en-GB" dirty="0" smtClean="0"/>
              <a:t>Will it be positive or negative?</a:t>
            </a:r>
          </a:p>
          <a:p>
            <a:pPr lvl="1"/>
            <a:r>
              <a:rPr lang="en-GB" dirty="0" smtClean="0"/>
              <a:t>How does your answer differ over the long term and short term?</a:t>
            </a:r>
          </a:p>
          <a:p>
            <a:pPr lvl="1"/>
            <a:endParaRPr lang="en-GB" dirty="0"/>
          </a:p>
        </p:txBody>
      </p:sp>
    </p:spTree>
    <p:extLst>
      <p:ext uri="{BB962C8B-B14F-4D97-AF65-F5344CB8AC3E}">
        <p14:creationId xmlns:p14="http://schemas.microsoft.com/office/powerpoint/2010/main" val="33129152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Concourse</Template>
  <TotalTime>311</TotalTime>
  <Words>1565</Words>
  <Application>Microsoft Office PowerPoint</Application>
  <PresentationFormat>On-screen Show (4:3)</PresentationFormat>
  <Paragraphs>263</Paragraphs>
  <Slides>29</Slides>
  <Notes>1</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Concourse</vt:lpstr>
      <vt:lpstr>1_Office Theme</vt:lpstr>
      <vt:lpstr>PowerPoint Presentation</vt:lpstr>
      <vt:lpstr>PowerPoint Presentation</vt:lpstr>
      <vt:lpstr>What do they mean?</vt:lpstr>
      <vt:lpstr>KNOWLEDGE and critical UNDERSTANDING </vt:lpstr>
      <vt:lpstr>APPLICATION of KNOWLEDGE and CRITICAL UNDERSTANDING </vt:lpstr>
      <vt:lpstr>ANALYSIS</vt:lpstr>
      <vt:lpstr>EVALUATION</vt:lpstr>
      <vt:lpstr>Evaluate</vt:lpstr>
      <vt:lpstr>Assess</vt:lpstr>
      <vt:lpstr>Key stem words</vt:lpstr>
      <vt:lpstr>Exam Technique: Balloon Analysis!</vt:lpstr>
      <vt:lpstr> Analysis: The Snoozatron </vt:lpstr>
      <vt:lpstr>Honda – the cog</vt:lpstr>
      <vt:lpstr> Stepping Stones - Developing Exam Skills (Analysis) </vt:lpstr>
      <vt:lpstr>Stepping Stones - Developing Exam Skills (Analysis) </vt:lpstr>
      <vt:lpstr>Extended writing task</vt:lpstr>
      <vt:lpstr>Developing Exam Skills (Evaluation) DISCO-M, FMOP &amp; PESTLE</vt:lpstr>
      <vt:lpstr>Why are big businesses so poor at contingency planning and evaluate the likely consequences?</vt:lpstr>
      <vt:lpstr>Stepping Stones to the DISCO-M</vt:lpstr>
      <vt:lpstr>EVALUATION</vt:lpstr>
      <vt:lpstr>Evaluate</vt:lpstr>
      <vt:lpstr>Assess</vt:lpstr>
      <vt:lpstr>PowerPoint Presentation</vt:lpstr>
      <vt:lpstr>AFL</vt:lpstr>
      <vt:lpstr>Demonstrate Understanding</vt:lpstr>
      <vt:lpstr>PowerPoint Presentation</vt:lpstr>
      <vt:lpstr>Why ASEAN countries imposed tariffs on imported goods?</vt:lpstr>
      <vt:lpstr>DISCO-M and FMOP</vt:lpstr>
      <vt:lpstr>Dyson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dc:title>
  <dc:creator>Elaine</dc:creator>
  <cp:lastModifiedBy>Stephen Gouldthorpe</cp:lastModifiedBy>
  <cp:revision>62</cp:revision>
  <dcterms:created xsi:type="dcterms:W3CDTF">2011-11-25T06:47:03Z</dcterms:created>
  <dcterms:modified xsi:type="dcterms:W3CDTF">2018-10-05T14:28:48Z</dcterms:modified>
</cp:coreProperties>
</file>