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9"/>
  </p:notesMasterIdLst>
  <p:sldIdLst>
    <p:sldId id="256" r:id="rId4"/>
    <p:sldId id="266" r:id="rId5"/>
    <p:sldId id="258" r:id="rId6"/>
    <p:sldId id="259" r:id="rId7"/>
    <p:sldId id="260" r:id="rId8"/>
    <p:sldId id="274" r:id="rId9"/>
    <p:sldId id="265" r:id="rId10"/>
    <p:sldId id="275" r:id="rId11"/>
    <p:sldId id="276" r:id="rId12"/>
    <p:sldId id="283" r:id="rId13"/>
    <p:sldId id="277" r:id="rId14"/>
    <p:sldId id="284" r:id="rId15"/>
    <p:sldId id="278" r:id="rId16"/>
    <p:sldId id="285" r:id="rId17"/>
    <p:sldId id="279" r:id="rId18"/>
    <p:sldId id="287" r:id="rId19"/>
    <p:sldId id="280" r:id="rId20"/>
    <p:sldId id="313" r:id="rId21"/>
    <p:sldId id="312" r:id="rId22"/>
    <p:sldId id="268" r:id="rId23"/>
    <p:sldId id="289" r:id="rId24"/>
    <p:sldId id="290" r:id="rId25"/>
    <p:sldId id="297" r:id="rId26"/>
    <p:sldId id="291" r:id="rId27"/>
    <p:sldId id="298" r:id="rId28"/>
    <p:sldId id="292" r:id="rId29"/>
    <p:sldId id="299" r:id="rId30"/>
    <p:sldId id="320" r:id="rId31"/>
    <p:sldId id="293" r:id="rId32"/>
    <p:sldId id="300" r:id="rId33"/>
    <p:sldId id="294" r:id="rId34"/>
    <p:sldId id="301" r:id="rId35"/>
    <p:sldId id="295" r:id="rId36"/>
    <p:sldId id="302" r:id="rId37"/>
    <p:sldId id="296" r:id="rId38"/>
    <p:sldId id="303" r:id="rId39"/>
    <p:sldId id="273" r:id="rId40"/>
    <p:sldId id="304" r:id="rId41"/>
    <p:sldId id="305" r:id="rId42"/>
    <p:sldId id="306" r:id="rId43"/>
    <p:sldId id="307" r:id="rId44"/>
    <p:sldId id="321" r:id="rId45"/>
    <p:sldId id="322" r:id="rId46"/>
    <p:sldId id="308" r:id="rId47"/>
    <p:sldId id="309" r:id="rId48"/>
    <p:sldId id="310" r:id="rId49"/>
    <p:sldId id="311" r:id="rId50"/>
    <p:sldId id="314" r:id="rId51"/>
    <p:sldId id="315" r:id="rId52"/>
    <p:sldId id="319" r:id="rId53"/>
    <p:sldId id="316" r:id="rId54"/>
    <p:sldId id="317" r:id="rId55"/>
    <p:sldId id="318" r:id="rId56"/>
    <p:sldId id="263" r:id="rId57"/>
    <p:sldId id="272"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064" autoAdjust="0"/>
  </p:normalViewPr>
  <p:slideViewPr>
    <p:cSldViewPr snapToGrid="0">
      <p:cViewPr varScale="1">
        <p:scale>
          <a:sx n="87" d="100"/>
          <a:sy n="87" d="100"/>
        </p:scale>
        <p:origin x="1512" y="90"/>
      </p:cViewPr>
      <p:guideLst/>
    </p:cSldViewPr>
  </p:slideViewPr>
  <p:notesTextViewPr>
    <p:cViewPr>
      <p:scale>
        <a:sx n="1" d="1"/>
        <a:sy n="1" d="1"/>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10/11/2019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7</a:t>
            </a:fld>
            <a:endParaRPr lang="en-GB"/>
          </a:p>
        </p:txBody>
      </p:sp>
    </p:spTree>
    <p:extLst>
      <p:ext uri="{BB962C8B-B14F-4D97-AF65-F5344CB8AC3E}">
        <p14:creationId xmlns:p14="http://schemas.microsoft.com/office/powerpoint/2010/main" val="412964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95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7071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8541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4394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3473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4232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3953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8238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07085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9321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3033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7536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5519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3083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529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691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3217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5671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72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12435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76373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9924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907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10/11/2019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10/11/2019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10/11/2019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10/11/2019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11/10/2019</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6055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49676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AuCAthNHLDU"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29OVH4TZ-uc"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eu-startups.com/2017/12/top-40-business-angels-that-are-rocking-europe-and-help-startups-grow/"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y6dKoWIJif4"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rowdfunder.co.uk/search/projects?filter%5bc%5d=Business&amp;filter%5bt%5d=pending&amp;filter%5bs%5d="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telegraph.co.uk/investing/funds/spot-successful-start-ups-invest/"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s3UyWTAWcWQ"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c8hIwQ5xFY8"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a4aUX5u90oA"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XjBgPgfEWQw" TargetMode="External"/><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youtube.com/watch?v=Z2wvHHn-deQ"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bS0E7RFZMJQ"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gov.uk/business-finance-explained/grants"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youtube.com/watch?v=c8hIwQ5xFY8&amp;index=2&amp;list=PL_sRV9XyVJkck24zUNrFFu1KDDTPj09PU"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WILwp5uJ1Qo"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102780"/>
            <a:ext cx="9144000" cy="2536559"/>
          </a:xfrm>
        </p:spPr>
        <p:txBody>
          <a:bodyPr>
            <a:normAutofit fontScale="32500" lnSpcReduction="20000"/>
          </a:bodyPr>
          <a:lstStyle/>
          <a:p>
            <a:r>
              <a:rPr lang="en-GB" sz="11000" b="1" dirty="0" smtClean="0">
                <a:solidFill>
                  <a:srgbClr val="0070C0"/>
                </a:solidFill>
              </a:rPr>
              <a:t>Edexcel A2 Business</a:t>
            </a:r>
          </a:p>
          <a:p>
            <a:endParaRPr lang="en-GB" sz="4000" dirty="0" smtClean="0"/>
          </a:p>
          <a:p>
            <a:endParaRPr lang="en-GB" sz="4000" dirty="0" smtClean="0"/>
          </a:p>
          <a:p>
            <a:r>
              <a:rPr lang="en-GB" sz="9800" dirty="0" smtClean="0"/>
              <a:t>2.1.2 External Finance</a:t>
            </a:r>
          </a:p>
          <a:p>
            <a:endParaRPr lang="en-GB" sz="4000" dirty="0"/>
          </a:p>
          <a:p>
            <a:endParaRPr lang="en-GB" sz="4000" dirty="0" smtClean="0"/>
          </a:p>
          <a:p>
            <a:r>
              <a:rPr lang="en-GB" sz="11200" dirty="0" smtClean="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3851955"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Friends and family</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Loans from friends and family will probably be offered without the need for security and at lower rates and over longer terms than traditional lenders</a:t>
            </a:r>
          </a:p>
          <a:p>
            <a:r>
              <a:rPr lang="en-GB" dirty="0" smtClean="0"/>
              <a:t>They are also unlikely to need a business plan which means the owner may not need to write one</a:t>
            </a:r>
          </a:p>
          <a:p>
            <a:endParaRPr lang="en-GB" dirty="0"/>
          </a:p>
        </p:txBody>
      </p:sp>
      <p:sp>
        <p:nvSpPr>
          <p:cNvPr id="7" name="Text Placeholder 6"/>
          <p:cNvSpPr>
            <a:spLocks noGrp="1"/>
          </p:cNvSpPr>
          <p:nvPr>
            <p:ph type="body" sz="quarter" idx="3"/>
          </p:nvPr>
        </p:nvSpPr>
        <p:spPr>
          <a:xfrm>
            <a:off x="6172200" y="333716"/>
            <a:ext cx="5183188" cy="823912"/>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172200" y="1169874"/>
            <a:ext cx="5183188" cy="2280897"/>
          </a:xfrm>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a:t>Downside is that it may cause tension and problems if the finance is not repaid or the business does not flourish</a:t>
            </a:r>
            <a:r>
              <a:rPr lang="en-GB" dirty="0" smtClean="0"/>
              <a:t>.</a:t>
            </a:r>
          </a:p>
          <a:p>
            <a:r>
              <a:rPr lang="en-GB" dirty="0" smtClean="0"/>
              <a:t>They may also demand their money back at short notice</a:t>
            </a:r>
            <a:endParaRPr lang="en-GB" dirty="0"/>
          </a:p>
          <a:p>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8410" y="3546806"/>
            <a:ext cx="4790768" cy="3153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1849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#2 Banks</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a:t>Banks may lend a loan to a business to start-up </a:t>
            </a:r>
            <a:r>
              <a:rPr lang="en-GB" dirty="0" smtClean="0"/>
              <a:t>or when a business wants to grow and expand</a:t>
            </a:r>
            <a:endParaRPr lang="en-GB" dirty="0"/>
          </a:p>
          <a:p>
            <a:r>
              <a:rPr lang="en-GB" dirty="0"/>
              <a:t>Banks may also provide a business with an overdraft to help when they have cash flow </a:t>
            </a:r>
            <a:r>
              <a:rPr lang="en-GB" dirty="0" smtClean="0"/>
              <a:t>problems</a:t>
            </a:r>
          </a:p>
          <a:p>
            <a:r>
              <a:rPr lang="en-GB" dirty="0" smtClean="0"/>
              <a:t>All the high street banks have business departments that will deal with commercial loans</a:t>
            </a:r>
            <a:endParaRPr lang="en-GB" dirty="0"/>
          </a:p>
          <a:p>
            <a:endParaRPr lang="en-GB" dirty="0"/>
          </a:p>
        </p:txBody>
      </p:sp>
      <p:pic>
        <p:nvPicPr>
          <p:cNvPr id="3" name="Content Placeholder 2"/>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638941"/>
            <a:ext cx="5181600" cy="2724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5153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3851955"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Banks</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Banks will lend to businesses without asking for a % of the ownership </a:t>
            </a:r>
          </a:p>
          <a:p>
            <a:r>
              <a:rPr lang="en-GB" dirty="0" smtClean="0"/>
              <a:t>Banks will allow the business owner to continue running the business their own way, and not interfere, so the owner retains control of the business (unlike business angels)</a:t>
            </a:r>
            <a:endParaRPr lang="en-GB" dirty="0"/>
          </a:p>
        </p:txBody>
      </p:sp>
      <p:sp>
        <p:nvSpPr>
          <p:cNvPr id="7" name="Text Placeholder 6"/>
          <p:cNvSpPr>
            <a:spLocks noGrp="1"/>
          </p:cNvSpPr>
          <p:nvPr>
            <p:ph type="body" sz="quarter" idx="3"/>
          </p:nvPr>
        </p:nvSpPr>
        <p:spPr>
          <a:xfrm>
            <a:off x="6172200" y="333716"/>
            <a:ext cx="5183188" cy="823912"/>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172200" y="1169874"/>
            <a:ext cx="5183188" cy="3097326"/>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GB" dirty="0" smtClean="0"/>
              <a:t>Bank loans can be expensive compared to other sources of finance and interest must be paid back on time</a:t>
            </a:r>
          </a:p>
          <a:p>
            <a:r>
              <a:rPr lang="en-GB" dirty="0" smtClean="0"/>
              <a:t>It may be hard for a new business owner to obtain a loan as they have no historical sales data to show the bank</a:t>
            </a:r>
          </a:p>
          <a:p>
            <a:r>
              <a:rPr lang="en-GB" dirty="0" smtClean="0"/>
              <a:t>The owner may need to use their own assets as security for the loan e.g. their own house</a:t>
            </a:r>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1092" y="3868186"/>
            <a:ext cx="4292841" cy="2842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6282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#3  Peer to peer funding</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Lending </a:t>
            </a:r>
            <a:r>
              <a:rPr lang="en-GB" dirty="0"/>
              <a:t>marketplaces such as Funding Circle have gained the trust of consumers by offering </a:t>
            </a:r>
            <a:r>
              <a:rPr lang="en-GB" dirty="0" smtClean="0"/>
              <a:t>lower </a:t>
            </a:r>
            <a:r>
              <a:rPr lang="en-GB" dirty="0"/>
              <a:t>rates than banks to </a:t>
            </a:r>
            <a:r>
              <a:rPr lang="en-GB" dirty="0" smtClean="0"/>
              <a:t>business owners who want to borrow money</a:t>
            </a:r>
          </a:p>
          <a:p>
            <a:r>
              <a:rPr lang="en-GB" dirty="0" smtClean="0"/>
              <a:t>Peer-to-peer funding matches businesses that need finance with investors who are looking for a good return on their investment</a:t>
            </a:r>
            <a:endParaRPr lang="en-GB" dirty="0"/>
          </a:p>
        </p:txBody>
      </p:sp>
      <p:pic>
        <p:nvPicPr>
          <p:cNvPr id="8" name="Content Placeholder 7">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470456"/>
            <a:ext cx="5181600" cy="3061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9527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3851955"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Peer to peer funding</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Businesses can get access to funding within a week once approved</a:t>
            </a:r>
          </a:p>
          <a:p>
            <a:r>
              <a:rPr lang="en-GB" dirty="0" smtClean="0"/>
              <a:t>Business owners can apply online</a:t>
            </a:r>
          </a:p>
          <a:p>
            <a:r>
              <a:rPr lang="en-GB" dirty="0" smtClean="0"/>
              <a:t>Investors can expect returns of 6-7% whereas a savings account might only give them 3%</a:t>
            </a:r>
            <a:endParaRPr lang="en-GB" dirty="0"/>
          </a:p>
        </p:txBody>
      </p:sp>
      <p:sp>
        <p:nvSpPr>
          <p:cNvPr id="7" name="Text Placeholder 6"/>
          <p:cNvSpPr>
            <a:spLocks noGrp="1"/>
          </p:cNvSpPr>
          <p:nvPr>
            <p:ph type="body" sz="quarter" idx="3"/>
          </p:nvPr>
        </p:nvSpPr>
        <p:spPr>
          <a:xfrm>
            <a:off x="6172200" y="333716"/>
            <a:ext cx="5183188" cy="823912"/>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172200" y="1169874"/>
            <a:ext cx="5183188" cy="2280897"/>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GB" dirty="0"/>
              <a:t>Peer to peer loans are classified as private business loans, so the money for the loan comes from </a:t>
            </a:r>
            <a:r>
              <a:rPr lang="en-GB" dirty="0" smtClean="0"/>
              <a:t>several </a:t>
            </a:r>
            <a:r>
              <a:rPr lang="en-GB" dirty="0"/>
              <a:t>investors or small businesses</a:t>
            </a:r>
            <a:r>
              <a:rPr lang="en-GB" dirty="0" smtClean="0"/>
              <a:t>.</a:t>
            </a:r>
          </a:p>
          <a:p>
            <a:r>
              <a:rPr lang="en-GB" dirty="0" smtClean="0"/>
              <a:t> </a:t>
            </a:r>
            <a:r>
              <a:rPr lang="en-GB" dirty="0"/>
              <a:t>If there are not enough individuals interested or willing to invest in your loan, you may not be able to acquire the entire amount that </a:t>
            </a:r>
            <a:r>
              <a:rPr lang="en-GB" dirty="0" smtClean="0"/>
              <a:t>the business needs</a:t>
            </a: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6052" y="3628104"/>
            <a:ext cx="4275483" cy="2735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6172200" y="4866968"/>
            <a:ext cx="984565" cy="369332"/>
          </a:xfrm>
          <a:prstGeom prst="rect">
            <a:avLst/>
          </a:prstGeom>
          <a:solidFill>
            <a:srgbClr val="C00000"/>
          </a:solidFill>
        </p:spPr>
        <p:txBody>
          <a:bodyPr wrap="none" rtlCol="0">
            <a:spAutoFit/>
          </a:bodyPr>
          <a:lstStyle/>
          <a:p>
            <a:r>
              <a:rPr lang="en-GB" dirty="0" smtClean="0">
                <a:solidFill>
                  <a:schemeClr val="bg1"/>
                </a:solidFill>
                <a:latin typeface="Arial Rounded MT Bold" panose="020F0704030504030204" pitchFamily="34" charset="0"/>
              </a:rPr>
              <a:t>Lender</a:t>
            </a:r>
            <a:endParaRPr lang="en-GB" dirty="0">
              <a:solidFill>
                <a:schemeClr val="bg1"/>
              </a:solidFill>
              <a:latin typeface="Arial Rounded MT Bold" panose="020F0704030504030204" pitchFamily="34" charset="0"/>
            </a:endParaRPr>
          </a:p>
        </p:txBody>
      </p:sp>
      <p:sp>
        <p:nvSpPr>
          <p:cNvPr id="10" name="TextBox 9"/>
          <p:cNvSpPr txBox="1"/>
          <p:nvPr/>
        </p:nvSpPr>
        <p:spPr>
          <a:xfrm>
            <a:off x="10545447" y="4811120"/>
            <a:ext cx="1243867" cy="369332"/>
          </a:xfrm>
          <a:prstGeom prst="rect">
            <a:avLst/>
          </a:prstGeom>
          <a:solidFill>
            <a:srgbClr val="C00000"/>
          </a:solidFill>
        </p:spPr>
        <p:txBody>
          <a:bodyPr wrap="none" rtlCol="0">
            <a:spAutoFit/>
          </a:bodyPr>
          <a:lstStyle/>
          <a:p>
            <a:r>
              <a:rPr lang="en-GB" dirty="0" smtClean="0">
                <a:solidFill>
                  <a:schemeClr val="bg1"/>
                </a:solidFill>
                <a:latin typeface="Arial Rounded MT Bold" panose="020F0704030504030204" pitchFamily="34" charset="0"/>
              </a:rPr>
              <a:t>Borrower</a:t>
            </a:r>
            <a:endParaRPr lang="en-GB" dirty="0">
              <a:solidFill>
                <a:schemeClr val="bg1"/>
              </a:solidFill>
              <a:latin typeface="Arial Rounded MT Bold" panose="020F0704030504030204" pitchFamily="34" charset="0"/>
            </a:endParaRPr>
          </a:p>
        </p:txBody>
      </p:sp>
      <p:pic>
        <p:nvPicPr>
          <p:cNvPr id="1026" name="Picture 2" descr="Arrow, Directory, Signposts, Direction, Right, Nex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6708" y="3488220"/>
            <a:ext cx="3460955" cy="230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29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#4 Business angels</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GB" dirty="0" smtClean="0"/>
              <a:t>An </a:t>
            </a:r>
            <a:r>
              <a:rPr lang="en-GB" dirty="0"/>
              <a:t>a</a:t>
            </a:r>
            <a:r>
              <a:rPr lang="en-GB" dirty="0" smtClean="0"/>
              <a:t>ngel </a:t>
            </a:r>
            <a:r>
              <a:rPr lang="en-GB" dirty="0"/>
              <a:t>investor </a:t>
            </a:r>
            <a:r>
              <a:rPr lang="en-GB" dirty="0" smtClean="0"/>
              <a:t>offers to lend their </a:t>
            </a:r>
            <a:r>
              <a:rPr lang="en-GB" dirty="0"/>
              <a:t>personal disposable </a:t>
            </a:r>
            <a:r>
              <a:rPr lang="en-GB" dirty="0" smtClean="0"/>
              <a:t>finance</a:t>
            </a:r>
            <a:endParaRPr lang="en-GB" dirty="0"/>
          </a:p>
          <a:p>
            <a:r>
              <a:rPr lang="en-GB" dirty="0"/>
              <a:t>The </a:t>
            </a:r>
            <a:r>
              <a:rPr lang="en-GB" dirty="0" smtClean="0"/>
              <a:t>angel </a:t>
            </a:r>
            <a:r>
              <a:rPr lang="en-GB" dirty="0"/>
              <a:t>would normally take shares in </a:t>
            </a:r>
            <a:r>
              <a:rPr lang="en-GB" dirty="0" smtClean="0"/>
              <a:t>the  </a:t>
            </a:r>
            <a:r>
              <a:rPr lang="en-GB" dirty="0"/>
              <a:t>business in return for providing </a:t>
            </a:r>
            <a:r>
              <a:rPr lang="en-GB" dirty="0" smtClean="0"/>
              <a:t>finance</a:t>
            </a:r>
            <a:endParaRPr lang="en-GB" dirty="0"/>
          </a:p>
          <a:p>
            <a:r>
              <a:rPr lang="en-GB" dirty="0" smtClean="0"/>
              <a:t>Angels normally </a:t>
            </a:r>
            <a:r>
              <a:rPr lang="en-GB" dirty="0"/>
              <a:t>seek to not only provide </a:t>
            </a:r>
            <a:r>
              <a:rPr lang="en-GB" dirty="0" smtClean="0"/>
              <a:t>the business </a:t>
            </a:r>
            <a:r>
              <a:rPr lang="en-GB" dirty="0"/>
              <a:t>with money to grow, but also bring their experience and knowledge to help </a:t>
            </a:r>
            <a:r>
              <a:rPr lang="en-GB" dirty="0" smtClean="0"/>
              <a:t>the </a:t>
            </a:r>
            <a:r>
              <a:rPr lang="en-GB" dirty="0"/>
              <a:t>company achieve </a:t>
            </a:r>
            <a:r>
              <a:rPr lang="en-GB" dirty="0" smtClean="0"/>
              <a:t>success</a:t>
            </a:r>
            <a:endParaRPr lang="en-GB" dirty="0"/>
          </a:p>
          <a:p>
            <a:r>
              <a:rPr lang="en-GB" dirty="0"/>
              <a:t>Angel Investors seek to have a return on their investment over a period of 3-8 </a:t>
            </a:r>
            <a:r>
              <a:rPr lang="en-GB" dirty="0" smtClean="0"/>
              <a:t>years</a:t>
            </a:r>
            <a:endParaRPr lang="en-GB" dirty="0"/>
          </a:p>
          <a:p>
            <a:r>
              <a:rPr lang="en-GB" dirty="0" smtClean="0"/>
              <a:t>Usually smaller loan amounts than a venture capitalist</a:t>
            </a:r>
            <a:endParaRPr lang="en-GB" dirty="0"/>
          </a:p>
          <a:p>
            <a:endParaRPr lang="en-GB" dirty="0"/>
          </a:p>
        </p:txBody>
      </p:sp>
      <p:pic>
        <p:nvPicPr>
          <p:cNvPr id="6" name="Content Placeholder 5">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491437"/>
            <a:ext cx="5181600" cy="3019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2401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3851955"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Business angels</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pPr fontAlgn="base"/>
            <a:r>
              <a:rPr lang="en-GB" dirty="0" smtClean="0"/>
              <a:t>Angels </a:t>
            </a:r>
            <a:r>
              <a:rPr lang="en-GB" dirty="0"/>
              <a:t>are free to make investment decisions quickly</a:t>
            </a:r>
          </a:p>
          <a:p>
            <a:pPr fontAlgn="base"/>
            <a:r>
              <a:rPr lang="en-GB" dirty="0" smtClean="0"/>
              <a:t>The owner gets access </a:t>
            </a:r>
            <a:r>
              <a:rPr lang="en-GB" dirty="0"/>
              <a:t>to your investor's sector knowledge and contacts</a:t>
            </a:r>
          </a:p>
          <a:p>
            <a:pPr fontAlgn="base"/>
            <a:r>
              <a:rPr lang="en-GB" dirty="0" smtClean="0"/>
              <a:t>The owner gets access </a:t>
            </a:r>
            <a:r>
              <a:rPr lang="en-GB" dirty="0"/>
              <a:t>to </a:t>
            </a:r>
            <a:r>
              <a:rPr lang="en-GB" dirty="0" smtClean="0"/>
              <a:t>angels </a:t>
            </a:r>
            <a:r>
              <a:rPr lang="en-GB" dirty="0"/>
              <a:t>mentoring or management skills</a:t>
            </a:r>
          </a:p>
          <a:p>
            <a:pPr fontAlgn="base"/>
            <a:r>
              <a:rPr lang="en-GB" dirty="0" smtClean="0"/>
              <a:t>The owner will have no </a:t>
            </a:r>
            <a:r>
              <a:rPr lang="en-GB" dirty="0"/>
              <a:t>repayments or </a:t>
            </a:r>
            <a:r>
              <a:rPr lang="en-GB" dirty="0" smtClean="0"/>
              <a:t>interest on the money lent</a:t>
            </a:r>
            <a:endParaRPr lang="en-GB" dirty="0"/>
          </a:p>
          <a:p>
            <a:endParaRPr lang="en-GB" dirty="0"/>
          </a:p>
        </p:txBody>
      </p:sp>
      <p:sp>
        <p:nvSpPr>
          <p:cNvPr id="7" name="Text Placeholder 6"/>
          <p:cNvSpPr>
            <a:spLocks noGrp="1"/>
          </p:cNvSpPr>
          <p:nvPr>
            <p:ph type="body" sz="quarter" idx="3"/>
          </p:nvPr>
        </p:nvSpPr>
        <p:spPr>
          <a:xfrm>
            <a:off x="6172200" y="333716"/>
            <a:ext cx="5183188" cy="823912"/>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172200" y="1169874"/>
            <a:ext cx="5183188" cy="2280897"/>
          </a:xfrm>
        </p:spPr>
        <p:style>
          <a:lnRef idx="2">
            <a:schemeClr val="dk1"/>
          </a:lnRef>
          <a:fillRef idx="1">
            <a:schemeClr val="lt1"/>
          </a:fillRef>
          <a:effectRef idx="0">
            <a:schemeClr val="dk1"/>
          </a:effectRef>
          <a:fontRef idx="minor">
            <a:schemeClr val="dk1"/>
          </a:fontRef>
        </p:style>
        <p:txBody>
          <a:bodyPr>
            <a:normAutofit/>
          </a:bodyPr>
          <a:lstStyle/>
          <a:p>
            <a:pPr fontAlgn="base"/>
            <a:r>
              <a:rPr lang="en-GB" dirty="0" smtClean="0"/>
              <a:t>Not </a:t>
            </a:r>
            <a:r>
              <a:rPr lang="en-GB" dirty="0"/>
              <a:t>suitable for investments below £10,000 or more than £500,000</a:t>
            </a:r>
          </a:p>
          <a:p>
            <a:pPr fontAlgn="base"/>
            <a:r>
              <a:rPr lang="en-GB" dirty="0" smtClean="0"/>
              <a:t>Owner needs to give up </a:t>
            </a:r>
            <a:r>
              <a:rPr lang="en-GB" dirty="0"/>
              <a:t>a share of </a:t>
            </a:r>
            <a:r>
              <a:rPr lang="en-GB" dirty="0" smtClean="0"/>
              <a:t>the  </a:t>
            </a:r>
            <a:r>
              <a:rPr lang="en-GB" dirty="0"/>
              <a:t>business</a:t>
            </a:r>
          </a:p>
          <a:p>
            <a:endParaRPr lang="en-GB"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67454" y="3637935"/>
            <a:ext cx="3520737" cy="2551727"/>
          </a:xfrm>
          <a:prstGeom prst="rect">
            <a:avLst/>
          </a:prstGeom>
        </p:spPr>
      </p:pic>
    </p:spTree>
    <p:extLst>
      <p:ext uri="{BB962C8B-B14F-4D97-AF65-F5344CB8AC3E}">
        <p14:creationId xmlns:p14="http://schemas.microsoft.com/office/powerpoint/2010/main" val="1279579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#5 Crowd funding</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pPr>
            <a:r>
              <a:rPr lang="en-GB" dirty="0" smtClean="0"/>
              <a:t>Crowd funding is where a </a:t>
            </a:r>
            <a:r>
              <a:rPr lang="en-GB" dirty="0"/>
              <a:t>large number of people fund a project over the internet making small investments each, 3 ways to fund:</a:t>
            </a:r>
          </a:p>
          <a:p>
            <a:r>
              <a:rPr lang="en-GB" dirty="0">
                <a:solidFill>
                  <a:srgbClr val="FF0000"/>
                </a:solidFill>
              </a:rPr>
              <a:t>Donate</a:t>
            </a:r>
            <a:r>
              <a:rPr lang="en-GB" dirty="0"/>
              <a:t>: no money back, but rewards like tickets or a newsletter</a:t>
            </a:r>
          </a:p>
          <a:p>
            <a:r>
              <a:rPr lang="en-GB" dirty="0">
                <a:solidFill>
                  <a:srgbClr val="FF0000"/>
                </a:solidFill>
              </a:rPr>
              <a:t>Lend</a:t>
            </a:r>
            <a:r>
              <a:rPr lang="en-GB" dirty="0"/>
              <a:t>: get money back with interest and satisfaction of contributing to success of a small business</a:t>
            </a:r>
          </a:p>
          <a:p>
            <a:r>
              <a:rPr lang="en-GB" dirty="0">
                <a:solidFill>
                  <a:srgbClr val="FF0000"/>
                </a:solidFill>
              </a:rPr>
              <a:t>Invest</a:t>
            </a:r>
            <a:r>
              <a:rPr lang="en-GB" dirty="0"/>
              <a:t>: Invest in a business in exchange for equity or shares which may increase in value </a:t>
            </a:r>
          </a:p>
          <a:p>
            <a:endParaRPr lang="en-GB" dirty="0"/>
          </a:p>
        </p:txBody>
      </p:sp>
      <p:pic>
        <p:nvPicPr>
          <p:cNvPr id="6" name="Content Placeholder 5">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569902"/>
            <a:ext cx="5181600" cy="2862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3727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3851955"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Crowd funding</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Good alternative to loans for small business owners</a:t>
            </a:r>
          </a:p>
          <a:p>
            <a:r>
              <a:rPr lang="en-GB" dirty="0" smtClean="0"/>
              <a:t>Finance can be obtained without paying upfront fees</a:t>
            </a:r>
          </a:p>
          <a:p>
            <a:r>
              <a:rPr lang="en-GB" dirty="0" smtClean="0"/>
              <a:t>The business can generate funds and also promote the business at the same time</a:t>
            </a:r>
            <a:endParaRPr lang="en-GB" dirty="0"/>
          </a:p>
        </p:txBody>
      </p:sp>
      <p:sp>
        <p:nvSpPr>
          <p:cNvPr id="7" name="Text Placeholder 6"/>
          <p:cNvSpPr>
            <a:spLocks noGrp="1"/>
          </p:cNvSpPr>
          <p:nvPr>
            <p:ph type="body" sz="quarter" idx="3"/>
          </p:nvPr>
        </p:nvSpPr>
        <p:spPr>
          <a:xfrm>
            <a:off x="6172200" y="333716"/>
            <a:ext cx="5183188" cy="823912"/>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172200" y="1169874"/>
            <a:ext cx="5183188" cy="2280897"/>
          </a:xfrm>
        </p:spPr>
        <p:style>
          <a:lnRef idx="2">
            <a:schemeClr val="dk1"/>
          </a:lnRef>
          <a:fillRef idx="1">
            <a:schemeClr val="lt1"/>
          </a:fillRef>
          <a:effectRef idx="0">
            <a:schemeClr val="dk1"/>
          </a:effectRef>
          <a:fontRef idx="minor">
            <a:schemeClr val="dk1"/>
          </a:fontRef>
        </p:style>
        <p:txBody>
          <a:bodyPr/>
          <a:lstStyle/>
          <a:p>
            <a:r>
              <a:rPr lang="en-GB" dirty="0" smtClean="0"/>
              <a:t>The business will need to show case their idea to investors and may need to put together a video and other promotional material to attract investors</a:t>
            </a:r>
            <a:endParaRPr lang="en-GB" dirty="0"/>
          </a:p>
        </p:txBody>
      </p:sp>
      <p:pic>
        <p:nvPicPr>
          <p:cNvPr id="10" name="Picture 9">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4068462"/>
            <a:ext cx="5308652" cy="1272758"/>
          </a:xfrm>
          <a:prstGeom prst="rect">
            <a:avLst/>
          </a:prstGeom>
        </p:spPr>
      </p:pic>
    </p:spTree>
    <p:extLst>
      <p:ext uri="{BB962C8B-B14F-4D97-AF65-F5344CB8AC3E}">
        <p14:creationId xmlns:p14="http://schemas.microsoft.com/office/powerpoint/2010/main" val="137306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#6 Other businesses</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Other businesses may wish to invest in start-ups</a:t>
            </a:r>
          </a:p>
          <a:p>
            <a:r>
              <a:rPr lang="en-GB" dirty="0" smtClean="0"/>
              <a:t>A business may have surplus profit and view this as a way to get a good return on their investment</a:t>
            </a:r>
          </a:p>
          <a:p>
            <a:r>
              <a:rPr lang="en-GB" dirty="0" smtClean="0"/>
              <a:t>Usually IT or disruptive technology businesses will attract funding as they are likely to offer a larger % return on investment</a:t>
            </a:r>
            <a:endParaRPr lang="en-GB" dirty="0"/>
          </a:p>
          <a:p>
            <a:endParaRPr lang="en-GB" dirty="0"/>
          </a:p>
        </p:txBody>
      </p:sp>
      <p:pic>
        <p:nvPicPr>
          <p:cNvPr id="6" name="Content Placeholder 5">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398802"/>
            <a:ext cx="5181600" cy="3204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4096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GB" dirty="0" smtClean="0"/>
              <a:t>Worksheet</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2318104"/>
            <a:ext cx="10515600" cy="3366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2898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a:solidFill>
                  <a:srgbClr val="0070C0"/>
                </a:solidFill>
              </a:rPr>
              <a:t>Methods of finance</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1918567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Methods of finance</a:t>
            </a:r>
            <a:endParaRPr lang="en-GB" dirty="0"/>
          </a:p>
        </p:txBody>
      </p:sp>
      <p:sp>
        <p:nvSpPr>
          <p:cNvPr id="7" name="Content Placeholder 6"/>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smtClean="0"/>
              <a:t>There are many external methods of finance available to a business, these are the ones that Edexcel would like you to know the advantages and disadvantages for:</a:t>
            </a:r>
          </a:p>
          <a:p>
            <a:pPr marL="914400" lvl="1" indent="-457200">
              <a:buFont typeface="+mj-lt"/>
              <a:buAutoNum type="arabicPeriod"/>
            </a:pPr>
            <a:r>
              <a:rPr lang="en-GB" dirty="0"/>
              <a:t>loans</a:t>
            </a:r>
          </a:p>
          <a:p>
            <a:pPr marL="914400" lvl="1" indent="-457200">
              <a:buFont typeface="+mj-lt"/>
              <a:buAutoNum type="arabicPeriod"/>
            </a:pPr>
            <a:r>
              <a:rPr lang="en-GB" dirty="0"/>
              <a:t>share capital</a:t>
            </a:r>
          </a:p>
          <a:p>
            <a:pPr marL="914400" lvl="1" indent="-457200">
              <a:buFont typeface="+mj-lt"/>
              <a:buAutoNum type="arabicPeriod"/>
            </a:pPr>
            <a:r>
              <a:rPr lang="en-GB" dirty="0"/>
              <a:t>venture capital</a:t>
            </a:r>
          </a:p>
          <a:p>
            <a:pPr marL="914400" lvl="1" indent="-457200">
              <a:buFont typeface="+mj-lt"/>
              <a:buAutoNum type="arabicPeriod"/>
            </a:pPr>
            <a:r>
              <a:rPr lang="en-GB" dirty="0"/>
              <a:t>overdrafts</a:t>
            </a:r>
          </a:p>
          <a:p>
            <a:pPr marL="914400" lvl="1" indent="-457200">
              <a:buFont typeface="+mj-lt"/>
              <a:buAutoNum type="arabicPeriod"/>
            </a:pPr>
            <a:r>
              <a:rPr lang="en-GB" dirty="0"/>
              <a:t>leasing</a:t>
            </a:r>
          </a:p>
          <a:p>
            <a:pPr marL="914400" lvl="1" indent="-457200">
              <a:buFont typeface="+mj-lt"/>
              <a:buAutoNum type="arabicPeriod"/>
            </a:pPr>
            <a:r>
              <a:rPr lang="en-GB" dirty="0"/>
              <a:t>trade credit</a:t>
            </a:r>
          </a:p>
          <a:p>
            <a:pPr marL="914400" lvl="1" indent="-457200">
              <a:buFont typeface="+mj-lt"/>
              <a:buAutoNum type="arabicPeriod"/>
            </a:pPr>
            <a:r>
              <a:rPr lang="en-GB" dirty="0"/>
              <a:t>grants</a:t>
            </a:r>
          </a:p>
          <a:p>
            <a:endParaRPr lang="en-GB" dirty="0" smtClean="0"/>
          </a:p>
          <a:p>
            <a:endParaRPr lang="en-GB" dirty="0"/>
          </a:p>
        </p:txBody>
      </p:sp>
      <p:grpSp>
        <p:nvGrpSpPr>
          <p:cNvPr id="11" name="Group 10"/>
          <p:cNvGrpSpPr/>
          <p:nvPr/>
        </p:nvGrpSpPr>
        <p:grpSpPr>
          <a:xfrm>
            <a:off x="7411131" y="3449627"/>
            <a:ext cx="3735841" cy="2033257"/>
            <a:chOff x="6096000" y="4429341"/>
            <a:chExt cx="3735841" cy="2033257"/>
          </a:xfrm>
        </p:grpSpPr>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4429341"/>
              <a:ext cx="3735841" cy="2033257"/>
            </a:xfrm>
            <a:prstGeom prst="rect">
              <a:avLst/>
            </a:prstGeom>
          </p:spPr>
        </p:pic>
        <p:sp>
          <p:nvSpPr>
            <p:cNvPr id="13" name="TextBox 12"/>
            <p:cNvSpPr txBox="1"/>
            <p:nvPr/>
          </p:nvSpPr>
          <p:spPr>
            <a:xfrm>
              <a:off x="6729960" y="4429341"/>
              <a:ext cx="2467920"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GB" dirty="0" smtClean="0">
                  <a:latin typeface="Arial Black" panose="020B0A04020102020204" pitchFamily="34" charset="0"/>
                </a:rPr>
                <a:t>Method of finance</a:t>
              </a:r>
              <a:endParaRPr lang="en-GB" dirty="0">
                <a:latin typeface="Arial Black" panose="020B0A04020102020204" pitchFamily="34" charset="0"/>
              </a:endParaRPr>
            </a:p>
          </p:txBody>
        </p:sp>
      </p:grpSp>
    </p:spTree>
    <p:extLst>
      <p:ext uri="{BB962C8B-B14F-4D97-AF65-F5344CB8AC3E}">
        <p14:creationId xmlns:p14="http://schemas.microsoft.com/office/powerpoint/2010/main" val="3794585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#1 Loans</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Loaning money from a bank is like “renting” the money</a:t>
            </a:r>
          </a:p>
          <a:p>
            <a:r>
              <a:rPr lang="en-GB" dirty="0"/>
              <a:t>Banks will lend to small business but may not lend when they first start-up as there is no track record or history of them making money.</a:t>
            </a:r>
          </a:p>
          <a:p>
            <a:r>
              <a:rPr lang="en-GB" dirty="0"/>
              <a:t>Loans are quick to set up </a:t>
            </a:r>
          </a:p>
          <a:p>
            <a:r>
              <a:rPr lang="en-GB" dirty="0"/>
              <a:t>Loans are affected by interest rates – if they go up the cost of borrowing will go up too and the business may have to pay more interest back to the bank</a:t>
            </a:r>
          </a:p>
          <a:p>
            <a:endParaRPr lang="en-GB" dirty="0"/>
          </a:p>
        </p:txBody>
      </p:sp>
      <p:pic>
        <p:nvPicPr>
          <p:cNvPr id="10" name="Content Placeholder 9">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202629" y="1825625"/>
            <a:ext cx="5120742"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hlinkClick r:id="rId2"/>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93159" y="2930126"/>
            <a:ext cx="1269841" cy="888889"/>
          </a:xfrm>
          <a:prstGeom prst="rect">
            <a:avLst/>
          </a:prstGeom>
        </p:spPr>
      </p:pic>
    </p:spTree>
    <p:extLst>
      <p:ext uri="{BB962C8B-B14F-4D97-AF65-F5344CB8AC3E}">
        <p14:creationId xmlns:p14="http://schemas.microsoft.com/office/powerpoint/2010/main" val="2291246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3851955"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#1 Loans</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As the loan is fixed for a certain length of time the business owner can plan ahead and knows exactly what the repayments will be and when they will leave the bank account</a:t>
            </a:r>
          </a:p>
          <a:p>
            <a:r>
              <a:rPr lang="en-GB" dirty="0" smtClean="0"/>
              <a:t>Banks will not ask for a % of the business or get involved in the running of the business</a:t>
            </a:r>
          </a:p>
          <a:p>
            <a:r>
              <a:rPr lang="en-GB" dirty="0" smtClean="0"/>
              <a:t>Getting into a high street bank to apply for a business loan is a straightforward process</a:t>
            </a:r>
            <a:endParaRPr lang="en-GB" dirty="0"/>
          </a:p>
        </p:txBody>
      </p:sp>
      <p:sp>
        <p:nvSpPr>
          <p:cNvPr id="7" name="Text Placeholder 6"/>
          <p:cNvSpPr>
            <a:spLocks noGrp="1"/>
          </p:cNvSpPr>
          <p:nvPr>
            <p:ph type="body" sz="quarter" idx="3"/>
          </p:nvPr>
        </p:nvSpPr>
        <p:spPr>
          <a:xfrm>
            <a:off x="6172200" y="333716"/>
            <a:ext cx="5183188" cy="823912"/>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172200" y="1169874"/>
            <a:ext cx="5183188" cy="2280897"/>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GB" dirty="0"/>
              <a:t>A bank will charge interest on the loan</a:t>
            </a:r>
          </a:p>
          <a:p>
            <a:r>
              <a:rPr lang="en-GB" dirty="0" smtClean="0"/>
              <a:t>Not very flexible, the business may incur a penalty if they decide to settle the loan early</a:t>
            </a:r>
            <a:endParaRPr lang="en-GB" dirty="0"/>
          </a:p>
          <a:p>
            <a:r>
              <a:rPr lang="en-GB" dirty="0"/>
              <a:t>A bank will ask for security or collateral on a loan this may be a house or another asset that can be seized if the loan is not paid back</a:t>
            </a:r>
          </a:p>
          <a:p>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3463017"/>
            <a:ext cx="5183188" cy="1487555"/>
          </a:xfrm>
          <a:prstGeom prst="rect">
            <a:avLst/>
          </a:prstGeom>
        </p:spPr>
      </p:pic>
    </p:spTree>
    <p:extLst>
      <p:ext uri="{BB962C8B-B14F-4D97-AF65-F5344CB8AC3E}">
        <p14:creationId xmlns:p14="http://schemas.microsoft.com/office/powerpoint/2010/main" val="3744977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#2 </a:t>
            </a:r>
            <a:r>
              <a:rPr lang="en-GB" dirty="0"/>
              <a:t>Share capital</a:t>
            </a:r>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a:t>In a public limited </a:t>
            </a:r>
            <a:r>
              <a:rPr lang="en-GB" dirty="0" smtClean="0"/>
              <a:t>company – plc - one </a:t>
            </a:r>
            <a:r>
              <a:rPr lang="en-GB" dirty="0"/>
              <a:t>that has been floated on the stock </a:t>
            </a:r>
            <a:r>
              <a:rPr lang="en-GB" dirty="0" smtClean="0"/>
              <a:t>market</a:t>
            </a:r>
            <a:r>
              <a:rPr lang="en-GB" dirty="0"/>
              <a:t> </a:t>
            </a:r>
            <a:r>
              <a:rPr lang="en-GB" dirty="0" smtClean="0"/>
              <a:t>-  </a:t>
            </a:r>
            <a:r>
              <a:rPr lang="en-GB" dirty="0"/>
              <a:t>they can raise more finance to expand by having an ordinary share </a:t>
            </a:r>
            <a:r>
              <a:rPr lang="en-GB" dirty="0" smtClean="0"/>
              <a:t>issue</a:t>
            </a:r>
            <a:endParaRPr lang="en-GB" dirty="0"/>
          </a:p>
          <a:p>
            <a:r>
              <a:rPr lang="en-GB" dirty="0"/>
              <a:t>This is an external and long term method of finance  but would only apply to a large business with a plc after its </a:t>
            </a:r>
            <a:r>
              <a:rPr lang="en-GB" dirty="0" smtClean="0"/>
              <a:t>name </a:t>
            </a:r>
            <a:endParaRPr lang="en-GB" dirty="0"/>
          </a:p>
          <a:p>
            <a:endParaRPr lang="en-GB" dirty="0"/>
          </a:p>
        </p:txBody>
      </p:sp>
      <p:pic>
        <p:nvPicPr>
          <p:cNvPr id="7" name="Picture 2" descr="http://www.j-sainsbury.co.uk/images/JSainsburysplc_Header.jpg"/>
          <p:cNvPicPr>
            <a:picLocks noChangeAspect="1" noChangeArrowheads="1"/>
          </p:cNvPicPr>
          <p:nvPr/>
        </p:nvPicPr>
        <p:blipFill>
          <a:blip r:embed="rId2"/>
          <a:srcRect/>
          <a:stretch>
            <a:fillRect/>
          </a:stretch>
        </p:blipFill>
        <p:spPr bwMode="auto">
          <a:xfrm>
            <a:off x="6815819" y="1825625"/>
            <a:ext cx="3714776" cy="1143008"/>
          </a:xfrm>
          <a:prstGeom prst="rect">
            <a:avLst/>
          </a:prstGeom>
          <a:noFill/>
        </p:spPr>
      </p:pic>
      <p:pic>
        <p:nvPicPr>
          <p:cNvPr id="8" name="Picture 4" descr="http://www.wellesleyaldershot.co.uk/wp-content/uploads/2011/07/grainger-plc-RG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15819" y="3111509"/>
            <a:ext cx="3786692" cy="1214446"/>
          </a:xfrm>
          <a:prstGeom prst="rect">
            <a:avLst/>
          </a:prstGeom>
          <a:noFill/>
        </p:spPr>
      </p:pic>
      <p:pic>
        <p:nvPicPr>
          <p:cNvPr id="9" name="Picture 6" descr="http://www.professionalbuildersmerchant.co.uk/images/uploads/news/Travis_Perkins_LTD_mai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73009" y="4325955"/>
            <a:ext cx="3286116" cy="1564817"/>
          </a:xfrm>
          <a:prstGeom prst="rect">
            <a:avLst/>
          </a:prstGeom>
          <a:noFill/>
        </p:spPr>
      </p:pic>
    </p:spTree>
    <p:extLst>
      <p:ext uri="{BB962C8B-B14F-4D97-AF65-F5344CB8AC3E}">
        <p14:creationId xmlns:p14="http://schemas.microsoft.com/office/powerpoint/2010/main" val="178176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3851955"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#2 Share capital</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Investors are often prepared to provide extra funding as the business grows</a:t>
            </a:r>
          </a:p>
          <a:p>
            <a:r>
              <a:rPr lang="en-GB" dirty="0" smtClean="0"/>
              <a:t>More cost effective way to raise finance than a loan – no interest to pay back</a:t>
            </a:r>
          </a:p>
          <a:p>
            <a:r>
              <a:rPr lang="en-GB" dirty="0" smtClean="0"/>
              <a:t>Finance is based on acquiring more equity rather getting further into debt</a:t>
            </a:r>
            <a:endParaRPr lang="en-GB" dirty="0"/>
          </a:p>
        </p:txBody>
      </p:sp>
      <p:sp>
        <p:nvSpPr>
          <p:cNvPr id="7" name="Text Placeholder 6"/>
          <p:cNvSpPr>
            <a:spLocks noGrp="1"/>
          </p:cNvSpPr>
          <p:nvPr>
            <p:ph type="body" sz="quarter" idx="3"/>
          </p:nvPr>
        </p:nvSpPr>
        <p:spPr>
          <a:xfrm>
            <a:off x="6172200" y="333716"/>
            <a:ext cx="5183188" cy="823912"/>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172200" y="1169874"/>
            <a:ext cx="5183188" cy="2280897"/>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GB" dirty="0" smtClean="0"/>
              <a:t>Potential investors may require a great deal of background information before they buy the shares</a:t>
            </a:r>
          </a:p>
          <a:p>
            <a:r>
              <a:rPr lang="en-GB" dirty="0" smtClean="0"/>
              <a:t>The more shares that are sold, the more the profits have to be divided up and paid out to investors as dividends</a:t>
            </a:r>
          </a:p>
          <a:p>
            <a:r>
              <a:rPr lang="en-GB" dirty="0" smtClean="0"/>
              <a:t>Can be expensive and slow process to organise</a:t>
            </a:r>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7159" y="3684103"/>
            <a:ext cx="4146099" cy="2766525"/>
          </a:xfrm>
          <a:prstGeom prst="rect">
            <a:avLst/>
          </a:prstGeom>
        </p:spPr>
      </p:pic>
    </p:spTree>
    <p:extLst>
      <p:ext uri="{BB962C8B-B14F-4D97-AF65-F5344CB8AC3E}">
        <p14:creationId xmlns:p14="http://schemas.microsoft.com/office/powerpoint/2010/main" val="3176820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#3 venture capital</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lnSpc>
                <a:spcPct val="120000"/>
              </a:lnSpc>
              <a:spcBef>
                <a:spcPts val="0"/>
              </a:spcBef>
              <a:buNone/>
            </a:pPr>
            <a:r>
              <a:rPr lang="en-GB" dirty="0" smtClean="0"/>
              <a:t> </a:t>
            </a:r>
            <a:r>
              <a:rPr lang="en-GB" dirty="0"/>
              <a:t>Venture capitalists (VCs) will invest large sums of </a:t>
            </a:r>
            <a:r>
              <a:rPr lang="en-GB" dirty="0" smtClean="0"/>
              <a:t> other people’s money </a:t>
            </a:r>
            <a:r>
              <a:rPr lang="en-GB" dirty="0"/>
              <a:t>in a business in return for shares in the company.</a:t>
            </a:r>
          </a:p>
          <a:p>
            <a:pPr marL="0" indent="0">
              <a:lnSpc>
                <a:spcPct val="120000"/>
              </a:lnSpc>
              <a:spcBef>
                <a:spcPts val="0"/>
              </a:spcBef>
              <a:buNone/>
            </a:pPr>
            <a:endParaRPr lang="en-GB" dirty="0"/>
          </a:p>
          <a:p>
            <a:pPr marL="0" indent="0">
              <a:lnSpc>
                <a:spcPct val="120000"/>
              </a:lnSpc>
              <a:spcBef>
                <a:spcPts val="0"/>
              </a:spcBef>
              <a:buNone/>
            </a:pPr>
            <a:r>
              <a:rPr lang="en-GB" dirty="0"/>
              <a:t>Typically, VCs will invest at least £50 000 in a small regional business although this can rise into millions of pounds.</a:t>
            </a:r>
          </a:p>
          <a:p>
            <a:pPr marL="0" indent="0">
              <a:lnSpc>
                <a:spcPct val="120000"/>
              </a:lnSpc>
              <a:spcBef>
                <a:spcPts val="0"/>
              </a:spcBef>
              <a:buNone/>
            </a:pPr>
            <a:endParaRPr lang="en-GB" dirty="0"/>
          </a:p>
          <a:p>
            <a:pPr marL="0" indent="0">
              <a:lnSpc>
                <a:spcPct val="120000"/>
              </a:lnSpc>
              <a:spcBef>
                <a:spcPts val="0"/>
              </a:spcBef>
              <a:buNone/>
            </a:pPr>
            <a:r>
              <a:rPr lang="en-GB" dirty="0"/>
              <a:t>The VC will look for a high rate of return in a specific time </a:t>
            </a:r>
            <a:r>
              <a:rPr lang="en-GB" dirty="0" smtClean="0"/>
              <a:t>period</a:t>
            </a:r>
            <a:r>
              <a:rPr lang="en-GB" dirty="0"/>
              <a:t> </a:t>
            </a:r>
            <a:r>
              <a:rPr lang="en-GB" dirty="0" smtClean="0"/>
              <a:t>e.g. 5 years</a:t>
            </a:r>
          </a:p>
          <a:p>
            <a:pPr marL="0" indent="0">
              <a:lnSpc>
                <a:spcPct val="120000"/>
              </a:lnSpc>
              <a:spcBef>
                <a:spcPts val="0"/>
              </a:spcBef>
              <a:buNone/>
            </a:pPr>
            <a:endParaRPr lang="en-GB" dirty="0"/>
          </a:p>
          <a:p>
            <a:pPr marL="0" indent="0">
              <a:lnSpc>
                <a:spcPct val="120000"/>
              </a:lnSpc>
              <a:spcBef>
                <a:spcPts val="0"/>
              </a:spcBef>
              <a:buNone/>
            </a:pPr>
            <a:endParaRPr lang="en-GB" dirty="0"/>
          </a:p>
          <a:p>
            <a:pPr marL="0" indent="0">
              <a:lnSpc>
                <a:spcPct val="120000"/>
              </a:lnSpc>
              <a:spcBef>
                <a:spcPts val="0"/>
              </a:spcBef>
              <a:buNone/>
            </a:pPr>
            <a:endParaRPr lang="en-GB" dirty="0"/>
          </a:p>
          <a:p>
            <a:endParaRPr lang="en-GB" dirty="0"/>
          </a:p>
        </p:txBody>
      </p:sp>
      <p:pic>
        <p:nvPicPr>
          <p:cNvPr id="8" name="Content Placeholder 7">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157840"/>
            <a:ext cx="5181600" cy="3686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50770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3851955"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#3 Venture capital</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fontScale="92500"/>
          </a:bodyPr>
          <a:lstStyle/>
          <a:p>
            <a:r>
              <a:rPr lang="en-GB" dirty="0" smtClean="0"/>
              <a:t>Useful if the business is looking to raise a large amount of money in a short space of time e.g. £1 million</a:t>
            </a:r>
          </a:p>
          <a:p>
            <a:r>
              <a:rPr lang="en-GB" dirty="0" smtClean="0"/>
              <a:t>The business gets all the skills of the venture capital business, their network and links may increase revenue streams</a:t>
            </a:r>
          </a:p>
          <a:p>
            <a:r>
              <a:rPr lang="en-GB" dirty="0" smtClean="0"/>
              <a:t>Great for owners who have been refused a loan from a bank</a:t>
            </a:r>
          </a:p>
          <a:p>
            <a:endParaRPr lang="en-GB" dirty="0"/>
          </a:p>
        </p:txBody>
      </p:sp>
      <p:sp>
        <p:nvSpPr>
          <p:cNvPr id="7" name="Text Placeholder 6"/>
          <p:cNvSpPr>
            <a:spLocks noGrp="1"/>
          </p:cNvSpPr>
          <p:nvPr>
            <p:ph type="body" sz="quarter" idx="3"/>
          </p:nvPr>
        </p:nvSpPr>
        <p:spPr>
          <a:xfrm>
            <a:off x="6264965" y="0"/>
            <a:ext cx="5183188" cy="823912"/>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264965" y="823912"/>
            <a:ext cx="5183188" cy="3284262"/>
          </a:xfrm>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Venture capital firms </a:t>
            </a:r>
            <a:r>
              <a:rPr lang="en-GB" dirty="0"/>
              <a:t>look for a strong business plan, sound management and a proven track record, making it difficult for start-up </a:t>
            </a:r>
            <a:r>
              <a:rPr lang="en-GB" dirty="0" smtClean="0"/>
              <a:t>firms</a:t>
            </a:r>
          </a:p>
          <a:p>
            <a:r>
              <a:rPr lang="en-GB" dirty="0" smtClean="0"/>
              <a:t>Venture capital firms typically want 20-30% stake in the business</a:t>
            </a:r>
          </a:p>
          <a:p>
            <a:endParaRPr lang="en-GB"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9584" y="4277031"/>
            <a:ext cx="4273949" cy="2273377"/>
          </a:xfrm>
          <a:prstGeom prst="rect">
            <a:avLst/>
          </a:prstGeom>
        </p:spPr>
      </p:pic>
    </p:spTree>
    <p:extLst>
      <p:ext uri="{BB962C8B-B14F-4D97-AF65-F5344CB8AC3E}">
        <p14:creationId xmlns:p14="http://schemas.microsoft.com/office/powerpoint/2010/main" val="918419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tx2">
              <a:lumMod val="75000"/>
            </a:schemeClr>
          </a:solidFill>
        </p:spPr>
        <p:txBody>
          <a:bodyPr/>
          <a:lstStyle/>
          <a:p>
            <a:r>
              <a:rPr lang="en-GB" dirty="0" smtClean="0">
                <a:solidFill>
                  <a:schemeClr val="bg1"/>
                </a:solidFill>
              </a:rPr>
              <a:t>Suggested activity</a:t>
            </a:r>
            <a:endParaRPr lang="en-GB" dirty="0">
              <a:solidFill>
                <a:schemeClr val="bg1"/>
              </a:solidFill>
            </a:endParaRPr>
          </a:p>
        </p:txBody>
      </p:sp>
      <p:sp>
        <p:nvSpPr>
          <p:cNvPr id="8" name="Content Placeholder 7"/>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smtClean="0"/>
              <a:t>YouTube is full of videos about venture capital and angel investors. </a:t>
            </a:r>
          </a:p>
          <a:p>
            <a:r>
              <a:rPr lang="en-GB" dirty="0" smtClean="0"/>
              <a:t>Watch a few, including the one on the right, then make some notes, write a script and create your own 2 minute video to explain what these terms means</a:t>
            </a:r>
          </a:p>
          <a:p>
            <a:r>
              <a:rPr lang="en-GB" dirty="0" smtClean="0"/>
              <a:t>Make sure you clearly explain what the differences are</a:t>
            </a:r>
            <a:endParaRPr lang="en-GB" dirty="0"/>
          </a:p>
        </p:txBody>
      </p:sp>
      <p:pic>
        <p:nvPicPr>
          <p:cNvPr id="10" name="Content Placeholder 9">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469663"/>
            <a:ext cx="5181600" cy="30632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8645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#4 overdrafts</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a:bodyPr>
          <a:lstStyle/>
          <a:p>
            <a:r>
              <a:rPr lang="en-GB" dirty="0"/>
              <a:t>Some months a business may need extra cash to tide it over until a better month. A loan is over many years so is not suitable. </a:t>
            </a:r>
          </a:p>
          <a:p>
            <a:r>
              <a:rPr lang="en-GB" dirty="0"/>
              <a:t>An overdraft may be organised by the bank which is short term lending of smaller amounts of money</a:t>
            </a:r>
          </a:p>
          <a:p>
            <a:r>
              <a:rPr lang="en-GB" dirty="0" smtClean="0"/>
              <a:t>Once </a:t>
            </a:r>
            <a:r>
              <a:rPr lang="en-GB" dirty="0"/>
              <a:t>its arranged (say £2,000) on an account a business can dip into it or pay it back as they see fit</a:t>
            </a:r>
          </a:p>
          <a:p>
            <a:endParaRPr lang="en-GB" dirty="0"/>
          </a:p>
        </p:txBody>
      </p:sp>
      <p:pic>
        <p:nvPicPr>
          <p:cNvPr id="3" name="Content Placeholder 2">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395995"/>
            <a:ext cx="5181600" cy="3210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4678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From Edexcel</a:t>
            </a:r>
            <a:endParaRPr lang="en-GB"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marL="0" indent="0">
              <a:buNone/>
            </a:pPr>
            <a:r>
              <a:rPr lang="en-GB" dirty="0"/>
              <a:t>a) Sources of finance:</a:t>
            </a:r>
          </a:p>
          <a:p>
            <a:pPr lvl="1"/>
            <a:r>
              <a:rPr lang="en-GB" dirty="0" smtClean="0"/>
              <a:t>family </a:t>
            </a:r>
            <a:r>
              <a:rPr lang="en-GB" dirty="0"/>
              <a:t>and friends</a:t>
            </a:r>
          </a:p>
          <a:p>
            <a:pPr lvl="1"/>
            <a:r>
              <a:rPr lang="en-GB" dirty="0" smtClean="0"/>
              <a:t>banks</a:t>
            </a:r>
            <a:endParaRPr lang="en-GB" dirty="0"/>
          </a:p>
          <a:p>
            <a:pPr lvl="1"/>
            <a:r>
              <a:rPr lang="en-GB" dirty="0" smtClean="0"/>
              <a:t>peer-to-peer </a:t>
            </a:r>
            <a:r>
              <a:rPr lang="en-GB" dirty="0"/>
              <a:t>funding</a:t>
            </a:r>
          </a:p>
          <a:p>
            <a:pPr lvl="1"/>
            <a:r>
              <a:rPr lang="en-GB" dirty="0" smtClean="0"/>
              <a:t>business </a:t>
            </a:r>
            <a:r>
              <a:rPr lang="en-GB" dirty="0"/>
              <a:t>angels</a:t>
            </a:r>
          </a:p>
          <a:p>
            <a:pPr lvl="1"/>
            <a:r>
              <a:rPr lang="en-GB" dirty="0" smtClean="0"/>
              <a:t>crowd </a:t>
            </a:r>
            <a:r>
              <a:rPr lang="en-GB" dirty="0"/>
              <a:t>funding</a:t>
            </a:r>
          </a:p>
          <a:p>
            <a:pPr lvl="1"/>
            <a:r>
              <a:rPr lang="en-GB" dirty="0" smtClean="0"/>
              <a:t>other </a:t>
            </a:r>
            <a:r>
              <a:rPr lang="en-GB" dirty="0"/>
              <a:t>businesses</a:t>
            </a:r>
          </a:p>
          <a:p>
            <a:pPr marL="0" indent="0">
              <a:buNone/>
            </a:pPr>
            <a:r>
              <a:rPr lang="en-GB" dirty="0"/>
              <a:t>b) Methods of finance:</a:t>
            </a:r>
          </a:p>
          <a:p>
            <a:pPr lvl="1"/>
            <a:r>
              <a:rPr lang="en-GB" dirty="0" smtClean="0"/>
              <a:t>loans</a:t>
            </a:r>
            <a:endParaRPr lang="en-GB" dirty="0"/>
          </a:p>
          <a:p>
            <a:pPr lvl="1"/>
            <a:r>
              <a:rPr lang="en-GB" dirty="0" smtClean="0"/>
              <a:t>share </a:t>
            </a:r>
            <a:r>
              <a:rPr lang="en-GB" dirty="0"/>
              <a:t>capital</a:t>
            </a:r>
          </a:p>
          <a:p>
            <a:pPr lvl="1"/>
            <a:r>
              <a:rPr lang="en-GB" dirty="0" smtClean="0"/>
              <a:t>venture </a:t>
            </a:r>
            <a:r>
              <a:rPr lang="en-GB" dirty="0"/>
              <a:t>capital</a:t>
            </a:r>
          </a:p>
          <a:p>
            <a:pPr lvl="1"/>
            <a:r>
              <a:rPr lang="en-GB" dirty="0" smtClean="0"/>
              <a:t>overdrafts</a:t>
            </a:r>
            <a:endParaRPr lang="en-GB" dirty="0"/>
          </a:p>
          <a:p>
            <a:pPr lvl="1"/>
            <a:r>
              <a:rPr lang="en-GB" dirty="0" smtClean="0"/>
              <a:t>leasing</a:t>
            </a:r>
            <a:endParaRPr lang="en-GB" dirty="0"/>
          </a:p>
          <a:p>
            <a:pPr lvl="1"/>
            <a:r>
              <a:rPr lang="en-GB" dirty="0" smtClean="0"/>
              <a:t>trade </a:t>
            </a:r>
            <a:r>
              <a:rPr lang="en-GB" dirty="0"/>
              <a:t>credit</a:t>
            </a:r>
          </a:p>
          <a:p>
            <a:pPr lvl="1"/>
            <a:r>
              <a:rPr lang="en-GB" dirty="0" smtClean="0"/>
              <a:t>grants</a:t>
            </a:r>
            <a:endParaRPr lang="en-GB" dirty="0"/>
          </a:p>
        </p:txBody>
      </p:sp>
    </p:spTree>
    <p:extLst>
      <p:ext uri="{BB962C8B-B14F-4D97-AF65-F5344CB8AC3E}">
        <p14:creationId xmlns:p14="http://schemas.microsoft.com/office/powerpoint/2010/main" val="1899270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3851955"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#4 Overdrafts</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a:xfrm>
            <a:off x="839788" y="2505075"/>
            <a:ext cx="5157787" cy="4147516"/>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GB" dirty="0" smtClean="0"/>
              <a:t>For a business owner this would idea as a quick fix method to tide the business over a difficult month of trading</a:t>
            </a:r>
          </a:p>
          <a:p>
            <a:r>
              <a:rPr lang="en-GB" dirty="0" smtClean="0"/>
              <a:t>An overdraft can be arranged on the phone</a:t>
            </a:r>
          </a:p>
          <a:p>
            <a:r>
              <a:rPr lang="en-GB" dirty="0" smtClean="0"/>
              <a:t> or online with an instant decision from the bank</a:t>
            </a:r>
          </a:p>
          <a:p>
            <a:r>
              <a:rPr lang="en-GB" dirty="0" smtClean="0"/>
              <a:t>The business will only pay interest on the amount of money that they are overdrawn</a:t>
            </a:r>
          </a:p>
          <a:p>
            <a:r>
              <a:rPr lang="en-GB" dirty="0" smtClean="0"/>
              <a:t>As soon as the business improves trading they can easily pay back the overdraft to the bank and the interest charges will stop</a:t>
            </a:r>
          </a:p>
          <a:p>
            <a:endParaRPr lang="en-GB" dirty="0"/>
          </a:p>
        </p:txBody>
      </p:sp>
      <p:sp>
        <p:nvSpPr>
          <p:cNvPr id="7" name="Text Placeholder 6"/>
          <p:cNvSpPr>
            <a:spLocks noGrp="1"/>
          </p:cNvSpPr>
          <p:nvPr>
            <p:ph type="body" sz="quarter" idx="3"/>
          </p:nvPr>
        </p:nvSpPr>
        <p:spPr>
          <a:xfrm>
            <a:off x="6172200" y="333716"/>
            <a:ext cx="5183188" cy="823912"/>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172200" y="1169874"/>
            <a:ext cx="5183188" cy="2280897"/>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GB" dirty="0"/>
              <a:t>If the business goes over this amount the overdraft will be “unauthorised” and the business will be charged heavily</a:t>
            </a:r>
          </a:p>
          <a:p>
            <a:r>
              <a:rPr lang="en-GB" dirty="0"/>
              <a:t>Very expensive source of </a:t>
            </a:r>
            <a:r>
              <a:rPr lang="en-GB" dirty="0" smtClean="0"/>
              <a:t>finance, very </a:t>
            </a:r>
            <a:r>
              <a:rPr lang="en-GB" dirty="0"/>
              <a:t>high charges and interest </a:t>
            </a:r>
            <a:r>
              <a:rPr lang="en-GB" dirty="0" smtClean="0"/>
              <a:t>rates</a:t>
            </a:r>
          </a:p>
          <a:p>
            <a:r>
              <a:rPr lang="en-GB" dirty="0" smtClean="0"/>
              <a:t>Not suitable for large amounts over a long period of time</a:t>
            </a:r>
            <a:endParaRPr lang="en-GB" dirty="0"/>
          </a:p>
          <a:p>
            <a:endParaRPr lang="en-GB"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72489" y="3785420"/>
            <a:ext cx="4382610" cy="25476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33258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#5 leasing</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As a business grows it may decide that it needs some more vehicles or </a:t>
            </a:r>
            <a:r>
              <a:rPr lang="en-GB" dirty="0" smtClean="0"/>
              <a:t>equipment</a:t>
            </a:r>
            <a:endParaRPr lang="en-GB" dirty="0"/>
          </a:p>
          <a:p>
            <a:r>
              <a:rPr lang="en-GB" dirty="0"/>
              <a:t>They may decide to lease so that the equipment can be updated </a:t>
            </a:r>
            <a:r>
              <a:rPr lang="en-GB" dirty="0" smtClean="0"/>
              <a:t>regularly and spread the cost</a:t>
            </a:r>
            <a:endParaRPr lang="en-GB" dirty="0"/>
          </a:p>
          <a:p>
            <a:r>
              <a:rPr lang="en-GB" dirty="0"/>
              <a:t>They will </a:t>
            </a:r>
            <a:r>
              <a:rPr lang="en-GB" dirty="0" smtClean="0"/>
              <a:t>never </a:t>
            </a:r>
            <a:r>
              <a:rPr lang="en-GB" dirty="0"/>
              <a:t>own the equipment but will get the option to change it when it wears </a:t>
            </a:r>
            <a:r>
              <a:rPr lang="en-GB" dirty="0" smtClean="0"/>
              <a:t>out </a:t>
            </a:r>
            <a:endParaRPr lang="en-GB" dirty="0"/>
          </a:p>
          <a:p>
            <a:r>
              <a:rPr lang="en-GB" dirty="0"/>
              <a:t>Examples are photocopiers and vans</a:t>
            </a:r>
          </a:p>
          <a:p>
            <a:endParaRPr lang="en-GB" dirty="0"/>
          </a:p>
        </p:txBody>
      </p:sp>
      <p:pic>
        <p:nvPicPr>
          <p:cNvPr id="8" name="Content Placeholder 7"/>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172200" y="2016556"/>
            <a:ext cx="5181600" cy="3969475"/>
          </a:xfrm>
          <a:prstGeom prst="rect">
            <a:avLst/>
          </a:prstGeom>
        </p:spPr>
      </p:pic>
    </p:spTree>
    <p:extLst>
      <p:ext uri="{BB962C8B-B14F-4D97-AF65-F5344CB8AC3E}">
        <p14:creationId xmlns:p14="http://schemas.microsoft.com/office/powerpoint/2010/main" val="409372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3851955"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#5 Leasing</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This is a lower monthly costs for a business owner than a loan</a:t>
            </a:r>
          </a:p>
          <a:p>
            <a:r>
              <a:rPr lang="en-GB" dirty="0" smtClean="0"/>
              <a:t>Often business leases can be arranged without any advanced fees being paid</a:t>
            </a:r>
          </a:p>
          <a:p>
            <a:r>
              <a:rPr lang="en-GB" dirty="0" smtClean="0"/>
              <a:t>The leasing firm maintain the equipment, vans, cars etc. so the business will always have reliable working equipment</a:t>
            </a:r>
            <a:endParaRPr lang="en-GB" dirty="0"/>
          </a:p>
        </p:txBody>
      </p:sp>
      <p:sp>
        <p:nvSpPr>
          <p:cNvPr id="7" name="Text Placeholder 6"/>
          <p:cNvSpPr>
            <a:spLocks noGrp="1"/>
          </p:cNvSpPr>
          <p:nvPr>
            <p:ph type="body" sz="quarter" idx="3"/>
          </p:nvPr>
        </p:nvSpPr>
        <p:spPr>
          <a:xfrm>
            <a:off x="6172200" y="333716"/>
            <a:ext cx="5183188" cy="823912"/>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172200" y="1169874"/>
            <a:ext cx="5183188" cy="2280897"/>
          </a:xfrm>
        </p:spPr>
        <p:style>
          <a:lnRef idx="2">
            <a:schemeClr val="dk1"/>
          </a:lnRef>
          <a:fillRef idx="1">
            <a:schemeClr val="lt1"/>
          </a:fillRef>
          <a:effectRef idx="0">
            <a:schemeClr val="dk1"/>
          </a:effectRef>
          <a:fontRef idx="minor">
            <a:schemeClr val="dk1"/>
          </a:fontRef>
        </p:style>
        <p:txBody>
          <a:bodyPr/>
          <a:lstStyle/>
          <a:p>
            <a:r>
              <a:rPr lang="en-GB" dirty="0" smtClean="0"/>
              <a:t>Leasing is often over a fixed term, if the business changes its mind and wants to lease from a different company, contracts may be difficult to get out of</a:t>
            </a:r>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6502" y="3555820"/>
            <a:ext cx="4694583" cy="3249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0736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#6 trade credit</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a:t>When one business trades with another they will sometimes need to “buy” goods with trade credit</a:t>
            </a:r>
          </a:p>
          <a:p>
            <a:r>
              <a:rPr lang="en-GB" dirty="0"/>
              <a:t>The seller gives the buyer 30, 60, 90 days to pay</a:t>
            </a:r>
          </a:p>
          <a:p>
            <a:r>
              <a:rPr lang="en-GB" dirty="0"/>
              <a:t>The buyer then has time to sell the goods in their own shop before they have to pay for them</a:t>
            </a:r>
          </a:p>
          <a:p>
            <a:r>
              <a:rPr lang="en-GB" dirty="0"/>
              <a:t>The wholesaler may give the buyer a discount when they use cash instead </a:t>
            </a:r>
          </a:p>
          <a:p>
            <a:endParaRPr lang="en-GB" dirty="0"/>
          </a:p>
        </p:txBody>
      </p:sp>
      <p:pic>
        <p:nvPicPr>
          <p:cNvPr id="9" name="Picture 4" descr="http://www.stepbystep.com/wp-content/uploads/2013/01/How-to-Find-Wholesale-Items-to-Sell-on-EBay-3.jpg"/>
          <p:cNvPicPr>
            <a:picLocks noChangeAspect="1" noChangeArrowheads="1"/>
          </p:cNvPicPr>
          <p:nvPr/>
        </p:nvPicPr>
        <p:blipFill>
          <a:blip r:embed="rId2"/>
          <a:srcRect/>
          <a:stretch>
            <a:fillRect/>
          </a:stretch>
        </p:blipFill>
        <p:spPr bwMode="auto">
          <a:xfrm>
            <a:off x="6290433" y="2524919"/>
            <a:ext cx="4600575" cy="2952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8931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3851955"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#6 Trade credit</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a:xfrm>
            <a:off x="839788" y="2505075"/>
            <a:ext cx="5157787" cy="3974384"/>
          </a:xfrm>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Business can sell the goods before the stock needs to be paid for, so can make a profit before the costs have to be paid</a:t>
            </a:r>
          </a:p>
          <a:p>
            <a:r>
              <a:rPr lang="en-GB" dirty="0" smtClean="0"/>
              <a:t>No interest has to be paid on trade credit</a:t>
            </a:r>
          </a:p>
          <a:p>
            <a:r>
              <a:rPr lang="en-GB" dirty="0" smtClean="0"/>
              <a:t>Businesses that pay regularly on time can build relationships with their suppliers and secure better deals</a:t>
            </a:r>
          </a:p>
          <a:p>
            <a:endParaRPr lang="en-GB" dirty="0" smtClean="0"/>
          </a:p>
          <a:p>
            <a:endParaRPr lang="en-GB" dirty="0"/>
          </a:p>
        </p:txBody>
      </p:sp>
      <p:sp>
        <p:nvSpPr>
          <p:cNvPr id="7" name="Text Placeholder 6"/>
          <p:cNvSpPr>
            <a:spLocks noGrp="1"/>
          </p:cNvSpPr>
          <p:nvPr>
            <p:ph type="body" sz="quarter" idx="3"/>
          </p:nvPr>
        </p:nvSpPr>
        <p:spPr>
          <a:xfrm>
            <a:off x="6172200" y="333716"/>
            <a:ext cx="5183188" cy="823912"/>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172200" y="1169874"/>
            <a:ext cx="5183188" cy="2280897"/>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dirty="0" smtClean="0"/>
              <a:t>Not all stock is available to buy using the trade credit method, so only applies to certain industries</a:t>
            </a:r>
          </a:p>
          <a:p>
            <a:r>
              <a:rPr lang="en-GB" dirty="0" smtClean="0"/>
              <a:t>If the business does not pay in time they risk being refused further credit by the supplier in the future</a:t>
            </a:r>
            <a:endParaRPr lang="en-GB" dirty="0"/>
          </a:p>
        </p:txBody>
      </p:sp>
      <p:pic>
        <p:nvPicPr>
          <p:cNvPr id="9" name="Picture 2" descr="http://www.businessbankoftexas.com/wp-content/uploads/trade-credit.jpg"/>
          <p:cNvPicPr>
            <a:picLocks noChangeAspect="1" noChangeArrowheads="1"/>
          </p:cNvPicPr>
          <p:nvPr/>
        </p:nvPicPr>
        <p:blipFill>
          <a:blip r:embed="rId2"/>
          <a:srcRect/>
          <a:stretch>
            <a:fillRect/>
          </a:stretch>
        </p:blipFill>
        <p:spPr bwMode="auto">
          <a:xfrm>
            <a:off x="7573169" y="3615678"/>
            <a:ext cx="2381250" cy="2390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7771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#7 Grants</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pPr marL="411480" fontAlgn="auto">
              <a:lnSpc>
                <a:spcPct val="80000"/>
              </a:lnSpc>
              <a:spcAft>
                <a:spcPts val="0"/>
              </a:spcAft>
              <a:buFont typeface="Wingdings"/>
              <a:buChar char=""/>
              <a:defRPr/>
            </a:pPr>
            <a:r>
              <a:rPr lang="en-GB" dirty="0"/>
              <a:t>The </a:t>
            </a:r>
            <a:r>
              <a:rPr lang="en-GB" dirty="0" smtClean="0"/>
              <a:t>UK government provides financial </a:t>
            </a:r>
            <a:r>
              <a:rPr lang="en-GB" dirty="0"/>
              <a:t>help to businesses in some areas of the country, in an effort to overcome problems of unemployment.  </a:t>
            </a:r>
          </a:p>
          <a:p>
            <a:pPr marL="411480" fontAlgn="auto">
              <a:lnSpc>
                <a:spcPct val="80000"/>
              </a:lnSpc>
              <a:spcAft>
                <a:spcPts val="0"/>
              </a:spcAft>
              <a:buFont typeface="Wingdings"/>
              <a:buChar char=""/>
              <a:defRPr/>
            </a:pPr>
            <a:r>
              <a:rPr lang="en-GB" dirty="0"/>
              <a:t>Government grants do not normally have to be repaid and owners keep full control of their business. </a:t>
            </a:r>
          </a:p>
          <a:p>
            <a:pPr marL="411480" fontAlgn="auto">
              <a:lnSpc>
                <a:spcPct val="80000"/>
              </a:lnSpc>
              <a:spcAft>
                <a:spcPts val="0"/>
              </a:spcAft>
              <a:buFont typeface="Wingdings"/>
              <a:buChar char=""/>
              <a:defRPr/>
            </a:pPr>
            <a:r>
              <a:rPr lang="en-GB" dirty="0"/>
              <a:t>More information on government grants </a:t>
            </a:r>
            <a:r>
              <a:rPr lang="en-GB" dirty="0">
                <a:hlinkClick r:id="rId2"/>
              </a:rPr>
              <a:t>here</a:t>
            </a:r>
            <a:endParaRPr lang="en-US" dirty="0"/>
          </a:p>
          <a:p>
            <a:endParaRPr lang="en-GB" dirty="0"/>
          </a:p>
        </p:txBody>
      </p:sp>
      <p:pic>
        <p:nvPicPr>
          <p:cNvPr id="8" name="Content Placeholder 7"/>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409870" y="1825625"/>
            <a:ext cx="4706259"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68954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3851955"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#7 Grants</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a:xfrm>
            <a:off x="839788" y="2505075"/>
            <a:ext cx="5157787" cy="2523901"/>
          </a:xfrm>
        </p:spPr>
        <p:style>
          <a:lnRef idx="2">
            <a:schemeClr val="dk1"/>
          </a:lnRef>
          <a:fillRef idx="1">
            <a:schemeClr val="lt1"/>
          </a:fillRef>
          <a:effectRef idx="0">
            <a:schemeClr val="dk1"/>
          </a:effectRef>
          <a:fontRef idx="minor">
            <a:schemeClr val="dk1"/>
          </a:fontRef>
        </p:style>
        <p:txBody>
          <a:bodyPr>
            <a:normAutofit/>
          </a:bodyPr>
          <a:lstStyle/>
          <a:p>
            <a:pPr lvl="1"/>
            <a:r>
              <a:rPr lang="en-GB" dirty="0" smtClean="0"/>
              <a:t>The business usually will not have to pay the grant back</a:t>
            </a:r>
          </a:p>
          <a:p>
            <a:pPr lvl="1"/>
            <a:r>
              <a:rPr lang="en-GB" dirty="0" smtClean="0"/>
              <a:t>Unlike a loan there will be no interest to pay</a:t>
            </a:r>
            <a:endParaRPr lang="en-GB" dirty="0"/>
          </a:p>
          <a:p>
            <a:pPr lvl="1"/>
            <a:r>
              <a:rPr lang="en-GB" dirty="0" smtClean="0"/>
              <a:t>The business owner will get funds without any loss of control of the business</a:t>
            </a:r>
            <a:endParaRPr lang="en-GB" dirty="0"/>
          </a:p>
          <a:p>
            <a:endParaRPr lang="en-GB" dirty="0"/>
          </a:p>
        </p:txBody>
      </p:sp>
      <p:sp>
        <p:nvSpPr>
          <p:cNvPr id="7" name="Text Placeholder 6"/>
          <p:cNvSpPr>
            <a:spLocks noGrp="1"/>
          </p:cNvSpPr>
          <p:nvPr>
            <p:ph type="body" sz="quarter" idx="3"/>
          </p:nvPr>
        </p:nvSpPr>
        <p:spPr>
          <a:xfrm>
            <a:off x="6172200" y="333716"/>
            <a:ext cx="5183188" cy="823912"/>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172200" y="1169874"/>
            <a:ext cx="5183188" cy="3421791"/>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lvl="1"/>
            <a:r>
              <a:rPr lang="en-GB" dirty="0" smtClean="0"/>
              <a:t>A business will have </a:t>
            </a:r>
            <a:r>
              <a:rPr lang="en-GB" dirty="0"/>
              <a:t>to find a grant that suits </a:t>
            </a:r>
            <a:r>
              <a:rPr lang="en-GB" dirty="0" smtClean="0"/>
              <a:t>their specific </a:t>
            </a:r>
            <a:r>
              <a:rPr lang="en-GB" dirty="0"/>
              <a:t>project, which can be difficult</a:t>
            </a:r>
          </a:p>
          <a:p>
            <a:pPr lvl="1"/>
            <a:r>
              <a:rPr lang="en-GB" dirty="0" smtClean="0"/>
              <a:t>There’s </a:t>
            </a:r>
            <a:r>
              <a:rPr lang="en-GB" dirty="0"/>
              <a:t>a lot of competition for grants</a:t>
            </a:r>
          </a:p>
          <a:p>
            <a:pPr lvl="1"/>
            <a:r>
              <a:rPr lang="en-GB" dirty="0" smtClean="0"/>
              <a:t>The business may be </a:t>
            </a:r>
            <a:r>
              <a:rPr lang="en-GB" dirty="0"/>
              <a:t>expected to match the funds </a:t>
            </a:r>
            <a:r>
              <a:rPr lang="en-GB" dirty="0" smtClean="0"/>
              <a:t>they are awarded</a:t>
            </a:r>
            <a:r>
              <a:rPr lang="en-GB" dirty="0"/>
              <a:t>, </a:t>
            </a:r>
            <a:r>
              <a:rPr lang="en-GB" dirty="0" err="1"/>
              <a:t>eg</a:t>
            </a:r>
            <a:r>
              <a:rPr lang="en-GB" dirty="0"/>
              <a:t> a grant might cover part of the cost of a project </a:t>
            </a:r>
            <a:endParaRPr lang="en-GB" dirty="0" smtClean="0"/>
          </a:p>
          <a:p>
            <a:pPr lvl="1"/>
            <a:r>
              <a:rPr lang="en-GB" dirty="0" smtClean="0"/>
              <a:t>Grants </a:t>
            </a:r>
            <a:r>
              <a:rPr lang="en-GB" dirty="0"/>
              <a:t>are usually awarded for proposed projects, not ones that have already started</a:t>
            </a:r>
          </a:p>
          <a:p>
            <a:pPr lvl="1"/>
            <a:r>
              <a:rPr lang="en-GB" dirty="0"/>
              <a:t>T</a:t>
            </a:r>
            <a:r>
              <a:rPr lang="en-GB" dirty="0" smtClean="0"/>
              <a:t>he </a:t>
            </a:r>
            <a:r>
              <a:rPr lang="en-GB" dirty="0"/>
              <a:t>application process can </a:t>
            </a:r>
            <a:r>
              <a:rPr lang="en-GB" dirty="0" smtClean="0"/>
              <a:t>be very complex and </a:t>
            </a:r>
            <a:r>
              <a:rPr lang="en-GB" dirty="0"/>
              <a:t>time-consuming</a:t>
            </a:r>
          </a:p>
          <a:p>
            <a:endParaRPr lang="en-GB" dirty="0"/>
          </a:p>
        </p:txBody>
      </p:sp>
      <p:pic>
        <p:nvPicPr>
          <p:cNvPr id="9" name="Content Placeholder 5"/>
          <p:cNvPicPr>
            <a:picLocks noChangeAspect="1"/>
          </p:cNvPicPr>
          <p:nvPr/>
        </p:nvPicPr>
        <p:blipFill>
          <a:blip r:embed="rId2"/>
          <a:stretch>
            <a:fillRect/>
          </a:stretch>
        </p:blipFill>
        <p:spPr>
          <a:xfrm>
            <a:off x="6383338" y="5028976"/>
            <a:ext cx="4972050" cy="1800225"/>
          </a:xfrm>
          <a:prstGeom prst="rect">
            <a:avLst/>
          </a:prstGeom>
        </p:spPr>
      </p:pic>
    </p:spTree>
    <p:extLst>
      <p:ext uri="{BB962C8B-B14F-4D97-AF65-F5344CB8AC3E}">
        <p14:creationId xmlns:p14="http://schemas.microsoft.com/office/powerpoint/2010/main" val="1927412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Revision Video </a:t>
            </a:r>
            <a:endParaRPr lang="en-GB" dirty="0">
              <a:solidFill>
                <a:schemeClr val="bg1"/>
              </a:solidFill>
            </a:endParaRPr>
          </a:p>
        </p:txBody>
      </p:sp>
      <p:pic>
        <p:nvPicPr>
          <p:cNvPr id="1026" name="Picture 2">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7648" y="1844825"/>
            <a:ext cx="6163220" cy="40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7628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Black" panose="020B0A04020102020204" pitchFamily="34" charset="0"/>
              </a:rPr>
              <a:t>Sample Edexcel A2 questions</a:t>
            </a:r>
            <a:endParaRPr lang="en-GB" dirty="0">
              <a:solidFill>
                <a:schemeClr val="bg1"/>
              </a:solidFill>
              <a:latin typeface="Arial Black" panose="020B0A04020102020204" pitchFamily="34" charset="0"/>
            </a:endParaRPr>
          </a:p>
        </p:txBody>
      </p:sp>
      <p:pic>
        <p:nvPicPr>
          <p:cNvPr id="1032" name="Picture 8" descr="https://static.pexels.com/photos/8769/pen-writing-notes-studying.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531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GB" dirty="0" smtClean="0"/>
              <a:t>Case study for question 1</a:t>
            </a:r>
            <a:endParaRPr lang="en-GB" dirty="0"/>
          </a:p>
        </p:txBody>
      </p:sp>
      <p:pic>
        <p:nvPicPr>
          <p:cNvPr id="4" name="Content Placeholder 3"/>
          <p:cNvPicPr>
            <a:picLocks noGrp="1" noChangeAspect="1"/>
          </p:cNvPicPr>
          <p:nvPr>
            <p:ph idx="1"/>
          </p:nvPr>
        </p:nvPicPr>
        <p:blipFill>
          <a:blip r:embed="rId2"/>
          <a:stretch>
            <a:fillRect/>
          </a:stretch>
        </p:blipFill>
        <p:spPr>
          <a:xfrm>
            <a:off x="1607381" y="1422854"/>
            <a:ext cx="8868381" cy="50759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182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Starter</a:t>
            </a:r>
            <a:endParaRPr lang="en-GB"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GB" dirty="0"/>
              <a:t>Where do you think a business gets its </a:t>
            </a:r>
            <a:r>
              <a:rPr lang="en-GB" dirty="0">
                <a:latin typeface="Arial Black" panose="020B0A04020102020204" pitchFamily="34" charset="0"/>
              </a:rPr>
              <a:t>money</a:t>
            </a:r>
            <a:r>
              <a:rPr lang="en-GB" dirty="0"/>
              <a:t> from</a:t>
            </a:r>
            <a:r>
              <a:rPr lang="en-GB" dirty="0" smtClean="0"/>
              <a:t>?</a:t>
            </a:r>
          </a:p>
          <a:p>
            <a:endParaRPr lang="en-GB" dirty="0"/>
          </a:p>
          <a:p>
            <a:endParaRPr lang="en-GB" dirty="0"/>
          </a:p>
          <a:p>
            <a:r>
              <a:rPr lang="en-GB" i="1" dirty="0"/>
              <a:t>(BTW)This is the last day you will ever use the word money from now on you must be more specific....</a:t>
            </a:r>
          </a:p>
          <a:p>
            <a:r>
              <a:rPr lang="en-GB" dirty="0" smtClean="0"/>
              <a:t>Instead of money, why not use; finance, capital, loan, investment, cash, currency, wealth, profit, income, asset, resource, venture, security, venture capital, etc.</a:t>
            </a:r>
            <a:endParaRPr lang="en-GB" dirty="0"/>
          </a:p>
        </p:txBody>
      </p:sp>
    </p:spTree>
    <p:extLst>
      <p:ext uri="{BB962C8B-B14F-4D97-AF65-F5344CB8AC3E}">
        <p14:creationId xmlns:p14="http://schemas.microsoft.com/office/powerpoint/2010/main" val="4098309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1</a:t>
            </a:r>
            <a:endParaRPr lang="en-GB" dirty="0"/>
          </a:p>
        </p:txBody>
      </p:sp>
      <p:pic>
        <p:nvPicPr>
          <p:cNvPr id="4" name="Content Placeholder 3"/>
          <p:cNvPicPr>
            <a:picLocks noGrp="1" noChangeAspect="1"/>
          </p:cNvPicPr>
          <p:nvPr>
            <p:ph idx="1"/>
          </p:nvPr>
        </p:nvPicPr>
        <p:blipFill>
          <a:blip r:embed="rId2"/>
          <a:stretch>
            <a:fillRect/>
          </a:stretch>
        </p:blipFill>
        <p:spPr>
          <a:xfrm>
            <a:off x="747252" y="2180611"/>
            <a:ext cx="10606548" cy="15423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1049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smtClean="0"/>
              <a:t>Answer sample question </a:t>
            </a:r>
            <a:r>
              <a:rPr lang="en-GB" dirty="0" smtClean="0"/>
              <a:t>1</a:t>
            </a:r>
            <a:endParaRPr lang="en-GB" dirty="0"/>
          </a:p>
        </p:txBody>
      </p:sp>
      <p:pic>
        <p:nvPicPr>
          <p:cNvPr id="3" name="Content Placeholder 2"/>
          <p:cNvPicPr>
            <a:picLocks noGrp="1" noChangeAspect="1"/>
          </p:cNvPicPr>
          <p:nvPr>
            <p:ph idx="1"/>
          </p:nvPr>
        </p:nvPicPr>
        <p:blipFill>
          <a:blip r:embed="rId2"/>
          <a:stretch>
            <a:fillRect/>
          </a:stretch>
        </p:blipFill>
        <p:spPr>
          <a:xfrm>
            <a:off x="2763567" y="1488347"/>
            <a:ext cx="6664867" cy="50874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07568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smtClean="0"/>
              <a:t>Answer sample question </a:t>
            </a:r>
            <a:r>
              <a:rPr lang="en-GB" dirty="0" smtClean="0"/>
              <a:t>1</a:t>
            </a:r>
            <a:endParaRPr lang="en-GB" dirty="0"/>
          </a:p>
        </p:txBody>
      </p:sp>
      <p:pic>
        <p:nvPicPr>
          <p:cNvPr id="4" name="Picture 3"/>
          <p:cNvPicPr>
            <a:picLocks noChangeAspect="1"/>
          </p:cNvPicPr>
          <p:nvPr/>
        </p:nvPicPr>
        <p:blipFill>
          <a:blip r:embed="rId2"/>
          <a:stretch>
            <a:fillRect/>
          </a:stretch>
        </p:blipFill>
        <p:spPr>
          <a:xfrm>
            <a:off x="2366962" y="1500807"/>
            <a:ext cx="7458076" cy="4904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26640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smtClean="0"/>
              <a:t>Answer sample question </a:t>
            </a:r>
            <a:r>
              <a:rPr lang="en-GB" dirty="0" smtClean="0"/>
              <a:t>1</a:t>
            </a:r>
            <a:endParaRPr lang="en-GB" dirty="0"/>
          </a:p>
        </p:txBody>
      </p:sp>
      <p:pic>
        <p:nvPicPr>
          <p:cNvPr id="5" name="Picture 4"/>
          <p:cNvPicPr>
            <a:picLocks noChangeAspect="1"/>
          </p:cNvPicPr>
          <p:nvPr/>
        </p:nvPicPr>
        <p:blipFill>
          <a:blip r:embed="rId2"/>
          <a:stretch>
            <a:fillRect/>
          </a:stretch>
        </p:blipFill>
        <p:spPr>
          <a:xfrm>
            <a:off x="1900738" y="1895498"/>
            <a:ext cx="8390525" cy="3531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9817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en-GB" dirty="0" smtClean="0">
                <a:solidFill>
                  <a:schemeClr val="bg1"/>
                </a:solidFill>
              </a:rPr>
              <a:t>How to level sample question 1</a:t>
            </a:r>
            <a:endParaRPr lang="en-GB" dirty="0">
              <a:solidFill>
                <a:schemeClr val="bg1"/>
              </a:solidFill>
            </a:endParaRP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824477" y="1690688"/>
            <a:ext cx="5936035" cy="5080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6449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GB" dirty="0" smtClean="0"/>
              <a:t>Case study for question 2</a:t>
            </a:r>
            <a:endParaRPr lang="en-GB" dirty="0"/>
          </a:p>
        </p:txBody>
      </p:sp>
      <p:pic>
        <p:nvPicPr>
          <p:cNvPr id="5" name="Content Placeholder 4"/>
          <p:cNvPicPr>
            <a:picLocks noGrp="1" noChangeAspect="1"/>
          </p:cNvPicPr>
          <p:nvPr>
            <p:ph idx="1"/>
          </p:nvPr>
        </p:nvPicPr>
        <p:blipFill>
          <a:blip r:embed="rId2"/>
          <a:stretch>
            <a:fillRect/>
          </a:stretch>
        </p:blipFill>
        <p:spPr>
          <a:xfrm>
            <a:off x="1096017" y="1260135"/>
            <a:ext cx="9999967" cy="5108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32235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2</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1</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1</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Content Placeholder 4"/>
          <p:cNvPicPr>
            <a:picLocks noGrp="1" noChangeAspect="1"/>
          </p:cNvPicPr>
          <p:nvPr>
            <p:ph idx="1"/>
          </p:nvPr>
        </p:nvPicPr>
        <p:blipFill>
          <a:blip r:embed="rId2"/>
          <a:stretch>
            <a:fillRect/>
          </a:stretch>
        </p:blipFill>
        <p:spPr>
          <a:xfrm>
            <a:off x="838200" y="2241509"/>
            <a:ext cx="10577186" cy="1165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77205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2</a:t>
            </a:r>
            <a:endParaRPr lang="en-GB" dirty="0"/>
          </a:p>
        </p:txBody>
      </p:sp>
      <p:pic>
        <p:nvPicPr>
          <p:cNvPr id="7" name="Content Placeholder 6"/>
          <p:cNvPicPr>
            <a:picLocks noGrp="1" noChangeAspect="1"/>
          </p:cNvPicPr>
          <p:nvPr>
            <p:ph idx="1"/>
          </p:nvPr>
        </p:nvPicPr>
        <p:blipFill>
          <a:blip r:embed="rId2"/>
          <a:stretch>
            <a:fillRect/>
          </a:stretch>
        </p:blipFill>
        <p:spPr>
          <a:xfrm>
            <a:off x="3281022" y="1513907"/>
            <a:ext cx="5629956" cy="4705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558215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GB" dirty="0" smtClean="0"/>
              <a:t>Case study for question 3</a:t>
            </a:r>
            <a:endParaRPr lang="en-GB" dirty="0"/>
          </a:p>
        </p:txBody>
      </p:sp>
      <p:pic>
        <p:nvPicPr>
          <p:cNvPr id="4" name="Content Placeholder 3"/>
          <p:cNvPicPr>
            <a:picLocks noGrp="1" noChangeAspect="1"/>
          </p:cNvPicPr>
          <p:nvPr>
            <p:ph idx="1"/>
          </p:nvPr>
        </p:nvPicPr>
        <p:blipFill>
          <a:blip r:embed="rId2"/>
          <a:stretch>
            <a:fillRect/>
          </a:stretch>
        </p:blipFill>
        <p:spPr>
          <a:xfrm>
            <a:off x="785726" y="1383173"/>
            <a:ext cx="10668854" cy="51989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95714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3</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4</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a:stretch>
            <a:fillRect/>
          </a:stretch>
        </p:blipFill>
        <p:spPr>
          <a:xfrm>
            <a:off x="838199" y="2637812"/>
            <a:ext cx="10321961" cy="13835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Hexagon 10"/>
          <p:cNvSpPr/>
          <p:nvPr/>
        </p:nvSpPr>
        <p:spPr>
          <a:xfrm>
            <a:off x="8977897" y="479291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4</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397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solidFill>
                  <a:schemeClr val="tx1"/>
                </a:solidFill>
              </a:rPr>
              <a:t>Definition: External finance</a:t>
            </a:r>
            <a:endParaRPr lang="en-GB" dirty="0">
              <a:solidFill>
                <a:schemeClr val="tx1"/>
              </a:solidFill>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smtClean="0"/>
              <a:t>External finance is investment for the business that is obtained from; banks,  investors and lenders outside of the business</a:t>
            </a:r>
            <a:endParaRPr lang="en-GB" dirty="0"/>
          </a:p>
        </p:txBody>
      </p:sp>
    </p:spTree>
    <p:extLst>
      <p:ext uri="{BB962C8B-B14F-4D97-AF65-F5344CB8AC3E}">
        <p14:creationId xmlns:p14="http://schemas.microsoft.com/office/powerpoint/2010/main" val="2129334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3</a:t>
            </a:r>
            <a:endParaRPr lang="en-GB" dirty="0"/>
          </a:p>
        </p:txBody>
      </p:sp>
      <p:pic>
        <p:nvPicPr>
          <p:cNvPr id="4" name="Picture 3"/>
          <p:cNvPicPr>
            <a:picLocks noChangeAspect="1"/>
          </p:cNvPicPr>
          <p:nvPr/>
        </p:nvPicPr>
        <p:blipFill>
          <a:blip r:embed="rId2"/>
          <a:stretch>
            <a:fillRect/>
          </a:stretch>
        </p:blipFill>
        <p:spPr>
          <a:xfrm>
            <a:off x="888897" y="1842165"/>
            <a:ext cx="9391650" cy="3724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6328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3</a:t>
            </a:r>
            <a:endParaRPr lang="en-GB" dirty="0"/>
          </a:p>
        </p:txBody>
      </p:sp>
      <p:pic>
        <p:nvPicPr>
          <p:cNvPr id="4" name="Content Placeholder 3"/>
          <p:cNvPicPr>
            <a:picLocks noGrp="1" noChangeAspect="1"/>
          </p:cNvPicPr>
          <p:nvPr>
            <p:ph idx="1"/>
          </p:nvPr>
        </p:nvPicPr>
        <p:blipFill>
          <a:blip r:embed="rId2"/>
          <a:stretch>
            <a:fillRect/>
          </a:stretch>
        </p:blipFill>
        <p:spPr>
          <a:xfrm>
            <a:off x="1576387" y="1834356"/>
            <a:ext cx="9039225" cy="4333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9372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3</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43781" y="1805960"/>
            <a:ext cx="7983096"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69955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How to level sample question 3</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28129" y="1520825"/>
            <a:ext cx="6237421" cy="5337175"/>
          </a:xfrm>
          <a:prstGeom prst="rect">
            <a:avLst/>
          </a:prstGeom>
        </p:spPr>
      </p:pic>
    </p:spTree>
    <p:extLst>
      <p:ext uri="{BB962C8B-B14F-4D97-AF65-F5344CB8AC3E}">
        <p14:creationId xmlns:p14="http://schemas.microsoft.com/office/powerpoint/2010/main" val="3300736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Glossary</a:t>
            </a:r>
            <a:endParaRPr lang="en-GB" dirty="0"/>
          </a:p>
        </p:txBody>
      </p:sp>
      <p:sp>
        <p:nvSpPr>
          <p:cNvPr id="3" name="Content Placeholder 2"/>
          <p:cNvSpPr>
            <a:spLocks noGrp="1"/>
          </p:cNvSpPr>
          <p:nvPr>
            <p:ph idx="1"/>
          </p:nvPr>
        </p:nvSpPr>
        <p:spPr>
          <a:xfrm>
            <a:off x="838200" y="1825625"/>
            <a:ext cx="10515600" cy="4602884"/>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r>
              <a:rPr lang="en-GB" b="1" dirty="0"/>
              <a:t>Loan </a:t>
            </a:r>
            <a:r>
              <a:rPr lang="en-GB" b="1" dirty="0" smtClean="0"/>
              <a:t>collateral</a:t>
            </a:r>
            <a:r>
              <a:rPr lang="en-GB" dirty="0" smtClean="0"/>
              <a:t>;  </a:t>
            </a:r>
            <a:r>
              <a:rPr lang="en-GB" dirty="0"/>
              <a:t>The loan will need to be secured on something worth equivalent value such as premises or a building.</a:t>
            </a:r>
          </a:p>
          <a:p>
            <a:r>
              <a:rPr lang="en-GB" b="1" dirty="0" smtClean="0"/>
              <a:t>Limited liability;</a:t>
            </a:r>
            <a:r>
              <a:rPr lang="en-GB" dirty="0" smtClean="0"/>
              <a:t> If the business goes bust and cannot replay its debts the owners will only lose their initial investment, the bank will not be able to chase the owners for any more (such as equity in a house or a car).  It is therefore likely that the bank may have to write off the debt.</a:t>
            </a:r>
          </a:p>
          <a:p>
            <a:r>
              <a:rPr lang="en-GB" b="1" dirty="0" smtClean="0"/>
              <a:t>Venture capital</a:t>
            </a:r>
            <a:r>
              <a:rPr lang="en-GB" dirty="0"/>
              <a:t>;</a:t>
            </a:r>
            <a:r>
              <a:rPr lang="en-GB" dirty="0" smtClean="0"/>
              <a:t> </a:t>
            </a:r>
            <a:r>
              <a:rPr lang="en-GB" dirty="0"/>
              <a:t>Large amounts of capital invested by private investors usually in return for a proportion of equity or shares in the business. </a:t>
            </a:r>
          </a:p>
          <a:p>
            <a:r>
              <a:rPr lang="en-GB" b="1" dirty="0" smtClean="0"/>
              <a:t>Liquidity</a:t>
            </a:r>
            <a:r>
              <a:rPr lang="en-GB" dirty="0" smtClean="0"/>
              <a:t>;  </a:t>
            </a:r>
            <a:r>
              <a:rPr lang="en-GB" dirty="0"/>
              <a:t>The ability of the company to pay their debts when they are due</a:t>
            </a:r>
          </a:p>
          <a:p>
            <a:r>
              <a:rPr lang="en-GB" b="1" dirty="0" smtClean="0"/>
              <a:t>Gearing;</a:t>
            </a:r>
            <a:r>
              <a:rPr lang="en-GB" dirty="0" smtClean="0"/>
              <a:t> </a:t>
            </a:r>
            <a:r>
              <a:rPr lang="en-GB" dirty="0"/>
              <a:t>The amount of funding in a business which is leant from a bank, versus funding which has been acquired from shareholders. </a:t>
            </a:r>
          </a:p>
          <a:p>
            <a:r>
              <a:rPr lang="en-GB" b="1" dirty="0"/>
              <a:t>Current </a:t>
            </a:r>
            <a:r>
              <a:rPr lang="en-GB" b="1" dirty="0" smtClean="0"/>
              <a:t>ratio;</a:t>
            </a:r>
            <a:r>
              <a:rPr lang="en-GB" dirty="0" smtClean="0"/>
              <a:t> </a:t>
            </a:r>
            <a:r>
              <a:rPr lang="en-GB" dirty="0"/>
              <a:t>(current assets / current liabilities)  Shows investors how many times the company can pay its current liabilities (short term debts) out of its current assets. </a:t>
            </a:r>
          </a:p>
          <a:p>
            <a:r>
              <a:rPr lang="en-GB" b="1" dirty="0"/>
              <a:t>Interest </a:t>
            </a:r>
            <a:r>
              <a:rPr lang="en-GB" b="1" dirty="0" smtClean="0"/>
              <a:t>repayments;</a:t>
            </a:r>
            <a:r>
              <a:rPr lang="en-GB" dirty="0" smtClean="0"/>
              <a:t> </a:t>
            </a:r>
            <a:r>
              <a:rPr lang="en-GB" dirty="0"/>
              <a:t>On a loan the amount of interest that will need to be paid on top of payment of the original loan amount back to the bank. </a:t>
            </a:r>
          </a:p>
        </p:txBody>
      </p:sp>
    </p:spTree>
    <p:extLst>
      <p:ext uri="{BB962C8B-B14F-4D97-AF65-F5344CB8AC3E}">
        <p14:creationId xmlns:p14="http://schemas.microsoft.com/office/powerpoint/2010/main" val="141790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55057" y="3353713"/>
            <a:ext cx="4848216" cy="3232144"/>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0" cy="2857500"/>
          </a:xfrm>
          <a:prstGeom prst="rect">
            <a:avLst/>
          </a:prstGeom>
        </p:spPr>
      </p:pic>
    </p:spTree>
    <p:extLst>
      <p:ext uri="{BB962C8B-B14F-4D97-AF65-F5344CB8AC3E}">
        <p14:creationId xmlns:p14="http://schemas.microsoft.com/office/powerpoint/2010/main" val="3311838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The difference between a source of finance and a method of finance</a:t>
            </a:r>
            <a:endParaRPr lang="en-GB" dirty="0"/>
          </a:p>
        </p:txBody>
      </p:sp>
      <p:sp>
        <p:nvSpPr>
          <p:cNvPr id="3" name="Content Placeholder 2"/>
          <p:cNvSpPr>
            <a:spLocks noGrp="1"/>
          </p:cNvSpPr>
          <p:nvPr>
            <p:ph idx="1"/>
          </p:nvPr>
        </p:nvSpPr>
        <p:spPr>
          <a:xfrm>
            <a:off x="838200" y="1825625"/>
            <a:ext cx="10515600" cy="2169432"/>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GB" dirty="0" smtClean="0"/>
              <a:t>Source of finance: This is where the finance has come from e.g. a bank</a:t>
            </a:r>
          </a:p>
          <a:p>
            <a:endParaRPr lang="en-GB" dirty="0"/>
          </a:p>
          <a:p>
            <a:r>
              <a:rPr lang="en-GB" dirty="0" smtClean="0"/>
              <a:t>Method of finance: This is the use of a finance – or what use it would be suitable for e.g. loan to buy computer equipment for the business</a:t>
            </a:r>
            <a:endParaRPr lang="en-GB" dirty="0"/>
          </a:p>
        </p:txBody>
      </p:sp>
      <p:grpSp>
        <p:nvGrpSpPr>
          <p:cNvPr id="9" name="Group 8"/>
          <p:cNvGrpSpPr/>
          <p:nvPr/>
        </p:nvGrpSpPr>
        <p:grpSpPr>
          <a:xfrm>
            <a:off x="838200" y="4342255"/>
            <a:ext cx="3649436" cy="2033258"/>
            <a:chOff x="748392" y="4429341"/>
            <a:chExt cx="3649436" cy="2033258"/>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8392" y="4429341"/>
              <a:ext cx="3649436" cy="2033257"/>
            </a:xfrm>
            <a:prstGeom prst="rect">
              <a:avLst/>
            </a:prstGeom>
          </p:spPr>
          <p:style>
            <a:lnRef idx="2">
              <a:schemeClr val="dk1"/>
            </a:lnRef>
            <a:fillRef idx="1">
              <a:schemeClr val="lt1"/>
            </a:fillRef>
            <a:effectRef idx="0">
              <a:schemeClr val="dk1"/>
            </a:effectRef>
            <a:fontRef idx="minor">
              <a:schemeClr val="dk1"/>
            </a:fontRef>
          </p:style>
        </p:pic>
        <p:sp>
          <p:nvSpPr>
            <p:cNvPr id="5" name="TextBox 4"/>
            <p:cNvSpPr txBox="1"/>
            <p:nvPr/>
          </p:nvSpPr>
          <p:spPr>
            <a:xfrm>
              <a:off x="1362810" y="4429341"/>
              <a:ext cx="242059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latin typeface="Arial Black" panose="020B0A04020102020204" pitchFamily="34" charset="0"/>
                </a:rPr>
                <a:t>Source of finance</a:t>
              </a:r>
              <a:endParaRPr lang="en-GB" dirty="0">
                <a:latin typeface="Arial Black" panose="020B0A04020102020204" pitchFamily="34" charset="0"/>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8392" y="4429342"/>
              <a:ext cx="3649436" cy="2033257"/>
            </a:xfrm>
            <a:prstGeom prst="rect">
              <a:avLst/>
            </a:prstGeom>
          </p:spPr>
          <p:style>
            <a:lnRef idx="2">
              <a:schemeClr val="dk1"/>
            </a:lnRef>
            <a:fillRef idx="1">
              <a:schemeClr val="lt1"/>
            </a:fillRef>
            <a:effectRef idx="0">
              <a:schemeClr val="dk1"/>
            </a:effectRef>
            <a:fontRef idx="minor">
              <a:schemeClr val="dk1"/>
            </a:fontRef>
          </p:style>
        </p:pic>
        <p:sp>
          <p:nvSpPr>
            <p:cNvPr id="11" name="TextBox 10"/>
            <p:cNvSpPr txBox="1"/>
            <p:nvPr/>
          </p:nvSpPr>
          <p:spPr>
            <a:xfrm>
              <a:off x="1362810" y="4429342"/>
              <a:ext cx="242059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latin typeface="Arial Black" panose="020B0A04020102020204" pitchFamily="34" charset="0"/>
                </a:rPr>
                <a:t>Source of finance</a:t>
              </a:r>
              <a:endParaRPr lang="en-GB" dirty="0">
                <a:latin typeface="Arial Black" panose="020B0A04020102020204" pitchFamily="34" charset="0"/>
              </a:endParaRPr>
            </a:p>
          </p:txBody>
        </p:sp>
      </p:grpSp>
      <p:grpSp>
        <p:nvGrpSpPr>
          <p:cNvPr id="8" name="Group 7"/>
          <p:cNvGrpSpPr/>
          <p:nvPr/>
        </p:nvGrpSpPr>
        <p:grpSpPr>
          <a:xfrm>
            <a:off x="7617959" y="4342256"/>
            <a:ext cx="3735841" cy="2033257"/>
            <a:chOff x="6096000" y="4429341"/>
            <a:chExt cx="3735841" cy="2033257"/>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4429341"/>
              <a:ext cx="3735841" cy="2033257"/>
            </a:xfrm>
            <a:prstGeom prst="rect">
              <a:avLst/>
            </a:prstGeom>
          </p:spPr>
          <p:style>
            <a:lnRef idx="2">
              <a:schemeClr val="dk1"/>
            </a:lnRef>
            <a:fillRef idx="1">
              <a:schemeClr val="lt1"/>
            </a:fillRef>
            <a:effectRef idx="0">
              <a:schemeClr val="dk1"/>
            </a:effectRef>
            <a:fontRef idx="minor">
              <a:schemeClr val="dk1"/>
            </a:fontRef>
          </p:style>
        </p:pic>
        <p:sp>
          <p:nvSpPr>
            <p:cNvPr id="7" name="TextBox 6"/>
            <p:cNvSpPr txBox="1"/>
            <p:nvPr/>
          </p:nvSpPr>
          <p:spPr>
            <a:xfrm>
              <a:off x="6729960" y="4429341"/>
              <a:ext cx="246792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latin typeface="Arial Black" panose="020B0A04020102020204" pitchFamily="34" charset="0"/>
                </a:rPr>
                <a:t>Method of finance</a:t>
              </a:r>
              <a:endParaRPr lang="en-GB" dirty="0">
                <a:latin typeface="Arial Black" panose="020B0A04020102020204" pitchFamily="34" charset="0"/>
              </a:endParaRPr>
            </a:p>
          </p:txBody>
        </p:sp>
      </p:grpSp>
    </p:spTree>
    <p:extLst>
      <p:ext uri="{BB962C8B-B14F-4D97-AF65-F5344CB8AC3E}">
        <p14:creationId xmlns:p14="http://schemas.microsoft.com/office/powerpoint/2010/main" val="58605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a:solidFill>
                  <a:srgbClr val="0070C0"/>
                </a:solidFill>
              </a:rPr>
              <a:t>Sources of finance</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317665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Sources of finance</a:t>
            </a:r>
            <a:endParaRPr lang="en-GB" dirty="0"/>
          </a:p>
        </p:txBody>
      </p:sp>
      <p:sp>
        <p:nvSpPr>
          <p:cNvPr id="7" name="Content Placeholder 6"/>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smtClean="0"/>
              <a:t>There are many external sources of finance available to a business, these are the ones that Edexcel would like you to know the advantages and disadvantages for:</a:t>
            </a:r>
          </a:p>
          <a:p>
            <a:pPr marL="914400" lvl="1" indent="-457200">
              <a:buFont typeface="+mj-lt"/>
              <a:buAutoNum type="arabicPeriod"/>
            </a:pPr>
            <a:r>
              <a:rPr lang="en-GB" dirty="0"/>
              <a:t>family and friends</a:t>
            </a:r>
          </a:p>
          <a:p>
            <a:pPr marL="914400" lvl="1" indent="-457200">
              <a:buFont typeface="+mj-lt"/>
              <a:buAutoNum type="arabicPeriod"/>
            </a:pPr>
            <a:r>
              <a:rPr lang="en-GB" dirty="0"/>
              <a:t>banks</a:t>
            </a:r>
          </a:p>
          <a:p>
            <a:pPr marL="914400" lvl="1" indent="-457200">
              <a:buFont typeface="+mj-lt"/>
              <a:buAutoNum type="arabicPeriod"/>
            </a:pPr>
            <a:r>
              <a:rPr lang="en-GB" dirty="0"/>
              <a:t>peer-to-peer funding</a:t>
            </a:r>
          </a:p>
          <a:p>
            <a:pPr marL="914400" lvl="1" indent="-457200">
              <a:buFont typeface="+mj-lt"/>
              <a:buAutoNum type="arabicPeriod"/>
            </a:pPr>
            <a:r>
              <a:rPr lang="en-GB" dirty="0"/>
              <a:t>business angels</a:t>
            </a:r>
          </a:p>
          <a:p>
            <a:pPr marL="914400" lvl="1" indent="-457200">
              <a:buFont typeface="+mj-lt"/>
              <a:buAutoNum type="arabicPeriod"/>
            </a:pPr>
            <a:r>
              <a:rPr lang="en-GB" dirty="0"/>
              <a:t>crowd funding</a:t>
            </a:r>
          </a:p>
          <a:p>
            <a:pPr marL="914400" lvl="1" indent="-457200">
              <a:buFont typeface="+mj-lt"/>
              <a:buAutoNum type="arabicPeriod"/>
            </a:pPr>
            <a:r>
              <a:rPr lang="en-GB" dirty="0"/>
              <a:t>other businesses</a:t>
            </a:r>
          </a:p>
          <a:p>
            <a:r>
              <a:rPr lang="en-GB" dirty="0" smtClean="0"/>
              <a:t>Get ready to make some notes about these on the next few slides. </a:t>
            </a:r>
            <a:endParaRPr lang="en-GB" dirty="0"/>
          </a:p>
        </p:txBody>
      </p:sp>
      <p:grpSp>
        <p:nvGrpSpPr>
          <p:cNvPr id="8" name="Group 7"/>
          <p:cNvGrpSpPr/>
          <p:nvPr/>
        </p:nvGrpSpPr>
        <p:grpSpPr>
          <a:xfrm>
            <a:off x="6672942" y="3162736"/>
            <a:ext cx="3649436" cy="2033257"/>
            <a:chOff x="748391" y="4262193"/>
            <a:chExt cx="3649436" cy="2033257"/>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8391" y="4262193"/>
              <a:ext cx="3649436" cy="2033257"/>
            </a:xfrm>
            <a:prstGeom prst="rect">
              <a:avLst/>
            </a:prstGeom>
          </p:spPr>
          <p:style>
            <a:lnRef idx="2">
              <a:schemeClr val="dk1"/>
            </a:lnRef>
            <a:fillRef idx="1">
              <a:schemeClr val="lt1"/>
            </a:fillRef>
            <a:effectRef idx="0">
              <a:schemeClr val="dk1"/>
            </a:effectRef>
            <a:fontRef idx="minor">
              <a:schemeClr val="dk1"/>
            </a:fontRef>
          </p:style>
        </p:pic>
        <p:sp>
          <p:nvSpPr>
            <p:cNvPr id="10" name="TextBox 9"/>
            <p:cNvSpPr txBox="1"/>
            <p:nvPr/>
          </p:nvSpPr>
          <p:spPr>
            <a:xfrm>
              <a:off x="1362809" y="4264480"/>
              <a:ext cx="242059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smtClean="0">
                  <a:latin typeface="Arial Black" panose="020B0A04020102020204" pitchFamily="34" charset="0"/>
                </a:rPr>
                <a:t>Source of finance</a:t>
              </a:r>
              <a:endParaRPr lang="en-GB" dirty="0">
                <a:latin typeface="Arial Black" panose="020B0A04020102020204" pitchFamily="34" charset="0"/>
              </a:endParaRPr>
            </a:p>
          </p:txBody>
        </p:sp>
      </p:grpSp>
    </p:spTree>
    <p:extLst>
      <p:ext uri="{BB962C8B-B14F-4D97-AF65-F5344CB8AC3E}">
        <p14:creationId xmlns:p14="http://schemas.microsoft.com/office/powerpoint/2010/main" val="960709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#1 Family and friends</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a:t>Private limited companies are able to raise finance by selling shares to friends and family.  </a:t>
            </a:r>
          </a:p>
          <a:p>
            <a:r>
              <a:rPr lang="en-GB" dirty="0"/>
              <a:t>A sole trader or partnership may also find that their family may want to contribute to the business.  This may be for interest, a share of the profits or maybe even an interest free loan amongst family.</a:t>
            </a:r>
          </a:p>
          <a:p>
            <a:endParaRPr lang="en-GB" dirty="0"/>
          </a:p>
        </p:txBody>
      </p:sp>
      <p:pic>
        <p:nvPicPr>
          <p:cNvPr id="7" name="Picture 2" descr="http://j.static-locatetv.com/images/content/4/900401_cake_boss.jpg">
            <a:hlinkClick r:id="rId2"/>
          </p:cNvPr>
          <p:cNvPicPr>
            <a:picLocks noGrp="1" noChangeAspect="1" noChangeArrowheads="1"/>
          </p:cNvPicPr>
          <p:nvPr>
            <p:ph sz="half" idx="2"/>
          </p:nvPr>
        </p:nvPicPr>
        <p:blipFill>
          <a:blip r:embed="rId3"/>
          <a:srcRect/>
          <a:stretch>
            <a:fillRect/>
          </a:stretch>
        </p:blipFill>
        <p:spPr bwMode="auto">
          <a:xfrm>
            <a:off x="6391955" y="2088018"/>
            <a:ext cx="4856554" cy="3637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hlinkClick r:id="rId2"/>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88593" y="3322012"/>
            <a:ext cx="1269841" cy="888889"/>
          </a:xfrm>
          <a:prstGeom prst="rect">
            <a:avLst/>
          </a:prstGeom>
        </p:spPr>
      </p:pic>
    </p:spTree>
    <p:extLst>
      <p:ext uri="{BB962C8B-B14F-4D97-AF65-F5344CB8AC3E}">
        <p14:creationId xmlns:p14="http://schemas.microsoft.com/office/powerpoint/2010/main" val="1291654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2671</Words>
  <Application>Microsoft Office PowerPoint</Application>
  <PresentationFormat>Widescreen</PresentationFormat>
  <Paragraphs>271</Paragraphs>
  <Slides>55</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55</vt:i4>
      </vt:variant>
    </vt:vector>
  </HeadingPairs>
  <TitlesOfParts>
    <vt:vector size="64" baseType="lpstr">
      <vt:lpstr>Arial</vt:lpstr>
      <vt:lpstr>Arial Black</vt:lpstr>
      <vt:lpstr>Arial Rounded MT Bold</vt:lpstr>
      <vt:lpstr>Calibri</vt:lpstr>
      <vt:lpstr>Calibri Light</vt:lpstr>
      <vt:lpstr>Wingdings</vt:lpstr>
      <vt:lpstr>Office Theme</vt:lpstr>
      <vt:lpstr>1_Office Theme</vt:lpstr>
      <vt:lpstr>2_Office Theme</vt:lpstr>
      <vt:lpstr>PowerPoint Presentation</vt:lpstr>
      <vt:lpstr>Worksheet</vt:lpstr>
      <vt:lpstr>From Edexcel</vt:lpstr>
      <vt:lpstr>Starter</vt:lpstr>
      <vt:lpstr>Definition: External finance</vt:lpstr>
      <vt:lpstr>The difference between a source of finance and a method of finance</vt:lpstr>
      <vt:lpstr>PowerPoint Presentation</vt:lpstr>
      <vt:lpstr>Sources of finance</vt:lpstr>
      <vt:lpstr>#1 Family and friends</vt:lpstr>
      <vt:lpstr>Friends and family</vt:lpstr>
      <vt:lpstr>#2 Banks</vt:lpstr>
      <vt:lpstr>Banks</vt:lpstr>
      <vt:lpstr>#3  Peer to peer funding</vt:lpstr>
      <vt:lpstr>Peer to peer funding</vt:lpstr>
      <vt:lpstr>#4 Business angels</vt:lpstr>
      <vt:lpstr>Business angels</vt:lpstr>
      <vt:lpstr>#5 Crowd funding</vt:lpstr>
      <vt:lpstr>Crowd funding</vt:lpstr>
      <vt:lpstr>#6 Other businesses</vt:lpstr>
      <vt:lpstr>PowerPoint Presentation</vt:lpstr>
      <vt:lpstr>Methods of finance</vt:lpstr>
      <vt:lpstr>#1 Loans</vt:lpstr>
      <vt:lpstr>#1 Loans</vt:lpstr>
      <vt:lpstr>#2 Share capital</vt:lpstr>
      <vt:lpstr>#2 Share capital</vt:lpstr>
      <vt:lpstr>#3 venture capital</vt:lpstr>
      <vt:lpstr>#3 Venture capital</vt:lpstr>
      <vt:lpstr>Suggested activity</vt:lpstr>
      <vt:lpstr>#4 overdrafts</vt:lpstr>
      <vt:lpstr>#4 Overdrafts</vt:lpstr>
      <vt:lpstr>#5 leasing</vt:lpstr>
      <vt:lpstr>#5 Leasing</vt:lpstr>
      <vt:lpstr>#6 trade credit</vt:lpstr>
      <vt:lpstr>#6 Trade credit</vt:lpstr>
      <vt:lpstr>#7 Grants</vt:lpstr>
      <vt:lpstr>#7 Grants</vt:lpstr>
      <vt:lpstr>Revision Video </vt:lpstr>
      <vt:lpstr>Sample Edexcel A2 questions</vt:lpstr>
      <vt:lpstr>Case study for question 1</vt:lpstr>
      <vt:lpstr>Sample question 1</vt:lpstr>
      <vt:lpstr>Answer sample question 1</vt:lpstr>
      <vt:lpstr>Answer sample question 1</vt:lpstr>
      <vt:lpstr>Answer sample question 1</vt:lpstr>
      <vt:lpstr>How to level sample question 1</vt:lpstr>
      <vt:lpstr>Case study for question 2</vt:lpstr>
      <vt:lpstr>Sample question 2</vt:lpstr>
      <vt:lpstr>Answer sample question 2</vt:lpstr>
      <vt:lpstr>Case study for question 3</vt:lpstr>
      <vt:lpstr>Sample question 3</vt:lpstr>
      <vt:lpstr>Answer sample question 3</vt:lpstr>
      <vt:lpstr>Answer sample question 3</vt:lpstr>
      <vt:lpstr>Answer sample question 3</vt:lpstr>
      <vt:lpstr>How to level sample question 3</vt:lpstr>
      <vt:lpstr>Glossary</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Sarah</cp:lastModifiedBy>
  <cp:revision>103</cp:revision>
  <dcterms:created xsi:type="dcterms:W3CDTF">2017-05-29T18:04:54Z</dcterms:created>
  <dcterms:modified xsi:type="dcterms:W3CDTF">2019-11-10T15:53:15Z</dcterms:modified>
</cp:coreProperties>
</file>