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A5301FA-F02E-4E48-90A9-B436A073A15C}" type="datetimeFigureOut">
              <a:rPr lang="en-GB" smtClean="0"/>
              <a:t>04/09/2012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8074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5301FA-F02E-4E48-90A9-B436A073A15C}" type="datetimeFigureOut">
              <a:rPr lang="en-GB" smtClean="0"/>
              <a:t>04/09/2012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3756022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5301FA-F02E-4E48-90A9-B436A073A15C}" type="datetimeFigureOut">
              <a:rPr lang="en-GB" smtClean="0"/>
              <a:t>04/09/2012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4038836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5301FA-F02E-4E48-90A9-B436A073A15C}" type="datetimeFigureOut">
              <a:rPr lang="en-GB" smtClean="0"/>
              <a:t>04/09/2012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43428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5301FA-F02E-4E48-90A9-B436A073A15C}" type="datetimeFigureOut">
              <a:rPr lang="en-GB" smtClean="0"/>
              <a:t>04/09/2012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2538655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A5301FA-F02E-4E48-90A9-B436A073A15C}" type="datetimeFigureOut">
              <a:rPr lang="en-GB" smtClean="0"/>
              <a:t>04/09/2012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3730328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A5301FA-F02E-4E48-90A9-B436A073A15C}" type="datetimeFigureOut">
              <a:rPr lang="en-GB" smtClean="0"/>
              <a:t>04/09/2012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2222153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A5301FA-F02E-4E48-90A9-B436A073A15C}" type="datetimeFigureOut">
              <a:rPr lang="en-GB" smtClean="0"/>
              <a:t>04/09/2012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3449967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5301FA-F02E-4E48-90A9-B436A073A15C}" type="datetimeFigureOut">
              <a:rPr lang="en-GB" smtClean="0"/>
              <a:t>04/09/2012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2918551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301FA-F02E-4E48-90A9-B436A073A15C}" type="datetimeFigureOut">
              <a:rPr lang="en-GB" smtClean="0"/>
              <a:t>04/09/2012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394274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301FA-F02E-4E48-90A9-B436A073A15C}" type="datetimeFigureOut">
              <a:rPr lang="en-GB" smtClean="0"/>
              <a:t>04/09/2012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9E0D47-6304-4F01-B9E6-65341B803D59}" type="slidenum">
              <a:rPr lang="en-GB" smtClean="0"/>
              <a:t>‹#›</a:t>
            </a:fld>
            <a:endParaRPr lang="en-GB"/>
          </a:p>
        </p:txBody>
      </p:sp>
    </p:spTree>
    <p:extLst>
      <p:ext uri="{BB962C8B-B14F-4D97-AF65-F5344CB8AC3E}">
        <p14:creationId xmlns:p14="http://schemas.microsoft.com/office/powerpoint/2010/main" val="1567119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2000"/>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301FA-F02E-4E48-90A9-B436A073A15C}" type="datetimeFigureOut">
              <a:rPr lang="en-GB" smtClean="0"/>
              <a:t>04/09/2012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9E0D47-6304-4F01-B9E6-65341B803D59}" type="slidenum">
              <a:rPr lang="en-GB" smtClean="0"/>
              <a:t>‹#›</a:t>
            </a:fld>
            <a:endParaRPr lang="en-GB"/>
          </a:p>
        </p:txBody>
      </p:sp>
    </p:spTree>
    <p:extLst>
      <p:ext uri="{BB962C8B-B14F-4D97-AF65-F5344CB8AC3E}">
        <p14:creationId xmlns:p14="http://schemas.microsoft.com/office/powerpoint/2010/main" val="3042427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04" y="2780928"/>
            <a:ext cx="10513168"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9600" b="1" cap="none" spc="0" dirty="0" smtClean="0">
                <a:ln w="11430"/>
                <a:solidFill>
                  <a:srgbClr val="00B0F0"/>
                </a:solidFill>
                <a:effectLst>
                  <a:outerShdw blurRad="50800" dist="39000" dir="5460000" algn="tl">
                    <a:srgbClr val="000000">
                      <a:alpha val="38000"/>
                    </a:srgbClr>
                  </a:outerShdw>
                </a:effectLst>
              </a:rPr>
              <a:t>WELCOME !!!!</a:t>
            </a:r>
            <a:endParaRPr lang="en-US" sz="9600" b="1" cap="none" spc="0" dirty="0">
              <a:ln w="11430"/>
              <a:solidFill>
                <a:srgbClr val="00B0F0"/>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797193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800" dirty="0" smtClean="0">
                <a:latin typeface="Aharoni" pitchFamily="2" charset="-79"/>
                <a:cs typeface="Aharoni" pitchFamily="2" charset="-79"/>
              </a:rPr>
              <a:t>Rules</a:t>
            </a:r>
            <a:endParaRPr lang="en-GB" sz="8800" dirty="0">
              <a:latin typeface="Aharoni" pitchFamily="2" charset="-79"/>
              <a:cs typeface="Aharoni" pitchFamily="2" charset="-79"/>
            </a:endParaRPr>
          </a:p>
        </p:txBody>
      </p:sp>
      <p:sp>
        <p:nvSpPr>
          <p:cNvPr id="3" name="Content Placeholder 2"/>
          <p:cNvSpPr>
            <a:spLocks noGrp="1"/>
          </p:cNvSpPr>
          <p:nvPr>
            <p:ph idx="1"/>
          </p:nvPr>
        </p:nvSpPr>
        <p:spPr>
          <a:xfrm>
            <a:off x="467544" y="1556792"/>
            <a:ext cx="8363272" cy="5001419"/>
          </a:xfrm>
        </p:spPr>
        <p:txBody>
          <a:bodyPr>
            <a:noAutofit/>
          </a:bodyPr>
          <a:lstStyle/>
          <a:p>
            <a:pPr marL="457200" indent="-457200" algn="ctr">
              <a:buFont typeface="+mj-lt"/>
              <a:buAutoNum type="arabicPeriod"/>
            </a:pPr>
            <a:r>
              <a:rPr lang="en-GB" sz="5400" dirty="0" smtClean="0"/>
              <a:t>RESPECT</a:t>
            </a:r>
          </a:p>
          <a:p>
            <a:pPr marL="457200" indent="-457200" algn="ctr">
              <a:buFont typeface="+mj-lt"/>
              <a:buAutoNum type="arabicPeriod"/>
            </a:pPr>
            <a:r>
              <a:rPr lang="en-GB" sz="5400" dirty="0" smtClean="0"/>
              <a:t>FOCUS</a:t>
            </a:r>
          </a:p>
          <a:p>
            <a:pPr marL="457200" indent="-457200" algn="ctr">
              <a:buFont typeface="+mj-lt"/>
              <a:buAutoNum type="arabicPeriod"/>
            </a:pPr>
            <a:r>
              <a:rPr lang="en-GB" sz="5400" dirty="0" smtClean="0"/>
              <a:t>TAKE RISKS</a:t>
            </a:r>
          </a:p>
          <a:p>
            <a:pPr marL="457200" indent="-457200" algn="ctr">
              <a:buFont typeface="+mj-lt"/>
              <a:buAutoNum type="arabicPeriod"/>
            </a:pPr>
            <a:r>
              <a:rPr lang="en-GB" sz="5400" dirty="0" smtClean="0"/>
              <a:t>BE COMMITTED </a:t>
            </a:r>
          </a:p>
          <a:p>
            <a:pPr marL="457200" indent="-457200" algn="ctr">
              <a:buFont typeface="+mj-lt"/>
              <a:buAutoNum type="arabicPeriod"/>
            </a:pPr>
            <a:r>
              <a:rPr lang="en-GB" sz="5400" dirty="0" smtClean="0"/>
              <a:t>STAY SAFE</a:t>
            </a:r>
          </a:p>
          <a:p>
            <a:pPr marL="457200" indent="-457200">
              <a:buFont typeface="+mj-lt"/>
              <a:buAutoNum type="arabicPeriod"/>
            </a:pPr>
            <a:endParaRPr lang="en-GB" sz="2000" dirty="0"/>
          </a:p>
          <a:p>
            <a:pPr marL="457200" indent="-457200">
              <a:buFont typeface="+mj-lt"/>
              <a:buAutoNum type="arabicPeriod"/>
            </a:pPr>
            <a:endParaRPr lang="en-GB" sz="2000" dirty="0" smtClean="0"/>
          </a:p>
          <a:p>
            <a:pPr marL="457200" indent="-457200">
              <a:buFont typeface="+mj-lt"/>
              <a:buAutoNum type="arabicPeriod"/>
            </a:pPr>
            <a:endParaRPr lang="en-GB" sz="2000" dirty="0"/>
          </a:p>
          <a:p>
            <a:pPr marL="0" indent="0">
              <a:buNone/>
            </a:pPr>
            <a:endParaRPr lang="en-GB" sz="2000" dirty="0"/>
          </a:p>
        </p:txBody>
      </p:sp>
    </p:spTree>
    <p:extLst>
      <p:ext uri="{BB962C8B-B14F-4D97-AF65-F5344CB8AC3E}">
        <p14:creationId xmlns:p14="http://schemas.microsoft.com/office/powerpoint/2010/main" val="1657817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smtClean="0"/>
              <a:t>Drama is not a subject you can learn… it is a process in which you develop a talent, a gift and a love for all dramatic arts</a:t>
            </a:r>
            <a:r>
              <a:rPr lang="en-GB" smtClean="0"/>
              <a:t>. </a:t>
            </a:r>
            <a:endParaRPr lang="en-GB" dirty="0" smtClean="0"/>
          </a:p>
          <a:p>
            <a:pPr marL="0" indent="0">
              <a:buNone/>
            </a:pPr>
            <a:endParaRPr lang="en-GB" dirty="0"/>
          </a:p>
          <a:p>
            <a:pPr marL="0" indent="0">
              <a:buNone/>
            </a:pPr>
            <a:endParaRPr lang="en-GB" dirty="0" smtClean="0"/>
          </a:p>
          <a:p>
            <a:pPr marL="0" indent="0">
              <a:buNone/>
            </a:pPr>
            <a:r>
              <a:rPr lang="en-GB" dirty="0" smtClean="0"/>
              <a:t>    100% commitment will get you an A* </a:t>
            </a:r>
            <a:endParaRPr lang="en-GB" dirty="0"/>
          </a:p>
        </p:txBody>
      </p:sp>
    </p:spTree>
    <p:extLst>
      <p:ext uri="{BB962C8B-B14F-4D97-AF65-F5344CB8AC3E}">
        <p14:creationId xmlns:p14="http://schemas.microsoft.com/office/powerpoint/2010/main" val="517725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The Course…</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GCSE Drama involves making, performing and critically evaluating drama you have seen, read and been practically involved in.</a:t>
            </a:r>
          </a:p>
          <a:p>
            <a:pPr marL="0" indent="0">
              <a:buNone/>
            </a:pPr>
            <a:r>
              <a:rPr lang="en-GB" dirty="0" smtClean="0"/>
              <a:t>The play that an audience sees on the stage is such a small element of drama. Drama is a way of exploring and gaining new insights into the world of thoughts and feelings and then communicating these to an audience. During this course you can expect to:</a:t>
            </a:r>
            <a:endParaRPr lang="en-GB" dirty="0"/>
          </a:p>
        </p:txBody>
      </p:sp>
    </p:spTree>
    <p:extLst>
      <p:ext uri="{BB962C8B-B14F-4D97-AF65-F5344CB8AC3E}">
        <p14:creationId xmlns:p14="http://schemas.microsoft.com/office/powerpoint/2010/main" val="1687443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The Course…</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r>
              <a:rPr lang="en-GB" sz="2000" dirty="0" smtClean="0"/>
              <a:t>Explore a range of different stimuli such as poems, pictures, music and stories.</a:t>
            </a:r>
          </a:p>
          <a:p>
            <a:r>
              <a:rPr lang="en-GB" sz="2000" dirty="0" smtClean="0"/>
              <a:t> Devise and script your own drama to convey a message to the audience.</a:t>
            </a:r>
          </a:p>
          <a:p>
            <a:r>
              <a:rPr lang="en-GB" sz="2000" dirty="0" smtClean="0"/>
              <a:t> Explore the different elements that make up a performance.</a:t>
            </a:r>
          </a:p>
          <a:p>
            <a:r>
              <a:rPr lang="en-GB" sz="2000" dirty="0" smtClean="0"/>
              <a:t> Learn about the way set, costume, lighting and sound communicate meaning to an audience.</a:t>
            </a:r>
          </a:p>
          <a:p>
            <a:r>
              <a:rPr lang="en-GB" sz="2000" dirty="0" smtClean="0"/>
              <a:t> Record the way your ideas and knowledge have developed and evaluate your own and other peoples work.</a:t>
            </a:r>
          </a:p>
          <a:p>
            <a:r>
              <a:rPr lang="en-GB" sz="2000" dirty="0" smtClean="0"/>
              <a:t> Learn about drama from different times and places.</a:t>
            </a:r>
          </a:p>
          <a:p>
            <a:r>
              <a:rPr lang="en-GB" sz="2000" dirty="0" smtClean="0"/>
              <a:t> Consider what you think of as effective and important drama and why.</a:t>
            </a:r>
          </a:p>
          <a:p>
            <a:r>
              <a:rPr lang="en-GB" sz="2000" dirty="0" smtClean="0"/>
              <a:t> Explore the storyline, themes and characters of plays written by professional playwrights.</a:t>
            </a:r>
          </a:p>
          <a:p>
            <a:r>
              <a:rPr lang="en-GB" sz="2000" dirty="0" smtClean="0"/>
              <a:t> Learning about how plays are made and what is</a:t>
            </a:r>
            <a:endParaRPr lang="en-GB" sz="2000" dirty="0"/>
          </a:p>
        </p:txBody>
      </p:sp>
    </p:spTree>
    <p:extLst>
      <p:ext uri="{BB962C8B-B14F-4D97-AF65-F5344CB8AC3E}">
        <p14:creationId xmlns:p14="http://schemas.microsoft.com/office/powerpoint/2010/main" val="1878038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The Course…</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r>
              <a:rPr lang="en-GB" sz="2000" dirty="0" smtClean="0"/>
              <a:t>GCSE Drama is broken down into two units.</a:t>
            </a:r>
          </a:p>
          <a:p>
            <a:r>
              <a:rPr lang="en-GB" sz="2000" dirty="0" smtClean="0"/>
              <a:t>Unit 1 is the written paper and is worth 40% of your GCSE. The written paper is externally marked and you will sit this paper at the end of the course in Year 11. You will do mock written papers every term.</a:t>
            </a:r>
          </a:p>
          <a:p>
            <a:r>
              <a:rPr lang="en-GB" sz="2000" dirty="0" smtClean="0"/>
              <a:t>Unit 2 is practical based and is worth 60% of your GCSE. You will be marked on 2 productions each worth 30%. 7.5% will be awarded for the creating process and 22.5% will be awarded for the final product. During the two years we will complete 5 productions. You can then choose the two highest marks and submit these to the exam board.</a:t>
            </a:r>
            <a:endParaRPr lang="en-GB" sz="2000" dirty="0"/>
          </a:p>
        </p:txBody>
      </p:sp>
    </p:spTree>
    <p:extLst>
      <p:ext uri="{BB962C8B-B14F-4D97-AF65-F5344CB8AC3E}">
        <p14:creationId xmlns:p14="http://schemas.microsoft.com/office/powerpoint/2010/main" val="2195741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About The Course…</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pPr marL="0" indent="0">
              <a:buNone/>
            </a:pPr>
            <a:r>
              <a:rPr lang="en-GB" sz="2000" dirty="0" smtClean="0"/>
              <a:t>Pupils are free to choose any of the options from the following list, including two performance options, two design options or two technical options.</a:t>
            </a:r>
          </a:p>
          <a:p>
            <a:pPr marL="0" indent="0">
              <a:buNone/>
            </a:pPr>
            <a:r>
              <a:rPr lang="en-GB" sz="2000" dirty="0" smtClean="0"/>
              <a:t> Devised thematic work</a:t>
            </a:r>
          </a:p>
          <a:p>
            <a:pPr marL="0" indent="0">
              <a:buNone/>
            </a:pPr>
            <a:r>
              <a:rPr lang="en-GB" sz="2000" dirty="0" smtClean="0"/>
              <a:t> Acting</a:t>
            </a:r>
          </a:p>
          <a:p>
            <a:pPr marL="0" indent="0">
              <a:buNone/>
            </a:pPr>
            <a:r>
              <a:rPr lang="en-GB" sz="2000" dirty="0" smtClean="0"/>
              <a:t> Improvisation</a:t>
            </a:r>
          </a:p>
          <a:p>
            <a:pPr marL="0" indent="0">
              <a:buNone/>
            </a:pPr>
            <a:r>
              <a:rPr lang="en-GB" sz="2000" dirty="0" smtClean="0"/>
              <a:t> Theatre in Education</a:t>
            </a:r>
          </a:p>
          <a:p>
            <a:pPr marL="0" indent="0">
              <a:buNone/>
            </a:pPr>
            <a:r>
              <a:rPr lang="en-GB" sz="2000" dirty="0" smtClean="0"/>
              <a:t> Set design</a:t>
            </a:r>
          </a:p>
          <a:p>
            <a:pPr marL="0" indent="0">
              <a:buNone/>
            </a:pPr>
            <a:r>
              <a:rPr lang="en-GB" sz="2000" dirty="0" smtClean="0"/>
              <a:t> Costume</a:t>
            </a:r>
          </a:p>
          <a:p>
            <a:pPr marL="0" indent="0">
              <a:buNone/>
            </a:pPr>
            <a:r>
              <a:rPr lang="en-GB" sz="2000" dirty="0" smtClean="0"/>
              <a:t> Make-up</a:t>
            </a:r>
          </a:p>
          <a:p>
            <a:pPr marL="0" indent="0">
              <a:buNone/>
            </a:pPr>
            <a:r>
              <a:rPr lang="en-GB" sz="2000" dirty="0" smtClean="0"/>
              <a:t> Masks</a:t>
            </a:r>
          </a:p>
          <a:p>
            <a:pPr marL="0" indent="0">
              <a:buNone/>
            </a:pPr>
            <a:r>
              <a:rPr lang="en-GB" sz="2000" dirty="0" smtClean="0"/>
              <a:t> Lighting</a:t>
            </a:r>
            <a:endParaRPr lang="en-GB" sz="2000" dirty="0"/>
          </a:p>
        </p:txBody>
      </p:sp>
    </p:spTree>
    <p:extLst>
      <p:ext uri="{BB962C8B-B14F-4D97-AF65-F5344CB8AC3E}">
        <p14:creationId xmlns:p14="http://schemas.microsoft.com/office/powerpoint/2010/main" val="3164106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Year 10</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pPr marL="0" indent="0">
              <a:buNone/>
            </a:pPr>
            <a:r>
              <a:rPr lang="en-GB" sz="2000" b="1" u="sng" dirty="0" smtClean="0"/>
              <a:t>1st Half Term Autumn</a:t>
            </a:r>
          </a:p>
          <a:p>
            <a:pPr marL="0" indent="0">
              <a:buNone/>
            </a:pPr>
            <a:r>
              <a:rPr lang="en-GB" sz="2000" dirty="0" smtClean="0"/>
              <a:t> Theatre from different places.</a:t>
            </a:r>
          </a:p>
          <a:p>
            <a:pPr marL="0" indent="0">
              <a:buNone/>
            </a:pPr>
            <a:r>
              <a:rPr lang="en-GB" sz="2000" dirty="0" smtClean="0"/>
              <a:t> Theatre from different times.</a:t>
            </a:r>
          </a:p>
          <a:p>
            <a:pPr marL="0" indent="0">
              <a:buNone/>
            </a:pPr>
            <a:r>
              <a:rPr lang="en-GB" sz="2000" dirty="0" smtClean="0"/>
              <a:t> An introduction to the written paper.</a:t>
            </a:r>
          </a:p>
          <a:p>
            <a:pPr marL="0" indent="0">
              <a:buNone/>
            </a:pPr>
            <a:r>
              <a:rPr lang="en-GB" sz="2000" b="1" u="sng" dirty="0" smtClean="0"/>
              <a:t>2nd Half Term Autumn</a:t>
            </a:r>
          </a:p>
          <a:p>
            <a:pPr marL="0" indent="0">
              <a:buNone/>
            </a:pPr>
            <a:r>
              <a:rPr lang="en-GB" sz="2000" dirty="0" smtClean="0"/>
              <a:t> Pantomime: performance evening and year 7.</a:t>
            </a:r>
          </a:p>
          <a:p>
            <a:pPr marL="0" indent="0">
              <a:buNone/>
            </a:pPr>
            <a:r>
              <a:rPr lang="en-GB" sz="2000" dirty="0" smtClean="0"/>
              <a:t> Written exam preparation section one.</a:t>
            </a:r>
          </a:p>
          <a:p>
            <a:pPr marL="0" indent="0">
              <a:buNone/>
            </a:pPr>
            <a:r>
              <a:rPr lang="en-GB" sz="2000" b="1" u="sng" dirty="0" smtClean="0"/>
              <a:t>Spring Term</a:t>
            </a:r>
          </a:p>
          <a:p>
            <a:pPr marL="0" indent="0">
              <a:buNone/>
            </a:pPr>
            <a:r>
              <a:rPr lang="en-GB" sz="2000" dirty="0" smtClean="0"/>
              <a:t> Blood Brothers: performance evening.</a:t>
            </a:r>
          </a:p>
          <a:p>
            <a:pPr marL="0" indent="0">
              <a:buNone/>
            </a:pPr>
            <a:r>
              <a:rPr lang="en-GB" sz="2000" dirty="0" smtClean="0"/>
              <a:t> Written exam preparation section two.</a:t>
            </a:r>
          </a:p>
          <a:p>
            <a:pPr marL="0" indent="0">
              <a:buNone/>
            </a:pPr>
            <a:r>
              <a:rPr lang="en-GB" sz="2000" b="1" u="sng" dirty="0" smtClean="0"/>
              <a:t>Summer Term</a:t>
            </a:r>
          </a:p>
          <a:p>
            <a:pPr marL="0" indent="0">
              <a:buNone/>
            </a:pPr>
            <a:r>
              <a:rPr lang="en-GB" sz="2000" dirty="0" smtClean="0"/>
              <a:t> Theatre in Education: performed to year 8.</a:t>
            </a:r>
          </a:p>
          <a:p>
            <a:pPr marL="0" indent="0">
              <a:buNone/>
            </a:pPr>
            <a:r>
              <a:rPr lang="en-GB" sz="2000" dirty="0" smtClean="0"/>
              <a:t> Written exam preparation section one.</a:t>
            </a:r>
            <a:endParaRPr lang="en-GB" sz="2000" dirty="0"/>
          </a:p>
        </p:txBody>
      </p:sp>
    </p:spTree>
    <p:extLst>
      <p:ext uri="{BB962C8B-B14F-4D97-AF65-F5344CB8AC3E}">
        <p14:creationId xmlns:p14="http://schemas.microsoft.com/office/powerpoint/2010/main" val="30004356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Year 11</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r>
              <a:rPr lang="en-GB" sz="2000" b="1" i="0" u="none" strike="noStrike" baseline="0" dirty="0" smtClean="0">
                <a:solidFill>
                  <a:srgbClr val="000000"/>
                </a:solidFill>
                <a:latin typeface="Times New Roman"/>
              </a:rPr>
              <a:t>Autumn Term </a:t>
            </a:r>
            <a:endParaRPr lang="en-GB" sz="2000" b="0" i="0" u="none" strike="noStrike" baseline="0" dirty="0" smtClean="0">
              <a:solidFill>
                <a:srgbClr val="000000"/>
              </a:solidFill>
              <a:latin typeface="Times New Roman"/>
            </a:endParaRPr>
          </a:p>
          <a:p>
            <a:r>
              <a:rPr lang="en-GB" sz="2000" b="0" i="0" u="none" strike="noStrike" baseline="0" dirty="0" smtClean="0">
                <a:solidFill>
                  <a:srgbClr val="000000"/>
                </a:solidFill>
                <a:latin typeface="Times New Roman"/>
              </a:rPr>
              <a:t> The Crucible: performance evening. </a:t>
            </a:r>
          </a:p>
          <a:p>
            <a:r>
              <a:rPr lang="en-GB" sz="2000" b="0" i="0" u="none" strike="noStrike" baseline="0" dirty="0" smtClean="0">
                <a:solidFill>
                  <a:srgbClr val="000000"/>
                </a:solidFill>
                <a:latin typeface="Times New Roman"/>
              </a:rPr>
              <a:t> Written exam preparation section two. </a:t>
            </a:r>
          </a:p>
          <a:p>
            <a:endParaRPr lang="en-GB" sz="2000" b="0" i="0" u="none" strike="noStrike" baseline="0" dirty="0" smtClean="0">
              <a:solidFill>
                <a:srgbClr val="000000"/>
              </a:solidFill>
              <a:latin typeface="Times New Roman"/>
            </a:endParaRPr>
          </a:p>
          <a:p>
            <a:r>
              <a:rPr lang="en-GB" sz="2000" b="1" i="0" u="none" strike="noStrike" baseline="0" dirty="0" smtClean="0">
                <a:solidFill>
                  <a:srgbClr val="000000"/>
                </a:solidFill>
                <a:latin typeface="Times New Roman"/>
              </a:rPr>
              <a:t>Spring Term </a:t>
            </a:r>
            <a:endParaRPr lang="en-GB" sz="2000" b="0" i="0" u="none" strike="noStrike" baseline="0" dirty="0" smtClean="0">
              <a:solidFill>
                <a:srgbClr val="000000"/>
              </a:solidFill>
              <a:latin typeface="Times New Roman"/>
            </a:endParaRPr>
          </a:p>
          <a:p>
            <a:r>
              <a:rPr lang="en-GB" sz="2000" b="0" i="0" u="none" strike="noStrike" baseline="0" dirty="0" smtClean="0">
                <a:solidFill>
                  <a:srgbClr val="000000"/>
                </a:solidFill>
                <a:latin typeface="Times New Roman"/>
              </a:rPr>
              <a:t> Themed devised work: This production will be externally moderated. </a:t>
            </a:r>
          </a:p>
          <a:p>
            <a:r>
              <a:rPr lang="en-GB" sz="2000" b="0" i="0" u="none" strike="noStrike" baseline="0" dirty="0" smtClean="0">
                <a:solidFill>
                  <a:srgbClr val="000000"/>
                </a:solidFill>
                <a:latin typeface="Times New Roman"/>
              </a:rPr>
              <a:t> Written exam preparation section one. </a:t>
            </a:r>
          </a:p>
          <a:p>
            <a:endParaRPr lang="en-GB" sz="2000" b="0" i="0" u="none" strike="noStrike" baseline="0" dirty="0" smtClean="0">
              <a:solidFill>
                <a:srgbClr val="000000"/>
              </a:solidFill>
              <a:latin typeface="Times New Roman"/>
            </a:endParaRPr>
          </a:p>
          <a:p>
            <a:r>
              <a:rPr lang="en-GB" sz="2000" b="1" i="0" u="none" strike="noStrike" baseline="0" dirty="0" smtClean="0">
                <a:solidFill>
                  <a:srgbClr val="000000"/>
                </a:solidFill>
                <a:latin typeface="Times New Roman"/>
              </a:rPr>
              <a:t>Summer Term </a:t>
            </a:r>
            <a:endParaRPr lang="en-GB" sz="2000" b="0" i="0" u="none" strike="noStrike" baseline="0" dirty="0" smtClean="0">
              <a:solidFill>
                <a:srgbClr val="000000"/>
              </a:solidFill>
              <a:latin typeface="Times New Roman"/>
            </a:endParaRPr>
          </a:p>
          <a:p>
            <a:r>
              <a:rPr lang="en-GB" sz="2000" b="0" i="0" u="none" strike="noStrike" baseline="0" dirty="0" smtClean="0">
                <a:solidFill>
                  <a:srgbClr val="000000"/>
                </a:solidFill>
                <a:latin typeface="Times New Roman"/>
              </a:rPr>
              <a:t> The written exam: revision and mock exams. </a:t>
            </a:r>
          </a:p>
          <a:p>
            <a:pPr marL="0" indent="0">
              <a:buNone/>
            </a:pPr>
            <a:endParaRPr lang="en-GB" sz="2000" dirty="0"/>
          </a:p>
        </p:txBody>
      </p:sp>
    </p:spTree>
    <p:extLst>
      <p:ext uri="{BB962C8B-B14F-4D97-AF65-F5344CB8AC3E}">
        <p14:creationId xmlns:p14="http://schemas.microsoft.com/office/powerpoint/2010/main" val="651114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Drama Diary</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pPr marL="0" indent="0">
              <a:buNone/>
            </a:pPr>
            <a:endParaRPr lang="en-GB" sz="2000" dirty="0"/>
          </a:p>
          <a:p>
            <a:pPr marL="0" indent="0">
              <a:buNone/>
            </a:pPr>
            <a:endParaRPr lang="en-GB" sz="2000" dirty="0" smtClean="0"/>
          </a:p>
          <a:p>
            <a:pPr marL="0" indent="0">
              <a:buNone/>
            </a:pPr>
            <a:r>
              <a:rPr lang="en-GB" sz="2800" dirty="0" smtClean="0"/>
              <a:t>During </a:t>
            </a:r>
            <a:r>
              <a:rPr lang="en-GB" sz="2800" dirty="0"/>
              <a:t>the course you need to keep a working diary that explains in detail everything you have done in the lessons and also anything you have done in your own time. This will be classed as your independent learning for the next two years and it will assist you when it is time to revise for your written exam. It will also assist you in each controlled assessment, as it will give you ideas to include in your work. </a:t>
            </a:r>
          </a:p>
        </p:txBody>
      </p:sp>
    </p:spTree>
    <p:extLst>
      <p:ext uri="{BB962C8B-B14F-4D97-AF65-F5344CB8AC3E}">
        <p14:creationId xmlns:p14="http://schemas.microsoft.com/office/powerpoint/2010/main" val="15103654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tint val="70000"/>
                <a:satMod val="245000"/>
              </a:schemeClr>
            </a:gs>
            <a:gs pos="70000">
              <a:schemeClr val="accent2">
                <a:tint val="90000"/>
                <a:shade val="60000"/>
                <a:satMod val="240000"/>
              </a:schemeClr>
            </a:gs>
            <a:gs pos="100000">
              <a:schemeClr val="accent2">
                <a:tint val="100000"/>
                <a:shade val="50000"/>
                <a:satMod val="2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 Tips</a:t>
            </a:r>
            <a:endParaRPr lang="en-GB" dirty="0"/>
          </a:p>
        </p:txBody>
      </p:sp>
      <p:sp>
        <p:nvSpPr>
          <p:cNvPr id="3" name="Content Placeholder 2"/>
          <p:cNvSpPr>
            <a:spLocks noGrp="1"/>
          </p:cNvSpPr>
          <p:nvPr>
            <p:ph idx="1"/>
          </p:nvPr>
        </p:nvSpPr>
        <p:spPr>
          <a:xfrm>
            <a:off x="323528" y="1124744"/>
            <a:ext cx="8363272" cy="5001419"/>
          </a:xfrm>
        </p:spPr>
        <p:txBody>
          <a:bodyPr>
            <a:noAutofit/>
          </a:bodyPr>
          <a:lstStyle/>
          <a:p>
            <a:pPr marL="0" indent="0">
              <a:buNone/>
            </a:pPr>
            <a:endParaRPr lang="en-GB" sz="2000" dirty="0"/>
          </a:p>
          <a:p>
            <a:pPr marL="0" indent="0">
              <a:buNone/>
            </a:pPr>
            <a:r>
              <a:rPr lang="en-GB" sz="2800" dirty="0" smtClean="0"/>
              <a:t>Always keep your eyes and ears open for things that might make a good starting point for dramatic exploration.</a:t>
            </a:r>
          </a:p>
          <a:p>
            <a:pPr marL="0" indent="0">
              <a:buNone/>
            </a:pPr>
            <a:r>
              <a:rPr lang="en-GB" sz="2800" dirty="0" smtClean="0"/>
              <a:t> Take risks, try things out, and be prepared to learn from things that don’t work out the first time.</a:t>
            </a:r>
          </a:p>
          <a:p>
            <a:pPr marL="0" indent="0">
              <a:buNone/>
            </a:pPr>
            <a:r>
              <a:rPr lang="en-GB" sz="2800" dirty="0" smtClean="0"/>
              <a:t> Make notes in your diary about how you are linking different ideas, experiences and knowledge together.</a:t>
            </a:r>
          </a:p>
          <a:p>
            <a:pPr marL="0" indent="0">
              <a:buNone/>
            </a:pPr>
            <a:r>
              <a:rPr lang="en-GB" sz="2800" dirty="0" smtClean="0"/>
              <a:t> The more plays you read and go see the more your understanding and appreciation of drama will grow.</a:t>
            </a:r>
          </a:p>
          <a:p>
            <a:pPr marL="0" indent="0">
              <a:buNone/>
            </a:pPr>
            <a:r>
              <a:rPr lang="en-GB" sz="2800" dirty="0" smtClean="0"/>
              <a:t> Extra marks are awarded to pupils who use the correct terminology in their exam, so learn the correct words.</a:t>
            </a:r>
          </a:p>
        </p:txBody>
      </p:sp>
    </p:spTree>
    <p:extLst>
      <p:ext uri="{BB962C8B-B14F-4D97-AF65-F5344CB8AC3E}">
        <p14:creationId xmlns:p14="http://schemas.microsoft.com/office/powerpoint/2010/main" val="2527346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765</Words>
  <Application>Microsoft Office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About The Course…</vt:lpstr>
      <vt:lpstr>About The Course…</vt:lpstr>
      <vt:lpstr>About The Course…</vt:lpstr>
      <vt:lpstr>About The Course…</vt:lpstr>
      <vt:lpstr>Year 10</vt:lpstr>
      <vt:lpstr>Year 11</vt:lpstr>
      <vt:lpstr>Drama Diary</vt:lpstr>
      <vt:lpstr>Top Tips</vt:lpstr>
      <vt:lpstr>Rules</vt:lpstr>
      <vt:lpstr>PowerPoint Presentation</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BAsquith</dc:creator>
  <cp:lastModifiedBy>BAsquith</cp:lastModifiedBy>
  <cp:revision>4</cp:revision>
  <dcterms:created xsi:type="dcterms:W3CDTF">2012-09-04T20:37:48Z</dcterms:created>
  <dcterms:modified xsi:type="dcterms:W3CDTF">2012-09-04T21:11:15Z</dcterms:modified>
</cp:coreProperties>
</file>