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100"/>
  </p:notesMasterIdLst>
  <p:sldIdLst>
    <p:sldId id="258" r:id="rId4"/>
    <p:sldId id="273" r:id="rId5"/>
    <p:sldId id="274" r:id="rId6"/>
    <p:sldId id="275" r:id="rId7"/>
    <p:sldId id="337" r:id="rId8"/>
    <p:sldId id="447" r:id="rId9"/>
    <p:sldId id="265" r:id="rId10"/>
    <p:sldId id="364" r:id="rId11"/>
    <p:sldId id="362" r:id="rId12"/>
    <p:sldId id="276" r:id="rId13"/>
    <p:sldId id="296" r:id="rId14"/>
    <p:sldId id="277" r:id="rId15"/>
    <p:sldId id="297" r:id="rId16"/>
    <p:sldId id="350" r:id="rId17"/>
    <p:sldId id="298" r:id="rId18"/>
    <p:sldId id="351" r:id="rId19"/>
    <p:sldId id="279" r:id="rId20"/>
    <p:sldId id="302" r:id="rId21"/>
    <p:sldId id="366" r:id="rId22"/>
    <p:sldId id="365" r:id="rId23"/>
    <p:sldId id="280" r:id="rId24"/>
    <p:sldId id="371" r:id="rId25"/>
    <p:sldId id="367" r:id="rId26"/>
    <p:sldId id="445" r:id="rId27"/>
    <p:sldId id="446" r:id="rId28"/>
    <p:sldId id="363" r:id="rId29"/>
    <p:sldId id="281" r:id="rId30"/>
    <p:sldId id="284" r:id="rId31"/>
    <p:sldId id="285" r:id="rId32"/>
    <p:sldId id="286" r:id="rId33"/>
    <p:sldId id="287" r:id="rId34"/>
    <p:sldId id="288" r:id="rId35"/>
    <p:sldId id="289" r:id="rId36"/>
    <p:sldId id="369" r:id="rId37"/>
    <p:sldId id="370" r:id="rId38"/>
    <p:sldId id="282" r:id="rId39"/>
    <p:sldId id="304" r:id="rId40"/>
    <p:sldId id="305" r:id="rId41"/>
    <p:sldId id="306" r:id="rId42"/>
    <p:sldId id="307" r:id="rId43"/>
    <p:sldId id="308" r:id="rId44"/>
    <p:sldId id="309" r:id="rId45"/>
    <p:sldId id="268" r:id="rId46"/>
    <p:sldId id="390" r:id="rId47"/>
    <p:sldId id="448" r:id="rId48"/>
    <p:sldId id="421" r:id="rId49"/>
    <p:sldId id="422" r:id="rId50"/>
    <p:sldId id="295" r:id="rId51"/>
    <p:sldId id="352" r:id="rId52"/>
    <p:sldId id="423" r:id="rId53"/>
    <p:sldId id="425" r:id="rId54"/>
    <p:sldId id="424" r:id="rId55"/>
    <p:sldId id="291" r:id="rId56"/>
    <p:sldId id="316" r:id="rId57"/>
    <p:sldId id="292" r:id="rId58"/>
    <p:sldId id="317" r:id="rId59"/>
    <p:sldId id="293" r:id="rId60"/>
    <p:sldId id="318" r:id="rId61"/>
    <p:sldId id="290" r:id="rId62"/>
    <p:sldId id="294" r:id="rId63"/>
    <p:sldId id="449" r:id="rId64"/>
    <p:sldId id="269" r:id="rId65"/>
    <p:sldId id="313" r:id="rId66"/>
    <p:sldId id="315" r:id="rId67"/>
    <p:sldId id="314" r:id="rId68"/>
    <p:sldId id="432" r:id="rId69"/>
    <p:sldId id="270" r:id="rId70"/>
    <p:sldId id="322" r:id="rId71"/>
    <p:sldId id="323" r:id="rId72"/>
    <p:sldId id="429" r:id="rId73"/>
    <p:sldId id="310" r:id="rId74"/>
    <p:sldId id="430" r:id="rId75"/>
    <p:sldId id="431" r:id="rId76"/>
    <p:sldId id="324" r:id="rId77"/>
    <p:sldId id="332" r:id="rId78"/>
    <p:sldId id="325" r:id="rId79"/>
    <p:sldId id="271" r:id="rId80"/>
    <p:sldId id="319" r:id="rId81"/>
    <p:sldId id="331" r:id="rId82"/>
    <p:sldId id="427" r:id="rId83"/>
    <p:sldId id="428" r:id="rId84"/>
    <p:sldId id="320" r:id="rId85"/>
    <p:sldId id="426" r:id="rId86"/>
    <p:sldId id="321" r:id="rId87"/>
    <p:sldId id="339" r:id="rId88"/>
    <p:sldId id="433" r:id="rId89"/>
    <p:sldId id="434" r:id="rId90"/>
    <p:sldId id="435" r:id="rId91"/>
    <p:sldId id="436" r:id="rId92"/>
    <p:sldId id="437" r:id="rId93"/>
    <p:sldId id="438" r:id="rId94"/>
    <p:sldId id="439" r:id="rId95"/>
    <p:sldId id="440" r:id="rId96"/>
    <p:sldId id="441" r:id="rId97"/>
    <p:sldId id="442" r:id="rId98"/>
    <p:sldId id="263"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21" autoAdjust="0"/>
    <p:restoredTop sz="75506" autoAdjust="0"/>
  </p:normalViewPr>
  <p:slideViewPr>
    <p:cSldViewPr snapToGrid="0">
      <p:cViewPr varScale="1">
        <p:scale>
          <a:sx n="84" d="100"/>
          <a:sy n="84" d="100"/>
        </p:scale>
        <p:origin x="96" y="110"/>
      </p:cViewPr>
      <p:guideLst/>
    </p:cSldViewPr>
  </p:slideViewPr>
  <p:outlineViewPr>
    <p:cViewPr>
      <p:scale>
        <a:sx n="33" d="100"/>
        <a:sy n="33" d="100"/>
      </p:scale>
      <p:origin x="0" y="-14702"/>
    </p:cViewPr>
  </p:outlin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15/11/2021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Do all products have the same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No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How many ways can you think to segment customers? </a:t>
            </a:r>
          </a:p>
          <a:p>
            <a:r>
              <a:rPr lang="en-GB" dirty="0"/>
              <a:t>Segmentation;</a:t>
            </a:r>
            <a:r>
              <a:rPr lang="en-GB" baseline="0" dirty="0"/>
              <a:t> age, lifestyle, gender,  ethic background, religion, location</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Does the type of customer affect the way we “speak” to them?</a:t>
            </a:r>
          </a:p>
          <a:p>
            <a:r>
              <a:rPr lang="en-GB" baseline="0" dirty="0"/>
              <a:t>Yes you would not sell a product to a 12 year old the same way as you sell to an adult (unless its x box call of duty then one advert seems to please all)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1B5D-C7DD-4D11-B93F-238DBFDE21A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4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BOGOFF</a:t>
            </a:r>
            <a:r>
              <a:rPr lang="en-GB" baseline="0" dirty="0"/>
              <a:t> is sometimes written with two Fs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28</a:t>
            </a:fld>
            <a:endParaRPr lang="en-GB" dirty="0"/>
          </a:p>
        </p:txBody>
      </p:sp>
    </p:spTree>
    <p:extLst>
      <p:ext uri="{BB962C8B-B14F-4D97-AF65-F5344CB8AC3E}">
        <p14:creationId xmlns:p14="http://schemas.microsoft.com/office/powerpoint/2010/main" val="2959348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30</a:t>
            </a:fld>
            <a:endParaRPr lang="en-GB"/>
          </a:p>
        </p:txBody>
      </p:sp>
    </p:spTree>
    <p:extLst>
      <p:ext uri="{BB962C8B-B14F-4D97-AF65-F5344CB8AC3E}">
        <p14:creationId xmlns:p14="http://schemas.microsoft.com/office/powerpoint/2010/main" val="2518677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37</a:t>
            </a:fld>
            <a:endParaRPr lang="en-GB"/>
          </a:p>
        </p:txBody>
      </p:sp>
    </p:spTree>
    <p:extLst>
      <p:ext uri="{BB962C8B-B14F-4D97-AF65-F5344CB8AC3E}">
        <p14:creationId xmlns:p14="http://schemas.microsoft.com/office/powerpoint/2010/main" val="38977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http://www.business2community.com/mobile-apps/5-key-advantages-mobile-commerce-01414032#Utey7XsZsK8W1H0p.97</a:t>
            </a:r>
          </a:p>
        </p:txBody>
      </p:sp>
      <p:sp>
        <p:nvSpPr>
          <p:cNvPr id="4" name="Slide Number Placeholder 3"/>
          <p:cNvSpPr>
            <a:spLocks noGrp="1"/>
          </p:cNvSpPr>
          <p:nvPr>
            <p:ph type="sldNum" sz="quarter" idx="10"/>
          </p:nvPr>
        </p:nvSpPr>
        <p:spPr/>
        <p:txBody>
          <a:bodyPr/>
          <a:lstStyle/>
          <a:p>
            <a:fld id="{9113E492-2BE1-47F6-A827-2A173C8BE478}" type="slidenum">
              <a:rPr lang="en-GB" smtClean="0"/>
              <a:t>38</a:t>
            </a:fld>
            <a:endParaRPr lang="en-GB"/>
          </a:p>
        </p:txBody>
      </p:sp>
    </p:spTree>
    <p:extLst>
      <p:ext uri="{BB962C8B-B14F-4D97-AF65-F5344CB8AC3E}">
        <p14:creationId xmlns:p14="http://schemas.microsoft.com/office/powerpoint/2010/main" val="59367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60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gold</a:t>
            </a:r>
            <a:r>
              <a:rPr lang="en-GB" baseline="0" dirty="0"/>
              <a:t> and purple</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55</a:t>
            </a:fld>
            <a:endParaRPr lang="en-GB"/>
          </a:p>
        </p:txBody>
      </p:sp>
    </p:spTree>
    <p:extLst>
      <p:ext uri="{BB962C8B-B14F-4D97-AF65-F5344CB8AC3E}">
        <p14:creationId xmlns:p14="http://schemas.microsoft.com/office/powerpoint/2010/main" val="328667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ASDA = smart price</a:t>
            </a:r>
          </a:p>
          <a:p>
            <a:r>
              <a:rPr lang="en-GB" dirty="0"/>
              <a:t>Tesco=- Value range</a:t>
            </a:r>
          </a:p>
          <a:p>
            <a:r>
              <a:rPr lang="en-GB" dirty="0"/>
              <a:t>Sainsbury's = Basics</a:t>
            </a:r>
          </a:p>
        </p:txBody>
      </p:sp>
      <p:sp>
        <p:nvSpPr>
          <p:cNvPr id="4" name="Slide Number Placeholder 3"/>
          <p:cNvSpPr>
            <a:spLocks noGrp="1"/>
          </p:cNvSpPr>
          <p:nvPr>
            <p:ph type="sldNum" sz="quarter" idx="10"/>
          </p:nvPr>
        </p:nvSpPr>
        <p:spPr/>
        <p:txBody>
          <a:bodyPr/>
          <a:lstStyle/>
          <a:p>
            <a:fld id="{9113E492-2BE1-47F6-A827-2A173C8BE478}" type="slidenum">
              <a:rPr lang="en-GB" smtClean="0"/>
              <a:t>57</a:t>
            </a:fld>
            <a:endParaRPr lang="en-GB"/>
          </a:p>
        </p:txBody>
      </p:sp>
    </p:spTree>
    <p:extLst>
      <p:ext uri="{BB962C8B-B14F-4D97-AF65-F5344CB8AC3E}">
        <p14:creationId xmlns:p14="http://schemas.microsoft.com/office/powerpoint/2010/main" val="367167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1998 saw another big brand try to attempt something similar. The breakfast cereal giant </a:t>
            </a:r>
            <a:r>
              <a:rPr lang="en-GB" sz="1200" b="0" i="0" kern="1200" dirty="0" err="1">
                <a:solidFill>
                  <a:schemeClr val="tx1"/>
                </a:solidFill>
                <a:effectLst/>
                <a:latin typeface="+mn-lt"/>
                <a:ea typeface="+mn-ea"/>
                <a:cs typeface="+mn-cs"/>
              </a:rPr>
              <a:t>Kelloggs</a:t>
            </a:r>
            <a:r>
              <a:rPr lang="en-GB" sz="1200" b="0" i="0" kern="1200" dirty="0">
                <a:solidFill>
                  <a:schemeClr val="tx1"/>
                </a:solidFill>
                <a:effectLst/>
                <a:latin typeface="+mn-lt"/>
                <a:ea typeface="+mn-ea"/>
                <a:cs typeface="+mn-cs"/>
              </a:rPr>
              <a:t>' much loved 'Coco Pops' was rebranded to 'Choco Krispies' - this was in an attempt to bring the brand inline with other countries where the cereal was already marketed as Choco Krispies. It didn't go well.</a:t>
            </a:r>
          </a:p>
          <a:p>
            <a:r>
              <a:rPr lang="en-GB" sz="1200" b="0" i="0" kern="1200" dirty="0">
                <a:solidFill>
                  <a:schemeClr val="tx1"/>
                </a:solidFill>
                <a:effectLst/>
                <a:latin typeface="+mn-lt"/>
                <a:ea typeface="+mn-ea"/>
                <a:cs typeface="+mn-cs"/>
              </a:rPr>
              <a:t>After a national outcry (and rapidly declining sales), </a:t>
            </a:r>
            <a:r>
              <a:rPr lang="en-GB" sz="1200" b="0" i="0" kern="1200" dirty="0" err="1">
                <a:solidFill>
                  <a:schemeClr val="tx1"/>
                </a:solidFill>
                <a:effectLst/>
                <a:latin typeface="+mn-lt"/>
                <a:ea typeface="+mn-ea"/>
                <a:cs typeface="+mn-cs"/>
              </a:rPr>
              <a:t>Kelloggs</a:t>
            </a:r>
            <a:r>
              <a:rPr lang="en-GB" sz="1200" b="0" i="0" kern="1200" dirty="0">
                <a:solidFill>
                  <a:schemeClr val="tx1"/>
                </a:solidFill>
                <a:effectLst/>
                <a:latin typeface="+mn-lt"/>
                <a:ea typeface="+mn-ea"/>
                <a:cs typeface="+mn-cs"/>
              </a:rPr>
              <a:t> realised it had upset the sensitive British Public. We didn't like the fact that the cartoon monkey now had to squeeze an extra syllable into his jingle. </a:t>
            </a:r>
            <a:r>
              <a:rPr lang="en-GB" sz="1200" b="0" i="0" kern="1200" dirty="0" err="1">
                <a:solidFill>
                  <a:schemeClr val="tx1"/>
                </a:solidFill>
                <a:effectLst/>
                <a:latin typeface="+mn-lt"/>
                <a:ea typeface="+mn-ea"/>
                <a:cs typeface="+mn-cs"/>
              </a:rPr>
              <a:t>Kelloggs</a:t>
            </a:r>
            <a:r>
              <a:rPr lang="en-GB" sz="1200" b="0" i="0" kern="1200" dirty="0">
                <a:solidFill>
                  <a:schemeClr val="tx1"/>
                </a:solidFill>
                <a:effectLst/>
                <a:latin typeface="+mn-lt"/>
                <a:ea typeface="+mn-ea"/>
                <a:cs typeface="+mn-cs"/>
              </a:rPr>
              <a:t> set up a national vote, and nearly a million people felt strongly enough to vote on the matter - an overwhelming 92% clearly stating we didn't like the change.</a:t>
            </a:r>
          </a:p>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59</a:t>
            </a:fld>
            <a:endParaRPr lang="en-GB"/>
          </a:p>
        </p:txBody>
      </p:sp>
    </p:spTree>
    <p:extLst>
      <p:ext uri="{BB962C8B-B14F-4D97-AF65-F5344CB8AC3E}">
        <p14:creationId xmlns:p14="http://schemas.microsoft.com/office/powerpoint/2010/main" val="135894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1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Trick question they are all brands! </a:t>
            </a:r>
          </a:p>
          <a:p>
            <a:endParaRPr lang="en-GB" dirty="0"/>
          </a:p>
          <a:p>
            <a:r>
              <a:rPr lang="en-GB" dirty="0"/>
              <a:t>Jet ski – is a Kawasaki and is trademarked</a:t>
            </a:r>
          </a:p>
          <a:p>
            <a:r>
              <a:rPr lang="en-GB" dirty="0"/>
              <a:t>Bubble</a:t>
            </a:r>
            <a:r>
              <a:rPr lang="en-GB" baseline="0" dirty="0"/>
              <a:t> wrap is a brand name from the sealed air corporation</a:t>
            </a:r>
          </a:p>
          <a:p>
            <a:r>
              <a:rPr lang="en-GB" baseline="0" dirty="0" err="1"/>
              <a:t>Band-aid</a:t>
            </a:r>
            <a:r>
              <a:rPr lang="en-GB" baseline="0" dirty="0"/>
              <a:t> is the brand name for plasters made by Johnson and Johnson</a:t>
            </a:r>
          </a:p>
          <a:p>
            <a:endParaRPr lang="en-GB" baseline="0" dirty="0"/>
          </a:p>
          <a:p>
            <a:r>
              <a:rPr lang="en-GB" baseline="0" dirty="0"/>
              <a:t>https://www.mentalfloss.com/article/56667/41-brand-names-people-use-generic-terms</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65</a:t>
            </a:fld>
            <a:endParaRPr lang="en-GB"/>
          </a:p>
        </p:txBody>
      </p:sp>
    </p:spTree>
    <p:extLst>
      <p:ext uri="{BB962C8B-B14F-4D97-AF65-F5344CB8AC3E}">
        <p14:creationId xmlns:p14="http://schemas.microsoft.com/office/powerpoint/2010/main" val="229052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6</a:t>
            </a:fld>
            <a:endParaRPr lang="en-GB"/>
          </a:p>
        </p:txBody>
      </p:sp>
    </p:spTree>
    <p:extLst>
      <p:ext uri="{BB962C8B-B14F-4D97-AF65-F5344CB8AC3E}">
        <p14:creationId xmlns:p14="http://schemas.microsoft.com/office/powerpoint/2010/main" val="664360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990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69</a:t>
            </a:fld>
            <a:endParaRPr lang="en-GB" dirty="0"/>
          </a:p>
        </p:txBody>
      </p:sp>
    </p:spTree>
    <p:extLst>
      <p:ext uri="{BB962C8B-B14F-4D97-AF65-F5344CB8AC3E}">
        <p14:creationId xmlns:p14="http://schemas.microsoft.com/office/powerpoint/2010/main" val="855523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a:t>
            </a:r>
          </a:p>
        </p:txBody>
      </p:sp>
      <p:sp>
        <p:nvSpPr>
          <p:cNvPr id="4" name="Slide Number Placeholder 3"/>
          <p:cNvSpPr>
            <a:spLocks noGrp="1"/>
          </p:cNvSpPr>
          <p:nvPr>
            <p:ph type="sldNum" sz="quarter" idx="10"/>
          </p:nvPr>
        </p:nvSpPr>
        <p:spPr/>
        <p:txBody>
          <a:bodyPr/>
          <a:lstStyle/>
          <a:p>
            <a:fld id="{30E0FA13-C5D8-4596-AB62-99BDC3629776}" type="slidenum">
              <a:rPr lang="en-GB" smtClean="0"/>
              <a:t>72</a:t>
            </a:fld>
            <a:endParaRPr lang="en-GB" dirty="0"/>
          </a:p>
        </p:txBody>
      </p:sp>
    </p:spTree>
    <p:extLst>
      <p:ext uri="{BB962C8B-B14F-4D97-AF65-F5344CB8AC3E}">
        <p14:creationId xmlns:p14="http://schemas.microsoft.com/office/powerpoint/2010/main" val="780743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next slide</a:t>
            </a:r>
          </a:p>
        </p:txBody>
      </p:sp>
      <p:sp>
        <p:nvSpPr>
          <p:cNvPr id="4" name="Slide Number Placeholder 3"/>
          <p:cNvSpPr>
            <a:spLocks noGrp="1"/>
          </p:cNvSpPr>
          <p:nvPr>
            <p:ph type="sldNum" sz="quarter" idx="10"/>
          </p:nvPr>
        </p:nvSpPr>
        <p:spPr/>
        <p:txBody>
          <a:bodyPr/>
          <a:lstStyle/>
          <a:p>
            <a:fld id="{9113E492-2BE1-47F6-A827-2A173C8BE478}" type="slidenum">
              <a:rPr lang="en-GB" smtClean="0"/>
              <a:t>74</a:t>
            </a:fld>
            <a:endParaRPr lang="en-GB" dirty="0"/>
          </a:p>
        </p:txBody>
      </p:sp>
    </p:spTree>
    <p:extLst>
      <p:ext uri="{BB962C8B-B14F-4D97-AF65-F5344CB8AC3E}">
        <p14:creationId xmlns:p14="http://schemas.microsoft.com/office/powerpoint/2010/main" val="3280479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215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 listening task for homework</a:t>
            </a:r>
          </a:p>
        </p:txBody>
      </p:sp>
      <p:sp>
        <p:nvSpPr>
          <p:cNvPr id="4" name="Slide Number Placeholder 3"/>
          <p:cNvSpPr>
            <a:spLocks noGrp="1"/>
          </p:cNvSpPr>
          <p:nvPr>
            <p:ph type="sldNum" sz="quarter" idx="10"/>
          </p:nvPr>
        </p:nvSpPr>
        <p:spPr/>
        <p:txBody>
          <a:bodyPr/>
          <a:lstStyle/>
          <a:p>
            <a:fld id="{9113E492-2BE1-47F6-A827-2A173C8BE478}" type="slidenum">
              <a:rPr lang="en-GB" smtClean="0"/>
              <a:t>78</a:t>
            </a:fld>
            <a:endParaRPr lang="en-GB"/>
          </a:p>
        </p:txBody>
      </p:sp>
    </p:spTree>
    <p:extLst>
      <p:ext uri="{BB962C8B-B14F-4D97-AF65-F5344CB8AC3E}">
        <p14:creationId xmlns:p14="http://schemas.microsoft.com/office/powerpoint/2010/main" val="2608997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79</a:t>
            </a:fld>
            <a:endParaRPr lang="en-GB"/>
          </a:p>
        </p:txBody>
      </p:sp>
    </p:spTree>
    <p:extLst>
      <p:ext uri="{BB962C8B-B14F-4D97-AF65-F5344CB8AC3E}">
        <p14:creationId xmlns:p14="http://schemas.microsoft.com/office/powerpoint/2010/main" val="3888023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83</a:t>
            </a:fld>
            <a:endParaRPr lang="en-GB"/>
          </a:p>
        </p:txBody>
      </p:sp>
    </p:spTree>
    <p:extLst>
      <p:ext uri="{BB962C8B-B14F-4D97-AF65-F5344CB8AC3E}">
        <p14:creationId xmlns:p14="http://schemas.microsoft.com/office/powerpoint/2010/main" val="1561060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Nostalgia</a:t>
            </a:r>
          </a:p>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84</a:t>
            </a:fld>
            <a:endParaRPr lang="en-GB"/>
          </a:p>
        </p:txBody>
      </p:sp>
    </p:spTree>
    <p:extLst>
      <p:ext uri="{BB962C8B-B14F-4D97-AF65-F5344CB8AC3E}">
        <p14:creationId xmlns:p14="http://schemas.microsoft.com/office/powerpoint/2010/main" val="73764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29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7</a:t>
            </a:fld>
            <a:endParaRPr lang="en-GB" dirty="0"/>
          </a:p>
        </p:txBody>
      </p:sp>
    </p:spTree>
    <p:extLst>
      <p:ext uri="{BB962C8B-B14F-4D97-AF65-F5344CB8AC3E}">
        <p14:creationId xmlns:p14="http://schemas.microsoft.com/office/powerpoint/2010/main" val="41296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Caravans, cars, holidays, hot tubs, furniture – most big ticket items,</a:t>
            </a:r>
            <a:r>
              <a:rPr lang="en-GB" baseline="0" dirty="0"/>
              <a:t> expensive watches, houses…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10</a:t>
            </a:fld>
            <a:endParaRPr lang="en-GB" dirty="0"/>
          </a:p>
        </p:txBody>
      </p:sp>
    </p:spTree>
    <p:extLst>
      <p:ext uri="{BB962C8B-B14F-4D97-AF65-F5344CB8AC3E}">
        <p14:creationId xmlns:p14="http://schemas.microsoft.com/office/powerpoint/2010/main" val="333032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11</a:t>
            </a:fld>
            <a:endParaRPr lang="en-GB"/>
          </a:p>
        </p:txBody>
      </p:sp>
    </p:spTree>
    <p:extLst>
      <p:ext uri="{BB962C8B-B14F-4D97-AF65-F5344CB8AC3E}">
        <p14:creationId xmlns:p14="http://schemas.microsoft.com/office/powerpoint/2010/main" val="347003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12</a:t>
            </a:fld>
            <a:endParaRPr lang="en-GB" dirty="0"/>
          </a:p>
        </p:txBody>
      </p:sp>
    </p:spTree>
    <p:extLst>
      <p:ext uri="{BB962C8B-B14F-4D97-AF65-F5344CB8AC3E}">
        <p14:creationId xmlns:p14="http://schemas.microsoft.com/office/powerpoint/2010/main" val="166863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7A71B5D-C7DD-4D11-B93F-238DBFDE21AF}" type="slidenum">
              <a:rPr lang="en-GB" smtClean="0"/>
              <a:pPr/>
              <a:t>13</a:t>
            </a:fld>
            <a:endParaRPr lang="en-GB" dirty="0"/>
          </a:p>
        </p:txBody>
      </p:sp>
    </p:spTree>
    <p:extLst>
      <p:ext uri="{BB962C8B-B14F-4D97-AF65-F5344CB8AC3E}">
        <p14:creationId xmlns:p14="http://schemas.microsoft.com/office/powerpoint/2010/main" val="1425595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26</a:t>
            </a:fld>
            <a:endParaRPr lang="en-GB" dirty="0"/>
          </a:p>
        </p:txBody>
      </p:sp>
    </p:spTree>
    <p:extLst>
      <p:ext uri="{BB962C8B-B14F-4D97-AF65-F5344CB8AC3E}">
        <p14:creationId xmlns:p14="http://schemas.microsoft.com/office/powerpoint/2010/main" val="352149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dirty="0"/>
          </a:p>
        </p:txBody>
      </p:sp>
    </p:spTree>
    <p:extLst>
      <p:ext uri="{BB962C8B-B14F-4D97-AF65-F5344CB8AC3E}">
        <p14:creationId xmlns:p14="http://schemas.microsoft.com/office/powerpoint/2010/main" val="92369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6057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1860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736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108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510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340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7229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925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2176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876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2507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100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280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6877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36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477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9850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985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928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80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189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581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15/11/2021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6ADED-FFCD-430A-9048-4CBE5311A039}" type="datetimeFigureOut">
              <a:rPr lang="en-GB" smtClean="0">
                <a:solidFill>
                  <a:prstClr val="black">
                    <a:tint val="75000"/>
                  </a:prstClr>
                </a:solidFill>
              </a:rPr>
              <a:pPr/>
              <a:t>15/11/2021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0D293-0E48-4E69-AA6D-449B8D3174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339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816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hyperlink" Target="https://www.nbcnews.com/business/autos/volvo-sell-all-its-cars-online-latest-example-how-pandemic-n125933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MDUL-qIBdcY"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UUkRvP83AjI" TargetMode="External"/><Relationship Id="rId2" Type="http://schemas.openxmlformats.org/officeDocument/2006/relationships/hyperlink" Target="https://youtu.be/JdpspllWI2o"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uk/url?sa=i&amp;rct=j&amp;q=&amp;esrc=s&amp;frm=1&amp;source=images&amp;cd=&amp;cad=rja&amp;docid=HNrWiSCKsEVbnM&amp;tbnid=Yw9_oGuiuZPPnM:&amp;ved=0CAUQjRw&amp;url=http://www.ricability.org.uk/consumer_reports/mobility_reports/stepping_out/choosing_a_walking_frame/&amp;ei=B9-EUcS2HPTu0gXuwoDQDA&amp;bvm=bv.45960087,d.d2k&amp;psig=AFQjCNFwajOmyf1WrrkgH8DWzQXIE0Huag&amp;ust=1367748732724955"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google.co.uk/url?sa=i&amp;rct=j&amp;q=&amp;esrc=s&amp;frm=1&amp;source=images&amp;cd=&amp;cad=rja&amp;docid=JErFDVAoh8U3qM&amp;tbnid=VHP7-NuGRpQzmM:&amp;ved=0CAUQjRw&amp;url=http://commons.wikimedia.org/wiki/File:Nissan_Micra_front_20081017.jpg&amp;ei=Jd-EUaWtOuTT0QXxwYH4Bg&amp;bvm=bv.45960087,d.d2k&amp;psig=AFQjCNEXdk6fjvQtf6XwDMBlKbGWaUFcmA&amp;ust=136774876567839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hyperlink" Target="https://glean.info/genius-apples-iphone-x-public-relations-strategy/" TargetMode="External"/><Relationship Id="rId1" Type="http://schemas.openxmlformats.org/officeDocument/2006/relationships/slideLayout" Target="../slideLayouts/slideLayout2.xml"/><Relationship Id="rId6" Type="http://schemas.openxmlformats.org/officeDocument/2006/relationships/hyperlink" Target="https://www.youtube.com/watch?v=x7qPAY9JqE4" TargetMode="External"/><Relationship Id="rId5" Type="http://schemas.openxmlformats.org/officeDocument/2006/relationships/image" Target="../media/image25.png"/><Relationship Id="rId4" Type="http://schemas.openxmlformats.org/officeDocument/2006/relationships/hyperlink" Target="https://prsuperstar.co.uk/apple-public-rel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ailymail.co.uk/sport/football/article-3708468/From-Manchester-United-s-125m-shirt-deal-Barcelona-s-big-money-contract-Nike-adidas-battle-sign-teams.html" TargetMode="Externa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hyperlink" Target="https://youtu.be/6OzgTUOMBT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youtu.be/4sQWDUgWMOs" TargetMode="External"/><Relationship Id="rId7" Type="http://schemas.openxmlformats.org/officeDocument/2006/relationships/image" Target="../media/image33.jpeg"/><Relationship Id="rId2" Type="http://schemas.openxmlformats.org/officeDocument/2006/relationships/hyperlink" Target="https://carswellgould.co.uk/news/five-sponsorship-deals-went-wrong" TargetMode="Externa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uk/url?sa=i&amp;rct=j&amp;q=&amp;esrc=s&amp;frm=1&amp;source=images&amp;cd=&amp;cad=rja&amp;docid=g10VYleEIxPjqM&amp;tbnid=5nfD3gl6xufrNM:&amp;ved=0CAUQjRw&amp;url=http://www.cnet.com/iphone-5/&amp;ei=eN-EUbNmzZnRBYWUgKgE&amp;bvm=bv.45960087,d.d2k&amp;psig=AFQjCNHEKy4A-uC8RmEc6_G0T7cKxtczhw&amp;ust=1367748852495985"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google.co.uk/url?sa=i&amp;rct=j&amp;q=&amp;esrc=s&amp;frm=1&amp;source=images&amp;cd=&amp;cad=rja&amp;docid=I0raieZDIDI-sM&amp;tbnid=4sf5X7HvyUViMM:&amp;ved=0CAUQjRw&amp;url=http://www.laverstokepark.co.uk/pies-quiches-stocks/laverstoke-park-farm/buffet-sausage-rolls_ct483bd190pd1666.htm&amp;ei=q9-EUfmoHciW0QXcyYCICA&amp;bvm=bv.45960087,d.d2k&amp;psig=AFQjCNEWn8r-4QtVj9Wt3W9uP4Gq9CA21Q&amp;ust=1367748903344287"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hyperlink" Target="https://www.bzzagent.co.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LnJwH_PZXnM&amp;feature=emb_rel_end" TargetMode="External"/><Relationship Id="rId2" Type="http://schemas.openxmlformats.org/officeDocument/2006/relationships/hyperlink" Target="https://youtu.be/VGPQoN8VJyY" TargetMode="Externa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EF5zupasj4" TargetMode="External"/><Relationship Id="rId2" Type="http://schemas.openxmlformats.org/officeDocument/2006/relationships/hyperlink" Target="https://youtu.be/Dx09kXINCno"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creenrant.com/inception-viral-campaign-posters/"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hyperlink" Target="https://interbrand.com/best-global-brand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businessinsider.in/tech/news/mark-zuckerberg-takes-inspiration-from-a-migraine-app-for-the-new-meta-logo/articleshow/87464021.cms" TargetMode="External"/><Relationship Id="rId2" Type="http://schemas.openxmlformats.org/officeDocument/2006/relationships/hyperlink" Target="https://www.bbc.co.uk/news/technology-59083601"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hyperlink" Target="https://www.joe.co.uk/life/can-you-identify-the-brand-just-from-its-logo-8745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joe.co.uk/life/quiz-these-brand-slogans-identify-103259"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youtu.be/JKIAOZZritk"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nMITXMrrVQU" TargetMode="Externa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nestle.co.uk/" TargetMode="Externa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hyperlink" Target="https://www.youtube.com/watch?v=MoKLovtnbGY" TargetMode="Externa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hyperlink" Target="https://www.kitkat.co.uk/conten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8.pn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hyperlink" Target="http://www.asda.com/smart-pric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Hvh_BJvqMQ&amp;list=PLMhBZvwzy0m9jHrW5kR3m_YRp2VqGtaI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hyperlink" Target="https://www.youtube.com/watch?v=6rbZr7YoqK0" TargetMode="External"/><Relationship Id="rId3" Type="http://schemas.openxmlformats.org/officeDocument/2006/relationships/image" Target="../media/image73.png"/><Relationship Id="rId7" Type="http://schemas.microsoft.com/office/2007/relationships/hdphoto" Target="../media/hdphoto3.wdp"/><Relationship Id="rId2" Type="http://schemas.openxmlformats.org/officeDocument/2006/relationships/hyperlink" Target="https://www.youtube.com/watch?v=owGykVbfgUE" TargetMode="Externa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hyperlink" Target="https://bettermarketing.pub/the-campaign-that-saved-old-spice-d925bed9aee8" TargetMode="External"/><Relationship Id="rId4" Type="http://schemas.openxmlformats.org/officeDocument/2006/relationships/image" Target="../media/image74.png"/><Relationship Id="rId9" Type="http://schemas.openxmlformats.org/officeDocument/2006/relationships/hyperlink" Target="https://www.linkedin.com/pulse/turnaround-old-spice-shikhar-kejriwa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bbc.co.uk/news/business-40590845" TargetMode="Externa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mentalfloss.com/article/56667/41-brand-names-people-use-generic-term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hyperlink" Target="https://youtu.be/jVf-TlUYmZ8"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6cQGpBmOV18" TargetMode="Externa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WjZNiBmCBwI"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hyperlink" Target="https://youtu.be/7d3VAYGnXjY"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jsN4YwbM9kw" TargetMode="External"/><Relationship Id="rId2" Type="http://schemas.openxmlformats.org/officeDocument/2006/relationships/hyperlink" Target="https://www.bbc.co.uk/ideas/videos/how-ads-manipulate-our-emotions---and-how-to-resis/p07j581q"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youtube.com/watch?v=l-RG9bJHZ30"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RcGaTzFV-pw"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vJ1zInPWBO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s://www.youtube.com/watch?v=x9LATbW6MVA" TargetMode="Externa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2" Type="http://schemas.openxmlformats.org/officeDocument/2006/relationships/hyperlink" Target="https://youtu.be/qD4OgOoKXO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youtube.com/watch?v=B3UW5AXwWUQ"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ikuiByrF6rs" TargetMode="External"/><Relationship Id="rId2" Type="http://schemas.openxmlformats.org/officeDocument/2006/relationships/hyperlink" Target="https://www.youtube.com/watch?v=pfxB5ut-KTs"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hyperlink" Target="https://sproutsocial.com/insights/social-media-marketing-examples/" TargetMode="External"/><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hyperlink" Target="https://youtu.be/HkWRF23pj6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mer6X7nOY_o"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29.xml"/><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sz="6600" dirty="0"/>
              <a:t>1.3.2 Branding and Promotion</a:t>
            </a:r>
            <a:br>
              <a:rPr lang="en-GB" sz="6600" dirty="0"/>
            </a:br>
            <a:endParaRPr lang="en-GB" sz="105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0" indent="0">
              <a:buNone/>
            </a:pPr>
            <a:r>
              <a:rPr lang="en-GB" dirty="0">
                <a:highlight>
                  <a:srgbClr val="FFFF00"/>
                </a:highlight>
              </a:rPr>
              <a:t>a) Types of promotion</a:t>
            </a:r>
          </a:p>
          <a:p>
            <a:pPr marL="0" indent="0">
              <a:buNone/>
            </a:pPr>
            <a:r>
              <a:rPr lang="en-GB" dirty="0">
                <a:highlight>
                  <a:srgbClr val="FFFF00"/>
                </a:highlight>
              </a:rPr>
              <a:t>b) Types of branding</a:t>
            </a:r>
          </a:p>
          <a:p>
            <a:pPr marL="0" indent="0">
              <a:buNone/>
            </a:pPr>
            <a:r>
              <a:rPr lang="en-GB" dirty="0"/>
              <a:t>c) The benefits of strong branding:</a:t>
            </a:r>
          </a:p>
          <a:p>
            <a:pPr lvl="1"/>
            <a:r>
              <a:rPr lang="en-GB" dirty="0"/>
              <a:t>added value</a:t>
            </a:r>
          </a:p>
          <a:p>
            <a:pPr lvl="1"/>
            <a:r>
              <a:rPr lang="en-GB" dirty="0"/>
              <a:t>ability to charge premium prices</a:t>
            </a:r>
          </a:p>
          <a:p>
            <a:pPr lvl="1"/>
            <a:r>
              <a:rPr lang="en-GB" dirty="0"/>
              <a:t>reduced price elasticity of demand</a:t>
            </a:r>
          </a:p>
          <a:p>
            <a:pPr marL="0" indent="0">
              <a:buNone/>
            </a:pPr>
            <a:r>
              <a:rPr lang="en-GB" dirty="0"/>
              <a:t>d) Ways to build a brand</a:t>
            </a:r>
          </a:p>
          <a:p>
            <a:pPr lvl="1"/>
            <a:r>
              <a:rPr lang="en-GB" dirty="0"/>
              <a:t>unique selling points (USPs)/differentiation</a:t>
            </a:r>
          </a:p>
          <a:p>
            <a:pPr lvl="1"/>
            <a:r>
              <a:rPr lang="en-GB" dirty="0"/>
              <a:t>advertising</a:t>
            </a:r>
          </a:p>
          <a:p>
            <a:pPr lvl="1"/>
            <a:r>
              <a:rPr lang="en-GB" dirty="0"/>
              <a:t>sponsorship</a:t>
            </a:r>
          </a:p>
          <a:p>
            <a:pPr lvl="1"/>
            <a:r>
              <a:rPr lang="en-GB" dirty="0"/>
              <a:t>the use of social media</a:t>
            </a:r>
          </a:p>
          <a:p>
            <a:pPr marL="0" indent="0">
              <a:buNone/>
            </a:pPr>
            <a:r>
              <a:rPr lang="en-GB" dirty="0"/>
              <a:t>e) Changes in branding and promotion to reflect social trends:</a:t>
            </a:r>
          </a:p>
          <a:p>
            <a:pPr lvl="1"/>
            <a:r>
              <a:rPr lang="en-GB" dirty="0"/>
              <a:t>viral marketing</a:t>
            </a:r>
          </a:p>
          <a:p>
            <a:pPr lvl="1"/>
            <a:r>
              <a:rPr lang="en-GB" dirty="0"/>
              <a:t>social media</a:t>
            </a:r>
          </a:p>
          <a:p>
            <a:pPr lvl="1"/>
            <a:r>
              <a:rPr lang="en-GB" dirty="0"/>
              <a:t>emotional branding</a:t>
            </a:r>
          </a:p>
        </p:txBody>
      </p:sp>
    </p:spTree>
    <p:extLst>
      <p:ext uri="{BB962C8B-B14F-4D97-AF65-F5344CB8AC3E}">
        <p14:creationId xmlns:p14="http://schemas.microsoft.com/office/powerpoint/2010/main" val="189927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#1 Personal selling</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defRPr/>
            </a:pPr>
            <a:r>
              <a:rPr lang="en-GB" dirty="0"/>
              <a:t>Personal selling is an effective way to manage business to customer relationships</a:t>
            </a:r>
          </a:p>
          <a:p>
            <a:pPr>
              <a:defRPr/>
            </a:pPr>
            <a:r>
              <a:rPr lang="en-GB" dirty="0"/>
              <a:t>The sales person acts on behalf of the organisation and is useful to customers as a technical advisor</a:t>
            </a:r>
          </a:p>
          <a:p>
            <a:pPr>
              <a:defRPr/>
            </a:pPr>
            <a:r>
              <a:rPr lang="en-GB" dirty="0"/>
              <a:t>Sales people are well trained in the approaches and techniques of personal selling</a:t>
            </a:r>
          </a:p>
          <a:p>
            <a:pPr>
              <a:defRPr/>
            </a:pPr>
            <a:r>
              <a:rPr lang="en-GB" dirty="0"/>
              <a:t>However, sales people are very expensive in terms of salary, training, commission</a:t>
            </a:r>
          </a:p>
          <a:p>
            <a:endParaRPr lang="en-GB" dirty="0"/>
          </a:p>
        </p:txBody>
      </p:sp>
      <p:pic>
        <p:nvPicPr>
          <p:cNvPr id="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825625"/>
            <a:ext cx="5181600" cy="2923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215975" y="5136204"/>
            <a:ext cx="5223754" cy="646331"/>
          </a:xfrm>
          <a:prstGeom prst="rect">
            <a:avLst/>
          </a:prstGeom>
          <a:solidFill>
            <a:srgbClr val="FFFF00"/>
          </a:solidFill>
        </p:spPr>
        <p:txBody>
          <a:bodyPr wrap="square" rtlCol="0">
            <a:spAutoFit/>
          </a:bodyPr>
          <a:lstStyle/>
          <a:p>
            <a:r>
              <a:rPr lang="en-GB" dirty="0">
                <a:latin typeface="Arial Rounded MT Bold" panose="020F0704030504030204" pitchFamily="34" charset="0"/>
              </a:rPr>
              <a:t>How many products can you think of that require personal selling?</a:t>
            </a:r>
          </a:p>
        </p:txBody>
      </p:sp>
    </p:spTree>
    <p:extLst>
      <p:ext uri="{BB962C8B-B14F-4D97-AF65-F5344CB8AC3E}">
        <p14:creationId xmlns:p14="http://schemas.microsoft.com/office/powerpoint/2010/main" val="210852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9857" y="284842"/>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#1 Personal selling - salesmen</a:t>
            </a:r>
          </a:p>
        </p:txBody>
      </p:sp>
      <p:sp>
        <p:nvSpPr>
          <p:cNvPr id="5" name="Content Placeholder 4"/>
          <p:cNvSpPr>
            <a:spLocks noGrp="1"/>
          </p:cNvSpPr>
          <p:nvPr>
            <p:ph sz="half" idx="1"/>
          </p:nvPr>
        </p:nvSpPr>
        <p:spPr>
          <a:xfrm>
            <a:off x="489857" y="1682140"/>
            <a:ext cx="5181600" cy="4351338"/>
          </a:xfrm>
        </p:spPr>
        <p:style>
          <a:lnRef idx="2">
            <a:schemeClr val="dk1"/>
          </a:lnRef>
          <a:fillRef idx="1">
            <a:schemeClr val="lt1"/>
          </a:fillRef>
          <a:effectRef idx="0">
            <a:schemeClr val="dk1"/>
          </a:effectRef>
          <a:fontRef idx="minor">
            <a:schemeClr val="dk1"/>
          </a:fontRef>
        </p:style>
        <p:txBody>
          <a:bodyPr/>
          <a:lstStyle/>
          <a:p>
            <a:pPr>
              <a:defRPr/>
            </a:pPr>
            <a:r>
              <a:rPr lang="en-GB" dirty="0"/>
              <a:t>For example salesmen and saleswomen are often used to sell cars or home improvements where the profit margin is high</a:t>
            </a:r>
          </a:p>
          <a:p>
            <a:pPr>
              <a:defRPr/>
            </a:pPr>
            <a:r>
              <a:rPr lang="en-GB" dirty="0"/>
              <a:t>Sales people are useful where the product comes with a range of features which need to be explained or “upsold” e.g. a tech pack on a new car</a:t>
            </a:r>
          </a:p>
          <a:p>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0314" y="1764875"/>
            <a:ext cx="5944961" cy="209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636943" y="5209270"/>
            <a:ext cx="7555057" cy="646331"/>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b="1" dirty="0">
                <a:solidFill>
                  <a:schemeClr val="tx1"/>
                </a:solidFill>
                <a:highlight>
                  <a:srgbClr val="FFFF00"/>
                </a:highlight>
                <a:latin typeface="Arial Black" panose="020B0A04020102020204" pitchFamily="34" charset="0"/>
              </a:rPr>
              <a:t>Examples of extra packs for a Range Rover. Why would a range Rover need personal selling?</a:t>
            </a:r>
          </a:p>
        </p:txBody>
      </p:sp>
      <p:sp>
        <p:nvSpPr>
          <p:cNvPr id="6" name="TextBox 5">
            <a:extLst>
              <a:ext uri="{FF2B5EF4-FFF2-40B4-BE49-F238E27FC236}">
                <a16:creationId xmlns:a16="http://schemas.microsoft.com/office/drawing/2014/main" id="{7AE012F1-A376-470D-9FFC-C2A50497D76E}"/>
              </a:ext>
            </a:extLst>
          </p:cNvPr>
          <p:cNvSpPr txBox="1"/>
          <p:nvPr/>
        </p:nvSpPr>
        <p:spPr>
          <a:xfrm>
            <a:off x="4636943" y="6211669"/>
            <a:ext cx="7555057" cy="646331"/>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b="1" dirty="0">
                <a:solidFill>
                  <a:schemeClr val="tx1"/>
                </a:solidFill>
                <a:highlight>
                  <a:srgbClr val="FFFF00"/>
                </a:highlight>
                <a:latin typeface="Arial Black" panose="020B0A04020102020204" pitchFamily="34" charset="0"/>
              </a:rPr>
              <a:t>Why has Volvo moved away from personal selling?  </a:t>
            </a:r>
          </a:p>
          <a:p>
            <a:r>
              <a:rPr lang="en-GB" b="1" dirty="0">
                <a:solidFill>
                  <a:schemeClr val="tx1"/>
                </a:solidFill>
                <a:highlight>
                  <a:srgbClr val="FFFF00"/>
                </a:highlight>
                <a:latin typeface="Arial Black" panose="020B0A04020102020204" pitchFamily="34" charset="0"/>
              </a:rPr>
              <a:t>Is this likely to be a success or failure?</a:t>
            </a:r>
          </a:p>
        </p:txBody>
      </p:sp>
      <p:pic>
        <p:nvPicPr>
          <p:cNvPr id="1026" name="Picture 2" descr="Volvo Logotype - Volvo Cars Global Media Newsroom">
            <a:hlinkClick r:id="rId4"/>
            <a:extLst>
              <a:ext uri="{FF2B5EF4-FFF2-40B4-BE49-F238E27FC236}">
                <a16:creationId xmlns:a16="http://schemas.microsoft.com/office/drawing/2014/main" id="{36A71D1C-9521-4F2A-A082-8756F0862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52" y="5532436"/>
            <a:ext cx="1325564"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#2 Direct marketing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Highly focussed targeted mail based on what customers have bought before</a:t>
            </a:r>
          </a:p>
          <a:p>
            <a:r>
              <a:rPr lang="en-GB" dirty="0"/>
              <a:t>Can be e-mail or by post</a:t>
            </a:r>
          </a:p>
          <a:p>
            <a:r>
              <a:rPr lang="en-GB" dirty="0"/>
              <a:t>May be special offers to re-engage customers who have stopped buying </a:t>
            </a:r>
          </a:p>
          <a:p>
            <a:r>
              <a:rPr lang="en-GB" dirty="0"/>
              <a:t>Carefully tailored to items that customers have bought before e.g. holidays, hotels, travel deals etc. </a:t>
            </a:r>
            <a:r>
              <a:rPr lang="en-GB" dirty="0">
                <a:solidFill>
                  <a:srgbClr val="FF0000"/>
                </a:solidFill>
                <a:highlight>
                  <a:srgbClr val="FFFF00"/>
                </a:highlight>
              </a:rPr>
              <a:t>Have you had any direct marketing emails this week?</a:t>
            </a:r>
          </a:p>
          <a:p>
            <a:endParaRPr lang="en-GB"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790319"/>
            <a:ext cx="5181600" cy="2421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172200" y="5395844"/>
            <a:ext cx="5714193" cy="369332"/>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dirty="0">
                <a:solidFill>
                  <a:schemeClr val="tx1"/>
                </a:solidFill>
                <a:latin typeface="Arial Black" panose="020B0A04020102020204" pitchFamily="34" charset="0"/>
              </a:rPr>
              <a:t>Notice use of “your” to personalise the deal</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4852" y="303484"/>
            <a:ext cx="2952805" cy="2774407"/>
          </a:xfrm>
          <a:prstGeom prst="rect">
            <a:avLst/>
          </a:prstGeom>
        </p:spPr>
      </p:pic>
      <p:sp>
        <p:nvSpPr>
          <p:cNvPr id="9" name="TextBox 8"/>
          <p:cNvSpPr txBox="1"/>
          <p:nvPr/>
        </p:nvSpPr>
        <p:spPr>
          <a:xfrm>
            <a:off x="7391401" y="1167554"/>
            <a:ext cx="1199752" cy="584775"/>
          </a:xfrm>
          <a:prstGeom prst="rect">
            <a:avLst/>
          </a:prstGeom>
          <a:noFill/>
        </p:spPr>
        <p:txBody>
          <a:bodyPr wrap="none" rtlCol="0">
            <a:spAutoFit/>
          </a:bodyPr>
          <a:lstStyle/>
          <a:p>
            <a:r>
              <a:rPr lang="en-GB" sz="3200" dirty="0">
                <a:latin typeface="Arial Black" panose="020B0A04020102020204" pitchFamily="34" charset="0"/>
              </a:rPr>
              <a:t>Your</a:t>
            </a:r>
          </a:p>
        </p:txBody>
      </p:sp>
    </p:spTree>
    <p:extLst>
      <p:ext uri="{BB962C8B-B14F-4D97-AF65-F5344CB8AC3E}">
        <p14:creationId xmlns:p14="http://schemas.microsoft.com/office/powerpoint/2010/main" val="2341395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#3 Above the line advertising (ATL)</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Above-the-line (ATL) marketing involves mass media methods for targeting larger and more general customers</a:t>
            </a:r>
          </a:p>
          <a:p>
            <a:pPr lvl="1"/>
            <a:r>
              <a:rPr lang="en-GB" dirty="0"/>
              <a:t>Radio</a:t>
            </a:r>
          </a:p>
          <a:p>
            <a:pPr lvl="1"/>
            <a:r>
              <a:rPr lang="en-GB" dirty="0"/>
              <a:t>TV</a:t>
            </a:r>
          </a:p>
          <a:p>
            <a:pPr lvl="1"/>
            <a:r>
              <a:rPr lang="en-GB" dirty="0"/>
              <a:t>Cinema</a:t>
            </a:r>
          </a:p>
          <a:p>
            <a:pPr lvl="1"/>
            <a:r>
              <a:rPr lang="en-GB" dirty="0"/>
              <a:t>Print adverts e.g. in newspapers and major magazines</a:t>
            </a:r>
          </a:p>
          <a:p>
            <a:pPr lvl="1"/>
            <a:r>
              <a:rPr lang="en-GB" dirty="0"/>
              <a:t>Outside adverts e.g. billboards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1825625"/>
            <a:ext cx="2766608" cy="189456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8404" y="3073940"/>
            <a:ext cx="2823196" cy="171814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6133" y="4526199"/>
            <a:ext cx="1940067" cy="1916653"/>
          </a:xfrm>
          <a:prstGeom prst="rect">
            <a:avLst/>
          </a:prstGeom>
        </p:spPr>
      </p:pic>
      <p:sp>
        <p:nvSpPr>
          <p:cNvPr id="8" name="TextBox 7"/>
          <p:cNvSpPr txBox="1"/>
          <p:nvPr/>
        </p:nvSpPr>
        <p:spPr>
          <a:xfrm>
            <a:off x="8657106" y="1837725"/>
            <a:ext cx="1575881" cy="369332"/>
          </a:xfrm>
          <a:prstGeom prst="rect">
            <a:avLst/>
          </a:prstGeom>
          <a:solidFill>
            <a:srgbClr val="C00000"/>
          </a:solidFill>
        </p:spPr>
        <p:txBody>
          <a:bodyPr wrap="square" rtlCol="0">
            <a:spAutoFit/>
          </a:bodyPr>
          <a:lstStyle/>
          <a:p>
            <a:r>
              <a:rPr lang="en-GB" dirty="0">
                <a:solidFill>
                  <a:schemeClr val="bg1"/>
                </a:solidFill>
                <a:latin typeface="Arial Rounded MT Bold" panose="020F0704030504030204" pitchFamily="34" charset="0"/>
              </a:rPr>
              <a:t>TV adverts</a:t>
            </a:r>
          </a:p>
        </p:txBody>
      </p:sp>
      <p:sp>
        <p:nvSpPr>
          <p:cNvPr id="10" name="TextBox 9"/>
          <p:cNvSpPr txBox="1"/>
          <p:nvPr/>
        </p:nvSpPr>
        <p:spPr>
          <a:xfrm>
            <a:off x="6691364" y="4422756"/>
            <a:ext cx="1728280" cy="369332"/>
          </a:xfrm>
          <a:prstGeom prst="rect">
            <a:avLst/>
          </a:prstGeom>
          <a:solidFill>
            <a:srgbClr val="C00000"/>
          </a:solidFill>
        </p:spPr>
        <p:txBody>
          <a:bodyPr wrap="square" rtlCol="0">
            <a:spAutoFit/>
          </a:bodyPr>
          <a:lstStyle/>
          <a:p>
            <a:r>
              <a:rPr lang="en-GB" dirty="0">
                <a:solidFill>
                  <a:schemeClr val="bg1"/>
                </a:solidFill>
                <a:latin typeface="Arial Rounded MT Bold" panose="020F0704030504030204" pitchFamily="34" charset="0"/>
              </a:rPr>
              <a:t>Radio adverts</a:t>
            </a:r>
          </a:p>
        </p:txBody>
      </p:sp>
      <p:sp>
        <p:nvSpPr>
          <p:cNvPr id="11" name="TextBox 10"/>
          <p:cNvSpPr txBox="1"/>
          <p:nvPr/>
        </p:nvSpPr>
        <p:spPr>
          <a:xfrm>
            <a:off x="7392765" y="6073520"/>
            <a:ext cx="2528681" cy="369332"/>
          </a:xfrm>
          <a:prstGeom prst="rect">
            <a:avLst/>
          </a:prstGeom>
          <a:solidFill>
            <a:srgbClr val="C00000"/>
          </a:solidFill>
        </p:spPr>
        <p:txBody>
          <a:bodyPr wrap="square" rtlCol="0">
            <a:spAutoFit/>
          </a:bodyPr>
          <a:lstStyle/>
          <a:p>
            <a:r>
              <a:rPr lang="en-GB" dirty="0">
                <a:solidFill>
                  <a:schemeClr val="bg1"/>
                </a:solidFill>
                <a:latin typeface="Arial Rounded MT Bold" panose="020F0704030504030204" pitchFamily="34" charset="0"/>
              </a:rPr>
              <a:t>Newspaper adverts</a:t>
            </a:r>
          </a:p>
        </p:txBody>
      </p:sp>
      <p:sp>
        <p:nvSpPr>
          <p:cNvPr id="12" name="TextBox 11">
            <a:extLst>
              <a:ext uri="{FF2B5EF4-FFF2-40B4-BE49-F238E27FC236}">
                <a16:creationId xmlns:a16="http://schemas.microsoft.com/office/drawing/2014/main" id="{392DB7D0-51A2-486F-AC1E-718CA024A847}"/>
              </a:ext>
            </a:extLst>
          </p:cNvPr>
          <p:cNvSpPr txBox="1"/>
          <p:nvPr/>
        </p:nvSpPr>
        <p:spPr>
          <a:xfrm>
            <a:off x="838200" y="6223806"/>
            <a:ext cx="5714193" cy="646331"/>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solidFill>
                  <a:schemeClr val="tx1"/>
                </a:solidFill>
                <a:latin typeface="Arial Black" panose="020B0A04020102020204" pitchFamily="34" charset="0"/>
              </a:rPr>
              <a:t>Which products/services are most suited to ATL advertising?  Explain your reasoning.</a:t>
            </a:r>
          </a:p>
        </p:txBody>
      </p:sp>
    </p:spTree>
    <p:extLst>
      <p:ext uri="{BB962C8B-B14F-4D97-AF65-F5344CB8AC3E}">
        <p14:creationId xmlns:p14="http://schemas.microsoft.com/office/powerpoint/2010/main" val="23656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#3 Above-the-line advantages and disadvantages</a:t>
            </a:r>
          </a:p>
        </p:txBody>
      </p:sp>
      <p:sp>
        <p:nvSpPr>
          <p:cNvPr id="5" name="Text Placeholder 4"/>
          <p:cNvSpPr>
            <a:spLocks noGrp="1"/>
          </p:cNvSpPr>
          <p:nvPr>
            <p:ph type="body" idx="1"/>
          </p:nvPr>
        </p:nvSpPr>
        <p:spPr/>
        <p:txBody>
          <a:bodyPr/>
          <a:lstStyle/>
          <a:p>
            <a:r>
              <a:rPr lang="en-GB" sz="3200" dirty="0">
                <a:latin typeface="Arial Rounded MT Bold" panose="020F0704030504030204" pitchFamily="34" charset="0"/>
              </a:rPr>
              <a:t>Advantages</a:t>
            </a:r>
            <a:r>
              <a:rPr lang="en-GB" dirty="0"/>
              <a:t>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ATL is tailored to reach a mass audience</a:t>
            </a:r>
          </a:p>
          <a:p>
            <a:r>
              <a:rPr lang="en-GB" dirty="0"/>
              <a:t>Advert communication is repeated so the message is clear e.g. “simples” and “go compare”</a:t>
            </a:r>
          </a:p>
          <a:p>
            <a:r>
              <a:rPr lang="en-GB" dirty="0"/>
              <a:t>Great for building brand awareness</a:t>
            </a:r>
          </a:p>
          <a:p>
            <a:endParaRPr lang="en-GB" dirty="0"/>
          </a:p>
        </p:txBody>
      </p:sp>
      <p:sp>
        <p:nvSpPr>
          <p:cNvPr id="7" name="Text Placeholder 6"/>
          <p:cNvSpPr>
            <a:spLocks noGrp="1"/>
          </p:cNvSpPr>
          <p:nvPr>
            <p:ph type="body" sz="quarter" idx="3"/>
          </p:nvPr>
        </p:nvSpPr>
        <p:spPr/>
        <p:txBody>
          <a:bodyPr/>
          <a:lstStyle/>
          <a:p>
            <a:r>
              <a:rPr lang="en-GB" sz="3200" dirty="0">
                <a:latin typeface="Arial Rounded MT Bold" panose="020F0704030504030204" pitchFamily="34" charset="0"/>
              </a:rPr>
              <a:t>Disadvantages</a:t>
            </a:r>
          </a:p>
        </p:txBody>
      </p:sp>
      <p:sp>
        <p:nvSpPr>
          <p:cNvPr id="8" name="Content Placeholder 7"/>
          <p:cNvSpPr>
            <a:spLocks noGrp="1"/>
          </p:cNvSpPr>
          <p:nvPr>
            <p:ph sz="quarter" idx="4"/>
          </p:nvPr>
        </p:nvSpPr>
        <p:spPr/>
        <p:style>
          <a:lnRef idx="2">
            <a:schemeClr val="dk1"/>
          </a:lnRef>
          <a:fillRef idx="1">
            <a:schemeClr val="lt1"/>
          </a:fillRef>
          <a:effectRef idx="0">
            <a:schemeClr val="dk1"/>
          </a:effectRef>
          <a:fontRef idx="minor">
            <a:schemeClr val="dk1"/>
          </a:fontRef>
        </p:style>
        <p:txBody>
          <a:bodyPr/>
          <a:lstStyle/>
          <a:p>
            <a:r>
              <a:rPr lang="en-GB" dirty="0"/>
              <a:t>Disadvantages are that this is a very expensive method and it is difficult to measure clear results from campaigns</a:t>
            </a:r>
          </a:p>
          <a:p>
            <a:r>
              <a:rPr lang="en-GB" dirty="0"/>
              <a:t>Very expensive e.g. A radio ad on a national station can cost about £10,000 for a week</a:t>
            </a:r>
          </a:p>
          <a:p>
            <a:endParaRPr lang="en-GB" dirty="0"/>
          </a:p>
        </p:txBody>
      </p:sp>
    </p:spTree>
    <p:extLst>
      <p:ext uri="{BB962C8B-B14F-4D97-AF65-F5344CB8AC3E}">
        <p14:creationId xmlns:p14="http://schemas.microsoft.com/office/powerpoint/2010/main" val="85777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#4 Below the line Advertising</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rtlCol="0">
            <a:normAutofit fontScale="62500" lnSpcReduction="20000"/>
          </a:bodyPr>
          <a:lstStyle/>
          <a:p>
            <a:pPr>
              <a:defRPr/>
            </a:pPr>
            <a:r>
              <a:rPr lang="en-GB" sz="4500" dirty="0"/>
              <a:t>Below-the-line (BTL) marketing is the same as direct marketing for reaching smaller but more targeted audiences</a:t>
            </a:r>
          </a:p>
          <a:p>
            <a:pPr>
              <a:defRPr/>
            </a:pPr>
            <a:r>
              <a:rPr lang="en-GB" sz="4500" dirty="0"/>
              <a:t>The main methods include:</a:t>
            </a:r>
          </a:p>
          <a:p>
            <a:pPr lvl="1">
              <a:defRPr/>
            </a:pPr>
            <a:r>
              <a:rPr lang="en-GB" sz="4100" dirty="0"/>
              <a:t>Public relations e.g. Ryanair PR stunts</a:t>
            </a:r>
          </a:p>
          <a:p>
            <a:pPr lvl="1">
              <a:defRPr/>
            </a:pPr>
            <a:r>
              <a:rPr lang="en-GB" sz="4100" dirty="0"/>
              <a:t>Search engines</a:t>
            </a:r>
          </a:p>
          <a:p>
            <a:pPr lvl="1">
              <a:defRPr/>
            </a:pPr>
            <a:r>
              <a:rPr lang="en-GB" sz="4100" dirty="0"/>
              <a:t>Events e.g. restaurant launch</a:t>
            </a:r>
          </a:p>
          <a:p>
            <a:pPr lvl="1">
              <a:defRPr/>
            </a:pPr>
            <a:r>
              <a:rPr lang="en-GB" sz="4100" dirty="0"/>
              <a:t>Social media marketing</a:t>
            </a:r>
          </a:p>
          <a:p>
            <a:pPr>
              <a:defRPr/>
            </a:pPr>
            <a:endParaRPr lang="en-GB" dirty="0"/>
          </a:p>
          <a:p>
            <a:pPr>
              <a:defRPr/>
            </a:pPr>
            <a:endParaRPr lang="en-GB" dirty="0"/>
          </a:p>
          <a:p>
            <a:pPr>
              <a:defRPr/>
            </a:pPr>
            <a:endParaRPr lang="en-GB" dirty="0"/>
          </a:p>
        </p:txBody>
      </p:sp>
      <p:sp>
        <p:nvSpPr>
          <p:cNvPr id="7" name="Content Placeholder 2"/>
          <p:cNvSpPr>
            <a:spLocks noGrp="1"/>
          </p:cNvSpPr>
          <p:nvPr>
            <p:ph sz="half" idx="2"/>
          </p:nvPr>
        </p:nvSpPr>
        <p:spPr>
          <a:solidFill>
            <a:schemeClr val="accent5">
              <a:lumMod val="20000"/>
              <a:lumOff val="80000"/>
            </a:schemeClr>
          </a:solidFill>
        </p:spPr>
        <p:txBody>
          <a:bodyPr>
            <a:normAutofit fontScale="62500" lnSpcReduction="20000"/>
          </a:bodyPr>
          <a:lstStyle/>
          <a:p>
            <a:pPr lvl="0"/>
            <a:r>
              <a:rPr lang="en-GB" dirty="0"/>
              <a:t>Leaflets / flyers</a:t>
            </a:r>
          </a:p>
          <a:p>
            <a:pPr lvl="0"/>
            <a:r>
              <a:rPr lang="en-GB" dirty="0"/>
              <a:t>Posters</a:t>
            </a:r>
          </a:p>
          <a:p>
            <a:pPr lvl="0"/>
            <a:r>
              <a:rPr lang="en-GB" dirty="0"/>
              <a:t>Local Radio advert</a:t>
            </a:r>
          </a:p>
          <a:p>
            <a:pPr lvl="0"/>
            <a:r>
              <a:rPr lang="en-GB" dirty="0"/>
              <a:t>Billboard</a:t>
            </a:r>
          </a:p>
          <a:p>
            <a:pPr lvl="0"/>
            <a:r>
              <a:rPr lang="en-GB" dirty="0"/>
              <a:t>Web Site banners and pop ups</a:t>
            </a:r>
          </a:p>
          <a:p>
            <a:pPr lvl="0"/>
            <a:r>
              <a:rPr lang="en-GB" dirty="0"/>
              <a:t>Local newspaper adverts </a:t>
            </a:r>
          </a:p>
          <a:p>
            <a:pPr lvl="0"/>
            <a:r>
              <a:rPr lang="en-GB" dirty="0"/>
              <a:t>Taxi sides</a:t>
            </a:r>
          </a:p>
          <a:p>
            <a:pPr lvl="0"/>
            <a:r>
              <a:rPr lang="en-GB" dirty="0"/>
              <a:t>Magazines</a:t>
            </a:r>
          </a:p>
          <a:p>
            <a:pPr lvl="0"/>
            <a:r>
              <a:rPr lang="en-GB" dirty="0"/>
              <a:t>Brochures</a:t>
            </a:r>
          </a:p>
          <a:p>
            <a:pPr lvl="0"/>
            <a:r>
              <a:rPr lang="en-GB" dirty="0"/>
              <a:t>Local Magazines</a:t>
            </a:r>
          </a:p>
          <a:p>
            <a:pPr lvl="0"/>
            <a:r>
              <a:rPr lang="en-GB" dirty="0"/>
              <a:t>YouTube</a:t>
            </a:r>
          </a:p>
          <a:p>
            <a:pPr lvl="0"/>
            <a:r>
              <a:rPr lang="en-GB" dirty="0"/>
              <a:t>Facebook</a:t>
            </a:r>
          </a:p>
          <a:p>
            <a:pPr lvl="0"/>
            <a:r>
              <a:rPr lang="en-GB" dirty="0"/>
              <a:t>IPhone apps</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95934" y="3859932"/>
            <a:ext cx="1691521" cy="231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85226" y="1825625"/>
            <a:ext cx="1368574" cy="183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46F2158D-B17D-40DF-B2D6-CA8F3D0108EC}"/>
              </a:ext>
            </a:extLst>
          </p:cNvPr>
          <p:cNvSpPr txBox="1"/>
          <p:nvPr/>
        </p:nvSpPr>
        <p:spPr>
          <a:xfrm>
            <a:off x="838200" y="6100610"/>
            <a:ext cx="5714193" cy="646331"/>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solidFill>
                  <a:schemeClr val="tx1"/>
                </a:solidFill>
                <a:latin typeface="Arial Black" panose="020B0A04020102020204" pitchFamily="34" charset="0"/>
              </a:rPr>
              <a:t>Which products/services are most suited to BTL advertising?  Explain your reasoning.</a:t>
            </a:r>
          </a:p>
        </p:txBody>
      </p:sp>
    </p:spTree>
    <p:extLst>
      <p:ext uri="{BB962C8B-B14F-4D97-AF65-F5344CB8AC3E}">
        <p14:creationId xmlns:p14="http://schemas.microsoft.com/office/powerpoint/2010/main" val="228964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#4 Below-the-line advantages and disadvantages</a:t>
            </a:r>
          </a:p>
        </p:txBody>
      </p:sp>
      <p:sp>
        <p:nvSpPr>
          <p:cNvPr id="5" name="Text Placeholder 4"/>
          <p:cNvSpPr>
            <a:spLocks noGrp="1"/>
          </p:cNvSpPr>
          <p:nvPr>
            <p:ph type="body" idx="1"/>
          </p:nvPr>
        </p:nvSpPr>
        <p:spPr/>
        <p:txBody>
          <a:bodyPr/>
          <a:lstStyle/>
          <a:p>
            <a:r>
              <a:rPr lang="en-GB" sz="3200" dirty="0">
                <a:latin typeface="Arial Rounded MT Bold" panose="020F0704030504030204" pitchFamily="34" charset="0"/>
              </a:rPr>
              <a:t>Advantages</a:t>
            </a:r>
            <a:r>
              <a:rPr lang="en-GB" dirty="0"/>
              <a:t>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Easy to measure if the campaign has reached an audience e.g. through number of website visits, conversion rates, click through rates</a:t>
            </a:r>
          </a:p>
          <a:p>
            <a:r>
              <a:rPr lang="en-GB" dirty="0"/>
              <a:t>Easy and inexpensive to use social media to increase brand awareness</a:t>
            </a:r>
          </a:p>
          <a:p>
            <a:r>
              <a:rPr lang="en-GB" dirty="0"/>
              <a:t>BTL is more targeted to specific niche segments rather than aiming at the whole mass market</a:t>
            </a:r>
          </a:p>
        </p:txBody>
      </p:sp>
      <p:sp>
        <p:nvSpPr>
          <p:cNvPr id="7" name="Text Placeholder 6"/>
          <p:cNvSpPr>
            <a:spLocks noGrp="1"/>
          </p:cNvSpPr>
          <p:nvPr>
            <p:ph type="body" sz="quarter" idx="3"/>
          </p:nvPr>
        </p:nvSpPr>
        <p:spPr/>
        <p:txBody>
          <a:bodyPr/>
          <a:lstStyle/>
          <a:p>
            <a:r>
              <a:rPr lang="en-GB" sz="3200" dirty="0">
                <a:latin typeface="Arial Rounded MT Bold" panose="020F0704030504030204" pitchFamily="34" charset="0"/>
              </a:rPr>
              <a:t>Disadvantages</a:t>
            </a:r>
          </a:p>
        </p:txBody>
      </p:sp>
      <p:sp>
        <p:nvSpPr>
          <p:cNvPr id="8" name="Content Placeholder 7"/>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Extensive training on working social media and IT may be needed for marketing staff</a:t>
            </a:r>
          </a:p>
          <a:p>
            <a:r>
              <a:rPr lang="en-GB" dirty="0"/>
              <a:t>Deeper understanding of customer or buyer behaviour is required e.g. what do they read, what websites do they visit</a:t>
            </a:r>
          </a:p>
          <a:p>
            <a:r>
              <a:rPr lang="en-GB" dirty="0"/>
              <a:t>Targeting diverse cultures with the same theme is difficult</a:t>
            </a:r>
          </a:p>
        </p:txBody>
      </p:sp>
    </p:spTree>
    <p:extLst>
      <p:ext uri="{BB962C8B-B14F-4D97-AF65-F5344CB8AC3E}">
        <p14:creationId xmlns:p14="http://schemas.microsoft.com/office/powerpoint/2010/main" val="197707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#5 Public Relations</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Public relations is also known as PR</a:t>
            </a:r>
          </a:p>
          <a:p>
            <a:r>
              <a:rPr lang="en-GB" dirty="0"/>
              <a:t>PR aims to build a relationship between the business and the public, to create a favourable corporate image</a:t>
            </a:r>
          </a:p>
          <a:p>
            <a:r>
              <a:rPr lang="en-GB" dirty="0"/>
              <a:t>PR is unpaid communication about an organisation which appears in mass media</a:t>
            </a:r>
          </a:p>
          <a:p>
            <a:r>
              <a:rPr lang="en-GB" dirty="0"/>
              <a:t>PR can include publicity stunts</a:t>
            </a:r>
          </a:p>
        </p:txBody>
      </p:sp>
      <p:pic>
        <p:nvPicPr>
          <p:cNvPr id="7" name="Content Placeholder 6">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05078"/>
            <a:ext cx="5181600" cy="3141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03815" y="5253633"/>
            <a:ext cx="5118370" cy="923330"/>
          </a:xfrm>
          <a:prstGeom prst="rect">
            <a:avLst/>
          </a:prstGeom>
          <a:solidFill>
            <a:srgbClr val="FFFF00"/>
          </a:solidFill>
        </p:spPr>
        <p:txBody>
          <a:bodyPr wrap="square" rtlCol="0">
            <a:spAutoFit/>
          </a:bodyPr>
          <a:lstStyle/>
          <a:p>
            <a:r>
              <a:rPr lang="en-GB" dirty="0">
                <a:latin typeface="Arial Rounded MT Bold" panose="020F0704030504030204" pitchFamily="34" charset="0"/>
              </a:rPr>
              <a:t>Watch the video and at the end see if you can explain what a publicity stunt is to another member of the class. </a:t>
            </a:r>
          </a:p>
        </p:txBody>
      </p:sp>
    </p:spTree>
    <p:extLst>
      <p:ext uri="{BB962C8B-B14F-4D97-AF65-F5344CB8AC3E}">
        <p14:creationId xmlns:p14="http://schemas.microsoft.com/office/powerpoint/2010/main" val="1353185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#5 Public relations long-term</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PR is a long-term not a short-term strategy</a:t>
            </a:r>
          </a:p>
          <a:p>
            <a:r>
              <a:rPr lang="en-GB" dirty="0"/>
              <a:t>PR is very low expenditure –e.g. a business could send its products to the local paper for a “review”</a:t>
            </a:r>
          </a:p>
          <a:p>
            <a:r>
              <a:rPr lang="en-GB" dirty="0"/>
              <a:t>PR gives the business less control over what is said BUT consumers find it more believable / authentic</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9190" y="1825625"/>
            <a:ext cx="3253703" cy="4351338"/>
          </a:xfrm>
          <a:prstGeom prst="rect">
            <a:avLst/>
          </a:prstGeom>
        </p:spPr>
      </p:pic>
    </p:spTree>
    <p:extLst>
      <p:ext uri="{BB962C8B-B14F-4D97-AF65-F5344CB8AC3E}">
        <p14:creationId xmlns:p14="http://schemas.microsoft.com/office/powerpoint/2010/main" val="1793843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45C6CF-80D5-454B-8532-EBDA7C7C2540}"/>
              </a:ext>
            </a:extLst>
          </p:cNvPr>
          <p:cNvSpPr>
            <a:spLocks noGrp="1"/>
          </p:cNvSpPr>
          <p:nvPr>
            <p:ph type="title"/>
          </p:nvPr>
        </p:nvSpPr>
        <p:spPr/>
        <p:txBody>
          <a:bodyPr/>
          <a:lstStyle/>
          <a:p>
            <a:endParaRPr lang="en-GB" dirty="0"/>
          </a:p>
        </p:txBody>
      </p:sp>
      <p:sp>
        <p:nvSpPr>
          <p:cNvPr id="7" name="Content Placeholder 6">
            <a:extLst>
              <a:ext uri="{FF2B5EF4-FFF2-40B4-BE49-F238E27FC236}">
                <a16:creationId xmlns:a16="http://schemas.microsoft.com/office/drawing/2014/main" id="{6927C6CA-EE9F-424F-88ED-A4C1058DF16C}"/>
              </a:ext>
            </a:extLst>
          </p:cNvPr>
          <p:cNvSpPr>
            <a:spLocks noGrp="1"/>
          </p:cNvSpPr>
          <p:nvPr>
            <p:ph idx="1"/>
          </p:nvPr>
        </p:nvSpPr>
        <p:spPr>
          <a:xfrm>
            <a:off x="838200" y="1825625"/>
            <a:ext cx="10515600" cy="4351338"/>
          </a:xfrm>
        </p:spPr>
        <p:txBody>
          <a:bodyPr/>
          <a:lstStyle/>
          <a:p>
            <a:endParaRPr lang="en-GB" dirty="0">
              <a:hlinkClick r:id="rId2"/>
            </a:endParaRPr>
          </a:p>
          <a:p>
            <a:endParaRPr lang="en-GB" dirty="0">
              <a:hlinkClick r:id="rId2"/>
            </a:endParaRPr>
          </a:p>
          <a:p>
            <a:r>
              <a:rPr lang="en-GB" dirty="0">
                <a:hlinkClick r:id="rId2"/>
              </a:rPr>
              <a:t>https://youtu.be/JdpspllWI2o</a:t>
            </a:r>
            <a:endParaRPr lang="en-GB" dirty="0"/>
          </a:p>
          <a:p>
            <a:r>
              <a:rPr lang="en-GB" dirty="0">
                <a:hlinkClick r:id="rId3"/>
              </a:rPr>
              <a:t>https://youtu.be/UUkRvP83AjI</a:t>
            </a:r>
            <a:endParaRPr lang="en-GB" b="1" dirty="0"/>
          </a:p>
        </p:txBody>
      </p:sp>
      <p:sp>
        <p:nvSpPr>
          <p:cNvPr id="5" name="Title 1">
            <a:extLst>
              <a:ext uri="{FF2B5EF4-FFF2-40B4-BE49-F238E27FC236}">
                <a16:creationId xmlns:a16="http://schemas.microsoft.com/office/drawing/2014/main" id="{7FA0C89C-CCC8-451B-AEBB-6ED3D02AA973}"/>
              </a:ext>
            </a:extLst>
          </p:cNvPr>
          <p:cNvSpPr txBox="1">
            <a:spLocks/>
          </p:cNvSpPr>
          <p:nvPr/>
        </p:nvSpPr>
        <p:spPr>
          <a:xfrm>
            <a:off x="838200" y="365125"/>
            <a:ext cx="10515600" cy="1325563"/>
          </a:xfrm>
          <a:prstGeom prst="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solidFill>
                  <a:schemeClr val="tx1"/>
                </a:solidFill>
                <a:highlight>
                  <a:srgbClr val="FFFF00"/>
                </a:highlight>
              </a:rPr>
              <a:t>#3 Above the line advertising (ATL) or </a:t>
            </a:r>
          </a:p>
          <a:p>
            <a:r>
              <a:rPr lang="en-GB" dirty="0">
                <a:solidFill>
                  <a:schemeClr val="tx1"/>
                </a:solidFill>
                <a:highlight>
                  <a:srgbClr val="FFFF00"/>
                </a:highlight>
              </a:rPr>
              <a:t>#5 Public Relations?</a:t>
            </a:r>
          </a:p>
        </p:txBody>
      </p:sp>
      <p:pic>
        <p:nvPicPr>
          <p:cNvPr id="3074" name="Picture 2" descr="iceland-logo « Agave Blue Marketing">
            <a:extLst>
              <a:ext uri="{FF2B5EF4-FFF2-40B4-BE49-F238E27FC236}">
                <a16:creationId xmlns:a16="http://schemas.microsoft.com/office/drawing/2014/main" id="{E3F3158D-3962-47AC-BF44-F61D1432F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4022">
            <a:off x="6504766" y="3334544"/>
            <a:ext cx="3429000" cy="133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8B7EA7-E301-4284-BA5E-9E9B7410403E}"/>
              </a:ext>
            </a:extLst>
          </p:cNvPr>
          <p:cNvSpPr txBox="1"/>
          <p:nvPr/>
        </p:nvSpPr>
        <p:spPr>
          <a:xfrm>
            <a:off x="838200" y="5128356"/>
            <a:ext cx="6957447" cy="369332"/>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solidFill>
                  <a:schemeClr val="tx1"/>
                </a:solidFill>
                <a:latin typeface="Arial Black" panose="020B0A04020102020204" pitchFamily="34" charset="0"/>
              </a:rPr>
              <a:t>Evaluate the effectiveness of this ATL or PR strategy.</a:t>
            </a:r>
          </a:p>
        </p:txBody>
      </p:sp>
    </p:spTree>
    <p:extLst>
      <p:ext uri="{BB962C8B-B14F-4D97-AF65-F5344CB8AC3E}">
        <p14:creationId xmlns:p14="http://schemas.microsoft.com/office/powerpoint/2010/main" val="96536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Are you interested in buying any of these products? Have a look at the next slide too…</a:t>
            </a:r>
          </a:p>
        </p:txBody>
      </p:sp>
      <p:pic>
        <p:nvPicPr>
          <p:cNvPr id="9218" name="Picture 2" descr="http://www.ricability.org.uk/assets/uploads/images/WWF_holding_on_2.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5560" y="2708921"/>
            <a:ext cx="2104264"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0" name="Picture 4" descr="http://upload.wikimedia.org/wikipedia/commons/6/69/Nissan_Micra_front_20081017.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3832" y="2852936"/>
            <a:ext cx="3168352" cy="1958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2" name="Picture 6" descr="http://ecx.images-amazon.com/images/I/411iFApcKVL._SL500_AA300_.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03232" y="2726366"/>
            <a:ext cx="2160240"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2367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02ED14-4559-4A38-8C02-14A7874304CF}"/>
              </a:ext>
            </a:extLst>
          </p:cNvPr>
          <p:cNvSpPr>
            <a:spLocks noGrp="1"/>
          </p:cNvSpPr>
          <p:nvPr>
            <p:ph type="title"/>
          </p:nvPr>
        </p:nvSpPr>
        <p:spPr/>
        <p:txBody>
          <a:bodyPr/>
          <a:lstStyle/>
          <a:p>
            <a:endParaRPr lang="en-GB" dirty="0"/>
          </a:p>
        </p:txBody>
      </p:sp>
      <p:sp>
        <p:nvSpPr>
          <p:cNvPr id="7" name="Content Placeholder 6">
            <a:extLst>
              <a:ext uri="{FF2B5EF4-FFF2-40B4-BE49-F238E27FC236}">
                <a16:creationId xmlns:a16="http://schemas.microsoft.com/office/drawing/2014/main" id="{3312EFC8-3712-4381-B6AC-696B9B4EC7BF}"/>
              </a:ext>
            </a:extLst>
          </p:cNvPr>
          <p:cNvSpPr>
            <a:spLocks noGrp="1"/>
          </p:cNvSpPr>
          <p:nvPr>
            <p:ph idx="1"/>
          </p:nvPr>
        </p:nvSpPr>
        <p:spPr>
          <a:xfrm>
            <a:off x="838201" y="1946003"/>
            <a:ext cx="10515599" cy="3033189"/>
          </a:xfrm>
        </p:spPr>
        <p:txBody>
          <a:bodyPr>
            <a:normAutofit fontScale="25000" lnSpcReduction="20000"/>
          </a:bodyPr>
          <a:lstStyle/>
          <a:p>
            <a:endParaRPr lang="en-GB" dirty="0"/>
          </a:p>
          <a:p>
            <a:endParaRPr lang="en-GB" dirty="0"/>
          </a:p>
          <a:p>
            <a:r>
              <a:rPr lang="en-GB" sz="11200" dirty="0">
                <a:highlight>
                  <a:srgbClr val="FFFF00"/>
                </a:highlight>
              </a:rPr>
              <a:t>How Does Apple Use Public Relations?</a:t>
            </a:r>
          </a:p>
          <a:p>
            <a:endParaRPr lang="en-GB" sz="11200" dirty="0"/>
          </a:p>
          <a:p>
            <a:endParaRPr lang="en-GB" sz="112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11200" dirty="0"/>
              <a:t>The Genius of Apple’s iPhone X Public Relations Strategy</a:t>
            </a:r>
          </a:p>
          <a:p>
            <a:pPr marL="0" indent="0">
              <a:buNone/>
            </a:pPr>
            <a:endParaRPr lang="en-GB" dirty="0"/>
          </a:p>
        </p:txBody>
      </p:sp>
      <p:sp>
        <p:nvSpPr>
          <p:cNvPr id="5" name="Title 1">
            <a:extLst>
              <a:ext uri="{FF2B5EF4-FFF2-40B4-BE49-F238E27FC236}">
                <a16:creationId xmlns:a16="http://schemas.microsoft.com/office/drawing/2014/main" id="{ADB210D6-AC72-4FB7-A643-89C30A8512FD}"/>
              </a:ext>
            </a:extLst>
          </p:cNvPr>
          <p:cNvSpPr txBox="1">
            <a:spLocks/>
          </p:cNvSpPr>
          <p:nvPr/>
        </p:nvSpPr>
        <p:spPr>
          <a:xfrm>
            <a:off x="838200" y="365124"/>
            <a:ext cx="105156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#5 Public relations long-term</a:t>
            </a:r>
          </a:p>
        </p:txBody>
      </p:sp>
      <p:pic>
        <p:nvPicPr>
          <p:cNvPr id="2050" name="Picture 2" descr="Apple iPhone X PR &amp;amp; marketing strategy">
            <a:hlinkClick r:id="rId2"/>
            <a:extLst>
              <a:ext uri="{FF2B5EF4-FFF2-40B4-BE49-F238E27FC236}">
                <a16:creationId xmlns:a16="http://schemas.microsoft.com/office/drawing/2014/main" id="{0FF40C38-8625-4129-8036-9D2485EED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2649">
            <a:off x="8635059" y="3025696"/>
            <a:ext cx="2664541" cy="1998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
            <a:hlinkClick r:id="rId4"/>
            <a:extLst>
              <a:ext uri="{FF2B5EF4-FFF2-40B4-BE49-F238E27FC236}">
                <a16:creationId xmlns:a16="http://schemas.microsoft.com/office/drawing/2014/main" id="{FD13F62C-370F-4F56-A450-73F262ACD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3112379"/>
            <a:ext cx="2724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pple Faces Italian Probe Over Amazon 'Price Fixing' - Macworld UK">
            <a:hlinkClick r:id="rId6"/>
            <a:extLst>
              <a:ext uri="{FF2B5EF4-FFF2-40B4-BE49-F238E27FC236}">
                <a16:creationId xmlns:a16="http://schemas.microsoft.com/office/drawing/2014/main" id="{442301A0-6E59-44A9-9238-0A872D31D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3033866"/>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8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#6 Sponsorship</a:t>
            </a:r>
          </a:p>
        </p:txBody>
      </p:sp>
      <p:sp>
        <p:nvSpPr>
          <p:cNvPr id="3" name="Content Placeholder 2"/>
          <p:cNvSpPr>
            <a:spLocks noGrp="1"/>
          </p:cNvSpPr>
          <p:nvPr>
            <p:ph sz="half" idx="1"/>
          </p:nvPr>
        </p:nvSpPr>
        <p:spPr>
          <a:xfrm>
            <a:off x="838200" y="1825625"/>
            <a:ext cx="5181600" cy="2539546"/>
          </a:xfrm>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Positive association of the product with a celebrity or a sport</a:t>
            </a:r>
          </a:p>
          <a:p>
            <a:r>
              <a:rPr lang="en-GB" dirty="0"/>
              <a:t>Can be very expensive e.g. £125m</a:t>
            </a:r>
          </a:p>
          <a:p>
            <a:r>
              <a:rPr lang="en-GB" dirty="0"/>
              <a:t>Difficult to tell what impact this has on brand loyalty or sales</a:t>
            </a:r>
          </a:p>
          <a:p>
            <a:endParaRPr lang="en-GB" dirty="0"/>
          </a:p>
        </p:txBody>
      </p:sp>
      <p:pic>
        <p:nvPicPr>
          <p:cNvPr id="8" name="Picture 7">
            <a:hlinkClick r:id="rId2"/>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1045945">
            <a:off x="5644944" y="4279777"/>
            <a:ext cx="5715681" cy="1833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5609" y="4134256"/>
            <a:ext cx="3339301" cy="249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790921"/>
            <a:ext cx="5338053" cy="1907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872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CDC388-B813-409A-8C94-3EF619266D4E}"/>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r>
              <a:rPr lang="en-GB" dirty="0"/>
              <a:t>#6 </a:t>
            </a:r>
            <a:r>
              <a:rPr lang="en-GB" dirty="0">
                <a:solidFill>
                  <a:schemeClr val="lt1"/>
                </a:solidFill>
                <a:latin typeface="+mn-lt"/>
                <a:ea typeface="+mn-ea"/>
                <a:cs typeface="+mn-cs"/>
              </a:rPr>
              <a:t>Sponsorship</a:t>
            </a:r>
          </a:p>
        </p:txBody>
      </p:sp>
      <p:sp>
        <p:nvSpPr>
          <p:cNvPr id="6" name="Content Placeholder 5">
            <a:extLst>
              <a:ext uri="{FF2B5EF4-FFF2-40B4-BE49-F238E27FC236}">
                <a16:creationId xmlns:a16="http://schemas.microsoft.com/office/drawing/2014/main" id="{A8CB4DA2-55B9-424A-8519-74F3CF2EF2E7}"/>
              </a:ext>
            </a:extLst>
          </p:cNvPr>
          <p:cNvSpPr>
            <a:spLocks noGrp="1"/>
          </p:cNvSpPr>
          <p:nvPr>
            <p:ph idx="1"/>
          </p:nvPr>
        </p:nvSpPr>
        <p:spPr/>
        <p:txBody>
          <a:bodyPr/>
          <a:lstStyle/>
          <a:p>
            <a:pPr marL="0" indent="0">
              <a:buNone/>
            </a:pPr>
            <a:r>
              <a:rPr lang="en-GB" dirty="0">
                <a:highlight>
                  <a:srgbClr val="FFFF00"/>
                </a:highlight>
              </a:rPr>
              <a:t>How would the following sponsorship's work?</a:t>
            </a:r>
          </a:p>
          <a:p>
            <a:pPr marL="0" indent="0">
              <a:buNone/>
            </a:pPr>
            <a:br>
              <a:rPr lang="en-GB" dirty="0">
                <a:highlight>
                  <a:srgbClr val="FFFF00"/>
                </a:highlight>
              </a:rPr>
            </a:br>
            <a:r>
              <a:rPr lang="en-GB" dirty="0">
                <a:highlight>
                  <a:srgbClr val="FFFF00"/>
                </a:highlight>
              </a:rPr>
              <a:t>What are the benefits to both parties associated with the sponsorship of football teams?</a:t>
            </a:r>
          </a:p>
          <a:p>
            <a:pPr marL="0" indent="0">
              <a:buNone/>
            </a:pPr>
            <a:endParaRPr lang="en-GB" dirty="0">
              <a:highlight>
                <a:srgbClr val="FFFF00"/>
              </a:highlight>
            </a:endParaRPr>
          </a:p>
          <a:p>
            <a:r>
              <a:rPr lang="en-GB" dirty="0">
                <a:hlinkClick r:id="rId2"/>
              </a:rPr>
              <a:t>https://youtu.be/6OzgTUOMBTU</a:t>
            </a:r>
            <a:endParaRPr lang="en-GB" dirty="0"/>
          </a:p>
          <a:p>
            <a:endParaRPr lang="en-GB" dirty="0">
              <a:highlight>
                <a:srgbClr val="FFFF00"/>
              </a:highlight>
            </a:endParaRPr>
          </a:p>
        </p:txBody>
      </p:sp>
    </p:spTree>
    <p:extLst>
      <p:ext uri="{BB962C8B-B14F-4D97-AF65-F5344CB8AC3E}">
        <p14:creationId xmlns:p14="http://schemas.microsoft.com/office/powerpoint/2010/main" val="49708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0DFEDD-DE5A-4FCE-8CA0-C44BA433F6C9}"/>
              </a:ext>
            </a:extLst>
          </p:cNvPr>
          <p:cNvSpPr>
            <a:spLocks noGrp="1"/>
          </p:cNvSpPr>
          <p:nvPr>
            <p:ph type="title"/>
          </p:nvPr>
        </p:nvSpPr>
        <p:spPr/>
        <p:txBody>
          <a:bodyPr/>
          <a:lstStyle/>
          <a:p>
            <a:endParaRPr lang="en-GB" dirty="0"/>
          </a:p>
        </p:txBody>
      </p:sp>
      <p:sp>
        <p:nvSpPr>
          <p:cNvPr id="6" name="Content Placeholder 5">
            <a:extLst>
              <a:ext uri="{FF2B5EF4-FFF2-40B4-BE49-F238E27FC236}">
                <a16:creationId xmlns:a16="http://schemas.microsoft.com/office/drawing/2014/main" id="{70B8F9FC-D33B-4472-943F-2678BFEB938A}"/>
              </a:ext>
            </a:extLst>
          </p:cNvPr>
          <p:cNvSpPr>
            <a:spLocks noGrp="1"/>
          </p:cNvSpPr>
          <p:nvPr>
            <p:ph idx="1"/>
          </p:nvPr>
        </p:nvSpPr>
        <p:spPr>
          <a:xfrm>
            <a:off x="309596" y="1702825"/>
            <a:ext cx="11572808" cy="4474138"/>
          </a:xfrm>
        </p:spPr>
        <p:txBody>
          <a:bodyPr/>
          <a:lstStyle/>
          <a:p>
            <a:r>
              <a:rPr lang="en-GB" dirty="0">
                <a:hlinkClick r:id="rId2"/>
              </a:rPr>
              <a:t>https://carswellgould.co.uk/news/five-sponsorship-deals-went-wrong</a:t>
            </a:r>
            <a:endParaRPr lang="en-GB" dirty="0"/>
          </a:p>
          <a:p>
            <a:r>
              <a:rPr lang="en-GB" dirty="0"/>
              <a:t>​</a:t>
            </a:r>
            <a:r>
              <a:rPr lang="en-GB" dirty="0">
                <a:highlight>
                  <a:srgbClr val="FFFF00"/>
                </a:highlight>
              </a:rPr>
              <a:t>What are the potential drawbacks of such sponsorship's? </a:t>
            </a:r>
            <a:br>
              <a:rPr lang="en-GB" dirty="0">
                <a:highlight>
                  <a:srgbClr val="FFFF00"/>
                </a:highlight>
              </a:rPr>
            </a:br>
            <a:br>
              <a:rPr lang="en-GB" dirty="0">
                <a:highlight>
                  <a:srgbClr val="FFFF00"/>
                </a:highlight>
              </a:rPr>
            </a:br>
            <a:r>
              <a:rPr lang="en-GB" dirty="0">
                <a:highlight>
                  <a:srgbClr val="FFFF00"/>
                </a:highlight>
              </a:rPr>
              <a:t>Why do businesses continue to do it? </a:t>
            </a:r>
          </a:p>
        </p:txBody>
      </p:sp>
      <p:sp>
        <p:nvSpPr>
          <p:cNvPr id="7" name="Title 1">
            <a:extLst>
              <a:ext uri="{FF2B5EF4-FFF2-40B4-BE49-F238E27FC236}">
                <a16:creationId xmlns:a16="http://schemas.microsoft.com/office/drawing/2014/main" id="{51F9D37F-40A1-4AE3-A263-AB95FE41B4D9}"/>
              </a:ext>
            </a:extLst>
          </p:cNvPr>
          <p:cNvSpPr txBox="1">
            <a:spLocks/>
          </p:cNvSpPr>
          <p:nvPr/>
        </p:nvSpPr>
        <p:spPr>
          <a:xfrm>
            <a:off x="838200" y="352988"/>
            <a:ext cx="105156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#6 Sponsorship – gone wrong</a:t>
            </a:r>
          </a:p>
        </p:txBody>
      </p:sp>
      <p:pic>
        <p:nvPicPr>
          <p:cNvPr id="3074" name="Picture 2" descr="Sponsorship deals which went wrong">
            <a:hlinkClick r:id="rId3"/>
            <a:extLst>
              <a:ext uri="{FF2B5EF4-FFF2-40B4-BE49-F238E27FC236}">
                <a16:creationId xmlns:a16="http://schemas.microsoft.com/office/drawing/2014/main" id="{1381CEB9-4B9C-419E-99CC-550456EA2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15" y="3420283"/>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moving Financial Barriers: Southwest Airlines Delivers Gift Of Travel For  Medical Patients And Caregivers">
            <a:extLst>
              <a:ext uri="{FF2B5EF4-FFF2-40B4-BE49-F238E27FC236}">
                <a16:creationId xmlns:a16="http://schemas.microsoft.com/office/drawing/2014/main" id="{5244FAC5-0BDD-4E3F-B051-D54CE3D2CF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605" b="39336"/>
          <a:stretch/>
        </p:blipFill>
        <p:spPr bwMode="auto">
          <a:xfrm>
            <a:off x="5220165" y="3420283"/>
            <a:ext cx="4222340" cy="7521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aWorld proposes reopening parks June 10 | wtsp.com">
            <a:extLst>
              <a:ext uri="{FF2B5EF4-FFF2-40B4-BE49-F238E27FC236}">
                <a16:creationId xmlns:a16="http://schemas.microsoft.com/office/drawing/2014/main" id="{03EF6D85-2400-4CB2-A0A3-540634B0D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2505" y="2801861"/>
            <a:ext cx="2314982" cy="13007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ate Moss 'shovelled up so much cocaine and vodka friends nicknamed her THE  TANK' - Mirror Online">
            <a:extLst>
              <a:ext uri="{FF2B5EF4-FFF2-40B4-BE49-F238E27FC236}">
                <a16:creationId xmlns:a16="http://schemas.microsoft.com/office/drawing/2014/main" id="{2A3D5128-25F7-40E3-AD06-DB2F74CEC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4003" y="438676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ate moss rimmel no 1 lipstick - Beauty and Fashion Tech">
            <a:extLst>
              <a:ext uri="{FF2B5EF4-FFF2-40B4-BE49-F238E27FC236}">
                <a16:creationId xmlns:a16="http://schemas.microsoft.com/office/drawing/2014/main" id="{0F1D6409-A308-436D-9079-37B6E2E074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6110" y="4145014"/>
            <a:ext cx="2622345" cy="262234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iger Woods sponsorship deals and endorsements">
            <a:extLst>
              <a:ext uri="{FF2B5EF4-FFF2-40B4-BE49-F238E27FC236}">
                <a16:creationId xmlns:a16="http://schemas.microsoft.com/office/drawing/2014/main" id="{8E4906EF-B050-4EFD-8FD3-5A3F3895E8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706" y="5155174"/>
            <a:ext cx="2299393" cy="144116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Video of Tiger Woods' breathalyzer test after DUI arrest - YouTube">
            <a:extLst>
              <a:ext uri="{FF2B5EF4-FFF2-40B4-BE49-F238E27FC236}">
                <a16:creationId xmlns:a16="http://schemas.microsoft.com/office/drawing/2014/main" id="{D38F89FC-D14E-4B89-A1C0-4B78EBB350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8621" y="5155174"/>
            <a:ext cx="2573517" cy="144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8CA3-74A7-4E1D-BE03-0871F19234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02D191-72CE-4D27-B652-33F09A369FFD}"/>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E5ECC4EF-9134-4339-BF05-8E5E08F8A22B}"/>
              </a:ext>
            </a:extLst>
          </p:cNvPr>
          <p:cNvSpPr txBox="1">
            <a:spLocks/>
          </p:cNvSpPr>
          <p:nvPr/>
        </p:nvSpPr>
        <p:spPr>
          <a:xfrm>
            <a:off x="838200" y="352988"/>
            <a:ext cx="105156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#6 Sponsorship – gone wrong</a:t>
            </a:r>
          </a:p>
        </p:txBody>
      </p:sp>
      <p:pic>
        <p:nvPicPr>
          <p:cNvPr id="1028" name="Picture 4" descr="Azeem Rafiq appeals during the NatWest T20 blast between Yorkshire and Durham at Headingley on 26 July 2017">
            <a:extLst>
              <a:ext uri="{FF2B5EF4-FFF2-40B4-BE49-F238E27FC236}">
                <a16:creationId xmlns:a16="http://schemas.microsoft.com/office/drawing/2014/main" id="{EA1BC5AC-4720-49FE-AF2D-44BC16720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6"/>
            <a:ext cx="4202153" cy="2521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8556C2-F167-47B4-8505-7A1395A6E6A0}"/>
              </a:ext>
            </a:extLst>
          </p:cNvPr>
          <p:cNvPicPr>
            <a:picLocks noChangeAspect="1"/>
          </p:cNvPicPr>
          <p:nvPr/>
        </p:nvPicPr>
        <p:blipFill>
          <a:blip r:embed="rId3"/>
          <a:stretch>
            <a:fillRect/>
          </a:stretch>
        </p:blipFill>
        <p:spPr>
          <a:xfrm>
            <a:off x="5168558" y="1825624"/>
            <a:ext cx="6105525" cy="2352675"/>
          </a:xfrm>
          <a:prstGeom prst="rect">
            <a:avLst/>
          </a:prstGeom>
        </p:spPr>
      </p:pic>
    </p:spTree>
    <p:extLst>
      <p:ext uri="{BB962C8B-B14F-4D97-AF65-F5344CB8AC3E}">
        <p14:creationId xmlns:p14="http://schemas.microsoft.com/office/powerpoint/2010/main" val="168898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CD67-7287-4F77-9CEE-08D7421C6C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3CEDC63-46FC-4DC6-91B4-621CA4E371F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9720225-CE53-462D-8D77-9C185F443AAC}"/>
              </a:ext>
            </a:extLst>
          </p:cNvPr>
          <p:cNvPicPr>
            <a:picLocks noChangeAspect="1"/>
          </p:cNvPicPr>
          <p:nvPr/>
        </p:nvPicPr>
        <p:blipFill rotWithShape="1">
          <a:blip r:embed="rId2"/>
          <a:srcRect l="1932" t="17920" r="47500" b="23026"/>
          <a:stretch/>
        </p:blipFill>
        <p:spPr>
          <a:xfrm>
            <a:off x="497259" y="681037"/>
            <a:ext cx="11197482" cy="5811838"/>
          </a:xfrm>
          <a:prstGeom prst="rect">
            <a:avLst/>
          </a:prstGeom>
        </p:spPr>
      </p:pic>
      <p:sp>
        <p:nvSpPr>
          <p:cNvPr id="5" name="Rectangle 4">
            <a:extLst>
              <a:ext uri="{FF2B5EF4-FFF2-40B4-BE49-F238E27FC236}">
                <a16:creationId xmlns:a16="http://schemas.microsoft.com/office/drawing/2014/main" id="{732531E0-1D6E-43A4-AF46-B5025CF0CCBC}"/>
              </a:ext>
            </a:extLst>
          </p:cNvPr>
          <p:cNvSpPr/>
          <p:nvPr/>
        </p:nvSpPr>
        <p:spPr>
          <a:xfrm>
            <a:off x="3854548" y="2208628"/>
            <a:ext cx="7680960" cy="745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DDAA3D-5494-4F3C-AC7C-612D81C6C325}"/>
              </a:ext>
            </a:extLst>
          </p:cNvPr>
          <p:cNvSpPr/>
          <p:nvPr/>
        </p:nvSpPr>
        <p:spPr>
          <a:xfrm>
            <a:off x="3843311" y="3158200"/>
            <a:ext cx="7680960" cy="471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F3C396B-D199-4FE1-BDE9-A69E660789BB}"/>
              </a:ext>
            </a:extLst>
          </p:cNvPr>
          <p:cNvSpPr/>
          <p:nvPr/>
        </p:nvSpPr>
        <p:spPr>
          <a:xfrm>
            <a:off x="3854548" y="3859860"/>
            <a:ext cx="7680960" cy="745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C0E3B6E-1021-4397-8964-96CA51FB3C67}"/>
              </a:ext>
            </a:extLst>
          </p:cNvPr>
          <p:cNvSpPr/>
          <p:nvPr/>
        </p:nvSpPr>
        <p:spPr>
          <a:xfrm>
            <a:off x="3854548" y="4835841"/>
            <a:ext cx="7680960" cy="745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D18F2D0-DFC3-4612-AD66-F41B669B0BC4}"/>
              </a:ext>
            </a:extLst>
          </p:cNvPr>
          <p:cNvSpPr/>
          <p:nvPr/>
        </p:nvSpPr>
        <p:spPr>
          <a:xfrm>
            <a:off x="3854548" y="5862485"/>
            <a:ext cx="7680960" cy="449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70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#7 Sales promotions</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2328242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Sales promotions</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pPr>
            <a:r>
              <a:rPr lang="en-GB" dirty="0"/>
              <a:t>There are lots of different types of sales promotions.  These are the six that the exam board would like you to know and be able to discuss.  Get ready to make some notes about these on the next few slides. </a:t>
            </a:r>
          </a:p>
          <a:p>
            <a:pPr marL="514350" indent="-514350">
              <a:buFont typeface="+mj-lt"/>
              <a:buAutoNum type="arabicPeriod"/>
            </a:pPr>
            <a:r>
              <a:rPr lang="en-GB" dirty="0"/>
              <a:t>BOGOFF</a:t>
            </a:r>
          </a:p>
          <a:p>
            <a:pPr marL="514350" indent="-514350">
              <a:buFont typeface="+mj-lt"/>
              <a:buAutoNum type="arabicPeriod"/>
            </a:pPr>
            <a:r>
              <a:rPr lang="en-GB" dirty="0"/>
              <a:t>Price discounts</a:t>
            </a:r>
          </a:p>
          <a:p>
            <a:pPr marL="514350" indent="-514350">
              <a:buFont typeface="+mj-lt"/>
              <a:buAutoNum type="arabicPeriod"/>
            </a:pPr>
            <a:r>
              <a:rPr lang="en-GB" dirty="0"/>
              <a:t>Money off coupons</a:t>
            </a:r>
          </a:p>
          <a:p>
            <a:pPr marL="514350" indent="-514350">
              <a:buFont typeface="+mj-lt"/>
              <a:buAutoNum type="arabicPeriod"/>
            </a:pPr>
            <a:r>
              <a:rPr lang="en-GB" dirty="0"/>
              <a:t>Samples / giveaways</a:t>
            </a:r>
          </a:p>
          <a:p>
            <a:pPr marL="514350" indent="-514350">
              <a:buFont typeface="+mj-lt"/>
              <a:buAutoNum type="arabicPeriod"/>
            </a:pPr>
            <a:r>
              <a:rPr lang="en-GB" dirty="0"/>
              <a:t>Special events</a:t>
            </a:r>
          </a:p>
          <a:p>
            <a:pPr marL="514350" indent="-514350">
              <a:buFont typeface="+mj-lt"/>
              <a:buAutoNum type="arabicPeriod"/>
            </a:pPr>
            <a:r>
              <a:rPr lang="en-GB" dirty="0"/>
              <a:t>Point of sale</a:t>
            </a:r>
          </a:p>
        </p:txBody>
      </p:sp>
    </p:spTree>
    <p:extLst>
      <p:ext uri="{BB962C8B-B14F-4D97-AF65-F5344CB8AC3E}">
        <p14:creationId xmlns:p14="http://schemas.microsoft.com/office/powerpoint/2010/main" val="117521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pPr marL="514350" indent="-514350">
              <a:buFont typeface="+mj-lt"/>
              <a:buAutoNum type="arabicPeriod"/>
            </a:pPr>
            <a:r>
              <a:rPr lang="en-GB" dirty="0"/>
              <a:t>BOGOF</a:t>
            </a:r>
          </a:p>
        </p:txBody>
      </p:sp>
      <p:sp>
        <p:nvSpPr>
          <p:cNvPr id="5" name="Content Placeholder 4"/>
          <p:cNvSpPr>
            <a:spLocks noGrp="1"/>
          </p:cNvSpPr>
          <p:nvPr>
            <p:ph sz="half" idx="2"/>
          </p:nvPr>
        </p:nvSpPr>
        <p:spPr>
          <a:xfrm>
            <a:off x="5246914" y="1556571"/>
            <a:ext cx="6215743"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BOGOF stands for buy one get one free</a:t>
            </a:r>
          </a:p>
          <a:p>
            <a:pPr>
              <a:buFont typeface="Wingdings" panose="05000000000000000000" pitchFamily="2" charset="2"/>
              <a:buChar char="q"/>
            </a:pPr>
            <a:r>
              <a:rPr lang="en-GB" dirty="0"/>
              <a:t>In a BOGOF sales promotion a business offers one item free when another one is bought</a:t>
            </a:r>
          </a:p>
          <a:p>
            <a:pPr>
              <a:buFont typeface="Wingdings" panose="05000000000000000000" pitchFamily="2" charset="2"/>
              <a:buChar char="q"/>
            </a:pPr>
            <a:r>
              <a:rPr lang="en-GB" dirty="0"/>
              <a:t>Used to encourage customers to go into the shop or buy the item</a:t>
            </a:r>
          </a:p>
          <a:p>
            <a:pPr>
              <a:buFont typeface="Wingdings" panose="05000000000000000000" pitchFamily="2" charset="2"/>
              <a:buChar char="q"/>
            </a:pPr>
            <a:endParaRPr lang="en-GB" dirty="0"/>
          </a:p>
        </p:txBody>
      </p:sp>
      <p:graphicFrame>
        <p:nvGraphicFramePr>
          <p:cNvPr id="7" name="Content Placeholder 1"/>
          <p:cNvGraphicFramePr>
            <a:graphicFrameLocks/>
          </p:cNvGraphicFramePr>
          <p:nvPr>
            <p:extLst>
              <p:ext uri="{D42A27DB-BD31-4B8C-83A1-F6EECF244321}">
                <p14:modId xmlns:p14="http://schemas.microsoft.com/office/powerpoint/2010/main" val="831752742"/>
              </p:ext>
            </p:extLst>
          </p:nvPr>
        </p:nvGraphicFramePr>
        <p:xfrm>
          <a:off x="609600" y="4619675"/>
          <a:ext cx="11049000" cy="183388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Very popular with shoppers</a:t>
                      </a:r>
                    </a:p>
                    <a:p>
                      <a:pPr marL="285750" indent="-285750">
                        <a:buFont typeface="Wingdings" panose="05000000000000000000" pitchFamily="2" charset="2"/>
                        <a:buChar char="ü"/>
                      </a:pPr>
                      <a:r>
                        <a:rPr lang="en-GB" dirty="0">
                          <a:latin typeface="+mn-lt"/>
                        </a:rPr>
                        <a:t>Encourages trial and use</a:t>
                      </a:r>
                      <a:r>
                        <a:rPr lang="en-GB" baseline="0" dirty="0">
                          <a:latin typeface="+mn-lt"/>
                        </a:rPr>
                        <a:t> of the product</a:t>
                      </a:r>
                    </a:p>
                    <a:p>
                      <a:pPr marL="285750" indent="-285750">
                        <a:buFont typeface="Wingdings" panose="05000000000000000000" pitchFamily="2" charset="2"/>
                        <a:buChar char="ü"/>
                      </a:pPr>
                      <a:r>
                        <a:rPr lang="en-GB" baseline="0" dirty="0">
                          <a:latin typeface="+mn-lt"/>
                        </a:rPr>
                        <a:t>Good way to encourage shoppers to switch from their normal brand</a:t>
                      </a:r>
                    </a:p>
                    <a:p>
                      <a:pPr marL="285750" indent="-285750">
                        <a:buFont typeface="Wingdings" panose="05000000000000000000" pitchFamily="2" charset="2"/>
                        <a:buChar char="ü"/>
                      </a:pPr>
                      <a:r>
                        <a:rPr lang="en-GB" baseline="0" dirty="0">
                          <a:latin typeface="+mn-lt"/>
                        </a:rPr>
                        <a:t>Boosts sales, therefore sales revenue will increase</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Loss of profit because there is an increase in costs, this will not be balanced by the increase</a:t>
                      </a:r>
                      <a:r>
                        <a:rPr lang="en-GB" baseline="0" dirty="0">
                          <a:latin typeface="+mn-lt"/>
                        </a:rPr>
                        <a:t> in sales</a:t>
                      </a:r>
                      <a:endParaRPr lang="en-GB" dirty="0">
                        <a:latin typeface="+mn-lt"/>
                      </a:endParaRPr>
                    </a:p>
                    <a:p>
                      <a:pPr marL="285750" indent="-285750">
                        <a:buFont typeface="Webdings" panose="05030102010509060703" pitchFamily="18" charset="2"/>
                        <a:buChar char="£"/>
                      </a:pPr>
                      <a:r>
                        <a:rPr lang="en-GB" dirty="0">
                          <a:latin typeface="+mn-lt"/>
                        </a:rPr>
                        <a:t>Only</a:t>
                      </a:r>
                      <a:r>
                        <a:rPr lang="en-GB" baseline="0" dirty="0">
                          <a:latin typeface="+mn-lt"/>
                        </a:rPr>
                        <a:t> useful in the short-term</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504553"/>
            <a:ext cx="4418323" cy="2940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643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a:t>2. Price discounts</a:t>
            </a:r>
          </a:p>
        </p:txBody>
      </p:sp>
      <p:sp>
        <p:nvSpPr>
          <p:cNvPr id="5" name="Content Placeholder 4"/>
          <p:cNvSpPr>
            <a:spLocks noGrp="1"/>
          </p:cNvSpPr>
          <p:nvPr>
            <p:ph sz="half" idx="2"/>
          </p:nvPr>
        </p:nvSpPr>
        <p:spPr>
          <a:xfrm>
            <a:off x="6483761" y="1556571"/>
            <a:ext cx="4978896"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Price discounts means that the normal RRP (recommended retail price) of the product or service has been reduced</a:t>
            </a:r>
          </a:p>
        </p:txBody>
      </p:sp>
      <p:graphicFrame>
        <p:nvGraphicFramePr>
          <p:cNvPr id="7" name="Content Placeholder 1"/>
          <p:cNvGraphicFramePr>
            <a:graphicFrameLocks/>
          </p:cNvGraphicFramePr>
          <p:nvPr>
            <p:extLst>
              <p:ext uri="{D42A27DB-BD31-4B8C-83A1-F6EECF244321}">
                <p14:modId xmlns:p14="http://schemas.microsoft.com/office/powerpoint/2010/main" val="2795162490"/>
              </p:ext>
            </p:extLst>
          </p:nvPr>
        </p:nvGraphicFramePr>
        <p:xfrm>
          <a:off x="609600" y="4619675"/>
          <a:ext cx="11049000" cy="128524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Great way to clear old or out-of-date stock</a:t>
                      </a:r>
                    </a:p>
                  </a:txBody>
                  <a:tcPr>
                    <a:solidFill>
                      <a:schemeClr val="bg1"/>
                    </a:solidFill>
                  </a:tcPr>
                </a:tc>
                <a:tc>
                  <a:txBody>
                    <a:bodyPr/>
                    <a:lstStyle/>
                    <a:p>
                      <a:pPr marL="285750" indent="-285750">
                        <a:buFont typeface="Webdings" panose="05030102010509060703" pitchFamily="18" charset="2"/>
                        <a:buChar char="£"/>
                      </a:pPr>
                      <a:r>
                        <a:rPr lang="en-GB" dirty="0">
                          <a:latin typeface="+mn-lt"/>
                        </a:rPr>
                        <a:t>Customers may regard the business as a cheap option</a:t>
                      </a:r>
                    </a:p>
                    <a:p>
                      <a:pPr marL="285750" indent="-285750">
                        <a:buFont typeface="Webdings" panose="05030102010509060703" pitchFamily="18" charset="2"/>
                        <a:buChar char="£"/>
                      </a:pPr>
                      <a:r>
                        <a:rPr lang="en-GB" dirty="0">
                          <a:latin typeface="+mn-lt"/>
                        </a:rPr>
                        <a:t>Too</a:t>
                      </a:r>
                      <a:r>
                        <a:rPr lang="en-GB" baseline="0" dirty="0">
                          <a:latin typeface="+mn-lt"/>
                        </a:rPr>
                        <a:t> many discounts and customers become suspicious e.g. the DFS sale that is always on</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56571"/>
            <a:ext cx="5568043" cy="2420888"/>
          </a:xfrm>
          <a:prstGeom prst="rect">
            <a:avLst/>
          </a:prstGeom>
        </p:spPr>
      </p:pic>
    </p:spTree>
    <p:extLst>
      <p:ext uri="{BB962C8B-B14F-4D97-AF65-F5344CB8AC3E}">
        <p14:creationId xmlns:p14="http://schemas.microsoft.com/office/powerpoint/2010/main" val="152808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a:xfrm>
            <a:off x="838200" y="1854808"/>
            <a:ext cx="10515600" cy="4351338"/>
          </a:xfrm>
        </p:spPr>
        <p:style>
          <a:lnRef idx="1">
            <a:schemeClr val="accent2"/>
          </a:lnRef>
          <a:fillRef idx="2">
            <a:schemeClr val="accent2"/>
          </a:fillRef>
          <a:effectRef idx="1">
            <a:schemeClr val="accent2"/>
          </a:effectRef>
          <a:fontRef idx="minor">
            <a:schemeClr val="dk1"/>
          </a:fontRef>
        </p:style>
        <p:txBody>
          <a:bodyPr/>
          <a:lstStyle/>
          <a:p>
            <a:r>
              <a:rPr lang="en-GB" dirty="0"/>
              <a:t>How about these?</a:t>
            </a:r>
          </a:p>
        </p:txBody>
      </p:sp>
      <p:pic>
        <p:nvPicPr>
          <p:cNvPr id="24578" name="Picture 2" descr="http://asset1.cbsistatic.com/cnwk.1d/i/tim/2012/09/17/06_archimedes_35438535_620x433.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552" y="2281875"/>
            <a:ext cx="3312368" cy="2313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580" name="Picture 4" descr="https://encrypted-tbn3.gstatic.com/images?q=tbn:ANd9GcSh3uH5qOGUl4GRodqczvHN48LxubnvQSaLXyGUDYzqApiqSGGvcA"/>
          <p:cNvPicPr>
            <a:picLocks noChangeAspect="1" noChangeArrowheads="1"/>
          </p:cNvPicPr>
          <p:nvPr/>
        </p:nvPicPr>
        <p:blipFill>
          <a:blip r:embed="rId4" cstate="print"/>
          <a:srcRect/>
          <a:stretch>
            <a:fillRect/>
          </a:stretch>
        </p:blipFill>
        <p:spPr bwMode="auto">
          <a:xfrm>
            <a:off x="6816080" y="1781874"/>
            <a:ext cx="2808312" cy="280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584" name="Picture 8" descr="http://www.laverstokepark.co.uk/@@content/pub/image_3307/sausage%20roll%20on%20tray%20on%20white_17011.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55840" y="3284984"/>
            <a:ext cx="2455962" cy="2455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6240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a:t>3. Money off coupons</a:t>
            </a:r>
          </a:p>
        </p:txBody>
      </p:sp>
      <p:sp>
        <p:nvSpPr>
          <p:cNvPr id="5" name="Content Placeholder 4"/>
          <p:cNvSpPr>
            <a:spLocks noGrp="1"/>
          </p:cNvSpPr>
          <p:nvPr>
            <p:ph sz="half" idx="2"/>
          </p:nvPr>
        </p:nvSpPr>
        <p:spPr>
          <a:xfrm>
            <a:off x="5722678" y="1556571"/>
            <a:ext cx="5739979" cy="2836911"/>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buFont typeface="Wingdings" panose="05000000000000000000" pitchFamily="2" charset="2"/>
              <a:buChar char="q"/>
            </a:pPr>
            <a:r>
              <a:rPr lang="en-GB" dirty="0"/>
              <a:t>Coupons can be used to capture new customers – to add an incentive</a:t>
            </a:r>
          </a:p>
          <a:p>
            <a:pPr>
              <a:buFont typeface="Wingdings" panose="05000000000000000000" pitchFamily="2" charset="2"/>
              <a:buChar char="q"/>
            </a:pPr>
            <a:r>
              <a:rPr lang="en-GB" dirty="0"/>
              <a:t>Coupons can also be used with existing customers to encourage an impulse spend </a:t>
            </a:r>
          </a:p>
          <a:p>
            <a:pPr>
              <a:buFont typeface="Wingdings" panose="05000000000000000000" pitchFamily="2" charset="2"/>
              <a:buChar char="q"/>
            </a:pPr>
            <a:r>
              <a:rPr lang="en-GB" dirty="0"/>
              <a:t>Companies like </a:t>
            </a:r>
            <a:r>
              <a:rPr lang="en-GB" dirty="0">
                <a:hlinkClick r:id="rId4"/>
              </a:rPr>
              <a:t>BZZ agent </a:t>
            </a:r>
            <a:r>
              <a:rPr lang="en-GB" dirty="0"/>
              <a:t>give out coupons in return for reviews</a:t>
            </a:r>
          </a:p>
        </p:txBody>
      </p:sp>
      <p:graphicFrame>
        <p:nvGraphicFramePr>
          <p:cNvPr id="7" name="Content Placeholder 1"/>
          <p:cNvGraphicFramePr>
            <a:graphicFrameLocks/>
          </p:cNvGraphicFramePr>
          <p:nvPr>
            <p:extLst>
              <p:ext uri="{D42A27DB-BD31-4B8C-83A1-F6EECF244321}">
                <p14:modId xmlns:p14="http://schemas.microsoft.com/office/powerpoint/2010/main" val="1825558716"/>
              </p:ext>
            </p:extLst>
          </p:nvPr>
        </p:nvGraphicFramePr>
        <p:xfrm>
          <a:off x="609600" y="4619675"/>
          <a:ext cx="11049000" cy="210820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Coupons</a:t>
                      </a:r>
                      <a:r>
                        <a:rPr lang="en-GB" baseline="0" dirty="0">
                          <a:latin typeface="+mn-lt"/>
                        </a:rPr>
                        <a:t> can help the customer feel they are getting better value for money</a:t>
                      </a:r>
                    </a:p>
                    <a:p>
                      <a:pPr marL="285750" indent="-285750">
                        <a:buFont typeface="Wingdings" panose="05000000000000000000" pitchFamily="2" charset="2"/>
                        <a:buChar char="ü"/>
                      </a:pPr>
                      <a:r>
                        <a:rPr lang="en-GB" baseline="0" dirty="0">
                          <a:latin typeface="+mn-lt"/>
                        </a:rPr>
                        <a:t>Coupons are available from websites, loyalty cards, store magazines and on the back of some packs to encourage repeat purchase</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Reduced profits</a:t>
                      </a:r>
                      <a:r>
                        <a:rPr lang="en-GB" baseline="0" dirty="0">
                          <a:latin typeface="+mn-lt"/>
                        </a:rPr>
                        <a:t> from the cost of running the promotion</a:t>
                      </a:r>
                    </a:p>
                    <a:p>
                      <a:pPr marL="285750" indent="-285750">
                        <a:buFont typeface="Webdings" panose="05030102010509060703" pitchFamily="18" charset="2"/>
                        <a:buChar char="£"/>
                      </a:pPr>
                      <a:r>
                        <a:rPr lang="en-GB" baseline="0" dirty="0">
                          <a:latin typeface="+mn-lt"/>
                        </a:rPr>
                        <a:t>Some customers may be waiting for the coupons before they purchase</a:t>
                      </a:r>
                    </a:p>
                    <a:p>
                      <a:pPr marL="285750" indent="-285750">
                        <a:buFont typeface="Webdings" panose="05030102010509060703" pitchFamily="18" charset="2"/>
                        <a:buChar char="£"/>
                      </a:pPr>
                      <a:r>
                        <a:rPr lang="en-GB" baseline="0" dirty="0">
                          <a:latin typeface="+mn-lt"/>
                        </a:rPr>
                        <a:t>Customers may have been wanting to make a purchase anyway</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1491179"/>
            <a:ext cx="5113078" cy="2967694"/>
          </a:xfrm>
          <a:prstGeom prst="rect">
            <a:avLst/>
          </a:prstGeom>
        </p:spPr>
      </p:pic>
    </p:spTree>
    <p:extLst>
      <p:ext uri="{BB962C8B-B14F-4D97-AF65-F5344CB8AC3E}">
        <p14:creationId xmlns:p14="http://schemas.microsoft.com/office/powerpoint/2010/main" val="3902911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a:t>4. Samples / giveaways</a:t>
            </a:r>
          </a:p>
        </p:txBody>
      </p:sp>
      <p:sp>
        <p:nvSpPr>
          <p:cNvPr id="5" name="Content Placeholder 4"/>
          <p:cNvSpPr>
            <a:spLocks noGrp="1"/>
          </p:cNvSpPr>
          <p:nvPr>
            <p:ph sz="half" idx="2"/>
          </p:nvPr>
        </p:nvSpPr>
        <p:spPr>
          <a:xfrm>
            <a:off x="6483761" y="1556571"/>
            <a:ext cx="4978896"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sz="2400" dirty="0"/>
              <a:t>This is where a business may send out or give customers free samples in order to persuade them to try the product for the first time</a:t>
            </a:r>
          </a:p>
          <a:p>
            <a:pPr>
              <a:buFont typeface="Wingdings" panose="05000000000000000000" pitchFamily="2" charset="2"/>
              <a:buChar char="q"/>
            </a:pPr>
            <a:r>
              <a:rPr lang="en-GB" sz="2400" dirty="0"/>
              <a:t>Giveaways may occur on the front of a magazine e.g. match </a:t>
            </a:r>
            <a:r>
              <a:rPr lang="en-GB" sz="2400" dirty="0" err="1"/>
              <a:t>attax</a:t>
            </a:r>
            <a:r>
              <a:rPr lang="en-GB" sz="2400" dirty="0"/>
              <a:t> cards on a football magazine</a:t>
            </a:r>
          </a:p>
          <a:p>
            <a:pPr>
              <a:buFont typeface="Wingdings" panose="05000000000000000000" pitchFamily="2" charset="2"/>
              <a:buChar char="q"/>
            </a:pPr>
            <a:endParaRPr lang="en-GB" dirty="0"/>
          </a:p>
        </p:txBody>
      </p:sp>
      <p:graphicFrame>
        <p:nvGraphicFramePr>
          <p:cNvPr id="7" name="Content Placeholder 1"/>
          <p:cNvGraphicFramePr>
            <a:graphicFrameLocks/>
          </p:cNvGraphicFramePr>
          <p:nvPr>
            <p:extLst>
              <p:ext uri="{D42A27DB-BD31-4B8C-83A1-F6EECF244321}">
                <p14:modId xmlns:p14="http://schemas.microsoft.com/office/powerpoint/2010/main" val="1924957080"/>
              </p:ext>
            </p:extLst>
          </p:nvPr>
        </p:nvGraphicFramePr>
        <p:xfrm>
          <a:off x="609600" y="4619675"/>
          <a:ext cx="11049000" cy="155956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Ideal for new product launches</a:t>
                      </a:r>
                    </a:p>
                    <a:p>
                      <a:pPr marL="285750" indent="-285750">
                        <a:buFont typeface="Wingdings" panose="05000000000000000000" pitchFamily="2" charset="2"/>
                        <a:buChar char="ü"/>
                      </a:pPr>
                      <a:r>
                        <a:rPr lang="en-GB" dirty="0">
                          <a:latin typeface="+mn-lt"/>
                        </a:rPr>
                        <a:t>Works especially well with some products e.g. shampoo, food</a:t>
                      </a:r>
                      <a:r>
                        <a:rPr lang="en-GB" baseline="0" dirty="0">
                          <a:latin typeface="+mn-lt"/>
                        </a:rPr>
                        <a:t> etc.</a:t>
                      </a:r>
                    </a:p>
                    <a:p>
                      <a:pPr marL="285750" indent="-285750">
                        <a:buFont typeface="Wingdings" panose="05000000000000000000" pitchFamily="2" charset="2"/>
                        <a:buChar char="ü"/>
                      </a:pPr>
                      <a:r>
                        <a:rPr lang="en-GB" baseline="0" dirty="0">
                          <a:latin typeface="+mn-lt"/>
                        </a:rPr>
                        <a:t>Encourages word-of-mouth promotion</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Can be complicated</a:t>
                      </a:r>
                      <a:r>
                        <a:rPr lang="en-GB" baseline="0" dirty="0">
                          <a:latin typeface="+mn-lt"/>
                        </a:rPr>
                        <a:t> to send in the post – needs a database of customers</a:t>
                      </a:r>
                    </a:p>
                    <a:p>
                      <a:pPr marL="285750" indent="-285750">
                        <a:buFont typeface="Webdings" panose="05030102010509060703" pitchFamily="18" charset="2"/>
                        <a:buChar char="£"/>
                      </a:pPr>
                      <a:r>
                        <a:rPr lang="en-GB" baseline="0" dirty="0">
                          <a:latin typeface="+mn-lt"/>
                        </a:rPr>
                        <a:t>Can be expensive as giving away some of the product for free</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1026" name="Picture 2" descr="Image result for costco samp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2375" y="1889943"/>
            <a:ext cx="4362450"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533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a:t>5. Special events</a:t>
            </a:r>
          </a:p>
        </p:txBody>
      </p:sp>
      <p:sp>
        <p:nvSpPr>
          <p:cNvPr id="5" name="Content Placeholder 4"/>
          <p:cNvSpPr>
            <a:spLocks noGrp="1"/>
          </p:cNvSpPr>
          <p:nvPr>
            <p:ph sz="half" idx="2"/>
          </p:nvPr>
        </p:nvSpPr>
        <p:spPr>
          <a:xfrm>
            <a:off x="4800600" y="1556571"/>
            <a:ext cx="6662057" cy="3341250"/>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Special events are activities that the business does to encourage consumers to try the product</a:t>
            </a:r>
          </a:p>
          <a:p>
            <a:pPr>
              <a:buFont typeface="Wingdings" panose="05000000000000000000" pitchFamily="2" charset="2"/>
              <a:buChar char="q"/>
            </a:pPr>
            <a:r>
              <a:rPr lang="en-GB" dirty="0"/>
              <a:t>Events can be; shows, fetes, fairs, or an events at the business e.g. a special tasting evening at a restaurant</a:t>
            </a:r>
          </a:p>
        </p:txBody>
      </p:sp>
      <p:graphicFrame>
        <p:nvGraphicFramePr>
          <p:cNvPr id="7" name="Content Placeholder 1"/>
          <p:cNvGraphicFramePr>
            <a:graphicFrameLocks/>
          </p:cNvGraphicFramePr>
          <p:nvPr>
            <p:extLst>
              <p:ext uri="{D42A27DB-BD31-4B8C-83A1-F6EECF244321}">
                <p14:modId xmlns:p14="http://schemas.microsoft.com/office/powerpoint/2010/main" val="4063453295"/>
              </p:ext>
            </p:extLst>
          </p:nvPr>
        </p:nvGraphicFramePr>
        <p:xfrm>
          <a:off x="4484913" y="5036754"/>
          <a:ext cx="7293429" cy="1731027"/>
        </p:xfrm>
        <a:graphic>
          <a:graphicData uri="http://schemas.openxmlformats.org/drawingml/2006/table">
            <a:tbl>
              <a:tblPr firstRow="1" bandRow="1">
                <a:tableStyleId>{5940675A-B579-460E-94D1-54222C63F5DA}</a:tableStyleId>
              </a:tblPr>
              <a:tblGrid>
                <a:gridCol w="3566390">
                  <a:extLst>
                    <a:ext uri="{9D8B030D-6E8A-4147-A177-3AD203B41FA5}">
                      <a16:colId xmlns:a16="http://schemas.microsoft.com/office/drawing/2014/main" val="2161766211"/>
                    </a:ext>
                  </a:extLst>
                </a:gridCol>
                <a:gridCol w="3727039">
                  <a:extLst>
                    <a:ext uri="{9D8B030D-6E8A-4147-A177-3AD203B41FA5}">
                      <a16:colId xmlns:a16="http://schemas.microsoft.com/office/drawing/2014/main" val="979610848"/>
                    </a:ext>
                  </a:extLst>
                </a:gridCol>
              </a:tblGrid>
              <a:tr h="542307">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542307">
                <a:tc>
                  <a:txBody>
                    <a:bodyPr/>
                    <a:lstStyle/>
                    <a:p>
                      <a:pPr marL="285750" indent="-285750">
                        <a:buFont typeface="Wingdings" panose="05000000000000000000" pitchFamily="2" charset="2"/>
                        <a:buChar char="ü"/>
                      </a:pPr>
                      <a:r>
                        <a:rPr lang="en-GB" dirty="0">
                          <a:latin typeface="+mn-lt"/>
                        </a:rPr>
                        <a:t>Encourages customers to attend</a:t>
                      </a:r>
                    </a:p>
                    <a:p>
                      <a:pPr marL="285750" indent="-285750">
                        <a:buFont typeface="Wingdings" panose="05000000000000000000" pitchFamily="2" charset="2"/>
                        <a:buChar char="ü"/>
                      </a:pPr>
                      <a:r>
                        <a:rPr lang="en-GB" dirty="0">
                          <a:latin typeface="+mn-lt"/>
                        </a:rPr>
                        <a:t>Rewards</a:t>
                      </a:r>
                      <a:r>
                        <a:rPr lang="en-GB" baseline="0" dirty="0">
                          <a:latin typeface="+mn-lt"/>
                        </a:rPr>
                        <a:t> loyal customers with a special event</a:t>
                      </a:r>
                    </a:p>
                    <a:p>
                      <a:pPr marL="285750" indent="-285750">
                        <a:buFont typeface="Wingdings" panose="05000000000000000000" pitchFamily="2" charset="2"/>
                        <a:buChar char="ü"/>
                      </a:pPr>
                      <a:r>
                        <a:rPr lang="en-GB" baseline="0" dirty="0">
                          <a:latin typeface="+mn-lt"/>
                        </a:rPr>
                        <a:t>Ideal for small businesses</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Can be expensive</a:t>
                      </a:r>
                    </a:p>
                    <a:p>
                      <a:pPr marL="285750" indent="-285750">
                        <a:buFont typeface="Webdings" panose="05030102010509060703" pitchFamily="18" charset="2"/>
                        <a:buChar char="£"/>
                      </a:pPr>
                      <a:r>
                        <a:rPr lang="en-GB" dirty="0">
                          <a:latin typeface="+mn-lt"/>
                        </a:rPr>
                        <a:t>Hard to measure</a:t>
                      </a:r>
                      <a:r>
                        <a:rPr lang="en-GB" baseline="0" dirty="0">
                          <a:latin typeface="+mn-lt"/>
                        </a:rPr>
                        <a:t> how valuable this marketing is</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9"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rot="5400000">
            <a:off x="228928" y="2228215"/>
            <a:ext cx="4525963" cy="3394472"/>
          </a:xfrm>
        </p:spPr>
      </p:pic>
    </p:spTree>
    <p:extLst>
      <p:ext uri="{BB962C8B-B14F-4D97-AF65-F5344CB8AC3E}">
        <p14:creationId xmlns:p14="http://schemas.microsoft.com/office/powerpoint/2010/main" val="326564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a:t>6. Point of sale</a:t>
            </a:r>
          </a:p>
        </p:txBody>
      </p:sp>
      <p:sp>
        <p:nvSpPr>
          <p:cNvPr id="5" name="Content Placeholder 4"/>
          <p:cNvSpPr>
            <a:spLocks noGrp="1"/>
          </p:cNvSpPr>
          <p:nvPr>
            <p:ph sz="half" idx="2"/>
          </p:nvPr>
        </p:nvSpPr>
        <p:spPr>
          <a:xfrm>
            <a:off x="3594538" y="1556571"/>
            <a:ext cx="7868119"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Point of sale display is usually a cardboard display stand located close to the till within a shop</a:t>
            </a:r>
          </a:p>
          <a:p>
            <a:pPr>
              <a:buFont typeface="Wingdings" panose="05000000000000000000" pitchFamily="2" charset="2"/>
              <a:buChar char="q"/>
            </a:pPr>
            <a:r>
              <a:rPr lang="en-GB" dirty="0"/>
              <a:t>This is to draw customer attention and trigger an “impulse” purchase</a:t>
            </a:r>
          </a:p>
        </p:txBody>
      </p:sp>
      <p:graphicFrame>
        <p:nvGraphicFramePr>
          <p:cNvPr id="7" name="Content Placeholder 1"/>
          <p:cNvGraphicFramePr>
            <a:graphicFrameLocks/>
          </p:cNvGraphicFramePr>
          <p:nvPr>
            <p:extLst>
              <p:ext uri="{D42A27DB-BD31-4B8C-83A1-F6EECF244321}">
                <p14:modId xmlns:p14="http://schemas.microsoft.com/office/powerpoint/2010/main" val="1404110392"/>
              </p:ext>
            </p:extLst>
          </p:nvPr>
        </p:nvGraphicFramePr>
        <p:xfrm>
          <a:off x="533400" y="4475480"/>
          <a:ext cx="11049000" cy="210820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Ideal way to promote new products</a:t>
                      </a:r>
                    </a:p>
                    <a:p>
                      <a:pPr marL="285750" indent="-285750">
                        <a:buFont typeface="Wingdings" panose="05000000000000000000" pitchFamily="2" charset="2"/>
                        <a:buChar char="ü"/>
                      </a:pPr>
                      <a:r>
                        <a:rPr lang="en-GB" dirty="0">
                          <a:latin typeface="+mn-lt"/>
                        </a:rPr>
                        <a:t>Works best with products that have an event or holiday tie in e.g. crème eggs for Easter</a:t>
                      </a:r>
                    </a:p>
                    <a:p>
                      <a:pPr marL="285750" indent="-285750">
                        <a:buFont typeface="Wingdings" panose="05000000000000000000" pitchFamily="2" charset="2"/>
                        <a:buChar char="ü"/>
                      </a:pPr>
                      <a:r>
                        <a:rPr lang="en-GB" dirty="0">
                          <a:latin typeface="+mn-lt"/>
                        </a:rPr>
                        <a:t>Manufacturers can add extra punch to the promotion by giving a discount</a:t>
                      </a:r>
                    </a:p>
                  </a:txBody>
                  <a:tcPr>
                    <a:solidFill>
                      <a:schemeClr val="bg1"/>
                    </a:solidFill>
                  </a:tcPr>
                </a:tc>
                <a:tc>
                  <a:txBody>
                    <a:bodyPr/>
                    <a:lstStyle/>
                    <a:p>
                      <a:pPr marL="285750" indent="-285750">
                        <a:buFont typeface="Webdings" panose="05030102010509060703" pitchFamily="18" charset="2"/>
                        <a:buChar char="£"/>
                      </a:pPr>
                      <a:r>
                        <a:rPr lang="en-GB" dirty="0">
                          <a:latin typeface="+mn-lt"/>
                        </a:rPr>
                        <a:t>Only successful if</a:t>
                      </a:r>
                      <a:r>
                        <a:rPr lang="en-GB" baseline="0" dirty="0">
                          <a:latin typeface="+mn-lt"/>
                        </a:rPr>
                        <a:t> the product meets the needs of the customer</a:t>
                      </a:r>
                    </a:p>
                    <a:p>
                      <a:pPr marL="285750" indent="-285750">
                        <a:buFont typeface="Webdings" panose="05030102010509060703" pitchFamily="18" charset="2"/>
                        <a:buChar char="£"/>
                      </a:pPr>
                      <a:r>
                        <a:rPr lang="en-GB" baseline="0" dirty="0">
                          <a:latin typeface="+mn-lt"/>
                        </a:rPr>
                        <a:t>Needs to be designed and out to stores in time for the event / holiday</a:t>
                      </a:r>
                    </a:p>
                    <a:p>
                      <a:pPr marL="285750" indent="-285750">
                        <a:buFont typeface="Webdings" panose="05030102010509060703" pitchFamily="18" charset="2"/>
                        <a:buChar char="£"/>
                      </a:pPr>
                      <a:r>
                        <a:rPr lang="en-GB" dirty="0">
                          <a:latin typeface="+mn-lt"/>
                        </a:rPr>
                        <a:t>Displays may be put in poor locations by shops e.g. next to a broken till or one that is rarely</a:t>
                      </a:r>
                      <a:r>
                        <a:rPr lang="en-GB" baseline="0" dirty="0">
                          <a:latin typeface="+mn-lt"/>
                        </a:rPr>
                        <a:t> opened</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56570"/>
            <a:ext cx="2836911" cy="2836911"/>
          </a:xfrm>
          <a:prstGeom prst="rect">
            <a:avLst/>
          </a:prstGeom>
        </p:spPr>
      </p:pic>
    </p:spTree>
    <p:extLst>
      <p:ext uri="{BB962C8B-B14F-4D97-AF65-F5344CB8AC3E}">
        <p14:creationId xmlns:p14="http://schemas.microsoft.com/office/powerpoint/2010/main" val="125736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3C205-C64A-486A-9132-ADFBD81589D8}"/>
              </a:ext>
            </a:extLst>
          </p:cNvPr>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r>
              <a:rPr lang="en-GB" dirty="0">
                <a:solidFill>
                  <a:schemeClr val="tx1"/>
                </a:solidFill>
                <a:highlight>
                  <a:srgbClr val="FFFF00"/>
                </a:highlight>
              </a:rPr>
              <a:t>Assess the benefits of sales promotion to companies such as Tesco?</a:t>
            </a:r>
          </a:p>
        </p:txBody>
      </p:sp>
      <p:sp>
        <p:nvSpPr>
          <p:cNvPr id="6" name="Content Placeholder 5">
            <a:extLst>
              <a:ext uri="{FF2B5EF4-FFF2-40B4-BE49-F238E27FC236}">
                <a16:creationId xmlns:a16="http://schemas.microsoft.com/office/drawing/2014/main" id="{68BF2919-3904-4A59-A068-46FB6E786747}"/>
              </a:ext>
            </a:extLst>
          </p:cNvPr>
          <p:cNvSpPr>
            <a:spLocks noGrp="1"/>
          </p:cNvSpPr>
          <p:nvPr>
            <p:ph idx="1"/>
          </p:nvPr>
        </p:nvSpPr>
        <p:spPr/>
        <p:txBody>
          <a:bodyPr/>
          <a:lstStyle/>
          <a:p>
            <a:r>
              <a:rPr lang="en-GB" dirty="0">
                <a:hlinkClick r:id="rId2"/>
              </a:rPr>
              <a:t>https://youtu.be/VGPQoN8VJyY</a:t>
            </a:r>
            <a:endParaRPr lang="en-GB" dirty="0"/>
          </a:p>
          <a:p>
            <a:r>
              <a:rPr lang="en-GB" dirty="0">
                <a:hlinkClick r:id="rId3"/>
              </a:rPr>
              <a:t>https://www.youtube.com/watch?v=LnJwH_PZXnM&amp;feature=emb_rel_end</a:t>
            </a:r>
            <a:endParaRPr lang="en-GB" dirty="0"/>
          </a:p>
          <a:p>
            <a:endParaRPr lang="en-GB" dirty="0"/>
          </a:p>
          <a:p>
            <a:endParaRPr lang="en-GB" dirty="0"/>
          </a:p>
        </p:txBody>
      </p:sp>
      <p:pic>
        <p:nvPicPr>
          <p:cNvPr id="1026" name="Picture 2" descr="Picture">
            <a:extLst>
              <a:ext uri="{FF2B5EF4-FFF2-40B4-BE49-F238E27FC236}">
                <a16:creationId xmlns:a16="http://schemas.microsoft.com/office/drawing/2014/main" id="{21861A34-DF4A-4459-8D4F-E530DFF63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771773"/>
            <a:ext cx="5448303" cy="4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5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BC7D-566E-43F8-BA81-0FBA95BE8420}"/>
              </a:ext>
            </a:extLst>
          </p:cNvPr>
          <p:cNvSpPr>
            <a:spLocks noGrp="1"/>
          </p:cNvSpPr>
          <p:nvPr>
            <p:ph type="title"/>
          </p:nvPr>
        </p:nvSpPr>
        <p:spPr>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r>
              <a:rPr lang="en-GB" dirty="0">
                <a:solidFill>
                  <a:schemeClr val="tx1"/>
                </a:solidFill>
              </a:rPr>
              <a:t>What might the disadvantages be of sales promotions? </a:t>
            </a:r>
          </a:p>
        </p:txBody>
      </p:sp>
      <p:sp>
        <p:nvSpPr>
          <p:cNvPr id="3" name="Content Placeholder 2">
            <a:extLst>
              <a:ext uri="{FF2B5EF4-FFF2-40B4-BE49-F238E27FC236}">
                <a16:creationId xmlns:a16="http://schemas.microsoft.com/office/drawing/2014/main" id="{71FA1EB5-600D-416E-8EEC-2F07BBD9E242}"/>
              </a:ext>
            </a:extLst>
          </p:cNvPr>
          <p:cNvSpPr>
            <a:spLocks noGrp="1"/>
          </p:cNvSpPr>
          <p:nvPr>
            <p:ph idx="1"/>
          </p:nvPr>
        </p:nvSpPr>
        <p:spPr>
          <a:xfrm>
            <a:off x="609600" y="1600201"/>
            <a:ext cx="11258550" cy="4983161"/>
          </a:xfrm>
        </p:spPr>
        <p:txBody>
          <a:bodyPr>
            <a:normAutofit fontScale="92500" lnSpcReduction="20000"/>
          </a:bodyPr>
          <a:lstStyle/>
          <a:p>
            <a:pPr marL="0" indent="0">
              <a:buNone/>
            </a:pPr>
            <a:r>
              <a:rPr lang="en-GB" dirty="0">
                <a:hlinkClick r:id="rId2"/>
              </a:rPr>
              <a:t>https://youtu.be/Dx09kXINCno</a:t>
            </a:r>
            <a:endParaRPr lang="en-GB" dirty="0"/>
          </a:p>
          <a:p>
            <a:r>
              <a:rPr lang="en-GB" b="1" dirty="0"/>
              <a:t>Tesco has been fined £300,000 after admitting it misled customers over whether strawberries on sale were genuinely "half price".</a:t>
            </a:r>
            <a:br>
              <a:rPr lang="en-GB" dirty="0"/>
            </a:br>
            <a:br>
              <a:rPr lang="en-GB" dirty="0"/>
            </a:br>
            <a:r>
              <a:rPr lang="en-GB" dirty="0"/>
              <a:t>Trading standards officers said the £1.99 strawberries on sale in Sheldon, Birmingham, in 2011 had not been for sale at £3.99 long enough.</a:t>
            </a:r>
          </a:p>
          <a:p>
            <a:endParaRPr lang="en-GB" dirty="0"/>
          </a:p>
          <a:p>
            <a:pPr marL="0" indent="0">
              <a:buNone/>
            </a:pPr>
            <a:r>
              <a:rPr lang="en-GB" dirty="0">
                <a:hlinkClick r:id="rId3"/>
              </a:rPr>
              <a:t>https://www.youtube.com/watch?v=qEF5zupasj4</a:t>
            </a:r>
            <a:endParaRPr lang="en-GB" dirty="0"/>
          </a:p>
          <a:p>
            <a:pPr marL="0" indent="0">
              <a:buNone/>
            </a:pPr>
            <a:br>
              <a:rPr lang="en-GB" dirty="0"/>
            </a:br>
            <a:br>
              <a:rPr lang="en-GB" dirty="0"/>
            </a:br>
            <a:endParaRPr lang="en-GB" dirty="0"/>
          </a:p>
        </p:txBody>
      </p:sp>
    </p:spTree>
    <p:extLst>
      <p:ext uri="{BB962C8B-B14F-4D97-AF65-F5344CB8AC3E}">
        <p14:creationId xmlns:p14="http://schemas.microsoft.com/office/powerpoint/2010/main" val="13305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Digital communications</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GB" dirty="0"/>
              <a:t>There are lots of different types of digital communications used to promote products and services.  These are the six that the exam board would like you to know and be able to discuss.  Get ready to make some notes about these on the next few slides. </a:t>
            </a:r>
          </a:p>
          <a:p>
            <a:pPr marL="0" indent="0">
              <a:buNone/>
            </a:pPr>
            <a:endParaRPr lang="en-GB" dirty="0"/>
          </a:p>
          <a:p>
            <a:pPr marL="514350" indent="-514350">
              <a:buFont typeface="+mj-lt"/>
              <a:buAutoNum type="arabicPeriod"/>
            </a:pPr>
            <a:r>
              <a:rPr lang="en-GB" dirty="0"/>
              <a:t>Online adverts</a:t>
            </a:r>
          </a:p>
          <a:p>
            <a:pPr marL="514350" indent="-514350">
              <a:buFont typeface="+mj-lt"/>
              <a:buAutoNum type="arabicPeriod"/>
            </a:pPr>
            <a:r>
              <a:rPr lang="en-GB" dirty="0"/>
              <a:t>Mobile communications</a:t>
            </a:r>
          </a:p>
          <a:p>
            <a:pPr marL="514350" indent="-514350">
              <a:buFont typeface="+mj-lt"/>
              <a:buAutoNum type="arabicPeriod"/>
            </a:pPr>
            <a:r>
              <a:rPr lang="en-GB" dirty="0"/>
              <a:t>“</a:t>
            </a:r>
            <a:r>
              <a:rPr lang="en-GB" dirty="0" err="1"/>
              <a:t>Advergaming</a:t>
            </a:r>
            <a:r>
              <a:rPr lang="en-GB" dirty="0"/>
              <a:t>”</a:t>
            </a:r>
          </a:p>
          <a:p>
            <a:pPr marL="514350" indent="-514350">
              <a:buFont typeface="+mj-lt"/>
              <a:buAutoNum type="arabicPeriod"/>
            </a:pPr>
            <a:r>
              <a:rPr lang="en-GB" dirty="0"/>
              <a:t>Social media</a:t>
            </a:r>
          </a:p>
          <a:p>
            <a:pPr marL="514350" indent="-514350">
              <a:buFont typeface="+mj-lt"/>
              <a:buAutoNum type="arabicPeriod"/>
            </a:pPr>
            <a:r>
              <a:rPr lang="en-GB" dirty="0"/>
              <a:t>Consumer generated content</a:t>
            </a:r>
          </a:p>
          <a:p>
            <a:pPr marL="514350" indent="-514350">
              <a:buFont typeface="+mj-lt"/>
              <a:buAutoNum type="arabicPeriod"/>
            </a:pPr>
            <a:r>
              <a:rPr lang="en-GB" dirty="0"/>
              <a:t>Viral strategies</a:t>
            </a:r>
          </a:p>
        </p:txBody>
      </p:sp>
    </p:spTree>
    <p:extLst>
      <p:ext uri="{BB962C8B-B14F-4D97-AF65-F5344CB8AC3E}">
        <p14:creationId xmlns:p14="http://schemas.microsoft.com/office/powerpoint/2010/main" val="4231012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marL="742950" indent="-742950" rtl="0" eaLnBrk="1" latinLnBrk="0" hangingPunct="1">
              <a:buFont typeface="+mj-lt"/>
              <a:buAutoNum type="arabicPeriod"/>
            </a:pPr>
            <a:r>
              <a:rPr lang="en-GB" sz="4400" kern="1200" dirty="0">
                <a:solidFill>
                  <a:schemeClr val="lt1"/>
                </a:solidFill>
                <a:effectLst/>
                <a:latin typeface="+mn-lt"/>
                <a:ea typeface="+mn-ea"/>
                <a:cs typeface="+mn-cs"/>
              </a:rPr>
              <a:t>Online adverts</a:t>
            </a:r>
            <a:endParaRPr lang="en-GB" sz="4400" dirty="0">
              <a:effectLst/>
            </a:endParaRPr>
          </a:p>
        </p:txBody>
      </p:sp>
      <p:sp>
        <p:nvSpPr>
          <p:cNvPr id="5" name="Content Placeholder 4"/>
          <p:cNvSpPr>
            <a:spLocks noGrp="1"/>
          </p:cNvSpPr>
          <p:nvPr>
            <p:ph sz="half" idx="2"/>
          </p:nvPr>
        </p:nvSpPr>
        <p:spPr>
          <a:xfrm>
            <a:off x="3710152" y="1600201"/>
            <a:ext cx="6291567" cy="2836911"/>
          </a:xfrm>
        </p:spPr>
        <p:style>
          <a:lnRef idx="2">
            <a:schemeClr val="accent4"/>
          </a:lnRef>
          <a:fillRef idx="1">
            <a:schemeClr val="lt1"/>
          </a:fillRef>
          <a:effectRef idx="0">
            <a:schemeClr val="accent4"/>
          </a:effectRef>
          <a:fontRef idx="minor">
            <a:schemeClr val="dk1"/>
          </a:fontRef>
        </p:style>
        <p:txBody>
          <a:bodyPr>
            <a:normAutofit fontScale="92500"/>
          </a:bodyPr>
          <a:lstStyle/>
          <a:p>
            <a:pPr marL="0" indent="0" fontAlgn="base">
              <a:buNone/>
            </a:pPr>
            <a:r>
              <a:rPr lang="en-GB" dirty="0"/>
              <a:t>Online adverts include:</a:t>
            </a:r>
          </a:p>
          <a:p>
            <a:pPr fontAlgn="base">
              <a:buFont typeface="Wingdings" panose="05000000000000000000" pitchFamily="2" charset="2"/>
              <a:buChar char="q"/>
            </a:pPr>
            <a:r>
              <a:rPr lang="en-GB" dirty="0"/>
              <a:t>banner and commercial classified adverts - including adverts within emails</a:t>
            </a:r>
          </a:p>
          <a:p>
            <a:pPr fontAlgn="base">
              <a:buFont typeface="Wingdings" panose="05000000000000000000" pitchFamily="2" charset="2"/>
              <a:buChar char="q"/>
            </a:pPr>
            <a:r>
              <a:rPr lang="en-GB" dirty="0"/>
              <a:t>pop-up adverts</a:t>
            </a:r>
          </a:p>
          <a:p>
            <a:pPr fontAlgn="base">
              <a:buFont typeface="Wingdings" panose="05000000000000000000" pitchFamily="2" charset="2"/>
              <a:buChar char="q"/>
            </a:pPr>
            <a:r>
              <a:rPr lang="en-GB" dirty="0"/>
              <a:t>paid-for search listings</a:t>
            </a:r>
          </a:p>
          <a:p>
            <a:pPr fontAlgn="base">
              <a:buFont typeface="Wingdings" panose="05000000000000000000" pitchFamily="2" charset="2"/>
              <a:buChar char="q"/>
            </a:pPr>
            <a:r>
              <a:rPr lang="en-GB" dirty="0"/>
              <a:t>paid-for listings on price comparison sites</a:t>
            </a:r>
          </a:p>
        </p:txBody>
      </p:sp>
      <p:graphicFrame>
        <p:nvGraphicFramePr>
          <p:cNvPr id="7" name="Content Placeholder 1"/>
          <p:cNvGraphicFramePr>
            <a:graphicFrameLocks/>
          </p:cNvGraphicFramePr>
          <p:nvPr>
            <p:extLst>
              <p:ext uri="{D42A27DB-BD31-4B8C-83A1-F6EECF244321}">
                <p14:modId xmlns:p14="http://schemas.microsoft.com/office/powerpoint/2010/main" val="2514714336"/>
              </p:ext>
            </p:extLst>
          </p:nvPr>
        </p:nvGraphicFramePr>
        <p:xfrm>
          <a:off x="2953407" y="4619675"/>
          <a:ext cx="8705193" cy="1940882"/>
        </p:xfrm>
        <a:graphic>
          <a:graphicData uri="http://schemas.openxmlformats.org/drawingml/2006/table">
            <a:tbl>
              <a:tblPr firstRow="1" bandRow="1">
                <a:tableStyleId>{5940675A-B579-460E-94D1-54222C63F5DA}</a:tableStyleId>
              </a:tblPr>
              <a:tblGrid>
                <a:gridCol w="4256724">
                  <a:extLst>
                    <a:ext uri="{9D8B030D-6E8A-4147-A177-3AD203B41FA5}">
                      <a16:colId xmlns:a16="http://schemas.microsoft.com/office/drawing/2014/main" val="2161766211"/>
                    </a:ext>
                  </a:extLst>
                </a:gridCol>
                <a:gridCol w="4448469">
                  <a:extLst>
                    <a:ext uri="{9D8B030D-6E8A-4147-A177-3AD203B41FA5}">
                      <a16:colId xmlns:a16="http://schemas.microsoft.com/office/drawing/2014/main" val="979610848"/>
                    </a:ext>
                  </a:extLst>
                </a:gridCol>
              </a:tblGrid>
              <a:tr h="477842">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880052">
                <a:tc>
                  <a:txBody>
                    <a:bodyPr/>
                    <a:lstStyle/>
                    <a:p>
                      <a:pPr marL="285750" indent="-285750">
                        <a:buFont typeface="Wingdings" panose="05000000000000000000" pitchFamily="2" charset="2"/>
                        <a:buChar char="ü"/>
                      </a:pPr>
                      <a:r>
                        <a:rPr lang="en-GB" dirty="0">
                          <a:latin typeface="+mn-lt"/>
                        </a:rPr>
                        <a:t>Powerful ad management tools can deliver accurate data</a:t>
                      </a:r>
                      <a:r>
                        <a:rPr lang="en-GB" baseline="0" dirty="0">
                          <a:latin typeface="+mn-lt"/>
                        </a:rPr>
                        <a:t> and statistics about effectiveness of the adverts</a:t>
                      </a:r>
                    </a:p>
                    <a:p>
                      <a:pPr marL="285750" indent="-285750">
                        <a:buFont typeface="Wingdings" panose="05000000000000000000" pitchFamily="2" charset="2"/>
                        <a:buChar char="ü"/>
                      </a:pPr>
                      <a:r>
                        <a:rPr lang="en-GB" baseline="0" dirty="0">
                          <a:latin typeface="+mn-lt"/>
                        </a:rPr>
                        <a:t>Potential to reach large markets of customers shopping online</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Customers</a:t>
                      </a:r>
                      <a:r>
                        <a:rPr lang="en-GB" baseline="0" dirty="0">
                          <a:latin typeface="+mn-lt"/>
                        </a:rPr>
                        <a:t> may ignore the ads</a:t>
                      </a:r>
                    </a:p>
                    <a:p>
                      <a:pPr marL="285750" indent="-285750">
                        <a:buFont typeface="Webdings" panose="05030102010509060703" pitchFamily="18" charset="2"/>
                        <a:buChar char="£"/>
                      </a:pPr>
                      <a:r>
                        <a:rPr lang="en-GB" baseline="0" dirty="0">
                          <a:latin typeface="+mn-lt"/>
                        </a:rPr>
                        <a:t>Ads may get lost amongst all the content and other ads</a:t>
                      </a:r>
                    </a:p>
                    <a:p>
                      <a:pPr marL="285750" indent="-285750">
                        <a:buFont typeface="Webdings" panose="05030102010509060703" pitchFamily="18" charset="2"/>
                        <a:buChar char="£"/>
                      </a:pPr>
                      <a:r>
                        <a:rPr lang="en-GB" dirty="0">
                          <a:latin typeface="+mn-lt"/>
                        </a:rPr>
                        <a:t>Click</a:t>
                      </a:r>
                      <a:r>
                        <a:rPr lang="en-GB" baseline="0" dirty="0">
                          <a:latin typeface="+mn-lt"/>
                        </a:rPr>
                        <a:t> through ads can be expensive</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50957" t="841" r="-718" b="-841"/>
          <a:stretch/>
        </p:blipFill>
        <p:spPr>
          <a:xfrm>
            <a:off x="441434" y="0"/>
            <a:ext cx="2185001" cy="7496175"/>
          </a:xfrm>
          <a:prstGeom prst="rect">
            <a:avLst/>
          </a:prstGeom>
        </p:spPr>
      </p:pic>
    </p:spTree>
    <p:extLst>
      <p:ext uri="{BB962C8B-B14F-4D97-AF65-F5344CB8AC3E}">
        <p14:creationId xmlns:p14="http://schemas.microsoft.com/office/powerpoint/2010/main" val="2961583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rtl="0" eaLnBrk="1" latinLnBrk="0" hangingPunct="1"/>
            <a:r>
              <a:rPr lang="en-GB" dirty="0"/>
              <a:t>2.  </a:t>
            </a:r>
            <a:r>
              <a:rPr lang="en-GB" sz="4400" kern="1200" dirty="0">
                <a:solidFill>
                  <a:schemeClr val="lt1"/>
                </a:solidFill>
                <a:effectLst/>
                <a:latin typeface="+mn-lt"/>
                <a:ea typeface="+mn-ea"/>
                <a:cs typeface="+mn-cs"/>
              </a:rPr>
              <a:t>Mobile communications</a:t>
            </a:r>
            <a:endParaRPr lang="en-GB" sz="4400" dirty="0">
              <a:effectLst/>
            </a:endParaRPr>
          </a:p>
        </p:txBody>
      </p:sp>
      <p:sp>
        <p:nvSpPr>
          <p:cNvPr id="5" name="Content Placeholder 4"/>
          <p:cNvSpPr>
            <a:spLocks noGrp="1"/>
          </p:cNvSpPr>
          <p:nvPr>
            <p:ph sz="half" idx="2"/>
          </p:nvPr>
        </p:nvSpPr>
        <p:spPr>
          <a:xfrm>
            <a:off x="4643617" y="1483988"/>
            <a:ext cx="6890657"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Mobile communications includes smartphones, androids, tablets and other devices used on the go</a:t>
            </a:r>
          </a:p>
          <a:p>
            <a:pPr>
              <a:buFont typeface="Wingdings" panose="05000000000000000000" pitchFamily="2" charset="2"/>
              <a:buChar char="q"/>
            </a:pPr>
            <a:r>
              <a:rPr lang="en-GB" dirty="0"/>
              <a:t>Adverts may appear as text messages e.g. from O2</a:t>
            </a:r>
          </a:p>
          <a:p>
            <a:pPr>
              <a:buFont typeface="Wingdings" panose="05000000000000000000" pitchFamily="2" charset="2"/>
              <a:buChar char="q"/>
            </a:pPr>
            <a:r>
              <a:rPr lang="en-GB" dirty="0"/>
              <a:t>Adverts may also appear in apps</a:t>
            </a:r>
          </a:p>
        </p:txBody>
      </p:sp>
      <p:graphicFrame>
        <p:nvGraphicFramePr>
          <p:cNvPr id="7" name="Content Placeholder 1"/>
          <p:cNvGraphicFramePr>
            <a:graphicFrameLocks/>
          </p:cNvGraphicFramePr>
          <p:nvPr>
            <p:extLst>
              <p:ext uri="{D42A27DB-BD31-4B8C-83A1-F6EECF244321}">
                <p14:modId xmlns:p14="http://schemas.microsoft.com/office/powerpoint/2010/main" val="1918416095"/>
              </p:ext>
            </p:extLst>
          </p:nvPr>
        </p:nvGraphicFramePr>
        <p:xfrm>
          <a:off x="609600" y="4387249"/>
          <a:ext cx="11049000" cy="238252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1779253">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dirty="0">
                          <a:latin typeface="+mn-lt"/>
                        </a:rPr>
                        <a:t>Mobile marketing can be used to extend the online reach so that customers can interact with the brand whilst on the move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dirty="0"/>
                        <a:t>Doing m-commerce transactions do not require the users to plug in a computer or wait for the laptop to load</a:t>
                      </a:r>
                      <a:endParaRPr lang="en-GB" dirty="0">
                        <a:latin typeface="+mn-lt"/>
                      </a:endParaRPr>
                    </a:p>
                    <a:p>
                      <a:pPr marL="285750" indent="-285750">
                        <a:buFont typeface="Wingdings" panose="05000000000000000000" pitchFamily="2" charset="2"/>
                        <a:buChar char="ü"/>
                      </a:pPr>
                      <a:endParaRPr lang="en-GB" dirty="0">
                        <a:latin typeface="+mn-lt"/>
                      </a:endParaRPr>
                    </a:p>
                  </a:txBody>
                  <a:tcPr>
                    <a:solidFill>
                      <a:schemeClr val="bg1"/>
                    </a:solidFill>
                  </a:tcPr>
                </a:tc>
                <a:tc>
                  <a:txBody>
                    <a:bodyPr/>
                    <a:lstStyle/>
                    <a:p>
                      <a:pPr marL="285750" indent="-285750">
                        <a:buFont typeface="Arial" panose="020B0604020202020204" pitchFamily="34" charset="0"/>
                        <a:buChar char="•"/>
                      </a:pPr>
                      <a:r>
                        <a:rPr lang="en-GB" dirty="0">
                          <a:latin typeface="+mn-lt"/>
                        </a:rPr>
                        <a:t>Small</a:t>
                      </a:r>
                      <a:r>
                        <a:rPr lang="en-GB" baseline="0" dirty="0">
                          <a:latin typeface="+mn-lt"/>
                        </a:rPr>
                        <a:t> screen the message may be lost or distorted</a:t>
                      </a:r>
                    </a:p>
                    <a:p>
                      <a:pPr marL="285750" indent="-285750">
                        <a:buFont typeface="Arial" panose="020B0604020202020204" pitchFamily="34" charset="0"/>
                        <a:buChar char="•"/>
                      </a:pPr>
                      <a:r>
                        <a:rPr lang="en-GB" baseline="0" dirty="0">
                          <a:latin typeface="+mn-lt"/>
                        </a:rPr>
                        <a:t>Security issues of conducting transactions online</a:t>
                      </a:r>
                    </a:p>
                    <a:p>
                      <a:pPr marL="285750" indent="-285750">
                        <a:buFont typeface="Arial" panose="020B0604020202020204" pitchFamily="34" charset="0"/>
                        <a:buChar char="•"/>
                      </a:pPr>
                      <a:r>
                        <a:rPr lang="en-GB" dirty="0">
                          <a:latin typeface="+mn-lt"/>
                        </a:rPr>
                        <a:t>Websites now need to be adapted to be mobile</a:t>
                      </a:r>
                      <a:r>
                        <a:rPr lang="en-GB" baseline="0" dirty="0">
                          <a:latin typeface="+mn-lt"/>
                        </a:rPr>
                        <a:t> friendly which can be an expensive process</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6" name="Picture 2" descr="in-store mobile commer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626285"/>
            <a:ext cx="3372637" cy="252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32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rtl="0" eaLnBrk="1" latinLnBrk="0" hangingPunct="1"/>
            <a:r>
              <a:rPr lang="en-GB" dirty="0"/>
              <a:t>3.  </a:t>
            </a:r>
            <a:r>
              <a:rPr lang="en-GB" sz="4400" kern="1200" dirty="0">
                <a:solidFill>
                  <a:schemeClr val="lt1"/>
                </a:solidFill>
                <a:effectLst/>
                <a:latin typeface="+mn-lt"/>
                <a:ea typeface="+mn-ea"/>
                <a:cs typeface="+mn-cs"/>
              </a:rPr>
              <a:t>“</a:t>
            </a:r>
            <a:r>
              <a:rPr lang="en-GB" sz="4400" kern="1200" dirty="0" err="1">
                <a:solidFill>
                  <a:schemeClr val="lt1"/>
                </a:solidFill>
                <a:effectLst/>
                <a:latin typeface="+mn-lt"/>
                <a:ea typeface="+mn-ea"/>
                <a:cs typeface="+mn-cs"/>
              </a:rPr>
              <a:t>Advergaming</a:t>
            </a:r>
            <a:r>
              <a:rPr lang="en-GB" sz="4400" kern="1200" dirty="0">
                <a:solidFill>
                  <a:schemeClr val="lt1"/>
                </a:solidFill>
                <a:effectLst/>
                <a:latin typeface="+mn-lt"/>
                <a:ea typeface="+mn-ea"/>
                <a:cs typeface="+mn-cs"/>
              </a:rPr>
              <a:t>”</a:t>
            </a:r>
            <a:endParaRPr lang="en-GB" sz="4400" dirty="0">
              <a:effectLst/>
            </a:endParaRPr>
          </a:p>
        </p:txBody>
      </p:sp>
      <p:sp>
        <p:nvSpPr>
          <p:cNvPr id="5" name="Content Placeholder 4"/>
          <p:cNvSpPr>
            <a:spLocks noGrp="1"/>
          </p:cNvSpPr>
          <p:nvPr>
            <p:ph sz="half" idx="2"/>
          </p:nvPr>
        </p:nvSpPr>
        <p:spPr>
          <a:xfrm>
            <a:off x="4750676" y="1556571"/>
            <a:ext cx="6711981" cy="2836911"/>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buFont typeface="Wingdings" panose="05000000000000000000" pitchFamily="2" charset="2"/>
              <a:buChar char="q"/>
            </a:pPr>
            <a:r>
              <a:rPr lang="en-GB" dirty="0"/>
              <a:t>An </a:t>
            </a:r>
            <a:r>
              <a:rPr lang="en-GB" dirty="0" err="1"/>
              <a:t>advergame</a:t>
            </a:r>
            <a:r>
              <a:rPr lang="en-GB" dirty="0"/>
              <a:t> is a video game which contains an advert for a product, service or business</a:t>
            </a:r>
          </a:p>
          <a:p>
            <a:pPr>
              <a:buFont typeface="Wingdings" panose="05000000000000000000" pitchFamily="2" charset="2"/>
              <a:buChar char="q"/>
            </a:pPr>
            <a:r>
              <a:rPr lang="en-GB" dirty="0"/>
              <a:t>It may also be a corporate website that contains a game which is designed to attract customers</a:t>
            </a:r>
          </a:p>
          <a:p>
            <a:pPr>
              <a:buFont typeface="Wingdings" panose="05000000000000000000" pitchFamily="2" charset="2"/>
              <a:buChar char="q"/>
            </a:pPr>
            <a:r>
              <a:rPr lang="en-GB" dirty="0"/>
              <a:t>For example in a car racing game the cars may pass billboards which are genuine adverts</a:t>
            </a:r>
          </a:p>
        </p:txBody>
      </p:sp>
      <p:graphicFrame>
        <p:nvGraphicFramePr>
          <p:cNvPr id="7" name="Content Placeholder 1"/>
          <p:cNvGraphicFramePr>
            <a:graphicFrameLocks/>
          </p:cNvGraphicFramePr>
          <p:nvPr>
            <p:extLst>
              <p:ext uri="{D42A27DB-BD31-4B8C-83A1-F6EECF244321}">
                <p14:modId xmlns:p14="http://schemas.microsoft.com/office/powerpoint/2010/main" val="486110412"/>
              </p:ext>
            </p:extLst>
          </p:nvPr>
        </p:nvGraphicFramePr>
        <p:xfrm>
          <a:off x="609600" y="4619675"/>
          <a:ext cx="11049000" cy="210820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endParaRPr lang="en-GB" dirty="0">
                        <a:latin typeface="Arial Black" panose="020B0A04020102020204" pitchFamily="34" charset="0"/>
                      </a:endParaRP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Customers</a:t>
                      </a:r>
                      <a:r>
                        <a:rPr lang="en-GB" baseline="0" dirty="0">
                          <a:latin typeface="+mn-lt"/>
                        </a:rPr>
                        <a:t> will be concentrating on the game so are more likely to concentrate on the brand message</a:t>
                      </a:r>
                    </a:p>
                    <a:p>
                      <a:pPr marL="285750" indent="-285750">
                        <a:buFont typeface="Wingdings" panose="05000000000000000000" pitchFamily="2" charset="2"/>
                        <a:buChar char="ü"/>
                      </a:pPr>
                      <a:r>
                        <a:rPr lang="en-GB" baseline="0" dirty="0">
                          <a:latin typeface="+mn-lt"/>
                        </a:rPr>
                        <a:t>Many games are multi-player reaching huge audiences</a:t>
                      </a:r>
                    </a:p>
                    <a:p>
                      <a:pPr marL="285750" indent="-285750">
                        <a:buFont typeface="Wingdings" panose="05000000000000000000" pitchFamily="2" charset="2"/>
                        <a:buChar char="ü"/>
                      </a:pPr>
                      <a:r>
                        <a:rPr lang="en-GB" baseline="0" dirty="0">
                          <a:latin typeface="+mn-lt"/>
                        </a:rPr>
                        <a:t>Many consumers except that there will be adverts in games</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If the game</a:t>
                      </a:r>
                      <a:r>
                        <a:rPr lang="en-GB" baseline="0" dirty="0">
                          <a:latin typeface="+mn-lt"/>
                        </a:rPr>
                        <a:t> and the brand don’t make sense together the message is lost – wrongly targeting a game with car adverts for example</a:t>
                      </a:r>
                    </a:p>
                    <a:p>
                      <a:pPr marL="285750" indent="-285750">
                        <a:buFont typeface="Webdings" panose="05030102010509060703" pitchFamily="18" charset="2"/>
                        <a:buChar char="£"/>
                      </a:pPr>
                      <a:r>
                        <a:rPr lang="en-GB" baseline="0" dirty="0">
                          <a:latin typeface="+mn-lt"/>
                        </a:rPr>
                        <a:t>Many games are played by consumers too young to make a purchase decision</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56571"/>
            <a:ext cx="4043987" cy="2563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011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 Discussion</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a:buFont typeface="Wingdings" panose="05000000000000000000" pitchFamily="2" charset="2"/>
              <a:buChar char="q"/>
            </a:pPr>
            <a:r>
              <a:rPr lang="en-GB" dirty="0"/>
              <a:t>Do all products have the same customers?</a:t>
            </a:r>
          </a:p>
          <a:p>
            <a:pPr>
              <a:buFont typeface="Wingdings" panose="05000000000000000000" pitchFamily="2" charset="2"/>
              <a:buChar char="q"/>
            </a:pPr>
            <a:endParaRPr lang="en-GB" dirty="0"/>
          </a:p>
          <a:p>
            <a:pPr>
              <a:buFont typeface="Wingdings" panose="05000000000000000000" pitchFamily="2" charset="2"/>
              <a:buChar char="q"/>
            </a:pPr>
            <a:r>
              <a:rPr lang="en-GB" dirty="0"/>
              <a:t>How many ways can you think to segment customers? e.g. Age</a:t>
            </a:r>
          </a:p>
          <a:p>
            <a:pPr>
              <a:buFont typeface="Wingdings" panose="05000000000000000000" pitchFamily="2" charset="2"/>
              <a:buChar char="q"/>
            </a:pPr>
            <a:endParaRPr lang="en-GB" dirty="0"/>
          </a:p>
          <a:p>
            <a:pPr>
              <a:buFont typeface="Wingdings" panose="05000000000000000000" pitchFamily="2" charset="2"/>
              <a:buChar char="q"/>
            </a:pPr>
            <a:r>
              <a:rPr lang="en-GB" dirty="0"/>
              <a:t>Does the type of customer affect the way we “speak” to them through marketing?</a:t>
            </a:r>
          </a:p>
          <a:p>
            <a:pPr>
              <a:buFont typeface="Webdings" panose="05030102010509060703" pitchFamily="18" charset="2"/>
              <a:buChar char="b"/>
            </a:pPr>
            <a:endParaRPr lang="en-GB" dirty="0"/>
          </a:p>
        </p:txBody>
      </p:sp>
    </p:spTree>
    <p:extLst>
      <p:ext uri="{BB962C8B-B14F-4D97-AF65-F5344CB8AC3E}">
        <p14:creationId xmlns:p14="http://schemas.microsoft.com/office/powerpoint/2010/main" val="3223988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rtl="0" eaLnBrk="1" latinLnBrk="0" hangingPunct="1"/>
            <a:r>
              <a:rPr lang="en-GB" dirty="0"/>
              <a:t>4. </a:t>
            </a:r>
            <a:r>
              <a:rPr lang="en-GB" sz="4400" kern="1200" dirty="0">
                <a:solidFill>
                  <a:schemeClr val="lt1"/>
                </a:solidFill>
                <a:effectLst/>
                <a:latin typeface="+mn-lt"/>
                <a:ea typeface="+mn-ea"/>
                <a:cs typeface="+mn-cs"/>
              </a:rPr>
              <a:t>Social media</a:t>
            </a:r>
            <a:endParaRPr lang="en-GB" sz="4400" dirty="0">
              <a:effectLst/>
            </a:endParaRPr>
          </a:p>
        </p:txBody>
      </p:sp>
      <p:sp>
        <p:nvSpPr>
          <p:cNvPr id="5" name="Content Placeholder 4"/>
          <p:cNvSpPr>
            <a:spLocks noGrp="1"/>
          </p:cNvSpPr>
          <p:nvPr>
            <p:ph sz="half" idx="2"/>
          </p:nvPr>
        </p:nvSpPr>
        <p:spPr>
          <a:xfrm>
            <a:off x="6483761" y="1556571"/>
            <a:ext cx="4978896" cy="2836911"/>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anose="05000000000000000000" pitchFamily="2" charset="2"/>
              <a:buChar char="q"/>
            </a:pPr>
            <a:r>
              <a:rPr lang="en-GB" dirty="0"/>
              <a:t>Social media advertising is free or low cost so very cost effective</a:t>
            </a:r>
          </a:p>
          <a:p>
            <a:pPr>
              <a:buFont typeface="Wingdings" panose="05000000000000000000" pitchFamily="2" charset="2"/>
              <a:buChar char="q"/>
            </a:pPr>
            <a:r>
              <a:rPr lang="en-GB" dirty="0"/>
              <a:t>All brands now need a web presence and can do this with social media marketing</a:t>
            </a:r>
          </a:p>
          <a:p>
            <a:pPr>
              <a:buFont typeface="Wingdings" panose="05000000000000000000" pitchFamily="2" charset="2"/>
              <a:buChar char="q"/>
            </a:pPr>
            <a:endParaRPr lang="en-GB" dirty="0"/>
          </a:p>
        </p:txBody>
      </p:sp>
      <p:graphicFrame>
        <p:nvGraphicFramePr>
          <p:cNvPr id="7" name="Content Placeholder 1"/>
          <p:cNvGraphicFramePr>
            <a:graphicFrameLocks/>
          </p:cNvGraphicFramePr>
          <p:nvPr>
            <p:extLst>
              <p:ext uri="{D42A27DB-BD31-4B8C-83A1-F6EECF244321}">
                <p14:modId xmlns:p14="http://schemas.microsoft.com/office/powerpoint/2010/main" val="228557044"/>
              </p:ext>
            </p:extLst>
          </p:nvPr>
        </p:nvGraphicFramePr>
        <p:xfrm>
          <a:off x="609600" y="4619675"/>
          <a:ext cx="11049000" cy="1559560"/>
        </p:xfrm>
        <a:graphic>
          <a:graphicData uri="http://schemas.openxmlformats.org/drawingml/2006/table">
            <a:tbl>
              <a:tblPr firstRow="1" bandRow="1">
                <a:tableStyleId>{5940675A-B579-460E-94D1-54222C63F5DA}</a:tableStyleId>
              </a:tblPr>
              <a:tblGrid>
                <a:gridCol w="5402815">
                  <a:extLst>
                    <a:ext uri="{9D8B030D-6E8A-4147-A177-3AD203B41FA5}">
                      <a16:colId xmlns:a16="http://schemas.microsoft.com/office/drawing/2014/main" val="2161766211"/>
                    </a:ext>
                  </a:extLst>
                </a:gridCol>
                <a:gridCol w="5646185">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t>Customers can be kept informed of new products</a:t>
                      </a:r>
                    </a:p>
                    <a:p>
                      <a:pPr marL="285750" indent="-285750">
                        <a:buFont typeface="Wingdings" panose="05000000000000000000" pitchFamily="2" charset="2"/>
                        <a:buChar char="ü"/>
                      </a:pPr>
                      <a:r>
                        <a:rPr lang="en-GB" dirty="0"/>
                        <a:t>Increases customer engagement with the brand</a:t>
                      </a:r>
                    </a:p>
                    <a:p>
                      <a:pPr marL="285750" indent="-285750">
                        <a:buFont typeface="Wingdings" panose="05000000000000000000" pitchFamily="2" charset="2"/>
                        <a:buChar char="ü"/>
                      </a:pPr>
                      <a:r>
                        <a:rPr lang="en-GB" dirty="0"/>
                        <a:t>Can show customer service with a quick response</a:t>
                      </a:r>
                    </a:p>
                    <a:p>
                      <a:pPr marL="285750" indent="-285750">
                        <a:buFont typeface="Wingdings" panose="05000000000000000000" pitchFamily="2" charset="2"/>
                        <a:buChar char="ü"/>
                      </a:pPr>
                      <a:endParaRPr lang="en-GB" dirty="0">
                        <a:latin typeface="+mn-lt"/>
                      </a:endParaRPr>
                    </a:p>
                  </a:txBody>
                  <a:tcPr>
                    <a:solidFill>
                      <a:schemeClr val="bg1"/>
                    </a:solidFill>
                  </a:tcPr>
                </a:tc>
                <a:tc>
                  <a:txBody>
                    <a:bodyPr/>
                    <a:lstStyle/>
                    <a:p>
                      <a:pPr marL="285750" indent="-285750">
                        <a:buFont typeface="Arial" panose="020B0604020202020204" pitchFamily="34" charset="0"/>
                        <a:buChar char="•"/>
                      </a:pPr>
                      <a:r>
                        <a:rPr lang="en-GB" dirty="0">
                          <a:latin typeface="+mn-lt"/>
                        </a:rPr>
                        <a:t>Blogs, twitter,</a:t>
                      </a:r>
                      <a:r>
                        <a:rPr lang="en-GB" baseline="0" dirty="0">
                          <a:latin typeface="+mn-lt"/>
                        </a:rPr>
                        <a:t> Facebook pages all need to be updated on a regular basis which means hiring committed staff – which is an additional cost</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689" y="1497539"/>
            <a:ext cx="4366711" cy="2929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2705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rtl="0" eaLnBrk="1" latinLnBrk="0" hangingPunct="1"/>
            <a:r>
              <a:rPr lang="en-GB" dirty="0"/>
              <a:t>5. </a:t>
            </a:r>
            <a:r>
              <a:rPr lang="en-GB" sz="4400" kern="1200" dirty="0">
                <a:solidFill>
                  <a:schemeClr val="lt1"/>
                </a:solidFill>
                <a:effectLst/>
                <a:latin typeface="+mn-lt"/>
                <a:ea typeface="+mn-ea"/>
                <a:cs typeface="+mn-cs"/>
              </a:rPr>
              <a:t>Consumer generated content</a:t>
            </a:r>
            <a:endParaRPr lang="en-GB" sz="4400" dirty="0">
              <a:effectLst/>
            </a:endParaRPr>
          </a:p>
        </p:txBody>
      </p:sp>
      <p:sp>
        <p:nvSpPr>
          <p:cNvPr id="5" name="Content Placeholder 4"/>
          <p:cNvSpPr>
            <a:spLocks noGrp="1"/>
          </p:cNvSpPr>
          <p:nvPr>
            <p:ph sz="half" idx="2"/>
          </p:nvPr>
        </p:nvSpPr>
        <p:spPr>
          <a:xfrm>
            <a:off x="6483761" y="1556571"/>
            <a:ext cx="4978896" cy="2836911"/>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buFont typeface="Wingdings" panose="05000000000000000000" pitchFamily="2" charset="2"/>
              <a:buChar char="q"/>
            </a:pPr>
            <a:r>
              <a:rPr lang="en-GB" dirty="0"/>
              <a:t>This means any form of content such as video, blogs, discussion form posts, digital images, audio files, and other forms of media that was created by consumers</a:t>
            </a:r>
          </a:p>
          <a:p>
            <a:pPr>
              <a:buFont typeface="Wingdings" panose="05000000000000000000" pitchFamily="2" charset="2"/>
              <a:buChar char="q"/>
            </a:pPr>
            <a:r>
              <a:rPr lang="en-GB" dirty="0"/>
              <a:t>Content has been made available to other consumers online</a:t>
            </a:r>
          </a:p>
        </p:txBody>
      </p:sp>
      <p:graphicFrame>
        <p:nvGraphicFramePr>
          <p:cNvPr id="7" name="Content Placeholder 1"/>
          <p:cNvGraphicFramePr>
            <a:graphicFrameLocks/>
          </p:cNvGraphicFramePr>
          <p:nvPr>
            <p:extLst>
              <p:ext uri="{D42A27DB-BD31-4B8C-83A1-F6EECF244321}">
                <p14:modId xmlns:p14="http://schemas.microsoft.com/office/powerpoint/2010/main" val="1392583957"/>
              </p:ext>
            </p:extLst>
          </p:nvPr>
        </p:nvGraphicFramePr>
        <p:xfrm>
          <a:off x="224589" y="4619675"/>
          <a:ext cx="11774906" cy="1833880"/>
        </p:xfrm>
        <a:graphic>
          <a:graphicData uri="http://schemas.openxmlformats.org/drawingml/2006/table">
            <a:tbl>
              <a:tblPr firstRow="1" bandRow="1">
                <a:tableStyleId>{5940675A-B579-460E-94D1-54222C63F5DA}</a:tableStyleId>
              </a:tblPr>
              <a:tblGrid>
                <a:gridCol w="5757773">
                  <a:extLst>
                    <a:ext uri="{9D8B030D-6E8A-4147-A177-3AD203B41FA5}">
                      <a16:colId xmlns:a16="http://schemas.microsoft.com/office/drawing/2014/main" val="2161766211"/>
                    </a:ext>
                  </a:extLst>
                </a:gridCol>
                <a:gridCol w="6017133">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pPr marL="0" indent="0">
                        <a:buFont typeface="Calibri" panose="020F0502020204030204" pitchFamily="34" charset="0"/>
                        <a:buNone/>
                      </a:pPr>
                      <a:r>
                        <a:rPr lang="en-GB" sz="1800" kern="1200" dirty="0">
                          <a:solidFill>
                            <a:schemeClr val="tx1"/>
                          </a:solidFill>
                          <a:latin typeface="Arial Black" panose="020B0A04020102020204" pitchFamily="34" charset="0"/>
                          <a:ea typeface="+mn-ea"/>
                          <a:cs typeface="+mn-cs"/>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Opportunities for consumers</a:t>
                      </a:r>
                      <a:r>
                        <a:rPr lang="en-GB" baseline="0" dirty="0">
                          <a:latin typeface="+mn-lt"/>
                        </a:rPr>
                        <a:t> to read reviews before they make the purchase e.g. Trip Advisor</a:t>
                      </a:r>
                    </a:p>
                    <a:p>
                      <a:pPr marL="285750" indent="-285750">
                        <a:buFont typeface="Wingdings" panose="05000000000000000000" pitchFamily="2" charset="2"/>
                        <a:buChar char="ü"/>
                      </a:pPr>
                      <a:r>
                        <a:rPr lang="en-GB" baseline="0" dirty="0">
                          <a:latin typeface="+mn-lt"/>
                        </a:rPr>
                        <a:t>Positive responses to complaints can be very valuable marketing and reputation enhancement for the business</a:t>
                      </a:r>
                    </a:p>
                    <a:p>
                      <a:pPr marL="285750" indent="-285750">
                        <a:buFont typeface="Wingdings" panose="05000000000000000000" pitchFamily="2" charset="2"/>
                        <a:buChar char="ü"/>
                      </a:pPr>
                      <a:endParaRPr lang="en-GB" dirty="0">
                        <a:latin typeface="+mn-lt"/>
                      </a:endParaRPr>
                    </a:p>
                  </a:txBody>
                  <a:tcPr>
                    <a:solidFill>
                      <a:schemeClr val="bg1"/>
                    </a:solidFill>
                  </a:tcPr>
                </a:tc>
                <a:tc>
                  <a:txBody>
                    <a:bodyPr/>
                    <a:lstStyle/>
                    <a:p>
                      <a:pPr marL="285750" indent="-285750">
                        <a:buFont typeface="Calibri" panose="020F0502020204030204" pitchFamily="34" charset="0"/>
                        <a:buChar char="•"/>
                      </a:pPr>
                      <a:r>
                        <a:rPr lang="en-GB" dirty="0">
                          <a:latin typeface="+mn-lt"/>
                        </a:rPr>
                        <a:t>Consumers have lots</a:t>
                      </a:r>
                      <a:r>
                        <a:rPr lang="en-GB" baseline="0" dirty="0">
                          <a:latin typeface="+mn-lt"/>
                        </a:rPr>
                        <a:t> of ways of publicly complaining about a product or service</a:t>
                      </a:r>
                    </a:p>
                    <a:p>
                      <a:pPr marL="285750" indent="-285750">
                        <a:buFont typeface="Calibri" panose="020F0502020204030204" pitchFamily="34" charset="0"/>
                        <a:buChar char="•"/>
                      </a:pPr>
                      <a:r>
                        <a:rPr lang="en-GB" baseline="0" dirty="0">
                          <a:latin typeface="+mn-lt"/>
                        </a:rPr>
                        <a:t>Not just about brands anymore, now about online reputation, which could be expensive to manage (hire staff)</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589" y="1643830"/>
            <a:ext cx="5810305" cy="2749651"/>
          </a:xfrm>
          <a:prstGeom prst="rect">
            <a:avLst/>
          </a:prstGeom>
        </p:spPr>
      </p:pic>
    </p:spTree>
    <p:extLst>
      <p:ext uri="{BB962C8B-B14F-4D97-AF65-F5344CB8AC3E}">
        <p14:creationId xmlns:p14="http://schemas.microsoft.com/office/powerpoint/2010/main" val="3507963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rtl="0" eaLnBrk="1" latinLnBrk="0" hangingPunct="1"/>
            <a:r>
              <a:rPr lang="en-GB" dirty="0"/>
              <a:t>6. </a:t>
            </a:r>
            <a:r>
              <a:rPr lang="en-GB" sz="4400" kern="1200" dirty="0">
                <a:solidFill>
                  <a:schemeClr val="lt1"/>
                </a:solidFill>
                <a:effectLst/>
                <a:latin typeface="+mn-lt"/>
                <a:ea typeface="+mn-ea"/>
                <a:cs typeface="+mn-cs"/>
              </a:rPr>
              <a:t>Viral strategies</a:t>
            </a:r>
            <a:endParaRPr lang="en-GB" sz="4400" dirty="0">
              <a:effectLst/>
            </a:endParaRPr>
          </a:p>
        </p:txBody>
      </p:sp>
      <p:sp>
        <p:nvSpPr>
          <p:cNvPr id="5" name="Content Placeholder 4"/>
          <p:cNvSpPr>
            <a:spLocks noGrp="1"/>
          </p:cNvSpPr>
          <p:nvPr>
            <p:ph sz="half" idx="2"/>
          </p:nvPr>
        </p:nvSpPr>
        <p:spPr>
          <a:xfrm>
            <a:off x="5139559" y="1556571"/>
            <a:ext cx="6323098" cy="2836911"/>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buFont typeface="Wingdings" panose="05000000000000000000" pitchFamily="2" charset="2"/>
              <a:buChar char="q"/>
            </a:pPr>
            <a:r>
              <a:rPr lang="en-GB" dirty="0"/>
              <a:t>Viral marketing describes any strategy that encourages customers to pass on a marketing message to others, creating the potential for exponential growth in the message’s exposure and influence. </a:t>
            </a:r>
          </a:p>
          <a:p>
            <a:pPr>
              <a:buFont typeface="Wingdings" panose="05000000000000000000" pitchFamily="2" charset="2"/>
              <a:buChar char="q"/>
            </a:pPr>
            <a:r>
              <a:rPr lang="en-GB" dirty="0"/>
              <a:t>Like viruses, such strategies take advantage of rapid multiplication to explode the message to thousands, to millions</a:t>
            </a:r>
          </a:p>
        </p:txBody>
      </p:sp>
      <p:graphicFrame>
        <p:nvGraphicFramePr>
          <p:cNvPr id="7" name="Content Placeholder 1"/>
          <p:cNvGraphicFramePr>
            <a:graphicFrameLocks/>
          </p:cNvGraphicFramePr>
          <p:nvPr>
            <p:extLst>
              <p:ext uri="{D42A27DB-BD31-4B8C-83A1-F6EECF244321}">
                <p14:modId xmlns:p14="http://schemas.microsoft.com/office/powerpoint/2010/main" val="3499274883"/>
              </p:ext>
            </p:extLst>
          </p:nvPr>
        </p:nvGraphicFramePr>
        <p:xfrm>
          <a:off x="4408714" y="4619675"/>
          <a:ext cx="7249886" cy="2108200"/>
        </p:xfrm>
        <a:graphic>
          <a:graphicData uri="http://schemas.openxmlformats.org/drawingml/2006/table">
            <a:tbl>
              <a:tblPr firstRow="1" bandRow="1">
                <a:tableStyleId>{5940675A-B579-460E-94D1-54222C63F5DA}</a:tableStyleId>
              </a:tblPr>
              <a:tblGrid>
                <a:gridCol w="3545098">
                  <a:extLst>
                    <a:ext uri="{9D8B030D-6E8A-4147-A177-3AD203B41FA5}">
                      <a16:colId xmlns:a16="http://schemas.microsoft.com/office/drawing/2014/main" val="2161766211"/>
                    </a:ext>
                  </a:extLst>
                </a:gridCol>
                <a:gridCol w="3704788">
                  <a:extLst>
                    <a:ext uri="{9D8B030D-6E8A-4147-A177-3AD203B41FA5}">
                      <a16:colId xmlns:a16="http://schemas.microsoft.com/office/drawing/2014/main" val="979610848"/>
                    </a:ext>
                  </a:extLst>
                </a:gridCol>
              </a:tblGrid>
              <a:tr h="370840">
                <a:tc>
                  <a:txBody>
                    <a:bodyPr/>
                    <a:lstStyle/>
                    <a:p>
                      <a:r>
                        <a:rPr lang="en-GB" dirty="0">
                          <a:latin typeface="Arial Black" panose="020B0A04020102020204" pitchFamily="34" charset="0"/>
                        </a:rPr>
                        <a:t>Advantages</a:t>
                      </a:r>
                    </a:p>
                  </a:txBody>
                  <a:tcPr>
                    <a:solidFill>
                      <a:schemeClr val="bg1"/>
                    </a:solidFill>
                  </a:tcPr>
                </a:tc>
                <a:tc>
                  <a:txBody>
                    <a:bodyPr/>
                    <a:lstStyle/>
                    <a:p>
                      <a:r>
                        <a:rPr lang="en-GB" dirty="0">
                          <a:latin typeface="Arial Black" panose="020B0A04020102020204" pitchFamily="34" charset="0"/>
                        </a:rPr>
                        <a:t>Disadvantages</a:t>
                      </a:r>
                    </a:p>
                  </a:txBody>
                  <a:tcPr>
                    <a:solidFill>
                      <a:schemeClr val="bg1"/>
                    </a:solidFill>
                  </a:tcPr>
                </a:tc>
                <a:extLst>
                  <a:ext uri="{0D108BD9-81ED-4DB2-BD59-A6C34878D82A}">
                    <a16:rowId xmlns:a16="http://schemas.microsoft.com/office/drawing/2014/main" val="2733249419"/>
                  </a:ext>
                </a:extLst>
              </a:tr>
              <a:tr h="370840">
                <a:tc>
                  <a:txBody>
                    <a:bodyPr/>
                    <a:lstStyle/>
                    <a:p>
                      <a:pPr marL="285750" indent="-285750">
                        <a:buFont typeface="Wingdings" panose="05000000000000000000" pitchFamily="2" charset="2"/>
                        <a:buChar char="ü"/>
                      </a:pPr>
                      <a:r>
                        <a:rPr lang="en-GB" dirty="0">
                          <a:latin typeface="+mn-lt"/>
                        </a:rPr>
                        <a:t>Consumers spread the message amongst</a:t>
                      </a:r>
                      <a:r>
                        <a:rPr lang="en-GB" baseline="0" dirty="0">
                          <a:latin typeface="+mn-lt"/>
                        </a:rPr>
                        <a:t> themselves which reduces costs and also increase authenticity of the brand message as it is endorsed by a friend</a:t>
                      </a:r>
                      <a:endParaRPr lang="en-GB" dirty="0">
                        <a:latin typeface="+mn-lt"/>
                      </a:endParaRPr>
                    </a:p>
                  </a:txBody>
                  <a:tcPr>
                    <a:solidFill>
                      <a:schemeClr val="bg1"/>
                    </a:solidFill>
                  </a:tcPr>
                </a:tc>
                <a:tc>
                  <a:txBody>
                    <a:bodyPr/>
                    <a:lstStyle/>
                    <a:p>
                      <a:pPr marL="285750" indent="-285750">
                        <a:buFont typeface="Webdings" panose="05030102010509060703" pitchFamily="18" charset="2"/>
                        <a:buChar char="£"/>
                      </a:pPr>
                      <a:r>
                        <a:rPr lang="en-GB" dirty="0">
                          <a:latin typeface="+mn-lt"/>
                        </a:rPr>
                        <a:t>Can</a:t>
                      </a:r>
                      <a:r>
                        <a:rPr lang="en-GB" baseline="0" dirty="0">
                          <a:latin typeface="+mn-lt"/>
                        </a:rPr>
                        <a:t> be so complex that the original message is lost</a:t>
                      </a:r>
                    </a:p>
                    <a:p>
                      <a:pPr marL="285750" indent="-285750">
                        <a:buFont typeface="Webdings" panose="05030102010509060703" pitchFamily="18" charset="2"/>
                        <a:buChar char="£"/>
                      </a:pPr>
                      <a:r>
                        <a:rPr lang="en-GB" baseline="0" dirty="0">
                          <a:latin typeface="+mn-lt"/>
                        </a:rPr>
                        <a:t>Still new idea so hard to get funding for this kind of campaign from some of the more traditional companies</a:t>
                      </a:r>
                      <a:endParaRPr lang="en-GB" dirty="0">
                        <a:latin typeface="+mn-lt"/>
                      </a:endParaRPr>
                    </a:p>
                  </a:txBody>
                  <a:tcPr>
                    <a:solidFill>
                      <a:schemeClr val="bg1"/>
                    </a:solidFill>
                  </a:tcPr>
                </a:tc>
                <a:extLst>
                  <a:ext uri="{0D108BD9-81ED-4DB2-BD59-A6C34878D82A}">
                    <a16:rowId xmlns:a16="http://schemas.microsoft.com/office/drawing/2014/main" val="1076412890"/>
                  </a:ext>
                </a:extLst>
              </a:tr>
            </a:tbl>
          </a:graphicData>
        </a:graphic>
      </p:graphicFrame>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57" y="1556571"/>
            <a:ext cx="3559314" cy="4765362"/>
          </a:xfrm>
          <a:prstGeom prst="rect">
            <a:avLst/>
          </a:prstGeom>
        </p:spPr>
      </p:pic>
    </p:spTree>
    <p:extLst>
      <p:ext uri="{BB962C8B-B14F-4D97-AF65-F5344CB8AC3E}">
        <p14:creationId xmlns:p14="http://schemas.microsoft.com/office/powerpoint/2010/main" val="4282620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6600" b="1">
                <a:solidFill>
                  <a:srgbClr val="0070C0"/>
                </a:solidFill>
              </a:rPr>
              <a:t>b. Types </a:t>
            </a:r>
            <a:r>
              <a:rPr lang="en-GB" sz="6600" b="1" dirty="0">
                <a:solidFill>
                  <a:srgbClr val="0070C0"/>
                </a:solidFill>
              </a:rPr>
              <a:t>of branding</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377986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646798-8597-46AB-B5FE-2DB7B50B836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gn="l"/>
            <a:r>
              <a:rPr lang="en-GB" dirty="0">
                <a:solidFill>
                  <a:schemeClr val="dk1"/>
                </a:solidFill>
                <a:latin typeface="+mn-lt"/>
                <a:ea typeface="+mn-ea"/>
                <a:cs typeface="+mn-cs"/>
              </a:rPr>
              <a:t>Top Global Brands 2020</a:t>
            </a:r>
          </a:p>
        </p:txBody>
      </p:sp>
      <p:sp>
        <p:nvSpPr>
          <p:cNvPr id="7" name="Content Placeholder 6">
            <a:extLst>
              <a:ext uri="{FF2B5EF4-FFF2-40B4-BE49-F238E27FC236}">
                <a16:creationId xmlns:a16="http://schemas.microsoft.com/office/drawing/2014/main" id="{5682D125-5781-45C3-A288-CF4C3D1E351B}"/>
              </a:ext>
            </a:extLst>
          </p:cNvPr>
          <p:cNvSpPr>
            <a:spLocks noGrp="1"/>
          </p:cNvSpPr>
          <p:nvPr>
            <p:ph idx="1"/>
          </p:nvPr>
        </p:nvSpPr>
        <p:spPr/>
        <p:txBody>
          <a:bodyPr/>
          <a:lstStyle/>
          <a:p>
            <a:r>
              <a:rPr lang="en-GB" dirty="0">
                <a:hlinkClick r:id="rId2"/>
              </a:rPr>
              <a:t>https://interbrand.com/best-global-brands/</a:t>
            </a:r>
            <a:endParaRPr lang="en-GB" dirty="0"/>
          </a:p>
          <a:p>
            <a:endParaRPr lang="en-GB" dirty="0"/>
          </a:p>
          <a:p>
            <a:r>
              <a:rPr lang="en-GB" sz="3600" dirty="0">
                <a:highlight>
                  <a:srgbClr val="FFFF00"/>
                </a:highlight>
              </a:rPr>
              <a:t>Identify your favourite brands:  See if you can complete all of the following elements for your brand.</a:t>
            </a:r>
          </a:p>
          <a:p>
            <a:pPr lvl="1"/>
            <a:r>
              <a:rPr lang="en-GB" altLang="en-US" sz="2800" dirty="0">
                <a:highlight>
                  <a:srgbClr val="FFFF00"/>
                </a:highlight>
              </a:rPr>
              <a:t>A name</a:t>
            </a:r>
          </a:p>
          <a:p>
            <a:pPr lvl="1"/>
            <a:r>
              <a:rPr lang="en-GB" altLang="en-US" sz="2800" dirty="0">
                <a:highlight>
                  <a:srgbClr val="FFFF00"/>
                </a:highlight>
              </a:rPr>
              <a:t>A logo or symbol</a:t>
            </a:r>
          </a:p>
          <a:p>
            <a:pPr lvl="1"/>
            <a:r>
              <a:rPr lang="en-GB" altLang="en-US" sz="2800" dirty="0">
                <a:highlight>
                  <a:srgbClr val="FFFF00"/>
                </a:highlight>
              </a:rPr>
              <a:t>A strapline</a:t>
            </a:r>
          </a:p>
          <a:p>
            <a:pPr lvl="1"/>
            <a:r>
              <a:rPr lang="en-GB" altLang="en-US" sz="2800" dirty="0">
                <a:highlight>
                  <a:srgbClr val="FFFF00"/>
                </a:highlight>
              </a:rPr>
              <a:t>A distinct feature</a:t>
            </a:r>
          </a:p>
          <a:p>
            <a:endParaRPr lang="en-GB" dirty="0"/>
          </a:p>
        </p:txBody>
      </p:sp>
    </p:spTree>
    <p:extLst>
      <p:ext uri="{BB962C8B-B14F-4D97-AF65-F5344CB8AC3E}">
        <p14:creationId xmlns:p14="http://schemas.microsoft.com/office/powerpoint/2010/main" val="128884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86C88E-4609-494E-88F3-4D56B608C988}"/>
              </a:ext>
            </a:extLst>
          </p:cNvPr>
          <p:cNvSpPr>
            <a:spLocks noGrp="1"/>
          </p:cNvSpPr>
          <p:nvPr>
            <p:ph idx="1"/>
          </p:nvPr>
        </p:nvSpPr>
        <p:spPr>
          <a:xfrm>
            <a:off x="838200" y="2992581"/>
            <a:ext cx="10515600" cy="3184381"/>
          </a:xfrm>
        </p:spPr>
        <p:txBody>
          <a:bodyPr/>
          <a:lstStyle/>
          <a:p>
            <a:r>
              <a:rPr lang="en-GB" dirty="0">
                <a:hlinkClick r:id="rId2"/>
              </a:rPr>
              <a:t>https://www.bbc.co.uk/news/technology-59083601</a:t>
            </a:r>
            <a:endParaRPr lang="en-GB" dirty="0"/>
          </a:p>
          <a:p>
            <a:r>
              <a:rPr lang="en-GB" dirty="0">
                <a:hlinkClick r:id="rId3"/>
              </a:rPr>
              <a:t>https://www.businessinsider.in/tech/news/mark-zuckerberg-takes-inspiration-from-a-migraine-app-for-the-new-meta-logo/articleshow/87464021.cms</a:t>
            </a:r>
            <a:endParaRPr lang="en-GB" dirty="0"/>
          </a:p>
          <a:p>
            <a:endParaRPr lang="en-GB" dirty="0"/>
          </a:p>
          <a:p>
            <a:endParaRPr lang="en-GB" dirty="0"/>
          </a:p>
          <a:p>
            <a:endParaRPr lang="en-GB" dirty="0"/>
          </a:p>
        </p:txBody>
      </p:sp>
      <p:pic>
        <p:nvPicPr>
          <p:cNvPr id="2052" name="Picture 4">
            <a:extLst>
              <a:ext uri="{FF2B5EF4-FFF2-40B4-BE49-F238E27FC236}">
                <a16:creationId xmlns:a16="http://schemas.microsoft.com/office/drawing/2014/main" id="{68B7B5C6-EDBB-412C-BC22-A5550F48B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38" y="3480689"/>
            <a:ext cx="6016723" cy="33773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578DC-1DFD-4541-A405-F41D151B01BD}"/>
              </a:ext>
            </a:extLst>
          </p:cNvPr>
          <p:cNvSpPr/>
          <p:nvPr/>
        </p:nvSpPr>
        <p:spPr>
          <a:xfrm>
            <a:off x="997527" y="471054"/>
            <a:ext cx="10356273" cy="1995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GB" sz="2800" dirty="0">
                <a:solidFill>
                  <a:schemeClr val="tx1"/>
                </a:solidFill>
                <a:highlight>
                  <a:srgbClr val="FFFF00"/>
                </a:highlight>
              </a:rPr>
              <a:t>Which company has just rebranded itself?</a:t>
            </a:r>
          </a:p>
          <a:p>
            <a:pPr marL="342900" indent="-342900">
              <a:buFont typeface="+mj-lt"/>
              <a:buAutoNum type="arabicPeriod"/>
            </a:pPr>
            <a:r>
              <a:rPr lang="en-GB" sz="2800" dirty="0">
                <a:solidFill>
                  <a:schemeClr val="tx1"/>
                </a:solidFill>
                <a:highlight>
                  <a:srgbClr val="FFFF00"/>
                </a:highlight>
              </a:rPr>
              <a:t>Is it a corporate or product rebrand?</a:t>
            </a:r>
          </a:p>
          <a:p>
            <a:pPr marL="342900" indent="-342900">
              <a:buFont typeface="+mj-lt"/>
              <a:buAutoNum type="arabicPeriod"/>
            </a:pPr>
            <a:r>
              <a:rPr lang="en-GB" sz="2800" dirty="0">
                <a:solidFill>
                  <a:schemeClr val="tx1"/>
                </a:solidFill>
                <a:highlight>
                  <a:srgbClr val="FFFF00"/>
                </a:highlight>
              </a:rPr>
              <a:t>Why have they done it?</a:t>
            </a:r>
          </a:p>
          <a:p>
            <a:pPr marL="342900" indent="-342900">
              <a:buFont typeface="+mj-lt"/>
              <a:buAutoNum type="arabicPeriod"/>
            </a:pPr>
            <a:r>
              <a:rPr lang="en-GB" sz="2800" dirty="0">
                <a:solidFill>
                  <a:schemeClr val="tx1"/>
                </a:solidFill>
                <a:highlight>
                  <a:srgbClr val="FFFF00"/>
                </a:highlight>
              </a:rPr>
              <a:t>What are the risks of rebranding?</a:t>
            </a:r>
            <a:endParaRPr lang="en-GB" sz="2800" dirty="0">
              <a:solidFill>
                <a:schemeClr val="tx1"/>
              </a:solidFill>
            </a:endParaRPr>
          </a:p>
        </p:txBody>
      </p:sp>
    </p:spTree>
    <p:extLst>
      <p:ext uri="{BB962C8B-B14F-4D97-AF65-F5344CB8AC3E}">
        <p14:creationId xmlns:p14="http://schemas.microsoft.com/office/powerpoint/2010/main" val="12558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E86369-CA66-4D30-B3FA-422AAF50A331}"/>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r>
              <a:rPr lang="en-GB" dirty="0">
                <a:solidFill>
                  <a:schemeClr val="dk1"/>
                </a:solidFill>
                <a:latin typeface="+mn-lt"/>
                <a:ea typeface="+mn-ea"/>
                <a:cs typeface="+mn-cs"/>
              </a:rPr>
              <a:t>Logos</a:t>
            </a:r>
          </a:p>
        </p:txBody>
      </p:sp>
      <p:sp>
        <p:nvSpPr>
          <p:cNvPr id="7" name="Content Placeholder 6">
            <a:extLst>
              <a:ext uri="{FF2B5EF4-FFF2-40B4-BE49-F238E27FC236}">
                <a16:creationId xmlns:a16="http://schemas.microsoft.com/office/drawing/2014/main" id="{8F280561-C041-4424-88E1-CBCC833C4298}"/>
              </a:ext>
            </a:extLst>
          </p:cNvPr>
          <p:cNvSpPr>
            <a:spLocks noGrp="1"/>
          </p:cNvSpPr>
          <p:nvPr>
            <p:ph idx="1"/>
          </p:nvPr>
        </p:nvSpPr>
        <p:spPr/>
        <p:txBody>
          <a:bodyPr/>
          <a:lstStyle/>
          <a:p>
            <a:r>
              <a:rPr lang="en-GB" dirty="0">
                <a:hlinkClick r:id="rId2"/>
              </a:rPr>
              <a:t>https://www.joe.co.uk/life/can-you-identify-the-brand-just-from-its-logo-87451</a:t>
            </a:r>
            <a:endParaRPr lang="en-GB" dirty="0"/>
          </a:p>
          <a:p>
            <a:endParaRPr lang="en-GB" dirty="0"/>
          </a:p>
          <a:p>
            <a:r>
              <a:rPr lang="en-GB" sz="3200" dirty="0"/>
              <a:t>View the link above and match  the correct business to logo  – options at the bottom of the screen</a:t>
            </a:r>
          </a:p>
          <a:p>
            <a:endParaRPr lang="en-GB" dirty="0"/>
          </a:p>
        </p:txBody>
      </p:sp>
    </p:spTree>
    <p:extLst>
      <p:ext uri="{BB962C8B-B14F-4D97-AF65-F5344CB8AC3E}">
        <p14:creationId xmlns:p14="http://schemas.microsoft.com/office/powerpoint/2010/main" val="274116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507A08-249B-44D5-A875-11C08D2B544A}"/>
              </a:ext>
            </a:extLst>
          </p:cNvPr>
          <p:cNvSpPr>
            <a:spLocks noGrp="1"/>
          </p:cNvSpPr>
          <p:nvPr>
            <p:ph type="title"/>
          </p:nvPr>
        </p:nvSpPr>
        <p:spPr>
          <a:xfrm>
            <a:off x="857250" y="541820"/>
            <a:ext cx="10896600" cy="11430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r>
              <a:rPr lang="en-GB" dirty="0"/>
              <a:t>Famous Straplines</a:t>
            </a:r>
          </a:p>
        </p:txBody>
      </p:sp>
      <p:sp>
        <p:nvSpPr>
          <p:cNvPr id="7" name="Content Placeholder 6">
            <a:extLst>
              <a:ext uri="{FF2B5EF4-FFF2-40B4-BE49-F238E27FC236}">
                <a16:creationId xmlns:a16="http://schemas.microsoft.com/office/drawing/2014/main" id="{905EE462-FC8E-436E-A3DF-7E52DC5A4297}"/>
              </a:ext>
            </a:extLst>
          </p:cNvPr>
          <p:cNvSpPr>
            <a:spLocks noGrp="1"/>
          </p:cNvSpPr>
          <p:nvPr>
            <p:ph idx="1"/>
          </p:nvPr>
        </p:nvSpPr>
        <p:spPr>
          <a:xfrm>
            <a:off x="857250" y="1684820"/>
            <a:ext cx="10896600" cy="4898542"/>
          </a:xfrm>
        </p:spPr>
        <p:txBody>
          <a:bodyPr/>
          <a:lstStyle/>
          <a:p>
            <a:pPr marL="0" indent="0">
              <a:buNone/>
            </a:pPr>
            <a:endParaRPr lang="en-GB" dirty="0">
              <a:hlinkClick r:id="rId2"/>
            </a:endParaRPr>
          </a:p>
          <a:p>
            <a:pPr marL="0" indent="0">
              <a:buNone/>
            </a:pPr>
            <a:r>
              <a:rPr lang="en-GB" dirty="0">
                <a:hlinkClick r:id="rId2"/>
              </a:rPr>
              <a:t>https://www.joe.co.uk/life/quiz-these-brand-slogans-identify-103259</a:t>
            </a:r>
            <a:endParaRPr lang="en-GB" dirty="0"/>
          </a:p>
          <a:p>
            <a:pPr marL="0" indent="0">
              <a:buNone/>
            </a:pPr>
            <a:endParaRPr lang="en-GB" dirty="0"/>
          </a:p>
          <a:p>
            <a:r>
              <a:rPr lang="en-GB" dirty="0"/>
              <a:t>View the PPT and identify the correct strapline – options at the bottom of the screen</a:t>
            </a:r>
          </a:p>
        </p:txBody>
      </p:sp>
    </p:spTree>
    <p:extLst>
      <p:ext uri="{BB962C8B-B14F-4D97-AF65-F5344CB8AC3E}">
        <p14:creationId xmlns:p14="http://schemas.microsoft.com/office/powerpoint/2010/main" val="3904032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tx1"/>
                </a:solidFill>
              </a:rPr>
              <a:t>Definition: B</a:t>
            </a:r>
            <a:r>
              <a:rPr lang="en-GB" baseline="0" dirty="0">
                <a:solidFill>
                  <a:schemeClr val="tx1"/>
                </a:solidFill>
              </a:rPr>
              <a:t>randing</a:t>
            </a:r>
            <a:endParaRPr lang="en-GB" dirty="0">
              <a:solidFill>
                <a:schemeClr val="tx1"/>
              </a:solidFill>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dirty="0"/>
              <a:t>A brand is a characteristic name or symbol that distinguishes one product from another supplier</a:t>
            </a:r>
          </a:p>
          <a:p>
            <a:pPr marL="0" indent="0">
              <a:buNone/>
            </a:pPr>
            <a:endParaRPr lang="en-GB" dirty="0"/>
          </a:p>
          <a:p>
            <a:pPr marL="0" indent="0">
              <a:buNone/>
            </a:pPr>
            <a:r>
              <a:rPr lang="en-GB" dirty="0"/>
              <a:t>Explain how branding has changed </a:t>
            </a:r>
            <a:r>
              <a:rPr lang="en-GB"/>
              <a:t>over time.</a:t>
            </a:r>
            <a:endParaRPr lang="en-GB" dirty="0"/>
          </a:p>
          <a:p>
            <a:pPr marL="0" indent="0">
              <a:buNone/>
            </a:pPr>
            <a:r>
              <a:rPr lang="en-GB" dirty="0">
                <a:hlinkClick r:id="rId2"/>
              </a:rPr>
              <a:t>https://youtu.be/JKIAOZZritk</a:t>
            </a:r>
            <a:endParaRPr lang="en-GB" dirty="0"/>
          </a:p>
          <a:p>
            <a:endParaRPr lang="en-GB" dirty="0"/>
          </a:p>
        </p:txBody>
      </p:sp>
    </p:spTree>
    <p:extLst>
      <p:ext uri="{BB962C8B-B14F-4D97-AF65-F5344CB8AC3E}">
        <p14:creationId xmlns:p14="http://schemas.microsoft.com/office/powerpoint/2010/main" val="2314000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Brands introduction</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The first impression of a business is likely to be the logo, which is important when the customer if forming early opinions</a:t>
            </a:r>
          </a:p>
          <a:p>
            <a:r>
              <a:rPr lang="en-GB" dirty="0"/>
              <a:t>The best designs are simple, attractive and memorable</a:t>
            </a:r>
          </a:p>
          <a:p>
            <a:r>
              <a:rPr lang="en-GB" dirty="0">
                <a:solidFill>
                  <a:srgbClr val="FF0000"/>
                </a:solidFill>
              </a:rPr>
              <a:t>Can you draw the Nike tick, McDs arches and apple logo from memory?</a:t>
            </a:r>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69566"/>
            <a:ext cx="5181600" cy="3158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1771" b="-3682"/>
          <a:stretch/>
        </p:blipFill>
        <p:spPr>
          <a:xfrm>
            <a:off x="7472855" y="698433"/>
            <a:ext cx="3019425" cy="88779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1771"/>
          <a:stretch/>
        </p:blipFill>
        <p:spPr>
          <a:xfrm>
            <a:off x="7988518" y="5720255"/>
            <a:ext cx="3019425" cy="659195"/>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1412" t="-3462"/>
          <a:stretch/>
        </p:blipFill>
        <p:spPr>
          <a:xfrm>
            <a:off x="4367376" y="5696606"/>
            <a:ext cx="3019425" cy="706492"/>
          </a:xfrm>
          <a:prstGeom prst="rect">
            <a:avLst/>
          </a:prstGeom>
        </p:spPr>
      </p:pic>
    </p:spTree>
    <p:extLst>
      <p:ext uri="{BB962C8B-B14F-4D97-AF65-F5344CB8AC3E}">
        <p14:creationId xmlns:p14="http://schemas.microsoft.com/office/powerpoint/2010/main" val="2866436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pPr algn="l"/>
            <a:r>
              <a:rPr lang="en-GB" dirty="0">
                <a:solidFill>
                  <a:schemeClr val="tx1"/>
                </a:solidFill>
              </a:rPr>
              <a:t>Definition: Promotion</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The use of marketing tools to bring a product or service to the attention of potential buyers</a:t>
            </a:r>
          </a:p>
        </p:txBody>
      </p:sp>
    </p:spTree>
    <p:extLst>
      <p:ext uri="{BB962C8B-B14F-4D97-AF65-F5344CB8AC3E}">
        <p14:creationId xmlns:p14="http://schemas.microsoft.com/office/powerpoint/2010/main" val="476671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52F91E-0C94-41F5-B96C-72CEE444E0FA}"/>
              </a:ext>
            </a:extLst>
          </p:cNvPr>
          <p:cNvSpPr>
            <a:spLocks noGrp="1"/>
          </p:cNvSpPr>
          <p:nvPr>
            <p:ph type="title"/>
          </p:nvPr>
        </p:nvSpPr>
        <p:spPr>
          <a:xfrm>
            <a:off x="838200" y="0"/>
            <a:ext cx="10515600" cy="1325563"/>
          </a:xfrm>
        </p:spPr>
        <p:txBody>
          <a:bodyPr/>
          <a:lstStyle/>
          <a:p>
            <a:r>
              <a:rPr lang="en-GB" dirty="0"/>
              <a:t>Corporate branding </a:t>
            </a:r>
          </a:p>
        </p:txBody>
      </p:sp>
      <p:pic>
        <p:nvPicPr>
          <p:cNvPr id="2050" name="Picture 2" descr="Picture">
            <a:extLst>
              <a:ext uri="{FF2B5EF4-FFF2-40B4-BE49-F238E27FC236}">
                <a16:creationId xmlns:a16="http://schemas.microsoft.com/office/drawing/2014/main" id="{9615F0A2-034F-45BF-8CFA-D8D890EDCE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654" y="0"/>
            <a:ext cx="10515600" cy="651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58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6A6B-F95E-4A5C-8FF8-5E850F49DE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911B8FF-09B9-40C0-8EAC-B565CA99BA9C}"/>
              </a:ext>
            </a:extLst>
          </p:cNvPr>
          <p:cNvSpPr>
            <a:spLocks noGrp="1"/>
          </p:cNvSpPr>
          <p:nvPr>
            <p:ph idx="1"/>
          </p:nvPr>
        </p:nvSpPr>
        <p:spPr/>
        <p:txBody>
          <a:bodyPr/>
          <a:lstStyle/>
          <a:p>
            <a:endParaRPr lang="en-GB"/>
          </a:p>
        </p:txBody>
      </p:sp>
      <p:pic>
        <p:nvPicPr>
          <p:cNvPr id="3074" name="Picture 2" descr="Disrupting Procter &amp; Gamble: The Startups Unbundling P&amp;G and the Consumer  Packaged Goods Industry">
            <a:extLst>
              <a:ext uri="{FF2B5EF4-FFF2-40B4-BE49-F238E27FC236}">
                <a16:creationId xmlns:a16="http://schemas.microsoft.com/office/drawing/2014/main" id="{170A99AE-6F82-43C8-B6D0-61A0B25A3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0"/>
            <a:ext cx="10815637" cy="679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44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5351-737E-4268-9435-F4C7D5743A2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r>
              <a:rPr lang="en-GB" dirty="0">
                <a:solidFill>
                  <a:schemeClr val="dk1"/>
                </a:solidFill>
                <a:latin typeface="+mn-lt"/>
                <a:ea typeface="+mn-ea"/>
                <a:cs typeface="+mn-cs"/>
              </a:rPr>
              <a:t>Corporate branding </a:t>
            </a:r>
          </a:p>
        </p:txBody>
      </p:sp>
      <p:sp>
        <p:nvSpPr>
          <p:cNvPr id="3" name="Content Placeholder 2">
            <a:extLst>
              <a:ext uri="{FF2B5EF4-FFF2-40B4-BE49-F238E27FC236}">
                <a16:creationId xmlns:a16="http://schemas.microsoft.com/office/drawing/2014/main" id="{2DC90DD0-3668-4034-A81C-2812D292D63F}"/>
              </a:ext>
            </a:extLst>
          </p:cNvPr>
          <p:cNvSpPr>
            <a:spLocks noGrp="1"/>
          </p:cNvSpPr>
          <p:nvPr>
            <p:ph idx="1"/>
          </p:nvPr>
        </p:nvSpPr>
        <p:spPr/>
        <p:txBody>
          <a:bodyPr/>
          <a:lstStyle/>
          <a:p>
            <a:pPr marL="0" indent="0">
              <a:buNone/>
            </a:pPr>
            <a:r>
              <a:rPr lang="en-GB" dirty="0"/>
              <a:t>Think about the branded products you recognise in the above image.  They are all associated to corporate brands such as Nestle, Modelez etc.</a:t>
            </a:r>
          </a:p>
          <a:p>
            <a:pPr marL="0" indent="0">
              <a:buNone/>
            </a:pPr>
            <a:endParaRPr lang="en-GB" dirty="0"/>
          </a:p>
          <a:p>
            <a:pPr marL="514350" indent="-514350">
              <a:buFont typeface="+mj-lt"/>
              <a:buAutoNum type="arabicPeriod"/>
            </a:pPr>
            <a:r>
              <a:rPr lang="en-GB" dirty="0">
                <a:highlight>
                  <a:srgbClr val="FFFF00"/>
                </a:highlight>
              </a:rPr>
              <a:t>Why do you feel these corporations have their branding on all of these products? </a:t>
            </a:r>
          </a:p>
          <a:p>
            <a:pPr marL="514350" indent="-514350">
              <a:buFont typeface="+mj-lt"/>
              <a:buAutoNum type="arabicPeriod"/>
            </a:pPr>
            <a:r>
              <a:rPr lang="en-GB" dirty="0">
                <a:highlight>
                  <a:srgbClr val="FFFF00"/>
                </a:highlight>
              </a:rPr>
              <a:t>What issues might this cause? </a:t>
            </a:r>
          </a:p>
        </p:txBody>
      </p:sp>
    </p:spTree>
    <p:extLst>
      <p:ext uri="{BB962C8B-B14F-4D97-AF65-F5344CB8AC3E}">
        <p14:creationId xmlns:p14="http://schemas.microsoft.com/office/powerpoint/2010/main" val="2605924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Manufacturer / corporate branding</a:t>
            </a:r>
          </a:p>
        </p:txBody>
      </p:sp>
      <p:sp>
        <p:nvSpPr>
          <p:cNvPr id="6" name="Content Placeholder 5"/>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Corporate branding aims to build communications and relationships between the main business name and the customers</a:t>
            </a:r>
          </a:p>
          <a:p>
            <a:r>
              <a:rPr lang="en-GB" dirty="0"/>
              <a:t>The business may itself own a range of brands e.g. Nestle and KitKat</a:t>
            </a:r>
          </a:p>
          <a:p>
            <a:r>
              <a:rPr lang="en-GB" dirty="0"/>
              <a:t>Business may use images and slogans to establish the brand</a:t>
            </a:r>
          </a:p>
        </p:txBody>
      </p:sp>
      <p:pic>
        <p:nvPicPr>
          <p:cNvPr id="5" name="Content Placeholder 4">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779172" y="1690688"/>
            <a:ext cx="3857296" cy="249091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5806" y="4181606"/>
            <a:ext cx="3720662" cy="2265922"/>
          </a:xfrm>
          <a:prstGeom prst="rect">
            <a:avLst/>
          </a:prstGeom>
        </p:spPr>
      </p:pic>
      <p:pic>
        <p:nvPicPr>
          <p:cNvPr id="8" name="Picture 7" descr="Image result for nestle logo"/>
          <p:cNvPicPr/>
          <p:nvPr/>
        </p:nvPicPr>
        <p:blipFill rotWithShape="1">
          <a:blip r:embed="rId5" cstate="email">
            <a:extLst>
              <a:ext uri="{28A0092B-C50C-407E-A947-70E740481C1C}">
                <a14:useLocalDpi xmlns:a14="http://schemas.microsoft.com/office/drawing/2010/main"/>
              </a:ext>
            </a:extLst>
          </a:blip>
          <a:srcRect/>
          <a:stretch/>
        </p:blipFill>
        <p:spPr bwMode="auto">
          <a:xfrm>
            <a:off x="9940102" y="365125"/>
            <a:ext cx="1455738" cy="1460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509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Manufacturer / corporate branding</a:t>
            </a:r>
            <a:endParaRPr lang="en-GB" dirty="0">
              <a:solidFill>
                <a:schemeClr val="tx1"/>
              </a:solidFill>
            </a:endParaRPr>
          </a:p>
        </p:txBody>
      </p:sp>
      <p:pic>
        <p:nvPicPr>
          <p:cNvPr id="1026"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482" y="1567985"/>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5593" y="3190623"/>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7300331" y="2287120"/>
            <a:ext cx="4572000" cy="1143000"/>
          </a:xfrm>
          <a:prstGeom prst="rect">
            <a:avLst/>
          </a:prstGeom>
        </p:spPr>
      </p:pic>
      <p:pic>
        <p:nvPicPr>
          <p:cNvPr id="1028" name="Picture 4" descr="Image result for benefit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495" y="4377647"/>
            <a:ext cx="4383085" cy="1246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7255" y="2532993"/>
            <a:ext cx="4748338" cy="1477328"/>
          </a:xfrm>
          <a:prstGeom prst="rect">
            <a:avLst/>
          </a:prstGeom>
          <a:noFill/>
        </p:spPr>
        <p:txBody>
          <a:bodyPr wrap="square" rtlCol="0">
            <a:spAutoFit/>
          </a:bodyPr>
          <a:lstStyle/>
          <a:p>
            <a:r>
              <a:rPr lang="en-GB" dirty="0">
                <a:latin typeface="Arial Black" panose="020B0A04020102020204" pitchFamily="34" charset="0"/>
              </a:rPr>
              <a:t>Spreads the cost of marketing across all the individual brands</a:t>
            </a:r>
          </a:p>
          <a:p>
            <a:endParaRPr lang="en-GB" dirty="0">
              <a:latin typeface="Arial Black" panose="020B0A04020102020204" pitchFamily="34" charset="0"/>
            </a:endParaRPr>
          </a:p>
          <a:p>
            <a:r>
              <a:rPr lang="en-GB" dirty="0">
                <a:latin typeface="Arial Black" panose="020B0A04020102020204" pitchFamily="34" charset="0"/>
              </a:rPr>
              <a:t>Awareness of the company can be worldwide e.g. Coca cola</a:t>
            </a:r>
          </a:p>
        </p:txBody>
      </p:sp>
      <p:sp>
        <p:nvSpPr>
          <p:cNvPr id="4" name="TextBox 3"/>
          <p:cNvSpPr txBox="1"/>
          <p:nvPr/>
        </p:nvSpPr>
        <p:spPr>
          <a:xfrm>
            <a:off x="6096000" y="3593256"/>
            <a:ext cx="5611794" cy="2308324"/>
          </a:xfrm>
          <a:prstGeom prst="rect">
            <a:avLst/>
          </a:prstGeom>
          <a:noFill/>
        </p:spPr>
        <p:txBody>
          <a:bodyPr wrap="square" rtlCol="0">
            <a:spAutoFit/>
          </a:bodyPr>
          <a:lstStyle/>
          <a:p>
            <a:r>
              <a:rPr lang="en-GB" dirty="0">
                <a:latin typeface="Arial Black" panose="020B0A04020102020204" pitchFamily="34" charset="0"/>
              </a:rPr>
              <a:t>Takes a long time to build a solid brand image</a:t>
            </a:r>
          </a:p>
          <a:p>
            <a:endParaRPr lang="en-GB" dirty="0">
              <a:latin typeface="Arial Black" panose="020B0A04020102020204" pitchFamily="34" charset="0"/>
            </a:endParaRPr>
          </a:p>
          <a:p>
            <a:r>
              <a:rPr lang="en-GB" dirty="0">
                <a:latin typeface="Arial Black" panose="020B0A04020102020204" pitchFamily="34" charset="0"/>
              </a:rPr>
              <a:t>Any unfavourable incidents e.g. a product recall and the whole brand suffers</a:t>
            </a:r>
          </a:p>
          <a:p>
            <a:endParaRPr lang="en-GB" dirty="0">
              <a:latin typeface="Arial Black" panose="020B0A04020102020204" pitchFamily="34" charset="0"/>
            </a:endParaRPr>
          </a:p>
          <a:p>
            <a:r>
              <a:rPr lang="en-GB" dirty="0">
                <a:latin typeface="Arial Black" panose="020B0A04020102020204" pitchFamily="34" charset="0"/>
              </a:rPr>
              <a:t>Too much advertising exposure can cause indifference towards the brand</a:t>
            </a:r>
          </a:p>
        </p:txBody>
      </p:sp>
      <p:pic>
        <p:nvPicPr>
          <p:cNvPr id="10" name="Picture 9" descr="Image result for nestle logo">
            <a:hlinkClick r:id="rId5"/>
          </p:cNvPr>
          <p:cNvPicPr/>
          <p:nvPr/>
        </p:nvPicPr>
        <p:blipFill rotWithShape="1">
          <a:blip r:embed="rId6" cstate="email">
            <a:extLst>
              <a:ext uri="{28A0092B-C50C-407E-A947-70E740481C1C}">
                <a14:useLocalDpi xmlns:a14="http://schemas.microsoft.com/office/drawing/2010/main"/>
              </a:ext>
            </a:extLst>
          </a:blip>
          <a:srcRect/>
          <a:stretch/>
        </p:blipFill>
        <p:spPr bwMode="auto">
          <a:xfrm>
            <a:off x="9940101" y="365124"/>
            <a:ext cx="1932229" cy="1758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629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Product branding</a:t>
            </a:r>
          </a:p>
        </p:txBody>
      </p:sp>
      <p:sp>
        <p:nvSpPr>
          <p:cNvPr id="6" name="Content Placeholder 5"/>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 product branding strategy will aim to show the customer the features and benefits of a product which will differentiate it from other similar products in the marketplace</a:t>
            </a:r>
          </a:p>
          <a:p>
            <a:r>
              <a:rPr lang="en-GB" dirty="0"/>
              <a:t>This may include colour:</a:t>
            </a:r>
          </a:p>
          <a:p>
            <a:r>
              <a:rPr lang="en-GB" dirty="0"/>
              <a:t>KitKat is __________ </a:t>
            </a:r>
          </a:p>
          <a:p>
            <a:r>
              <a:rPr lang="en-GB" dirty="0"/>
              <a:t>Galaxy is ____________ </a:t>
            </a:r>
          </a:p>
          <a:p>
            <a:r>
              <a:rPr lang="en-GB" dirty="0"/>
              <a:t>Dairy milk is ___________</a:t>
            </a:r>
          </a:p>
        </p:txBody>
      </p:sp>
      <p:pic>
        <p:nvPicPr>
          <p:cNvPr id="5" name="Content Placeholder 4">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386505"/>
            <a:ext cx="5181600" cy="3229578"/>
          </a:xfrm>
          <a:prstGeom prst="rect">
            <a:avLst/>
          </a:prstGeom>
        </p:spPr>
      </p:pic>
      <p:pic>
        <p:nvPicPr>
          <p:cNvPr id="7" name="Picture 6" descr="Image result for kitkat logo"/>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678352" y="365124"/>
            <a:ext cx="1675448" cy="1325563"/>
          </a:xfrm>
          <a:prstGeom prst="rect">
            <a:avLst/>
          </a:prstGeom>
          <a:noFill/>
          <a:ln>
            <a:noFill/>
          </a:ln>
        </p:spPr>
      </p:pic>
      <p:sp>
        <p:nvSpPr>
          <p:cNvPr id="2" name="Rectangle 1">
            <a:extLst>
              <a:ext uri="{FF2B5EF4-FFF2-40B4-BE49-F238E27FC236}">
                <a16:creationId xmlns:a16="http://schemas.microsoft.com/office/drawing/2014/main" id="{32DF23EA-A0B4-49C7-8AD0-3425130A85CE}"/>
              </a:ext>
            </a:extLst>
          </p:cNvPr>
          <p:cNvSpPr/>
          <p:nvPr/>
        </p:nvSpPr>
        <p:spPr>
          <a:xfrm>
            <a:off x="3029691" y="5431417"/>
            <a:ext cx="798617" cy="369332"/>
          </a:xfrm>
          <a:prstGeom prst="rect">
            <a:avLst/>
          </a:prstGeom>
        </p:spPr>
        <p:txBody>
          <a:bodyPr wrap="none">
            <a:spAutoFit/>
          </a:bodyPr>
          <a:lstStyle/>
          <a:p>
            <a:r>
              <a:rPr lang="en-GB" dirty="0"/>
              <a:t>purple</a:t>
            </a:r>
          </a:p>
        </p:txBody>
      </p:sp>
      <p:sp>
        <p:nvSpPr>
          <p:cNvPr id="3" name="Rectangle 2">
            <a:extLst>
              <a:ext uri="{FF2B5EF4-FFF2-40B4-BE49-F238E27FC236}">
                <a16:creationId xmlns:a16="http://schemas.microsoft.com/office/drawing/2014/main" id="{466B1349-D87E-425A-84F0-D1DDF1A84A26}"/>
              </a:ext>
            </a:extLst>
          </p:cNvPr>
          <p:cNvSpPr/>
          <p:nvPr/>
        </p:nvSpPr>
        <p:spPr>
          <a:xfrm>
            <a:off x="2562985" y="4501634"/>
            <a:ext cx="542906" cy="369332"/>
          </a:xfrm>
          <a:prstGeom prst="rect">
            <a:avLst/>
          </a:prstGeom>
        </p:spPr>
        <p:txBody>
          <a:bodyPr wrap="none">
            <a:spAutoFit/>
          </a:bodyPr>
          <a:lstStyle/>
          <a:p>
            <a:r>
              <a:rPr lang="en-GB" dirty="0"/>
              <a:t>Red</a:t>
            </a:r>
          </a:p>
        </p:txBody>
      </p:sp>
      <p:sp>
        <p:nvSpPr>
          <p:cNvPr id="8" name="Rectangle 7">
            <a:extLst>
              <a:ext uri="{FF2B5EF4-FFF2-40B4-BE49-F238E27FC236}">
                <a16:creationId xmlns:a16="http://schemas.microsoft.com/office/drawing/2014/main" id="{61591CBC-8147-4AF3-9C21-68057C3DB35A}"/>
              </a:ext>
            </a:extLst>
          </p:cNvPr>
          <p:cNvSpPr/>
          <p:nvPr/>
        </p:nvSpPr>
        <p:spPr>
          <a:xfrm>
            <a:off x="2562985" y="4927148"/>
            <a:ext cx="1658018" cy="369332"/>
          </a:xfrm>
          <a:prstGeom prst="rect">
            <a:avLst/>
          </a:prstGeom>
        </p:spPr>
        <p:txBody>
          <a:bodyPr wrap="none">
            <a:spAutoFit/>
          </a:bodyPr>
          <a:lstStyle/>
          <a:p>
            <a:r>
              <a:rPr lang="en-GB" dirty="0"/>
              <a:t>Brown and gold</a:t>
            </a:r>
          </a:p>
        </p:txBody>
      </p:sp>
    </p:spTree>
    <p:extLst>
      <p:ext uri="{BB962C8B-B14F-4D97-AF65-F5344CB8AC3E}">
        <p14:creationId xmlns:p14="http://schemas.microsoft.com/office/powerpoint/2010/main" val="194766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Product branding</a:t>
            </a:r>
            <a:endParaRPr lang="en-GB" dirty="0">
              <a:solidFill>
                <a:schemeClr val="tx1"/>
              </a:solidFill>
            </a:endParaRPr>
          </a:p>
        </p:txBody>
      </p:sp>
      <p:pic>
        <p:nvPicPr>
          <p:cNvPr id="1026"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482" y="1567985"/>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5593" y="3190623"/>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7300331" y="2287120"/>
            <a:ext cx="4572000" cy="1143000"/>
          </a:xfrm>
          <a:prstGeom prst="rect">
            <a:avLst/>
          </a:prstGeom>
        </p:spPr>
      </p:pic>
      <p:pic>
        <p:nvPicPr>
          <p:cNvPr id="1028" name="Picture 4" descr="Image result for benefit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495" y="4377647"/>
            <a:ext cx="4383085" cy="1246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0" y="3549119"/>
            <a:ext cx="5341461" cy="2585323"/>
          </a:xfrm>
          <a:prstGeom prst="rect">
            <a:avLst/>
          </a:prstGeom>
          <a:noFill/>
        </p:spPr>
        <p:txBody>
          <a:bodyPr wrap="square" rtlCol="0">
            <a:spAutoFit/>
          </a:bodyPr>
          <a:lstStyle/>
          <a:p>
            <a:r>
              <a:rPr lang="en-GB" dirty="0">
                <a:latin typeface="Arial Black" panose="020B0A04020102020204" pitchFamily="34" charset="0"/>
              </a:rPr>
              <a:t>Product branding may require a high investment</a:t>
            </a:r>
          </a:p>
          <a:p>
            <a:endParaRPr lang="en-GB" dirty="0">
              <a:latin typeface="Arial Black" panose="020B0A04020102020204" pitchFamily="34" charset="0"/>
            </a:endParaRPr>
          </a:p>
          <a:p>
            <a:r>
              <a:rPr lang="en-GB" dirty="0">
                <a:latin typeface="Arial Black" panose="020B0A04020102020204" pitchFamily="34" charset="0"/>
              </a:rPr>
              <a:t>Product branding may take many years to build up</a:t>
            </a:r>
          </a:p>
          <a:p>
            <a:endParaRPr lang="en-GB" dirty="0"/>
          </a:p>
          <a:p>
            <a:r>
              <a:rPr lang="en-GB" dirty="0">
                <a:latin typeface="Arial Black" panose="020B0A04020102020204" pitchFamily="34" charset="0"/>
              </a:rPr>
              <a:t>Limited flexibility when the product tries to develop new lines in the range beyond what they are known for</a:t>
            </a:r>
          </a:p>
        </p:txBody>
      </p:sp>
      <p:sp>
        <p:nvSpPr>
          <p:cNvPr id="4" name="TextBox 3"/>
          <p:cNvSpPr txBox="1"/>
          <p:nvPr/>
        </p:nvSpPr>
        <p:spPr>
          <a:xfrm>
            <a:off x="1040524" y="1735899"/>
            <a:ext cx="4761186" cy="3416320"/>
          </a:xfrm>
          <a:prstGeom prst="rect">
            <a:avLst/>
          </a:prstGeom>
          <a:noFill/>
        </p:spPr>
        <p:txBody>
          <a:bodyPr wrap="square" rtlCol="0">
            <a:spAutoFit/>
          </a:bodyPr>
          <a:lstStyle/>
          <a:p>
            <a:r>
              <a:rPr lang="en-GB" dirty="0">
                <a:latin typeface="Arial Black" panose="020B0A04020102020204" pitchFamily="34" charset="0"/>
              </a:rPr>
              <a:t>Branded products can command higher prices that non-branded</a:t>
            </a:r>
          </a:p>
          <a:p>
            <a:endParaRPr lang="en-GB" dirty="0">
              <a:latin typeface="Arial Black" panose="020B0A04020102020204" pitchFamily="34" charset="0"/>
            </a:endParaRPr>
          </a:p>
          <a:p>
            <a:r>
              <a:rPr lang="en-GB" dirty="0">
                <a:latin typeface="Arial Black" panose="020B0A04020102020204" pitchFamily="34" charset="0"/>
              </a:rPr>
              <a:t>Businesses therefore can expect higher profits from branded cash cows</a:t>
            </a:r>
          </a:p>
          <a:p>
            <a:endParaRPr lang="en-GB" dirty="0">
              <a:latin typeface="Arial Black" panose="020B0A04020102020204" pitchFamily="34" charset="0"/>
            </a:endParaRPr>
          </a:p>
          <a:p>
            <a:r>
              <a:rPr lang="en-GB" dirty="0">
                <a:latin typeface="Arial Black" panose="020B0A04020102020204" pitchFamily="34" charset="0"/>
              </a:rPr>
              <a:t>Good branding differentiates the product and creates customer loyalty</a:t>
            </a:r>
          </a:p>
          <a:p>
            <a:endParaRPr lang="en-GB" dirty="0"/>
          </a:p>
          <a:p>
            <a:endParaRPr lang="en-GB" dirty="0"/>
          </a:p>
        </p:txBody>
      </p:sp>
      <p:pic>
        <p:nvPicPr>
          <p:cNvPr id="10" name="Picture 9" descr="Image result for kitkat logo"/>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678352" y="365124"/>
            <a:ext cx="1675448" cy="1325563"/>
          </a:xfrm>
          <a:prstGeom prst="rect">
            <a:avLst/>
          </a:prstGeom>
          <a:noFill/>
          <a:ln>
            <a:noFill/>
          </a:ln>
        </p:spPr>
      </p:pic>
    </p:spTree>
    <p:extLst>
      <p:ext uri="{BB962C8B-B14F-4D97-AF65-F5344CB8AC3E}">
        <p14:creationId xmlns:p14="http://schemas.microsoft.com/office/powerpoint/2010/main" val="3227001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Own brand products</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Own brand or own label products are made by a manufacturer on behalf of a supermarket</a:t>
            </a:r>
          </a:p>
          <a:p>
            <a:r>
              <a:rPr lang="en-GB" dirty="0"/>
              <a:t>In ASDA the range is called _</a:t>
            </a:r>
            <a:r>
              <a:rPr lang="en-GB" b="1" dirty="0"/>
              <a:t>__________</a:t>
            </a:r>
            <a:r>
              <a:rPr lang="en-GB" dirty="0"/>
              <a:t>____</a:t>
            </a:r>
          </a:p>
          <a:p>
            <a:r>
              <a:rPr lang="en-GB" dirty="0"/>
              <a:t>In Sainsbury's it is called</a:t>
            </a:r>
          </a:p>
          <a:p>
            <a:r>
              <a:rPr lang="en-GB" dirty="0"/>
              <a:t>_______________</a:t>
            </a:r>
          </a:p>
          <a:p>
            <a:r>
              <a:rPr lang="en-GB" dirty="0"/>
              <a:t>In TESCO it is called</a:t>
            </a:r>
          </a:p>
          <a:p>
            <a:r>
              <a:rPr lang="en-GB" dirty="0"/>
              <a:t>________________</a:t>
            </a:r>
          </a:p>
        </p:txBody>
      </p:sp>
      <p:pic>
        <p:nvPicPr>
          <p:cNvPr id="2" name="Content Placeholder 1">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413451"/>
            <a:ext cx="5181600" cy="3175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 result for smartprice logo"/>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514840" y="365124"/>
            <a:ext cx="1838960" cy="1325563"/>
          </a:xfrm>
          <a:prstGeom prst="rect">
            <a:avLst/>
          </a:prstGeom>
          <a:noFill/>
          <a:ln>
            <a:noFill/>
          </a:ln>
        </p:spPr>
      </p:pic>
      <p:sp>
        <p:nvSpPr>
          <p:cNvPr id="3" name="Rectangle 2">
            <a:extLst>
              <a:ext uri="{FF2B5EF4-FFF2-40B4-BE49-F238E27FC236}">
                <a16:creationId xmlns:a16="http://schemas.microsoft.com/office/drawing/2014/main" id="{503D9BB0-14B3-4D35-B00B-1CA856A69E15}"/>
              </a:ext>
            </a:extLst>
          </p:cNvPr>
          <p:cNvSpPr/>
          <p:nvPr/>
        </p:nvSpPr>
        <p:spPr>
          <a:xfrm>
            <a:off x="1219881" y="3631962"/>
            <a:ext cx="1979837" cy="369332"/>
          </a:xfrm>
          <a:prstGeom prst="rect">
            <a:avLst/>
          </a:prstGeom>
        </p:spPr>
        <p:txBody>
          <a:bodyPr wrap="none">
            <a:spAutoFit/>
          </a:bodyPr>
          <a:lstStyle/>
          <a:p>
            <a:r>
              <a:rPr lang="en-GB" dirty="0"/>
              <a:t>ASDA = smart price</a:t>
            </a:r>
          </a:p>
        </p:txBody>
      </p:sp>
      <p:sp>
        <p:nvSpPr>
          <p:cNvPr id="7" name="Rectangle 6">
            <a:extLst>
              <a:ext uri="{FF2B5EF4-FFF2-40B4-BE49-F238E27FC236}">
                <a16:creationId xmlns:a16="http://schemas.microsoft.com/office/drawing/2014/main" id="{AFE683BA-862E-4277-93A6-2DE7F174F51C}"/>
              </a:ext>
            </a:extLst>
          </p:cNvPr>
          <p:cNvSpPr/>
          <p:nvPr/>
        </p:nvSpPr>
        <p:spPr>
          <a:xfrm>
            <a:off x="1159031" y="5458579"/>
            <a:ext cx="2040687" cy="369332"/>
          </a:xfrm>
          <a:prstGeom prst="rect">
            <a:avLst/>
          </a:prstGeom>
        </p:spPr>
        <p:txBody>
          <a:bodyPr wrap="none">
            <a:spAutoFit/>
          </a:bodyPr>
          <a:lstStyle/>
          <a:p>
            <a:r>
              <a:rPr lang="en-GB" dirty="0"/>
              <a:t>Tesco=- Value range</a:t>
            </a:r>
          </a:p>
        </p:txBody>
      </p:sp>
      <p:sp>
        <p:nvSpPr>
          <p:cNvPr id="8" name="Rectangle 7">
            <a:extLst>
              <a:ext uri="{FF2B5EF4-FFF2-40B4-BE49-F238E27FC236}">
                <a16:creationId xmlns:a16="http://schemas.microsoft.com/office/drawing/2014/main" id="{A58CADA3-118A-4C56-AC07-21C7394E562A}"/>
              </a:ext>
            </a:extLst>
          </p:cNvPr>
          <p:cNvSpPr/>
          <p:nvPr/>
        </p:nvSpPr>
        <p:spPr>
          <a:xfrm>
            <a:off x="1159031" y="4545270"/>
            <a:ext cx="2022861" cy="369332"/>
          </a:xfrm>
          <a:prstGeom prst="rect">
            <a:avLst/>
          </a:prstGeom>
        </p:spPr>
        <p:txBody>
          <a:bodyPr wrap="none">
            <a:spAutoFit/>
          </a:bodyPr>
          <a:lstStyle/>
          <a:p>
            <a:r>
              <a:rPr lang="en-GB" dirty="0"/>
              <a:t>Sainsbury's = Basics</a:t>
            </a:r>
          </a:p>
        </p:txBody>
      </p:sp>
    </p:spTree>
    <p:extLst>
      <p:ext uri="{BB962C8B-B14F-4D97-AF65-F5344CB8AC3E}">
        <p14:creationId xmlns:p14="http://schemas.microsoft.com/office/powerpoint/2010/main" val="42387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Own brand products</a:t>
            </a:r>
            <a:endParaRPr lang="en-GB" dirty="0">
              <a:solidFill>
                <a:schemeClr val="tx1"/>
              </a:solidFill>
            </a:endParaRPr>
          </a:p>
        </p:txBody>
      </p:sp>
      <p:pic>
        <p:nvPicPr>
          <p:cNvPr id="1026"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482" y="1567985"/>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a/ad/Flowchart_Terminal.svg/1024px-Flowchart_Terminal.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5593" y="3190623"/>
            <a:ext cx="6490552" cy="3245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7300331" y="2287120"/>
            <a:ext cx="4572000" cy="1143000"/>
          </a:xfrm>
          <a:prstGeom prst="rect">
            <a:avLst/>
          </a:prstGeom>
        </p:spPr>
      </p:pic>
      <p:pic>
        <p:nvPicPr>
          <p:cNvPr id="1028" name="Picture 4" descr="Image result for benefit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495" y="4377647"/>
            <a:ext cx="4383085" cy="1246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6952" y="2196662"/>
            <a:ext cx="4414827" cy="2031325"/>
          </a:xfrm>
          <a:prstGeom prst="rect">
            <a:avLst/>
          </a:prstGeom>
          <a:noFill/>
        </p:spPr>
        <p:txBody>
          <a:bodyPr wrap="square" rtlCol="0">
            <a:spAutoFit/>
          </a:bodyPr>
          <a:lstStyle/>
          <a:p>
            <a:r>
              <a:rPr lang="en-GB" dirty="0">
                <a:latin typeface="Arial Black" panose="020B0A04020102020204" pitchFamily="34" charset="0"/>
              </a:rPr>
              <a:t>Boosts customer loyalty to the supermarket</a:t>
            </a:r>
          </a:p>
          <a:p>
            <a:endParaRPr lang="en-GB" dirty="0">
              <a:latin typeface="Arial Black" panose="020B0A04020102020204" pitchFamily="34" charset="0"/>
            </a:endParaRPr>
          </a:p>
          <a:p>
            <a:r>
              <a:rPr lang="en-GB" dirty="0">
                <a:latin typeface="Arial Black" panose="020B0A04020102020204" pitchFamily="34" charset="0"/>
              </a:rPr>
              <a:t>Competes with manufacturers brands</a:t>
            </a:r>
          </a:p>
          <a:p>
            <a:endParaRPr lang="en-GB" dirty="0">
              <a:latin typeface="Arial Black" panose="020B0A04020102020204" pitchFamily="34" charset="0"/>
            </a:endParaRPr>
          </a:p>
          <a:p>
            <a:r>
              <a:rPr lang="en-GB" dirty="0">
                <a:latin typeface="Arial Black" panose="020B0A04020102020204" pitchFamily="34" charset="0"/>
              </a:rPr>
              <a:t>Fills gaps left by the competition</a:t>
            </a:r>
          </a:p>
        </p:txBody>
      </p:sp>
      <p:sp>
        <p:nvSpPr>
          <p:cNvPr id="4" name="TextBox 3"/>
          <p:cNvSpPr txBox="1"/>
          <p:nvPr/>
        </p:nvSpPr>
        <p:spPr>
          <a:xfrm>
            <a:off x="6126249" y="3699437"/>
            <a:ext cx="4830629" cy="1754326"/>
          </a:xfrm>
          <a:prstGeom prst="rect">
            <a:avLst/>
          </a:prstGeom>
          <a:noFill/>
        </p:spPr>
        <p:txBody>
          <a:bodyPr wrap="square" rtlCol="0">
            <a:spAutoFit/>
          </a:bodyPr>
          <a:lstStyle/>
          <a:p>
            <a:r>
              <a:rPr lang="en-GB" dirty="0">
                <a:latin typeface="Arial Black" panose="020B0A04020102020204" pitchFamily="34" charset="0"/>
              </a:rPr>
              <a:t>Store brands are a mixed bag and can be made by numerous companies under the supermarket’s name, so ketchup might be great but cornflakes might taste like carpet tiles</a:t>
            </a:r>
          </a:p>
        </p:txBody>
      </p:sp>
      <p:pic>
        <p:nvPicPr>
          <p:cNvPr id="11" name="Picture 10" descr="Image result for smartprice logo"/>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514840" y="365124"/>
            <a:ext cx="1838960" cy="1325563"/>
          </a:xfrm>
          <a:prstGeom prst="rect">
            <a:avLst/>
          </a:prstGeom>
          <a:noFill/>
          <a:ln>
            <a:noFill/>
          </a:ln>
        </p:spPr>
      </p:pic>
    </p:spTree>
    <p:extLst>
      <p:ext uri="{BB962C8B-B14F-4D97-AF65-F5344CB8AC3E}">
        <p14:creationId xmlns:p14="http://schemas.microsoft.com/office/powerpoint/2010/main" val="1782893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Rebranding</a:t>
            </a:r>
          </a:p>
        </p:txBody>
      </p:sp>
      <p:sp>
        <p:nvSpPr>
          <p:cNvPr id="7" name="Content Placeholder 6"/>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GB" dirty="0"/>
              <a:t>Rebranding is a marketing strategy in which a new:</a:t>
            </a:r>
          </a:p>
          <a:p>
            <a:pPr lvl="1"/>
            <a:r>
              <a:rPr lang="en-GB" dirty="0"/>
              <a:t>Name</a:t>
            </a:r>
          </a:p>
          <a:p>
            <a:pPr lvl="1"/>
            <a:r>
              <a:rPr lang="en-GB" dirty="0"/>
              <a:t>Symbol</a:t>
            </a:r>
          </a:p>
          <a:p>
            <a:pPr lvl="1"/>
            <a:r>
              <a:rPr lang="en-GB" dirty="0"/>
              <a:t>Term</a:t>
            </a:r>
          </a:p>
          <a:p>
            <a:pPr lvl="1"/>
            <a:r>
              <a:rPr lang="en-GB" dirty="0"/>
              <a:t>Design</a:t>
            </a:r>
          </a:p>
          <a:p>
            <a:pPr lvl="1"/>
            <a:r>
              <a:rPr lang="en-GB" dirty="0"/>
              <a:t>Or combination of the above</a:t>
            </a:r>
          </a:p>
          <a:p>
            <a:pPr marL="0" indent="0">
              <a:buNone/>
            </a:pPr>
            <a:r>
              <a:rPr lang="en-GB" dirty="0"/>
              <a:t>Will be developed for an established brand with the intention of developing a new differentiated identity in the minds of consumers, investors and / or competitors</a:t>
            </a:r>
          </a:p>
        </p:txBody>
      </p:sp>
      <p:sp>
        <p:nvSpPr>
          <p:cNvPr id="2" name="Content Placeholder 1"/>
          <p:cNvSpPr>
            <a:spLocks noGrp="1"/>
          </p:cNvSpPr>
          <p:nvPr>
            <p:ph sz="half" idx="2"/>
          </p:nvPr>
        </p:nvSpPr>
        <p:spPr/>
        <p:txBody>
          <a:bodyPr>
            <a:normAutofit fontScale="92500" lnSpcReduction="10000"/>
          </a:bodyPr>
          <a:lstStyle/>
          <a:p>
            <a:endParaRPr lang="en-GB"/>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6507"/>
          <a:stretch/>
        </p:blipFill>
        <p:spPr>
          <a:xfrm>
            <a:off x="6096000" y="2112579"/>
            <a:ext cx="2781300" cy="4123121"/>
          </a:xfrm>
          <a:prstGeom prst="rect">
            <a:avLst/>
          </a:prstGeom>
        </p:spPr>
      </p:pic>
      <p:pic>
        <p:nvPicPr>
          <p:cNvPr id="6" name="Picture 5"/>
          <p:cNvPicPr>
            <a:picLocks noChangeAspect="1"/>
          </p:cNvPicPr>
          <p:nvPr/>
        </p:nvPicPr>
        <p:blipFill>
          <a:blip r:embed="rId4"/>
          <a:stretch>
            <a:fillRect/>
          </a:stretch>
        </p:blipFill>
        <p:spPr>
          <a:xfrm>
            <a:off x="8877300" y="2138363"/>
            <a:ext cx="2724150" cy="4038600"/>
          </a:xfrm>
          <a:prstGeom prst="rect">
            <a:avLst/>
          </a:prstGeom>
        </p:spPr>
      </p:pic>
      <p:sp>
        <p:nvSpPr>
          <p:cNvPr id="8" name="TextBox 7"/>
          <p:cNvSpPr txBox="1"/>
          <p:nvPr/>
        </p:nvSpPr>
        <p:spPr>
          <a:xfrm>
            <a:off x="6096000" y="5566371"/>
            <a:ext cx="5486400" cy="923330"/>
          </a:xfrm>
          <a:prstGeom prst="rect">
            <a:avLst/>
          </a:prstGeom>
          <a:solidFill>
            <a:srgbClr val="FFFF00"/>
          </a:solidFill>
        </p:spPr>
        <p:txBody>
          <a:bodyPr wrap="square" rtlCol="0">
            <a:spAutoFit/>
          </a:bodyPr>
          <a:lstStyle/>
          <a:p>
            <a:r>
              <a:rPr lang="en-GB" dirty="0">
                <a:latin typeface="Arial Rounded MT Bold" panose="020F0704030504030204" pitchFamily="34" charset="0"/>
              </a:rPr>
              <a:t>Carry out some research and find out why Coco Pops rebranded as Cocoa Krispies and why it isn’t still called that today</a:t>
            </a:r>
          </a:p>
        </p:txBody>
      </p:sp>
      <p:sp>
        <p:nvSpPr>
          <p:cNvPr id="5" name="Rectangle 4">
            <a:extLst>
              <a:ext uri="{FF2B5EF4-FFF2-40B4-BE49-F238E27FC236}">
                <a16:creationId xmlns:a16="http://schemas.microsoft.com/office/drawing/2014/main" id="{C7352FE1-BDEE-4EF0-A4EF-FACCE2313339}"/>
              </a:ext>
            </a:extLst>
          </p:cNvPr>
          <p:cNvSpPr/>
          <p:nvPr/>
        </p:nvSpPr>
        <p:spPr>
          <a:xfrm>
            <a:off x="0" y="4614777"/>
            <a:ext cx="6885214" cy="22432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Top 6 most controversial rebranding exercise?</a:t>
            </a:r>
          </a:p>
          <a:p>
            <a:pPr algn="ctr"/>
            <a:r>
              <a:rPr lang="en-GB" dirty="0">
                <a:solidFill>
                  <a:schemeClr val="tx1"/>
                </a:solidFill>
              </a:rPr>
              <a:t>https://www.fluidbranding.com/news/whyd-they-do-that-6-big-brand-name-changes-that-baffled-consumers</a:t>
            </a:r>
          </a:p>
        </p:txBody>
      </p:sp>
      <p:sp>
        <p:nvSpPr>
          <p:cNvPr id="9" name="Rectangle 8">
            <a:extLst>
              <a:ext uri="{FF2B5EF4-FFF2-40B4-BE49-F238E27FC236}">
                <a16:creationId xmlns:a16="http://schemas.microsoft.com/office/drawing/2014/main" id="{37BBF67F-7BB5-4C86-B48F-9E444C9B4814}"/>
              </a:ext>
            </a:extLst>
          </p:cNvPr>
          <p:cNvSpPr/>
          <p:nvPr/>
        </p:nvSpPr>
        <p:spPr>
          <a:xfrm>
            <a:off x="0" y="5216843"/>
            <a:ext cx="6885214" cy="10390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Assess the arguments in favour and against the rebranding of foodstuffs.</a:t>
            </a:r>
            <a:endParaRPr lang="en-GB" dirty="0">
              <a:solidFill>
                <a:schemeClr val="tx1"/>
              </a:solidFill>
            </a:endParaRPr>
          </a:p>
        </p:txBody>
      </p:sp>
    </p:spTree>
    <p:extLst>
      <p:ext uri="{BB962C8B-B14F-4D97-AF65-F5344CB8AC3E}">
        <p14:creationId xmlns:p14="http://schemas.microsoft.com/office/powerpoint/2010/main" val="5532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70D82-BD1F-4F78-9F16-2C9D23BF9561}"/>
              </a:ext>
            </a:extLst>
          </p:cNvPr>
          <p:cNvSpPr>
            <a:spLocks noGrp="1"/>
          </p:cNvSpPr>
          <p:nvPr>
            <p:ph type="title"/>
          </p:nvPr>
        </p:nvSpPr>
        <p:spPr>
          <a:xfrm>
            <a:off x="838200" y="365126"/>
            <a:ext cx="10515600" cy="826366"/>
          </a:xfrm>
          <a:ln>
            <a:solidFill>
              <a:schemeClr val="tx1"/>
            </a:solidFill>
          </a:ln>
        </p:spPr>
        <p:txBody>
          <a:bodyPr/>
          <a:lstStyle/>
          <a:p>
            <a:r>
              <a:rPr lang="en-GB" dirty="0"/>
              <a:t>Purpose of Promotion</a:t>
            </a:r>
          </a:p>
        </p:txBody>
      </p:sp>
      <p:sp>
        <p:nvSpPr>
          <p:cNvPr id="3" name="Content Placeholder 2">
            <a:extLst>
              <a:ext uri="{FF2B5EF4-FFF2-40B4-BE49-F238E27FC236}">
                <a16:creationId xmlns:a16="http://schemas.microsoft.com/office/drawing/2014/main" id="{51605CB0-1745-4EC2-B432-71564E1B96DE}"/>
              </a:ext>
            </a:extLst>
          </p:cNvPr>
          <p:cNvSpPr>
            <a:spLocks noGrp="1"/>
          </p:cNvSpPr>
          <p:nvPr>
            <p:ph idx="1"/>
          </p:nvPr>
        </p:nvSpPr>
        <p:spPr>
          <a:xfrm>
            <a:off x="5112326" y="1825625"/>
            <a:ext cx="6241473" cy="4351338"/>
          </a:xfrm>
        </p:spPr>
        <p:txBody>
          <a:bodyPr/>
          <a:lstStyle/>
          <a:p>
            <a:r>
              <a:rPr lang="en-GB" dirty="0"/>
              <a:t>Raise awareness/inform</a:t>
            </a:r>
          </a:p>
          <a:p>
            <a:endParaRPr lang="en-GB" dirty="0">
              <a:hlinkClick r:id="rId3"/>
            </a:endParaRPr>
          </a:p>
          <a:p>
            <a:endParaRPr lang="en-GB" dirty="0">
              <a:hlinkClick r:id="rId3"/>
            </a:endParaRPr>
          </a:p>
          <a:p>
            <a:r>
              <a:rPr lang="en-GB" dirty="0">
                <a:hlinkClick r:id="rId3"/>
              </a:rPr>
              <a:t>Persuasive</a:t>
            </a:r>
            <a:endParaRPr lang="en-GB" dirty="0"/>
          </a:p>
          <a:p>
            <a:endParaRPr lang="en-GB" dirty="0"/>
          </a:p>
          <a:p>
            <a:endParaRPr lang="en-GB" dirty="0"/>
          </a:p>
          <a:p>
            <a:endParaRPr lang="en-GB" dirty="0"/>
          </a:p>
          <a:p>
            <a:r>
              <a:rPr lang="en-GB" dirty="0"/>
              <a:t>Remind</a:t>
            </a:r>
          </a:p>
        </p:txBody>
      </p:sp>
      <p:pic>
        <p:nvPicPr>
          <p:cNvPr id="4" name="Picture 3">
            <a:extLst>
              <a:ext uri="{FF2B5EF4-FFF2-40B4-BE49-F238E27FC236}">
                <a16:creationId xmlns:a16="http://schemas.microsoft.com/office/drawing/2014/main" id="{98551BCF-A59D-42BB-905F-37C1ECAC25B0}"/>
              </a:ext>
            </a:extLst>
          </p:cNvPr>
          <p:cNvPicPr>
            <a:picLocks noChangeAspect="1"/>
          </p:cNvPicPr>
          <p:nvPr/>
        </p:nvPicPr>
        <p:blipFill>
          <a:blip r:embed="rId4"/>
          <a:stretch>
            <a:fillRect/>
          </a:stretch>
        </p:blipFill>
        <p:spPr>
          <a:xfrm>
            <a:off x="838200" y="1375887"/>
            <a:ext cx="4102677" cy="5250814"/>
          </a:xfrm>
          <a:prstGeom prst="rect">
            <a:avLst/>
          </a:prstGeom>
        </p:spPr>
      </p:pic>
      <p:pic>
        <p:nvPicPr>
          <p:cNvPr id="1028" name="Picture 4" descr="What is Informative Advertising: Basics - Definition | SendPulse">
            <a:extLst>
              <a:ext uri="{FF2B5EF4-FFF2-40B4-BE49-F238E27FC236}">
                <a16:creationId xmlns:a16="http://schemas.microsoft.com/office/drawing/2014/main" id="{AE9A753A-CE0A-4258-B8AA-97C34FD0C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4291" y="2337703"/>
            <a:ext cx="3170957" cy="1785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Reminder Advertising?">
            <a:extLst>
              <a:ext uri="{FF2B5EF4-FFF2-40B4-BE49-F238E27FC236}">
                <a16:creationId xmlns:a16="http://schemas.microsoft.com/office/drawing/2014/main" id="{9B6C2CB4-1F0A-4007-9297-6D84D70069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55" t="5516" r="3283" b="6484"/>
          <a:stretch/>
        </p:blipFill>
        <p:spPr bwMode="auto">
          <a:xfrm>
            <a:off x="7542204" y="4837292"/>
            <a:ext cx="2816665" cy="187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09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Rebranding example – old spice</a:t>
            </a:r>
          </a:p>
        </p:txBody>
      </p:sp>
      <p:pic>
        <p:nvPicPr>
          <p:cNvPr id="4" name="Content Placeholder 3">
            <a:hlinkClick r:id="rId2"/>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000615"/>
            <a:ext cx="5181600" cy="3728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p:txBody>
          <a:bodyPr/>
          <a:lstStyle/>
          <a:p>
            <a:r>
              <a:rPr lang="en-GB" dirty="0"/>
              <a:t>2010 Old Spice a men’s body care range wanted to change from their traditional older customer to a new younger customer image</a:t>
            </a:r>
          </a:p>
          <a:p>
            <a:r>
              <a:rPr lang="en-GB" dirty="0"/>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5651" y="4267427"/>
            <a:ext cx="2950028" cy="221252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5679" y="3932238"/>
            <a:ext cx="2882900" cy="2882900"/>
          </a:xfrm>
          <a:prstGeom prst="rect">
            <a:avLst/>
          </a:prstGeom>
        </p:spPr>
      </p:pic>
      <p:pic>
        <p:nvPicPr>
          <p:cNvPr id="9" name="Picture 8" descr="Image result for ol;dspice logo"/>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24949" y="365124"/>
            <a:ext cx="2333625" cy="1325563"/>
          </a:xfrm>
          <a:prstGeom prst="rect">
            <a:avLst/>
          </a:prstGeom>
          <a:noFill/>
          <a:ln>
            <a:noFill/>
          </a:ln>
        </p:spPr>
      </p:pic>
      <p:sp>
        <p:nvSpPr>
          <p:cNvPr id="3" name="TextBox 2"/>
          <p:cNvSpPr txBox="1"/>
          <p:nvPr/>
        </p:nvSpPr>
        <p:spPr>
          <a:xfrm>
            <a:off x="1332186" y="5992297"/>
            <a:ext cx="2835007" cy="369332"/>
          </a:xfrm>
          <a:prstGeom prst="rect">
            <a:avLst/>
          </a:prstGeom>
          <a:solidFill>
            <a:srgbClr val="C00000"/>
          </a:solidFill>
        </p:spPr>
        <p:txBody>
          <a:bodyPr wrap="none" rtlCol="0">
            <a:spAutoFit/>
          </a:bodyPr>
          <a:lstStyle/>
          <a:p>
            <a:r>
              <a:rPr lang="en-GB" dirty="0">
                <a:solidFill>
                  <a:schemeClr val="bg1"/>
                </a:solidFill>
              </a:rPr>
              <a:t>Now watch this ad too </a:t>
            </a:r>
            <a:r>
              <a:rPr lang="en-GB" dirty="0">
                <a:solidFill>
                  <a:schemeClr val="bg1"/>
                </a:solidFill>
                <a:hlinkClick r:id="rId8"/>
              </a:rPr>
              <a:t>HERE</a:t>
            </a:r>
            <a:endParaRPr lang="en-GB" dirty="0">
              <a:solidFill>
                <a:schemeClr val="bg1"/>
              </a:solidFill>
            </a:endParaRPr>
          </a:p>
        </p:txBody>
      </p:sp>
      <p:sp>
        <p:nvSpPr>
          <p:cNvPr id="8" name="Rectangle 7">
            <a:extLst>
              <a:ext uri="{FF2B5EF4-FFF2-40B4-BE49-F238E27FC236}">
                <a16:creationId xmlns:a16="http://schemas.microsoft.com/office/drawing/2014/main" id="{00EB8482-4401-4FB9-88EF-EB86CEEF930A}"/>
              </a:ext>
            </a:extLst>
          </p:cNvPr>
          <p:cNvSpPr/>
          <p:nvPr/>
        </p:nvSpPr>
        <p:spPr>
          <a:xfrm>
            <a:off x="838200" y="5992297"/>
            <a:ext cx="11340379" cy="8657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hlinkClick r:id="rId9"/>
              </a:rPr>
              <a:t>Link</a:t>
            </a:r>
            <a:r>
              <a:rPr lang="en-GB" sz="2800" dirty="0">
                <a:solidFill>
                  <a:schemeClr val="tx1"/>
                </a:solidFill>
              </a:rPr>
              <a:t> </a:t>
            </a:r>
            <a:r>
              <a:rPr lang="en-GB" sz="2800" dirty="0">
                <a:solidFill>
                  <a:schemeClr val="tx1"/>
                </a:solidFill>
                <a:hlinkClick r:id="rId10"/>
              </a:rPr>
              <a:t>Link2</a:t>
            </a:r>
            <a:r>
              <a:rPr lang="en-GB" sz="2800" dirty="0">
                <a:solidFill>
                  <a:schemeClr val="tx1"/>
                </a:solidFill>
              </a:rPr>
              <a:t> Has the rebranding of Old Spice been a success? </a:t>
            </a:r>
          </a:p>
        </p:txBody>
      </p:sp>
      <p:sp>
        <p:nvSpPr>
          <p:cNvPr id="10" name="Rectangle 9">
            <a:extLst>
              <a:ext uri="{FF2B5EF4-FFF2-40B4-BE49-F238E27FC236}">
                <a16:creationId xmlns:a16="http://schemas.microsoft.com/office/drawing/2014/main" id="{00EE1C1F-44F7-440B-89C8-8EBB82426162}"/>
              </a:ext>
            </a:extLst>
          </p:cNvPr>
          <p:cNvSpPr/>
          <p:nvPr/>
        </p:nvSpPr>
        <p:spPr>
          <a:xfrm>
            <a:off x="4602931" y="3244334"/>
            <a:ext cx="2986138" cy="369332"/>
          </a:xfrm>
          <a:prstGeom prst="rect">
            <a:avLst/>
          </a:prstGeom>
        </p:spPr>
        <p:txBody>
          <a:bodyPr wrap="none">
            <a:spAutoFit/>
          </a:bodyPr>
          <a:lstStyle/>
          <a:p>
            <a:r>
              <a:rPr lang="en-GB" dirty="0"/>
              <a:t>https://youtu.be/jVf-TlUYmZ8</a:t>
            </a:r>
          </a:p>
        </p:txBody>
      </p:sp>
      <p:sp>
        <p:nvSpPr>
          <p:cNvPr id="11" name="Rectangle 10">
            <a:extLst>
              <a:ext uri="{FF2B5EF4-FFF2-40B4-BE49-F238E27FC236}">
                <a16:creationId xmlns:a16="http://schemas.microsoft.com/office/drawing/2014/main" id="{6DDB43B9-AC29-4DFB-895F-89620DF4411A}"/>
              </a:ext>
            </a:extLst>
          </p:cNvPr>
          <p:cNvSpPr/>
          <p:nvPr/>
        </p:nvSpPr>
        <p:spPr>
          <a:xfrm>
            <a:off x="4602931" y="3244334"/>
            <a:ext cx="2986138" cy="369332"/>
          </a:xfrm>
          <a:prstGeom prst="rect">
            <a:avLst/>
          </a:prstGeom>
        </p:spPr>
        <p:txBody>
          <a:bodyPr wrap="none">
            <a:spAutoFit/>
          </a:bodyPr>
          <a:lstStyle/>
          <a:p>
            <a:r>
              <a:rPr lang="en-GB" dirty="0"/>
              <a:t>https://youtu.be/jVf-TlUYmZ8</a:t>
            </a:r>
          </a:p>
        </p:txBody>
      </p:sp>
      <p:sp>
        <p:nvSpPr>
          <p:cNvPr id="12" name="Rectangle 11">
            <a:extLst>
              <a:ext uri="{FF2B5EF4-FFF2-40B4-BE49-F238E27FC236}">
                <a16:creationId xmlns:a16="http://schemas.microsoft.com/office/drawing/2014/main" id="{D10C34F9-D19F-4900-B9A7-15255D78679A}"/>
              </a:ext>
            </a:extLst>
          </p:cNvPr>
          <p:cNvSpPr/>
          <p:nvPr/>
        </p:nvSpPr>
        <p:spPr>
          <a:xfrm>
            <a:off x="4602931" y="3244334"/>
            <a:ext cx="2986138" cy="369332"/>
          </a:xfrm>
          <a:prstGeom prst="rect">
            <a:avLst/>
          </a:prstGeom>
        </p:spPr>
        <p:txBody>
          <a:bodyPr wrap="none">
            <a:spAutoFit/>
          </a:bodyPr>
          <a:lstStyle/>
          <a:p>
            <a:r>
              <a:rPr lang="en-GB" dirty="0"/>
              <a:t>https://youtu.be/jVf-TlUYmZ8</a:t>
            </a:r>
          </a:p>
        </p:txBody>
      </p:sp>
    </p:spTree>
    <p:extLst>
      <p:ext uri="{BB962C8B-B14F-4D97-AF65-F5344CB8AC3E}">
        <p14:creationId xmlns:p14="http://schemas.microsoft.com/office/powerpoint/2010/main" val="274487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sz="6600" dirty="0"/>
              <a:t>1.3.2 Branding and Promotion</a:t>
            </a:r>
            <a:br>
              <a:rPr lang="en-GB" sz="6600" dirty="0"/>
            </a:br>
            <a:endParaRPr lang="en-GB" sz="105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0" indent="0">
              <a:buNone/>
            </a:pPr>
            <a:r>
              <a:rPr lang="en-GB" dirty="0"/>
              <a:t>a) Types of promotion</a:t>
            </a:r>
          </a:p>
          <a:p>
            <a:pPr marL="0" indent="0">
              <a:buNone/>
            </a:pPr>
            <a:r>
              <a:rPr lang="en-GB" dirty="0"/>
              <a:t>b) Types of branding</a:t>
            </a:r>
          </a:p>
          <a:p>
            <a:pPr marL="0" indent="0">
              <a:buNone/>
            </a:pPr>
            <a:r>
              <a:rPr lang="en-GB" dirty="0">
                <a:highlight>
                  <a:srgbClr val="FFFF00"/>
                </a:highlight>
              </a:rPr>
              <a:t>c) The benefits of strong branding:</a:t>
            </a:r>
          </a:p>
          <a:p>
            <a:pPr lvl="1"/>
            <a:r>
              <a:rPr lang="en-GB" dirty="0">
                <a:highlight>
                  <a:srgbClr val="FFFF00"/>
                </a:highlight>
              </a:rPr>
              <a:t>added value</a:t>
            </a:r>
          </a:p>
          <a:p>
            <a:pPr lvl="1"/>
            <a:r>
              <a:rPr lang="en-GB" dirty="0">
                <a:highlight>
                  <a:srgbClr val="FFFF00"/>
                </a:highlight>
              </a:rPr>
              <a:t>ability to charge premium prices</a:t>
            </a:r>
          </a:p>
          <a:p>
            <a:pPr lvl="1"/>
            <a:r>
              <a:rPr lang="en-GB" dirty="0">
                <a:highlight>
                  <a:srgbClr val="FFFF00"/>
                </a:highlight>
              </a:rPr>
              <a:t>reduced price elasticity of demand</a:t>
            </a:r>
          </a:p>
          <a:p>
            <a:pPr marL="0" indent="0">
              <a:buNone/>
            </a:pPr>
            <a:r>
              <a:rPr lang="en-GB" dirty="0"/>
              <a:t>d) Ways to build a brand</a:t>
            </a:r>
          </a:p>
          <a:p>
            <a:pPr lvl="1"/>
            <a:r>
              <a:rPr lang="en-GB" dirty="0"/>
              <a:t>unique selling points (USPs)/differentiation</a:t>
            </a:r>
          </a:p>
          <a:p>
            <a:pPr lvl="1"/>
            <a:r>
              <a:rPr lang="en-GB" dirty="0"/>
              <a:t>advertising</a:t>
            </a:r>
          </a:p>
          <a:p>
            <a:pPr lvl="1"/>
            <a:r>
              <a:rPr lang="en-GB" dirty="0"/>
              <a:t>sponsorship</a:t>
            </a:r>
          </a:p>
          <a:p>
            <a:pPr lvl="1"/>
            <a:r>
              <a:rPr lang="en-GB" dirty="0"/>
              <a:t>the use of social media</a:t>
            </a:r>
          </a:p>
          <a:p>
            <a:pPr marL="0" indent="0">
              <a:buNone/>
            </a:pPr>
            <a:r>
              <a:rPr lang="en-GB" dirty="0"/>
              <a:t>e) Changes in branding and promotion to reflect social trends:</a:t>
            </a:r>
          </a:p>
          <a:p>
            <a:pPr lvl="1"/>
            <a:r>
              <a:rPr lang="en-GB" dirty="0"/>
              <a:t>viral marketing</a:t>
            </a:r>
          </a:p>
          <a:p>
            <a:pPr lvl="1"/>
            <a:r>
              <a:rPr lang="en-GB" dirty="0"/>
              <a:t>social media</a:t>
            </a:r>
          </a:p>
          <a:p>
            <a:pPr lvl="1"/>
            <a:r>
              <a:rPr lang="en-GB" dirty="0"/>
              <a:t>emotional branding</a:t>
            </a:r>
          </a:p>
        </p:txBody>
      </p:sp>
    </p:spTree>
    <p:extLst>
      <p:ext uri="{BB962C8B-B14F-4D97-AF65-F5344CB8AC3E}">
        <p14:creationId xmlns:p14="http://schemas.microsoft.com/office/powerpoint/2010/main" val="89453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98767" y="3817257"/>
            <a:ext cx="11360150" cy="2577194"/>
          </a:xfrm>
        </p:spPr>
        <p:style>
          <a:lnRef idx="2">
            <a:schemeClr val="accent5"/>
          </a:lnRef>
          <a:fillRef idx="1">
            <a:schemeClr val="lt1"/>
          </a:fillRef>
          <a:effectRef idx="0">
            <a:schemeClr val="accent5"/>
          </a:effectRef>
          <a:fontRef idx="minor">
            <a:schemeClr val="dk1"/>
          </a:fontRef>
        </p:style>
        <p:txBody>
          <a:bodyPr>
            <a:normAutofit fontScale="92500"/>
          </a:bodyPr>
          <a:lstStyle/>
          <a:p>
            <a:r>
              <a:rPr lang="en-GB" sz="6600" b="1" dirty="0">
                <a:solidFill>
                  <a:srgbClr val="0070C0"/>
                </a:solidFill>
              </a:rPr>
              <a:t>c. The benefits of strong branding</a:t>
            </a:r>
          </a:p>
          <a:p>
            <a:pPr lvl="1"/>
            <a:r>
              <a:rPr lang="en-GB" sz="3000" dirty="0"/>
              <a:t>added value</a:t>
            </a:r>
          </a:p>
          <a:p>
            <a:pPr lvl="1"/>
            <a:r>
              <a:rPr lang="en-GB" sz="3000" dirty="0"/>
              <a:t>ability to charge premium prices</a:t>
            </a:r>
          </a:p>
          <a:p>
            <a:pPr lvl="1"/>
            <a:r>
              <a:rPr lang="en-GB" sz="3000" dirty="0"/>
              <a:t>reduced price elasticity of demand</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4076007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solidFill>
                  <a:schemeClr val="tx1"/>
                </a:solidFill>
              </a:rPr>
              <a:t>Added value</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A strong brand can add value to a product both for the consumer and for the business</a:t>
            </a:r>
          </a:p>
          <a:p>
            <a:r>
              <a:rPr lang="en-GB" dirty="0"/>
              <a:t>The kudos of having an apple </a:t>
            </a:r>
            <a:r>
              <a:rPr lang="en-GB" dirty="0" err="1"/>
              <a:t>iwatch</a:t>
            </a:r>
            <a:r>
              <a:rPr lang="en-GB" dirty="0"/>
              <a:t> for example</a:t>
            </a:r>
          </a:p>
          <a:p>
            <a:r>
              <a:rPr lang="en-GB" dirty="0"/>
              <a:t>The benefit for a business will be that the brand gains value that will help if it is sold to another company</a:t>
            </a:r>
          </a:p>
        </p:txBody>
      </p:sp>
      <p:pic>
        <p:nvPicPr>
          <p:cNvPr id="2" name="Content Placeholder 1">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327276" y="1825625"/>
            <a:ext cx="487144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iwatch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3539558"/>
            <a:ext cx="1263698" cy="46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15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solidFill>
                  <a:schemeClr val="tx1"/>
                </a:solidFill>
              </a:rPr>
              <a:t>Reduced PED</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PED stands for price elasticity of demand</a:t>
            </a:r>
          </a:p>
          <a:p>
            <a:r>
              <a:rPr lang="en-GB" dirty="0"/>
              <a:t>PED measures the responsiveness of demand to a change in price</a:t>
            </a:r>
          </a:p>
          <a:p>
            <a:r>
              <a:rPr lang="en-GB" dirty="0"/>
              <a:t>PED can be either </a:t>
            </a:r>
            <a:r>
              <a:rPr lang="en-GB" dirty="0">
                <a:latin typeface="Arial Black" panose="020B0A04020102020204" pitchFamily="34" charset="0"/>
              </a:rPr>
              <a:t>elastic</a:t>
            </a:r>
            <a:r>
              <a:rPr lang="en-GB" dirty="0"/>
              <a:t> or </a:t>
            </a:r>
            <a:r>
              <a:rPr lang="en-GB" dirty="0">
                <a:latin typeface="Arial Black" panose="020B0A04020102020204" pitchFamily="34" charset="0"/>
              </a:rPr>
              <a:t>inelastic</a:t>
            </a:r>
          </a:p>
          <a:p>
            <a:r>
              <a:rPr lang="en-GB" dirty="0"/>
              <a:t>Products / services that have elastic demand are responsive to a change in price, this means if the business puts prices up, then demand will fall</a:t>
            </a:r>
          </a:p>
          <a:p>
            <a:endParaRPr lang="en-GB" dirty="0"/>
          </a:p>
        </p:txBody>
      </p:sp>
      <p:sp>
        <p:nvSpPr>
          <p:cNvPr id="4" name="Content Placeholder 3"/>
          <p:cNvSpPr>
            <a:spLocks noGrp="1"/>
          </p:cNvSpPr>
          <p:nvPr>
            <p:ph sz="half" idx="2"/>
          </p:nvPr>
        </p:nvSpPr>
        <p:spPr>
          <a:xfrm rot="20601695">
            <a:off x="6592052" y="1383248"/>
            <a:ext cx="5181600" cy="3679825"/>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A well known brand will make the product more price inelastic – in other words it will reduce the PED</a:t>
            </a:r>
          </a:p>
          <a:p>
            <a:endParaRPr lang="en-GB" dirty="0"/>
          </a:p>
          <a:p>
            <a:r>
              <a:rPr lang="en-GB" dirty="0"/>
              <a:t>For example if you are shopping for McVities Hob Nobs then you will pay £1.50, £2.00, £2.50  if that is the product and brand that you want you will be unlikely to settle for an inferior brand</a:t>
            </a:r>
          </a:p>
          <a:p>
            <a:endParaRPr lang="en-GB" dirty="0"/>
          </a:p>
        </p:txBody>
      </p:sp>
      <p:sp>
        <p:nvSpPr>
          <p:cNvPr id="5" name="Rectangle 4">
            <a:extLst>
              <a:ext uri="{FF2B5EF4-FFF2-40B4-BE49-F238E27FC236}">
                <a16:creationId xmlns:a16="http://schemas.microsoft.com/office/drawing/2014/main" id="{A3F72F13-8FE7-4D02-9FB9-9304EBE20485}"/>
              </a:ext>
            </a:extLst>
          </p:cNvPr>
          <p:cNvSpPr/>
          <p:nvPr/>
        </p:nvSpPr>
        <p:spPr>
          <a:xfrm>
            <a:off x="838200" y="5992297"/>
            <a:ext cx="11340379" cy="8657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Explain how branding helps to reduce the PED.</a:t>
            </a:r>
          </a:p>
          <a:p>
            <a:pPr algn="ctr"/>
            <a:r>
              <a:rPr lang="en-GB" sz="2800" dirty="0">
                <a:solidFill>
                  <a:schemeClr val="tx1"/>
                </a:solidFill>
              </a:rPr>
              <a:t>Explain why businesses prefer demand for its products to be price inelastic. </a:t>
            </a:r>
          </a:p>
        </p:txBody>
      </p:sp>
    </p:spTree>
    <p:extLst>
      <p:ext uri="{BB962C8B-B14F-4D97-AF65-F5344CB8AC3E}">
        <p14:creationId xmlns:p14="http://schemas.microsoft.com/office/powerpoint/2010/main" val="7221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solidFill>
                  <a:schemeClr val="tx1"/>
                </a:solidFill>
              </a:rPr>
              <a:t>Ability to charge premium prices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Autofit/>
          </a:bodyPr>
          <a:lstStyle/>
          <a:p>
            <a:r>
              <a:rPr lang="en-GB" sz="2600" dirty="0"/>
              <a:t>When brands become household names – “I’m going to Hoover the house and then I’m going to write a letter with my Biro”</a:t>
            </a:r>
          </a:p>
          <a:p>
            <a:r>
              <a:rPr lang="en-GB" sz="2600" dirty="0"/>
              <a:t>They can then charge a premium price</a:t>
            </a:r>
          </a:p>
          <a:p>
            <a:r>
              <a:rPr lang="en-GB" sz="2600" dirty="0"/>
              <a:t>Consumers associate these Brandnomers with consistent quality and therefore will pay a higher price for them than a non-branded item</a:t>
            </a:r>
          </a:p>
        </p:txBody>
      </p:sp>
      <p:sp>
        <p:nvSpPr>
          <p:cNvPr id="4" name="Content Placeholder 3"/>
          <p:cNvSpPr>
            <a:spLocks noGrp="1"/>
          </p:cNvSpPr>
          <p:nvPr>
            <p:ph sz="half" idx="2"/>
          </p:nvPr>
        </p:nvSpPr>
        <p:spPr/>
        <p:txBody>
          <a:bodyPr>
            <a:normAutofit fontScale="70000" lnSpcReduction="20000"/>
          </a:bodyPr>
          <a:lstStyle/>
          <a:p>
            <a:r>
              <a:rPr lang="en-GB" dirty="0">
                <a:highlight>
                  <a:srgbClr val="FFFF00"/>
                </a:highlight>
              </a:rPr>
              <a:t>Brandnomers – how many of these are a brand name?</a:t>
            </a:r>
          </a:p>
          <a:p>
            <a:r>
              <a:rPr lang="en-GB" dirty="0" err="1"/>
              <a:t>Chapstick</a:t>
            </a:r>
            <a:endParaRPr lang="en-GB" dirty="0"/>
          </a:p>
          <a:p>
            <a:r>
              <a:rPr lang="en-GB" dirty="0" err="1"/>
              <a:t>Sellotape</a:t>
            </a:r>
            <a:endParaRPr lang="en-GB" dirty="0"/>
          </a:p>
          <a:p>
            <a:r>
              <a:rPr lang="en-GB" dirty="0"/>
              <a:t>Sharpie</a:t>
            </a:r>
          </a:p>
          <a:p>
            <a:r>
              <a:rPr lang="en-GB" dirty="0"/>
              <a:t>Jacuzzi</a:t>
            </a:r>
          </a:p>
          <a:p>
            <a:r>
              <a:rPr lang="en-GB" dirty="0"/>
              <a:t>Velcro</a:t>
            </a:r>
          </a:p>
          <a:p>
            <a:r>
              <a:rPr lang="en-GB" dirty="0"/>
              <a:t>Jet ski</a:t>
            </a:r>
          </a:p>
          <a:p>
            <a:r>
              <a:rPr lang="en-GB" dirty="0"/>
              <a:t>Bubble wrap</a:t>
            </a:r>
          </a:p>
          <a:p>
            <a:r>
              <a:rPr lang="en-GB" dirty="0"/>
              <a:t>Onesie</a:t>
            </a:r>
          </a:p>
          <a:p>
            <a:r>
              <a:rPr lang="en-GB" dirty="0"/>
              <a:t>Band-Aid</a:t>
            </a:r>
          </a:p>
          <a:p>
            <a:r>
              <a:rPr lang="en-GB" dirty="0"/>
              <a:t>Post-it</a:t>
            </a:r>
          </a:p>
          <a:p>
            <a:r>
              <a:rPr lang="en-GB" dirty="0"/>
              <a:t>Tarmac</a:t>
            </a:r>
          </a:p>
        </p:txBody>
      </p:sp>
      <p:pic>
        <p:nvPicPr>
          <p:cNvPr id="8" name="Picture 7">
            <a:hlinkClick r:id="rId3"/>
          </p:cNvPr>
          <p:cNvPicPr>
            <a:picLocks noChangeAspect="1"/>
          </p:cNvPicPr>
          <p:nvPr/>
        </p:nvPicPr>
        <p:blipFill>
          <a:blip r:embed="rId4"/>
          <a:stretch>
            <a:fillRect/>
          </a:stretch>
        </p:blipFill>
        <p:spPr>
          <a:xfrm>
            <a:off x="8390914" y="2371725"/>
            <a:ext cx="2724150" cy="4486275"/>
          </a:xfrm>
          <a:prstGeom prst="rect">
            <a:avLst/>
          </a:prstGeom>
        </p:spPr>
      </p:pic>
    </p:spTree>
    <p:extLst>
      <p:ext uri="{BB962C8B-B14F-4D97-AF65-F5344CB8AC3E}">
        <p14:creationId xmlns:p14="http://schemas.microsoft.com/office/powerpoint/2010/main" val="3853031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BB991-6D0E-4B1B-B757-20BE022F8396}"/>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a:bodyPr>
          <a:lstStyle/>
          <a:p>
            <a:pPr>
              <a:spcBef>
                <a:spcPts val="1000"/>
              </a:spcBef>
              <a:buFont typeface="Arial" panose="020B0604020202020204" pitchFamily="34" charset="0"/>
            </a:pPr>
            <a:r>
              <a:rPr lang="en-GB" sz="6600" b="1" dirty="0">
                <a:solidFill>
                  <a:srgbClr val="0070C0"/>
                </a:solidFill>
                <a:latin typeface="+mn-lt"/>
                <a:ea typeface="+mn-ea"/>
                <a:cs typeface="+mn-cs"/>
              </a:rPr>
              <a:t>Value of branding</a:t>
            </a:r>
          </a:p>
        </p:txBody>
      </p:sp>
      <p:sp>
        <p:nvSpPr>
          <p:cNvPr id="6" name="Content Placeholder 5">
            <a:extLst>
              <a:ext uri="{FF2B5EF4-FFF2-40B4-BE49-F238E27FC236}">
                <a16:creationId xmlns:a16="http://schemas.microsoft.com/office/drawing/2014/main" id="{8992CF2D-2DC7-46CF-A787-07BCE809A6CF}"/>
              </a:ext>
            </a:extLst>
          </p:cNvPr>
          <p:cNvSpPr>
            <a:spLocks noGrp="1"/>
          </p:cNvSpPr>
          <p:nvPr>
            <p:ph idx="1"/>
          </p:nvPr>
        </p:nvSpPr>
        <p:spPr/>
        <p:txBody>
          <a:bodyPr/>
          <a:lstStyle/>
          <a:p>
            <a:r>
              <a:rPr lang="en-GB" dirty="0"/>
              <a:t>This short revision video highlights some of the key business benefits of effective branding.</a:t>
            </a:r>
          </a:p>
          <a:p>
            <a:r>
              <a:rPr lang="en-GB" dirty="0">
                <a:hlinkClick r:id="rId2"/>
              </a:rPr>
              <a:t>https://youtu.be/jVf-TlUYmZ8</a:t>
            </a:r>
            <a:endParaRPr lang="en-GB" dirty="0"/>
          </a:p>
          <a:p>
            <a:endParaRPr lang="en-GB" dirty="0"/>
          </a:p>
        </p:txBody>
      </p:sp>
    </p:spTree>
    <p:extLst>
      <p:ext uri="{BB962C8B-B14F-4D97-AF65-F5344CB8AC3E}">
        <p14:creationId xmlns:p14="http://schemas.microsoft.com/office/powerpoint/2010/main" val="3971413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94447" y="3657600"/>
            <a:ext cx="11618259" cy="2824843"/>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en-GB" sz="5400" b="1" dirty="0">
                <a:solidFill>
                  <a:srgbClr val="0070C0"/>
                </a:solidFill>
              </a:rPr>
              <a:t>d. Ways to build a brand</a:t>
            </a:r>
          </a:p>
          <a:p>
            <a:pPr lvl="1"/>
            <a:r>
              <a:rPr lang="en-GB" sz="2900" dirty="0"/>
              <a:t>unique selling points (USPs)/differentiation</a:t>
            </a:r>
          </a:p>
          <a:p>
            <a:pPr lvl="1"/>
            <a:r>
              <a:rPr lang="en-GB" sz="2900" dirty="0"/>
              <a:t>advertising</a:t>
            </a:r>
          </a:p>
          <a:p>
            <a:pPr lvl="1"/>
            <a:r>
              <a:rPr lang="en-GB" sz="2900" dirty="0"/>
              <a:t>sponsorship</a:t>
            </a:r>
          </a:p>
          <a:p>
            <a:pPr lvl="1"/>
            <a:r>
              <a:rPr lang="en-GB" sz="2900" dirty="0"/>
              <a:t>the use of social media</a:t>
            </a:r>
          </a:p>
          <a:p>
            <a:pPr marL="342900" indent="-342900">
              <a:buFont typeface="Arial" panose="020B0604020202020204" pitchFamily="34" charset="0"/>
              <a:buChar char="•"/>
            </a:pPr>
            <a:r>
              <a:rPr lang="en-GB" dirty="0">
                <a:solidFill>
                  <a:schemeClr val="tx1"/>
                </a:solidFill>
                <a:highlight>
                  <a:srgbClr val="FFFF00"/>
                </a:highlight>
              </a:rPr>
              <a:t>Thinking about what has been covered so far, what ways could a business build a brand? </a:t>
            </a:r>
          </a:p>
          <a:p>
            <a:pPr marL="342900" indent="-342900">
              <a:buFont typeface="Arial" panose="020B0604020202020204" pitchFamily="34" charset="0"/>
              <a:buChar char="•"/>
            </a:pPr>
            <a:r>
              <a:rPr lang="en-GB" dirty="0">
                <a:solidFill>
                  <a:schemeClr val="tx1"/>
                </a:solidFill>
                <a:highlight>
                  <a:srgbClr val="FFFF00"/>
                </a:highlight>
              </a:rPr>
              <a:t>What are the advantages of building a brand in these ways?</a:t>
            </a:r>
            <a:endParaRPr lang="en-GB" sz="6600" dirty="0">
              <a:solidFill>
                <a:schemeClr val="tx1"/>
              </a:solidFill>
              <a:highlight>
                <a:srgbClr val="FFFF00"/>
              </a:highlight>
            </a:endParaRPr>
          </a:p>
          <a:p>
            <a:pPr marL="342900" indent="-342900">
              <a:buFont typeface="Arial" panose="020B0604020202020204" pitchFamily="34" charset="0"/>
              <a:buChar char="•"/>
            </a:pPr>
            <a:r>
              <a:rPr lang="en-GB" dirty="0">
                <a:solidFill>
                  <a:schemeClr val="tx1"/>
                </a:solidFill>
                <a:highlight>
                  <a:srgbClr val="FFFF00"/>
                </a:highlight>
              </a:rPr>
              <a:t>Are there any drawbacks? </a:t>
            </a:r>
            <a:endParaRPr lang="en-GB" sz="6600" b="1" dirty="0">
              <a:solidFill>
                <a:schemeClr val="tx1"/>
              </a:solidFill>
              <a:highlight>
                <a:srgbClr val="FFFF00"/>
              </a:highlight>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877820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USP’s / Differentiation</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USP stands for unique selling point – these are the small details that makes one product or business different from another</a:t>
            </a:r>
          </a:p>
          <a:p>
            <a:r>
              <a:rPr lang="en-GB" dirty="0"/>
              <a:t>These USPs can be exploited to build the brand </a:t>
            </a:r>
          </a:p>
          <a:p>
            <a:r>
              <a:rPr lang="en-GB" dirty="0"/>
              <a:t>For example Amigo loans which lends to customers who can provide a guarantor who may have had problems getting a loan elsewhere</a:t>
            </a:r>
          </a:p>
        </p:txBody>
      </p:sp>
      <p:pic>
        <p:nvPicPr>
          <p:cNvPr id="8" name="Picture 7"/>
          <p:cNvPicPr>
            <a:picLocks noChangeAspect="1"/>
          </p:cNvPicPr>
          <p:nvPr/>
        </p:nvPicPr>
        <p:blipFill>
          <a:blip r:embed="rId2"/>
          <a:stretch>
            <a:fillRect/>
          </a:stretch>
        </p:blipFill>
        <p:spPr>
          <a:xfrm>
            <a:off x="6610350" y="3708967"/>
            <a:ext cx="4743450" cy="186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8252" y="1883094"/>
            <a:ext cx="2290763" cy="1380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E99D55FF-4E03-48FD-941F-3FE492B86B99}"/>
              </a:ext>
            </a:extLst>
          </p:cNvPr>
          <p:cNvSpPr/>
          <p:nvPr/>
        </p:nvSpPr>
        <p:spPr>
          <a:xfrm>
            <a:off x="838200" y="6279258"/>
            <a:ext cx="10515600" cy="42723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Identify the USP of Amigo Loans and explain how it benefits the company.  </a:t>
            </a:r>
          </a:p>
        </p:txBody>
      </p:sp>
    </p:spTree>
    <p:extLst>
      <p:ext uri="{BB962C8B-B14F-4D97-AF65-F5344CB8AC3E}">
        <p14:creationId xmlns:p14="http://schemas.microsoft.com/office/powerpoint/2010/main" val="23478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Advertising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Brand awareness is a sense of loyalty between customer and the advertiser</a:t>
            </a:r>
          </a:p>
          <a:p>
            <a:r>
              <a:rPr lang="en-GB" dirty="0"/>
              <a:t>Customers purchase from brands they are familiar with</a:t>
            </a:r>
          </a:p>
          <a:p>
            <a:r>
              <a:rPr lang="en-GB" dirty="0"/>
              <a:t>In a supersaturated global market place consumers see 100’s of adverts every day</a:t>
            </a:r>
          </a:p>
          <a:p>
            <a:r>
              <a:rPr lang="en-GB" dirty="0"/>
              <a:t>To build a brand a business will need to use a mixed media approach e.g. print (newspapers) and digital (YouTube adverts)</a:t>
            </a:r>
          </a:p>
        </p:txBody>
      </p:sp>
      <p:sp>
        <p:nvSpPr>
          <p:cNvPr id="5" name="Content Placeholder 3"/>
          <p:cNvSpPr txBox="1">
            <a:spLocks/>
          </p:cNvSpPr>
          <p:nvPr/>
        </p:nvSpPr>
        <p:spPr>
          <a:xfrm>
            <a:off x="6172200" y="1735138"/>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5111" y="2468880"/>
            <a:ext cx="5075777" cy="3270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5549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Types of promotion</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5890-218B-4095-9805-0551E112648B}"/>
              </a:ext>
            </a:extLst>
          </p:cNvPr>
          <p:cNvSpPr>
            <a:spLocks noGrp="1"/>
          </p:cNvSpPr>
          <p:nvPr>
            <p:ph type="title"/>
          </p:nvPr>
        </p:nvSpPr>
        <p:spPr/>
        <p:txBody>
          <a:bodyPr/>
          <a:lstStyle/>
          <a:p>
            <a:r>
              <a:rPr lang="en-GB" dirty="0"/>
              <a:t>History of Advertising</a:t>
            </a:r>
          </a:p>
        </p:txBody>
      </p:sp>
      <p:sp>
        <p:nvSpPr>
          <p:cNvPr id="3" name="Content Placeholder 2">
            <a:extLst>
              <a:ext uri="{FF2B5EF4-FFF2-40B4-BE49-F238E27FC236}">
                <a16:creationId xmlns:a16="http://schemas.microsoft.com/office/drawing/2014/main" id="{987C8918-FC70-4981-B7AA-EC8004AF07E2}"/>
              </a:ext>
            </a:extLst>
          </p:cNvPr>
          <p:cNvSpPr>
            <a:spLocks noGrp="1"/>
          </p:cNvSpPr>
          <p:nvPr>
            <p:ph idx="1"/>
          </p:nvPr>
        </p:nvSpPr>
        <p:spPr/>
        <p:txBody>
          <a:bodyPr>
            <a:normAutofit/>
          </a:bodyPr>
          <a:lstStyle/>
          <a:p>
            <a:r>
              <a:rPr lang="en-GB" sz="3600" dirty="0">
                <a:hlinkClick r:id="rId2"/>
              </a:rPr>
              <a:t>https://youtu.be/7d3VAYGnXjY</a:t>
            </a:r>
            <a:endParaRPr lang="en-GB" sz="3600" dirty="0"/>
          </a:p>
          <a:p>
            <a:pPr marL="0" indent="0">
              <a:buNone/>
            </a:pPr>
            <a:r>
              <a:rPr lang="en-GB" sz="3600" dirty="0">
                <a:highlight>
                  <a:srgbClr val="FFFF00"/>
                </a:highlight>
              </a:rPr>
              <a:t>Watch the video and describe how advertising has changed over time.</a:t>
            </a:r>
          </a:p>
        </p:txBody>
      </p:sp>
      <p:sp>
        <p:nvSpPr>
          <p:cNvPr id="4" name="Title 1">
            <a:extLst>
              <a:ext uri="{FF2B5EF4-FFF2-40B4-BE49-F238E27FC236}">
                <a16:creationId xmlns:a16="http://schemas.microsoft.com/office/drawing/2014/main" id="{E6161536-2EB9-4754-BC8B-D0BDC30FB4DD}"/>
              </a:ext>
            </a:extLst>
          </p:cNvPr>
          <p:cNvSpPr txBox="1">
            <a:spLocks/>
          </p:cNvSpPr>
          <p:nvPr/>
        </p:nvSpPr>
        <p:spPr>
          <a:xfrm>
            <a:off x="838200" y="365124"/>
            <a:ext cx="106680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History of Advertising</a:t>
            </a:r>
          </a:p>
        </p:txBody>
      </p:sp>
    </p:spTree>
    <p:extLst>
      <p:ext uri="{BB962C8B-B14F-4D97-AF65-F5344CB8AC3E}">
        <p14:creationId xmlns:p14="http://schemas.microsoft.com/office/powerpoint/2010/main" val="2871593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592C-577A-4581-9160-4299AB1DFCEE}"/>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90000"/>
          </a:bodyPr>
          <a:lstStyle/>
          <a:p>
            <a:br>
              <a:rPr lang="en-GB" dirty="0">
                <a:solidFill>
                  <a:schemeClr val="lt1"/>
                </a:solidFill>
                <a:latin typeface="+mn-lt"/>
                <a:ea typeface="+mn-ea"/>
                <a:cs typeface="+mn-cs"/>
              </a:rPr>
            </a:br>
            <a:r>
              <a:rPr lang="en-GB" dirty="0">
                <a:solidFill>
                  <a:schemeClr val="lt1"/>
                </a:solidFill>
                <a:latin typeface="+mn-lt"/>
                <a:ea typeface="+mn-ea"/>
                <a:cs typeface="+mn-cs"/>
              </a:rPr>
              <a:t>How ads manipulate our emotions - and how to resist</a:t>
            </a:r>
            <a:br>
              <a:rPr lang="en-GB" dirty="0">
                <a:solidFill>
                  <a:schemeClr val="lt1"/>
                </a:solidFill>
                <a:latin typeface="+mn-lt"/>
                <a:ea typeface="+mn-ea"/>
                <a:cs typeface="+mn-cs"/>
              </a:rPr>
            </a:br>
            <a:endParaRPr lang="en-GB" dirty="0">
              <a:solidFill>
                <a:schemeClr val="lt1"/>
              </a:solidFill>
              <a:latin typeface="+mn-lt"/>
              <a:ea typeface="+mn-ea"/>
              <a:cs typeface="+mn-cs"/>
            </a:endParaRPr>
          </a:p>
        </p:txBody>
      </p:sp>
      <p:sp>
        <p:nvSpPr>
          <p:cNvPr id="3" name="Content Placeholder 2">
            <a:extLst>
              <a:ext uri="{FF2B5EF4-FFF2-40B4-BE49-F238E27FC236}">
                <a16:creationId xmlns:a16="http://schemas.microsoft.com/office/drawing/2014/main" id="{5E24AF92-B456-40BB-9EE6-C0ED44E515F0}"/>
              </a:ext>
            </a:extLst>
          </p:cNvPr>
          <p:cNvSpPr>
            <a:spLocks noGrp="1"/>
          </p:cNvSpPr>
          <p:nvPr>
            <p:ph idx="1"/>
          </p:nvPr>
        </p:nvSpPr>
        <p:spPr/>
        <p:txBody>
          <a:bodyPr>
            <a:normAutofit/>
          </a:bodyPr>
          <a:lstStyle/>
          <a:p>
            <a:pPr marL="0" indent="0">
              <a:buNone/>
            </a:pPr>
            <a:r>
              <a:rPr lang="en-GB" dirty="0">
                <a:hlinkClick r:id="rId2"/>
              </a:rPr>
              <a:t>https://www.bbc.co.uk/ideas/videos/how-ads-manipulate-our-emotions---and-how-to-resis/p07j581q</a:t>
            </a:r>
            <a:endParaRPr lang="en-GB" dirty="0"/>
          </a:p>
          <a:p>
            <a:pPr marL="0" indent="0">
              <a:buNone/>
            </a:pPr>
            <a:r>
              <a:rPr lang="en-GB" dirty="0">
                <a:hlinkClick r:id="rId3"/>
              </a:rPr>
              <a:t>https://www.youtube.com/watch?v=jsN4YwbM9kw</a:t>
            </a:r>
            <a:endParaRPr lang="en-GB" dirty="0"/>
          </a:p>
          <a:p>
            <a:pPr marL="0" indent="0">
              <a:buNone/>
            </a:pPr>
            <a:endParaRPr lang="en-GB" dirty="0"/>
          </a:p>
          <a:p>
            <a:pPr marL="514350" indent="-514350">
              <a:buFont typeface="+mj-lt"/>
              <a:buAutoNum type="arabicPeriod"/>
            </a:pPr>
            <a:r>
              <a:rPr lang="en-GB" dirty="0">
                <a:highlight>
                  <a:srgbClr val="FFFF00"/>
                </a:highlight>
              </a:rPr>
              <a:t>How did Renault manipulate our emotions when advertising the launch of the Clio?</a:t>
            </a:r>
          </a:p>
          <a:p>
            <a:pPr marL="514350" indent="-514350">
              <a:buFont typeface="+mj-lt"/>
              <a:buAutoNum type="arabicPeriod"/>
            </a:pPr>
            <a:r>
              <a:rPr lang="en-GB" dirty="0">
                <a:highlight>
                  <a:srgbClr val="FFFF00"/>
                </a:highlight>
              </a:rPr>
              <a:t>How did Nescafe manipulate our emotions when advertising `Gold Blend`</a:t>
            </a:r>
          </a:p>
        </p:txBody>
      </p:sp>
    </p:spTree>
    <p:extLst>
      <p:ext uri="{BB962C8B-B14F-4D97-AF65-F5344CB8AC3E}">
        <p14:creationId xmlns:p14="http://schemas.microsoft.com/office/powerpoint/2010/main" val="628615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r>
              <a:rPr lang="en-GB" dirty="0">
                <a:solidFill>
                  <a:schemeClr val="lt1"/>
                </a:solidFill>
              </a:rPr>
              <a:t>Advertising</a:t>
            </a:r>
          </a:p>
        </p:txBody>
      </p:sp>
      <p:sp>
        <p:nvSpPr>
          <p:cNvPr id="5" name="Content Placeholder 4"/>
          <p:cNvSpPr>
            <a:spLocks noGrp="1"/>
          </p:cNvSpPr>
          <p:nvPr>
            <p:ph sz="half" idx="1"/>
          </p:nvPr>
        </p:nvSpPr>
        <p:spPr>
          <a:xfrm>
            <a:off x="838199" y="1987062"/>
            <a:ext cx="7050741" cy="4139102"/>
          </a:xfrm>
          <a:ln>
            <a:solidFill>
              <a:schemeClr val="accent1"/>
            </a:solidFill>
          </a:ln>
        </p:spPr>
        <p:style>
          <a:lnRef idx="2">
            <a:schemeClr val="accent4"/>
          </a:lnRef>
          <a:fillRef idx="1">
            <a:schemeClr val="lt1"/>
          </a:fillRef>
          <a:effectRef idx="0">
            <a:schemeClr val="accent4"/>
          </a:effectRef>
          <a:fontRef idx="minor">
            <a:schemeClr val="dk1"/>
          </a:fontRef>
        </p:style>
        <p:txBody>
          <a:bodyPr>
            <a:normAutofit/>
          </a:bodyPr>
          <a:lstStyle/>
          <a:p>
            <a:r>
              <a:rPr lang="en-GB" dirty="0"/>
              <a:t>A business will advertise to:</a:t>
            </a:r>
          </a:p>
          <a:p>
            <a:endParaRPr lang="en-GB" dirty="0"/>
          </a:p>
          <a:p>
            <a:r>
              <a:rPr lang="en-GB" dirty="0"/>
              <a:t>Promote the brand</a:t>
            </a:r>
          </a:p>
          <a:p>
            <a:r>
              <a:rPr lang="en-GB" dirty="0"/>
              <a:t>Raise awareness of a product</a:t>
            </a:r>
          </a:p>
          <a:p>
            <a:r>
              <a:rPr lang="en-GB" dirty="0"/>
              <a:t>Remind customers how great the product is</a:t>
            </a:r>
          </a:p>
          <a:p>
            <a:r>
              <a:rPr lang="en-GB" dirty="0"/>
              <a:t>Persuade customers to switch</a:t>
            </a:r>
          </a:p>
          <a:p>
            <a:endParaRPr lang="en-GB" dirty="0"/>
          </a:p>
        </p:txBody>
      </p:sp>
    </p:spTree>
    <p:extLst>
      <p:ext uri="{BB962C8B-B14F-4D97-AF65-F5344CB8AC3E}">
        <p14:creationId xmlns:p14="http://schemas.microsoft.com/office/powerpoint/2010/main" val="2485219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r>
              <a:rPr lang="en-GB" dirty="0"/>
              <a:t>Video</a:t>
            </a:r>
          </a:p>
        </p:txBody>
      </p:sp>
      <p:pic>
        <p:nvPicPr>
          <p:cNvPr id="6"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1772816"/>
            <a:ext cx="7411645"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20888896">
            <a:off x="7643288" y="4056673"/>
            <a:ext cx="4486701" cy="2308324"/>
          </a:xfrm>
          <a:prstGeom prst="rect">
            <a:avLst/>
          </a:prstGeom>
          <a:solidFill>
            <a:srgbClr val="FFFF00"/>
          </a:solidFill>
        </p:spPr>
        <p:txBody>
          <a:bodyPr wrap="square" rtlCol="0">
            <a:spAutoFit/>
          </a:bodyPr>
          <a:lstStyle/>
          <a:p>
            <a:pPr algn="ctr"/>
            <a:r>
              <a:rPr lang="en-GB" sz="2400" dirty="0">
                <a:latin typeface="Arial Black" panose="020B0A04020102020204" pitchFamily="34" charset="0"/>
              </a:rPr>
              <a:t>Which type of advertising is this?</a:t>
            </a:r>
          </a:p>
          <a:p>
            <a:pPr algn="ctr"/>
            <a:endParaRPr lang="en-GB" sz="2400" dirty="0">
              <a:latin typeface="Arial Black" panose="020B0A04020102020204" pitchFamily="34" charset="0"/>
            </a:endParaRPr>
          </a:p>
          <a:p>
            <a:pPr algn="ctr"/>
            <a:r>
              <a:rPr lang="en-GB" sz="2400" dirty="0">
                <a:latin typeface="Arial Black" panose="020B0A04020102020204" pitchFamily="34" charset="0"/>
              </a:rPr>
              <a:t>Describe how the advert uses emotional manipulation </a:t>
            </a:r>
          </a:p>
        </p:txBody>
      </p:sp>
    </p:spTree>
    <p:extLst>
      <p:ext uri="{BB962C8B-B14F-4D97-AF65-F5344CB8AC3E}">
        <p14:creationId xmlns:p14="http://schemas.microsoft.com/office/powerpoint/2010/main" val="45271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Sponsorship</a:t>
            </a:r>
          </a:p>
        </p:txBody>
      </p:sp>
      <p:sp>
        <p:nvSpPr>
          <p:cNvPr id="3" name="Content Placeholder 2"/>
          <p:cNvSpPr>
            <a:spLocks noGrp="1"/>
          </p:cNvSpPr>
          <p:nvPr>
            <p:ph sz="half" idx="1"/>
          </p:nvPr>
        </p:nvSpPr>
        <p:spPr>
          <a:xfrm>
            <a:off x="838200" y="1825625"/>
            <a:ext cx="5181600" cy="4194175"/>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Association with a celebrity or sports star can result in increased brand recognition, awareness and perception</a:t>
            </a:r>
          </a:p>
          <a:p>
            <a:pPr marL="0" indent="0">
              <a:buNone/>
            </a:pPr>
            <a:r>
              <a:rPr lang="en-GB" dirty="0">
                <a:solidFill>
                  <a:srgbClr val="FF0000"/>
                </a:solidFill>
              </a:rPr>
              <a:t>Can you identify which brands have these sponsored celebrities</a:t>
            </a:r>
          </a:p>
          <a:p>
            <a:r>
              <a:rPr lang="en-GB" dirty="0">
                <a:solidFill>
                  <a:srgbClr val="FF0000"/>
                </a:solidFill>
              </a:rPr>
              <a:t>Brad Pitt ______________</a:t>
            </a:r>
          </a:p>
          <a:p>
            <a:r>
              <a:rPr lang="en-GB" dirty="0">
                <a:solidFill>
                  <a:srgbClr val="FF0000"/>
                </a:solidFill>
              </a:rPr>
              <a:t>Kanye__________________</a:t>
            </a:r>
          </a:p>
          <a:p>
            <a:r>
              <a:rPr lang="en-GB" dirty="0">
                <a:solidFill>
                  <a:srgbClr val="FF0000"/>
                </a:solidFill>
              </a:rPr>
              <a:t>Beyoncé _______________</a:t>
            </a:r>
          </a:p>
          <a:p>
            <a:r>
              <a:rPr lang="en-GB" dirty="0">
                <a:solidFill>
                  <a:srgbClr val="FF0000"/>
                </a:solidFill>
              </a:rPr>
              <a:t>Rooney________________</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687170" y="1825625"/>
            <a:ext cx="4151659" cy="4351338"/>
          </a:xfrm>
          <a:prstGeom prst="rect">
            <a:avLst/>
          </a:prstGeom>
        </p:spPr>
      </p:pic>
      <p:sp>
        <p:nvSpPr>
          <p:cNvPr id="4" name="TextBox 3"/>
          <p:cNvSpPr txBox="1"/>
          <p:nvPr/>
        </p:nvSpPr>
        <p:spPr>
          <a:xfrm>
            <a:off x="2433567" y="6154737"/>
            <a:ext cx="2613279" cy="369332"/>
          </a:xfrm>
          <a:prstGeom prst="rect">
            <a:avLst/>
          </a:prstGeom>
          <a:solidFill>
            <a:srgbClr val="C00000"/>
          </a:solidFill>
        </p:spPr>
        <p:txBody>
          <a:bodyPr wrap="none" rtlCol="0">
            <a:spAutoFit/>
          </a:bodyPr>
          <a:lstStyle/>
          <a:p>
            <a:r>
              <a:rPr lang="en-GB" dirty="0">
                <a:solidFill>
                  <a:schemeClr val="bg1"/>
                </a:solidFill>
                <a:latin typeface="Arial Rounded MT Bold" panose="020F0704030504030204" pitchFamily="34" charset="0"/>
              </a:rPr>
              <a:t>Answers on next slide</a:t>
            </a:r>
          </a:p>
        </p:txBody>
      </p:sp>
    </p:spTree>
    <p:extLst>
      <p:ext uri="{BB962C8B-B14F-4D97-AF65-F5344CB8AC3E}">
        <p14:creationId xmlns:p14="http://schemas.microsoft.com/office/powerpoint/2010/main" val="1766239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28748" y="243837"/>
            <a:ext cx="9448802" cy="6385563"/>
            <a:chOff x="781048" y="701037"/>
            <a:chExt cx="7794951" cy="5250005"/>
          </a:xfrm>
        </p:grpSpPr>
        <p:pic>
          <p:nvPicPr>
            <p:cNvPr id="5" name="Picture 4"/>
            <p:cNvPicPr>
              <a:picLocks noChangeAspect="1"/>
            </p:cNvPicPr>
            <p:nvPr/>
          </p:nvPicPr>
          <p:blipFill>
            <a:blip r:embed="rId2"/>
            <a:stretch>
              <a:fillRect/>
            </a:stretch>
          </p:blipFill>
          <p:spPr>
            <a:xfrm>
              <a:off x="781048" y="701038"/>
              <a:ext cx="4108942" cy="2670811"/>
            </a:xfrm>
            <a:prstGeom prst="rect">
              <a:avLst/>
            </a:prstGeom>
          </p:spPr>
        </p:pic>
        <p:pic>
          <p:nvPicPr>
            <p:cNvPr id="6" name="Picture 5"/>
            <p:cNvPicPr>
              <a:picLocks noChangeAspect="1"/>
            </p:cNvPicPr>
            <p:nvPr/>
          </p:nvPicPr>
          <p:blipFill>
            <a:blip r:embed="rId3"/>
            <a:stretch>
              <a:fillRect/>
            </a:stretch>
          </p:blipFill>
          <p:spPr>
            <a:xfrm>
              <a:off x="914400" y="3428997"/>
              <a:ext cx="3975590" cy="2522045"/>
            </a:xfrm>
            <a:prstGeom prst="rect">
              <a:avLst/>
            </a:prstGeom>
          </p:spPr>
        </p:pic>
        <p:pic>
          <p:nvPicPr>
            <p:cNvPr id="7" name="Picture 6"/>
            <p:cNvPicPr>
              <a:picLocks noChangeAspect="1"/>
            </p:cNvPicPr>
            <p:nvPr/>
          </p:nvPicPr>
          <p:blipFill>
            <a:blip r:embed="rId4"/>
            <a:stretch>
              <a:fillRect/>
            </a:stretch>
          </p:blipFill>
          <p:spPr>
            <a:xfrm>
              <a:off x="4889990" y="701037"/>
              <a:ext cx="3675427" cy="2670811"/>
            </a:xfrm>
            <a:prstGeom prst="rect">
              <a:avLst/>
            </a:prstGeom>
          </p:spPr>
        </p:pic>
        <p:pic>
          <p:nvPicPr>
            <p:cNvPr id="8" name="Picture 7"/>
            <p:cNvPicPr>
              <a:picLocks noChangeAspect="1"/>
            </p:cNvPicPr>
            <p:nvPr/>
          </p:nvPicPr>
          <p:blipFill>
            <a:blip r:embed="rId5"/>
            <a:stretch>
              <a:fillRect/>
            </a:stretch>
          </p:blipFill>
          <p:spPr>
            <a:xfrm>
              <a:off x="4889990" y="3371848"/>
              <a:ext cx="3686009" cy="2579194"/>
            </a:xfrm>
            <a:prstGeom prst="rect">
              <a:avLst/>
            </a:prstGeom>
          </p:spPr>
        </p:pic>
      </p:grpSp>
    </p:spTree>
    <p:extLst>
      <p:ext uri="{BB962C8B-B14F-4D97-AF65-F5344CB8AC3E}">
        <p14:creationId xmlns:p14="http://schemas.microsoft.com/office/powerpoint/2010/main" val="1656602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Social media</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dirty="0"/>
              <a:t>Another way to help build a brand is to engage with customers (followers) on social media channels</a:t>
            </a:r>
          </a:p>
          <a:p>
            <a:r>
              <a:rPr lang="en-GB" dirty="0"/>
              <a:t>Twitter can help build trust through engagement and interaction with customers</a:t>
            </a:r>
          </a:p>
          <a:p>
            <a:r>
              <a:rPr lang="en-GB" dirty="0"/>
              <a:t>A business looking to build a brand this way should look at what content their competitors are sharing and find out where their customers are online</a:t>
            </a:r>
          </a:p>
          <a:p>
            <a:r>
              <a:rPr lang="en-GB" dirty="0">
                <a:solidFill>
                  <a:srgbClr val="FF0000"/>
                </a:solidFill>
                <a:highlight>
                  <a:srgbClr val="FFFF00"/>
                </a:highlight>
              </a:rPr>
              <a:t>What businesses do you follow on twitter?</a:t>
            </a:r>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1825625"/>
            <a:ext cx="5181600" cy="2851269"/>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4892" y="4676894"/>
            <a:ext cx="4920156" cy="2018804"/>
          </a:xfrm>
          <a:prstGeom prst="rect">
            <a:avLst/>
          </a:prstGeom>
        </p:spPr>
      </p:pic>
    </p:spTree>
    <p:extLst>
      <p:ext uri="{BB962C8B-B14F-4D97-AF65-F5344CB8AC3E}">
        <p14:creationId xmlns:p14="http://schemas.microsoft.com/office/powerpoint/2010/main" val="845075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3737" y="3678772"/>
            <a:ext cx="11424526" cy="2973040"/>
          </a:xfrm>
        </p:spPr>
        <p:style>
          <a:lnRef idx="2">
            <a:schemeClr val="accent5"/>
          </a:lnRef>
          <a:fillRef idx="1">
            <a:schemeClr val="lt1"/>
          </a:fillRef>
          <a:effectRef idx="0">
            <a:schemeClr val="accent5"/>
          </a:effectRef>
          <a:fontRef idx="minor">
            <a:schemeClr val="dk1"/>
          </a:fontRef>
        </p:style>
        <p:txBody>
          <a:bodyPr>
            <a:noAutofit/>
          </a:bodyPr>
          <a:lstStyle/>
          <a:p>
            <a:r>
              <a:rPr lang="en-GB" sz="5400" b="1" dirty="0">
                <a:solidFill>
                  <a:srgbClr val="0070C0"/>
                </a:solidFill>
              </a:rPr>
              <a:t>e. Changes in branding and promotion to reflect social trends</a:t>
            </a:r>
          </a:p>
          <a:p>
            <a:pPr lvl="1"/>
            <a:r>
              <a:rPr lang="en-GB" sz="2800" dirty="0"/>
              <a:t>viral marketing</a:t>
            </a:r>
          </a:p>
          <a:p>
            <a:pPr lvl="1"/>
            <a:r>
              <a:rPr lang="en-GB" sz="2800" dirty="0"/>
              <a:t>social media</a:t>
            </a:r>
          </a:p>
          <a:p>
            <a:pPr lvl="1"/>
            <a:r>
              <a:rPr lang="en-GB" sz="2800" dirty="0"/>
              <a:t>emotional branding</a:t>
            </a:r>
          </a:p>
          <a:p>
            <a:endParaRPr lang="en-GB" sz="54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68184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Viral marketing</a:t>
            </a:r>
          </a:p>
        </p:txBody>
      </p:sp>
      <p:sp>
        <p:nvSpPr>
          <p:cNvPr id="5" name="Content Placeholder 4"/>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lstStyle/>
          <a:p>
            <a:r>
              <a:rPr lang="en-GB" dirty="0"/>
              <a:t>Viral marketing is  method of marketing whereby consumers are encouraged to share information about a company's goods or services via the Internet.</a:t>
            </a:r>
          </a:p>
        </p:txBody>
      </p:sp>
      <p:sp>
        <p:nvSpPr>
          <p:cNvPr id="6" name="Content Placeholder 5"/>
          <p:cNvSpPr>
            <a:spLocks noGrp="1"/>
          </p:cNvSpPr>
          <p:nvPr>
            <p:ph sz="half" idx="2"/>
          </p:nvPr>
        </p:nvSpPr>
        <p:spPr/>
        <p:txBody>
          <a:bodyPr/>
          <a:lstStyle/>
          <a:p>
            <a:endParaRPr lang="en-GB" dirty="0"/>
          </a:p>
        </p:txBody>
      </p:sp>
      <p:pic>
        <p:nvPicPr>
          <p:cNvPr id="7" name="Picture 6">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256834"/>
            <a:ext cx="5267325" cy="359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792B6F5-33E6-4564-BFE1-76F5B9861DDA}"/>
              </a:ext>
            </a:extLst>
          </p:cNvPr>
          <p:cNvSpPr txBox="1"/>
          <p:nvPr/>
        </p:nvSpPr>
        <p:spPr>
          <a:xfrm>
            <a:off x="847724" y="6146507"/>
            <a:ext cx="10515601" cy="830997"/>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wrap="square" rtlCol="0">
            <a:spAutoFit/>
          </a:bodyPr>
          <a:lstStyle/>
          <a:p>
            <a:r>
              <a:rPr lang="en-GB" sz="2400" b="1" dirty="0">
                <a:solidFill>
                  <a:schemeClr val="tx1"/>
                </a:solidFill>
              </a:rPr>
              <a:t>Watch the video and then consider what led this marketing campaign to go viral on YouTube.</a:t>
            </a:r>
          </a:p>
        </p:txBody>
      </p:sp>
    </p:spTree>
    <p:extLst>
      <p:ext uri="{BB962C8B-B14F-4D97-AF65-F5344CB8AC3E}">
        <p14:creationId xmlns:p14="http://schemas.microsoft.com/office/powerpoint/2010/main" val="12167162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7213"/>
            <a:ext cx="10515600" cy="1325563"/>
          </a:xfrm>
        </p:spPr>
        <p:txBody>
          <a:bodyPr/>
          <a:lstStyle/>
          <a:p>
            <a:pPr lvl="0" algn="ctr"/>
            <a:r>
              <a:rPr lang="en-GB" dirty="0">
                <a:solidFill>
                  <a:schemeClr val="bg1"/>
                </a:solidFill>
              </a:rPr>
              <a:t>Viral</a:t>
            </a:r>
            <a:r>
              <a:rPr lang="en-GB" baseline="0" dirty="0">
                <a:solidFill>
                  <a:schemeClr val="bg1"/>
                </a:solidFill>
              </a:rPr>
              <a:t> marketing – video example</a:t>
            </a:r>
            <a:endParaRPr lang="en-GB" dirty="0">
              <a:solidFill>
                <a:schemeClr val="bg1"/>
              </a:solidFill>
            </a:endParaRPr>
          </a:p>
        </p:txBody>
      </p:sp>
      <p:pic>
        <p:nvPicPr>
          <p:cNvPr id="1026" name="Picture 2">
            <a:hlinkClick r:id="rId3"/>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21899" y="1447945"/>
            <a:ext cx="5311935" cy="30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1899" y="5705044"/>
            <a:ext cx="11618409" cy="461665"/>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wrap="square" rtlCol="0">
            <a:spAutoFit/>
          </a:bodyPr>
          <a:lstStyle/>
          <a:p>
            <a:r>
              <a:rPr lang="en-GB" sz="2400" b="1" dirty="0">
                <a:solidFill>
                  <a:schemeClr val="tx1"/>
                </a:solidFill>
              </a:rPr>
              <a:t>Watch the videos and then consider what makes a marketing campaign “viral”?</a:t>
            </a:r>
          </a:p>
        </p:txBody>
      </p:sp>
      <p:pic>
        <p:nvPicPr>
          <p:cNvPr id="3" name="Picture 2">
            <a:hlinkClick r:id="rId5"/>
            <a:extLst>
              <a:ext uri="{FF2B5EF4-FFF2-40B4-BE49-F238E27FC236}">
                <a16:creationId xmlns:a16="http://schemas.microsoft.com/office/drawing/2014/main" id="{0F531FF4-29DB-455E-A9B8-1D282FEBDC36}"/>
              </a:ext>
            </a:extLst>
          </p:cNvPr>
          <p:cNvPicPr>
            <a:picLocks noChangeAspect="1"/>
          </p:cNvPicPr>
          <p:nvPr/>
        </p:nvPicPr>
        <p:blipFill>
          <a:blip r:embed="rId6"/>
          <a:stretch>
            <a:fillRect/>
          </a:stretch>
        </p:blipFill>
        <p:spPr>
          <a:xfrm>
            <a:off x="5701811" y="1447945"/>
            <a:ext cx="5399845" cy="3018547"/>
          </a:xfrm>
          <a:prstGeom prst="rect">
            <a:avLst/>
          </a:prstGeom>
        </p:spPr>
      </p:pic>
    </p:spTree>
    <p:extLst>
      <p:ext uri="{BB962C8B-B14F-4D97-AF65-F5344CB8AC3E}">
        <p14:creationId xmlns:p14="http://schemas.microsoft.com/office/powerpoint/2010/main" val="315491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708DC1-7ABE-4DD5-BBAE-C5CB5A8B7846}"/>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p>
            <a:pPr>
              <a:spcBef>
                <a:spcPts val="1000"/>
              </a:spcBef>
              <a:buFont typeface="Arial" panose="020B0604020202020204" pitchFamily="34" charset="0"/>
            </a:pPr>
            <a:r>
              <a:rPr lang="en-GB" sz="5400" b="1" dirty="0">
                <a:solidFill>
                  <a:srgbClr val="0070C0"/>
                </a:solidFill>
                <a:latin typeface="+mn-lt"/>
                <a:ea typeface="+mn-ea"/>
                <a:cs typeface="+mn-cs"/>
              </a:rPr>
              <a:t>Types of promotion</a:t>
            </a:r>
          </a:p>
        </p:txBody>
      </p:sp>
      <p:sp>
        <p:nvSpPr>
          <p:cNvPr id="5" name="Content Placeholder 4">
            <a:extLst>
              <a:ext uri="{FF2B5EF4-FFF2-40B4-BE49-F238E27FC236}">
                <a16:creationId xmlns:a16="http://schemas.microsoft.com/office/drawing/2014/main" id="{301AEEDC-E9FC-4A89-9951-997D9ED34C1D}"/>
              </a:ext>
            </a:extLst>
          </p:cNvPr>
          <p:cNvSpPr>
            <a:spLocks noGrp="1"/>
          </p:cNvSpPr>
          <p:nvPr>
            <p:ph idx="1"/>
          </p:nvPr>
        </p:nvSpPr>
        <p:spPr/>
        <p:txBody>
          <a:bodyPr>
            <a:normAutofit/>
          </a:bodyPr>
          <a:lstStyle/>
          <a:p>
            <a:pPr marL="0" indent="0">
              <a:buNone/>
            </a:pPr>
            <a:r>
              <a:rPr lang="en-GB" sz="3200" dirty="0"/>
              <a:t>What different types of promotion can you think of? </a:t>
            </a:r>
            <a:br>
              <a:rPr lang="en-GB" sz="3200" dirty="0"/>
            </a:br>
            <a:br>
              <a:rPr lang="en-GB" sz="3200" dirty="0"/>
            </a:br>
            <a:r>
              <a:rPr lang="en-GB" sz="3200" dirty="0"/>
              <a:t>​What factors will affect a business choice when deciding on types of promotion?</a:t>
            </a:r>
          </a:p>
          <a:p>
            <a:endParaRPr lang="en-GB" sz="3200" dirty="0"/>
          </a:p>
          <a:p>
            <a:pPr marL="0" indent="0">
              <a:buNone/>
            </a:pPr>
            <a:r>
              <a:rPr lang="en-GB" dirty="0">
                <a:hlinkClick r:id="rId2"/>
              </a:rPr>
              <a:t>https://youtu.be/qD4OgOoKXOA</a:t>
            </a:r>
            <a:endParaRPr lang="en-GB" sz="3200" dirty="0"/>
          </a:p>
          <a:p>
            <a:endParaRPr lang="en-GB" sz="3200" dirty="0"/>
          </a:p>
        </p:txBody>
      </p:sp>
    </p:spTree>
    <p:extLst>
      <p:ext uri="{BB962C8B-B14F-4D97-AF65-F5344CB8AC3E}">
        <p14:creationId xmlns:p14="http://schemas.microsoft.com/office/powerpoint/2010/main" val="965916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8509"/>
            <a:ext cx="10515600" cy="1325563"/>
          </a:xfrm>
        </p:spPr>
        <p:style>
          <a:lnRef idx="2">
            <a:schemeClr val="accent5"/>
          </a:lnRef>
          <a:fillRef idx="1">
            <a:schemeClr val="lt1"/>
          </a:fillRef>
          <a:effectRef idx="0">
            <a:schemeClr val="accent5"/>
          </a:effectRef>
          <a:fontRef idx="minor">
            <a:schemeClr val="dk1"/>
          </a:fontRef>
        </p:style>
        <p:txBody>
          <a:bodyPr>
            <a:normAutofit/>
          </a:bodyPr>
          <a:lstStyle/>
          <a:p>
            <a:r>
              <a:rPr lang="en-GB" dirty="0"/>
              <a:t>Viral social media advert - Mercedes</a:t>
            </a:r>
          </a:p>
        </p:txBody>
      </p:sp>
      <p:pic>
        <p:nvPicPr>
          <p:cNvPr id="7170"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2699" y="1438031"/>
            <a:ext cx="5756807" cy="418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F1BD6AE-2C91-47A7-A542-24C6F3B8A4DB}"/>
              </a:ext>
            </a:extLst>
          </p:cNvPr>
          <p:cNvSpPr txBox="1"/>
          <p:nvPr/>
        </p:nvSpPr>
        <p:spPr>
          <a:xfrm>
            <a:off x="221899" y="5705044"/>
            <a:ext cx="11618409" cy="830997"/>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wrap="square" rtlCol="0">
            <a:spAutoFit/>
          </a:bodyPr>
          <a:lstStyle/>
          <a:p>
            <a:r>
              <a:rPr lang="en-GB" sz="2400" b="1" dirty="0">
                <a:solidFill>
                  <a:schemeClr val="tx1"/>
                </a:solidFill>
              </a:rPr>
              <a:t>Discussion, watch the video then consider what makes this viral marketing campaign so effective.</a:t>
            </a:r>
          </a:p>
        </p:txBody>
      </p:sp>
    </p:spTree>
    <p:extLst>
      <p:ext uri="{BB962C8B-B14F-4D97-AF65-F5344CB8AC3E}">
        <p14:creationId xmlns:p14="http://schemas.microsoft.com/office/powerpoint/2010/main" val="1519519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a:hlinkClick r:id="rId2"/>
              </a:rPr>
              <a:t>Evian babies – 135million hits!</a:t>
            </a:r>
            <a:endParaRPr lang="en-GB" dirty="0"/>
          </a:p>
        </p:txBody>
      </p:sp>
      <p:pic>
        <p:nvPicPr>
          <p:cNvPr id="8194"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11623" y="1032080"/>
            <a:ext cx="6500122" cy="479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F62D06B-13D4-4124-B009-20B235591245}"/>
              </a:ext>
            </a:extLst>
          </p:cNvPr>
          <p:cNvSpPr txBox="1"/>
          <p:nvPr/>
        </p:nvSpPr>
        <p:spPr>
          <a:xfrm>
            <a:off x="152479" y="5933495"/>
            <a:ext cx="12039521" cy="830997"/>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wrap="square" rtlCol="0">
            <a:spAutoFit/>
          </a:bodyPr>
          <a:lstStyle/>
          <a:p>
            <a:r>
              <a:rPr lang="en-GB" sz="2400" b="1" dirty="0">
                <a:solidFill>
                  <a:schemeClr val="tx1"/>
                </a:solidFill>
              </a:rPr>
              <a:t>Viral marketing is often more effective when it plays with out emotions.  To what extent do you agree?</a:t>
            </a:r>
          </a:p>
        </p:txBody>
      </p:sp>
    </p:spTree>
    <p:extLst>
      <p:ext uri="{BB962C8B-B14F-4D97-AF65-F5344CB8AC3E}">
        <p14:creationId xmlns:p14="http://schemas.microsoft.com/office/powerpoint/2010/main" val="7536717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9932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Social Media</a:t>
            </a:r>
          </a:p>
        </p:txBody>
      </p:sp>
      <p:sp>
        <p:nvSpPr>
          <p:cNvPr id="3" name="Content Placeholder 2"/>
          <p:cNvSpPr>
            <a:spLocks noGrp="1"/>
          </p:cNvSpPr>
          <p:nvPr>
            <p:ph sz="half" idx="1"/>
          </p:nvPr>
        </p:nvSpPr>
        <p:spPr>
          <a:xfrm>
            <a:off x="838199" y="1825625"/>
            <a:ext cx="5910897" cy="4351338"/>
          </a:xfrm>
        </p:spPr>
        <p:style>
          <a:lnRef idx="2">
            <a:schemeClr val="dk1"/>
          </a:lnRef>
          <a:fillRef idx="1">
            <a:schemeClr val="lt1"/>
          </a:fillRef>
          <a:effectRef idx="0">
            <a:schemeClr val="dk1"/>
          </a:effectRef>
          <a:fontRef idx="minor">
            <a:schemeClr val="dk1"/>
          </a:fontRef>
        </p:style>
        <p:txBody>
          <a:bodyPr>
            <a:normAutofit/>
          </a:bodyPr>
          <a:lstStyle/>
          <a:p>
            <a:r>
              <a:rPr lang="en-GB" dirty="0"/>
              <a:t>Social media can be used to build a brand</a:t>
            </a:r>
          </a:p>
          <a:p>
            <a:r>
              <a:rPr lang="en-GB" dirty="0"/>
              <a:t>Facebook, snapchat and Instagram are all popular social media sites that can help to build and promote products</a:t>
            </a:r>
          </a:p>
          <a:p>
            <a:r>
              <a:rPr lang="en-GB" dirty="0"/>
              <a:t>Sites can be used to show features and benefits of products which helps to differentiate itself from the competition</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1082" y="2008188"/>
            <a:ext cx="4285599" cy="4168775"/>
          </a:xfrm>
          <a:prstGeom prst="rect">
            <a:avLst/>
          </a:prstGeom>
        </p:spPr>
      </p:pic>
      <p:pic>
        <p:nvPicPr>
          <p:cNvPr id="9" name="Picture 8">
            <a:hlinkClick r:id="rId3"/>
          </p:cNvPr>
          <p:cNvPicPr>
            <a:picLocks noChangeAspect="1"/>
          </p:cNvPicPr>
          <p:nvPr/>
        </p:nvPicPr>
        <p:blipFill>
          <a:blip r:embed="rId4"/>
          <a:stretch>
            <a:fillRect/>
          </a:stretch>
        </p:blipFill>
        <p:spPr>
          <a:xfrm>
            <a:off x="6749097" y="297656"/>
            <a:ext cx="4537584" cy="1460500"/>
          </a:xfrm>
          <a:prstGeom prst="rect">
            <a:avLst/>
          </a:prstGeom>
        </p:spPr>
      </p:pic>
      <p:sp>
        <p:nvSpPr>
          <p:cNvPr id="6" name="TextBox 5">
            <a:extLst>
              <a:ext uri="{FF2B5EF4-FFF2-40B4-BE49-F238E27FC236}">
                <a16:creationId xmlns:a16="http://schemas.microsoft.com/office/drawing/2014/main" id="{C2A82233-3D72-4D18-9753-D72571236E4C}"/>
              </a:ext>
            </a:extLst>
          </p:cNvPr>
          <p:cNvSpPr txBox="1"/>
          <p:nvPr/>
        </p:nvSpPr>
        <p:spPr>
          <a:xfrm>
            <a:off x="838199" y="6262042"/>
            <a:ext cx="7398101" cy="461665"/>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wrap="square" rtlCol="0">
            <a:spAutoFit/>
          </a:bodyPr>
          <a:lstStyle/>
          <a:p>
            <a:r>
              <a:rPr lang="en-GB" sz="2400" b="1" dirty="0">
                <a:solidFill>
                  <a:schemeClr val="tx1"/>
                </a:solidFill>
              </a:rPr>
              <a:t>How is Wayfair using social media to build its brand?  </a:t>
            </a:r>
          </a:p>
        </p:txBody>
      </p:sp>
    </p:spTree>
    <p:extLst>
      <p:ext uri="{BB962C8B-B14F-4D97-AF65-F5344CB8AC3E}">
        <p14:creationId xmlns:p14="http://schemas.microsoft.com/office/powerpoint/2010/main" val="1850463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DDA26-7B55-4613-AC7F-2F9AFC74FBAE}"/>
              </a:ext>
            </a:extLst>
          </p:cNvPr>
          <p:cNvSpPr>
            <a:spLocks noGrp="1"/>
          </p:cNvSpPr>
          <p:nvPr>
            <p:ph type="title"/>
          </p:nvPr>
        </p:nvSpPr>
        <p:spPr/>
        <p:txBody>
          <a:bodyPr/>
          <a:lstStyle/>
          <a:p>
            <a:endParaRPr lang="en-GB"/>
          </a:p>
        </p:txBody>
      </p:sp>
      <p:sp>
        <p:nvSpPr>
          <p:cNvPr id="6" name="Content Placeholder 5">
            <a:extLst>
              <a:ext uri="{FF2B5EF4-FFF2-40B4-BE49-F238E27FC236}">
                <a16:creationId xmlns:a16="http://schemas.microsoft.com/office/drawing/2014/main" id="{E7DB9048-B86F-4337-B04C-FB0AA340CE40}"/>
              </a:ext>
            </a:extLst>
          </p:cNvPr>
          <p:cNvSpPr>
            <a:spLocks noGrp="1"/>
          </p:cNvSpPr>
          <p:nvPr>
            <p:ph idx="1"/>
          </p:nvPr>
        </p:nvSpPr>
        <p:spPr>
          <a:ln>
            <a:solidFill>
              <a:schemeClr val="accent1"/>
            </a:solidFill>
          </a:ln>
        </p:spPr>
        <p:txBody>
          <a:bodyPr/>
          <a:lstStyle/>
          <a:p>
            <a:pPr marL="0" indent="0">
              <a:buNone/>
            </a:pPr>
            <a:r>
              <a:rPr lang="en-GB" dirty="0"/>
              <a:t>•</a:t>
            </a:r>
            <a:r>
              <a:rPr lang="en-GB" sz="3200" dirty="0"/>
              <a:t>Emotional branding seeks to create a bond between the consumer and the product by provoking an emotional response to the advertising.</a:t>
            </a:r>
            <a:br>
              <a:rPr lang="en-GB" sz="3200" dirty="0"/>
            </a:br>
            <a:r>
              <a:rPr lang="en-GB" sz="3200" dirty="0"/>
              <a:t>•Long lasting attachment to a product is a strong brand loyalty</a:t>
            </a:r>
          </a:p>
          <a:p>
            <a:pPr marL="0" indent="0">
              <a:buNone/>
            </a:pPr>
            <a:endParaRPr lang="en-GB" sz="3200" dirty="0"/>
          </a:p>
          <a:p>
            <a:pPr marL="0" indent="0">
              <a:buNone/>
            </a:pPr>
            <a:r>
              <a:rPr lang="en-GB" dirty="0"/>
              <a:t>Look at these examples from Nike - what emotions do they provoke?</a:t>
            </a:r>
          </a:p>
          <a:p>
            <a:pPr marL="0" indent="0">
              <a:buNone/>
            </a:pPr>
            <a:r>
              <a:rPr lang="en-GB" dirty="0">
                <a:hlinkClick r:id="rId3"/>
              </a:rPr>
              <a:t>https://youtu.be/HkWRF23pj6M</a:t>
            </a:r>
            <a:endParaRPr lang="en-GB" dirty="0"/>
          </a:p>
          <a:p>
            <a:pPr marL="0" indent="0">
              <a:buNone/>
            </a:pPr>
            <a:endParaRPr lang="en-GB" dirty="0"/>
          </a:p>
        </p:txBody>
      </p:sp>
      <p:sp>
        <p:nvSpPr>
          <p:cNvPr id="7" name="Title 1">
            <a:extLst>
              <a:ext uri="{FF2B5EF4-FFF2-40B4-BE49-F238E27FC236}">
                <a16:creationId xmlns:a16="http://schemas.microsoft.com/office/drawing/2014/main" id="{44E8F2C0-8DFB-4420-85B8-8F8789996FD9}"/>
              </a:ext>
            </a:extLst>
          </p:cNvPr>
          <p:cNvSpPr txBox="1">
            <a:spLocks/>
          </p:cNvSpPr>
          <p:nvPr/>
        </p:nvSpPr>
        <p:spPr>
          <a:xfrm>
            <a:off x="838200" y="365124"/>
            <a:ext cx="105156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Emotional branding</a:t>
            </a:r>
          </a:p>
        </p:txBody>
      </p:sp>
      <p:pic>
        <p:nvPicPr>
          <p:cNvPr id="1026" name="Picture 2" descr="Picture">
            <a:extLst>
              <a:ext uri="{FF2B5EF4-FFF2-40B4-BE49-F238E27FC236}">
                <a16:creationId xmlns:a16="http://schemas.microsoft.com/office/drawing/2014/main" id="{1E17E144-6BED-4348-ABB6-8EFD1492D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130" y="1530351"/>
            <a:ext cx="7124700" cy="491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a:extLst>
              <a:ext uri="{FF2B5EF4-FFF2-40B4-BE49-F238E27FC236}">
                <a16:creationId xmlns:a16="http://schemas.microsoft.com/office/drawing/2014/main" id="{7AE4D230-FBCC-420E-8328-0B12FB329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130" y="1577975"/>
            <a:ext cx="7274512" cy="4914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a:extLst>
              <a:ext uri="{FF2B5EF4-FFF2-40B4-BE49-F238E27FC236}">
                <a16:creationId xmlns:a16="http://schemas.microsoft.com/office/drawing/2014/main" id="{7A4B7720-0835-4525-9689-45A9DEE0D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6130" y="1530351"/>
            <a:ext cx="7292302" cy="377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Emotional branding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Emotional branding seeks to create a bond between the consumer and the product by provoking an emotional response to the advertising</a:t>
            </a:r>
          </a:p>
          <a:p>
            <a:r>
              <a:rPr lang="en-GB" dirty="0"/>
              <a:t>Long lasting attachment to a product is a strong brand loyalty</a:t>
            </a:r>
          </a:p>
          <a:p>
            <a:r>
              <a:rPr lang="en-GB" dirty="0">
                <a:solidFill>
                  <a:srgbClr val="FF0000"/>
                </a:solidFill>
              </a:rPr>
              <a:t>Watch the John Lewis Christmas advert – what kind of emotional response does it try and make you have?</a:t>
            </a:r>
          </a:p>
          <a:p>
            <a:endParaRPr lang="en-GB" dirty="0"/>
          </a:p>
        </p:txBody>
      </p:sp>
      <p:sp>
        <p:nvSpPr>
          <p:cNvPr id="6" name="Content Placeholder 5">
            <a:extLst>
              <a:ext uri="{FF2B5EF4-FFF2-40B4-BE49-F238E27FC236}">
                <a16:creationId xmlns:a16="http://schemas.microsoft.com/office/drawing/2014/main" id="{C10C744E-6F32-4475-B52E-138D7E6B3D0A}"/>
              </a:ext>
            </a:extLst>
          </p:cNvPr>
          <p:cNvSpPr>
            <a:spLocks noGrp="1"/>
          </p:cNvSpPr>
          <p:nvPr>
            <p:ph sz="half" idx="2"/>
          </p:nvPr>
        </p:nvSpPr>
        <p:spPr/>
        <p:txBody>
          <a:bodyPr/>
          <a:lstStyle/>
          <a:p>
            <a:endParaRPr lang="en-GB"/>
          </a:p>
        </p:txBody>
      </p:sp>
      <p:pic>
        <p:nvPicPr>
          <p:cNvPr id="2050" name="Picture 2" descr="Picture">
            <a:hlinkClick r:id="rId3"/>
            <a:extLst>
              <a:ext uri="{FF2B5EF4-FFF2-40B4-BE49-F238E27FC236}">
                <a16:creationId xmlns:a16="http://schemas.microsoft.com/office/drawing/2014/main" id="{A0E3CD13-F456-4834-88AF-DA92D69E4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5625"/>
            <a:ext cx="5181600" cy="312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6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032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a:t>
            </a:r>
          </a:p>
        </p:txBody>
      </p:sp>
      <p:pic>
        <p:nvPicPr>
          <p:cNvPr id="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632003" y="1271143"/>
            <a:ext cx="8819137" cy="544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114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9210" b="7067"/>
          <a:stretch/>
        </p:blipFill>
        <p:spPr bwMode="auto">
          <a:xfrm>
            <a:off x="1775520" y="151658"/>
            <a:ext cx="8343900" cy="3349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ight Arrow 3"/>
          <p:cNvSpPr/>
          <p:nvPr/>
        </p:nvSpPr>
        <p:spPr>
          <a:xfrm flipH="1">
            <a:off x="9250585" y="1124744"/>
            <a:ext cx="1224136" cy="5760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8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5520" y="3789040"/>
            <a:ext cx="2879018" cy="292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3502" y="3746376"/>
            <a:ext cx="46482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46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4</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Content Placeholder 11"/>
          <p:cNvPicPr>
            <a:picLocks noGrp="1"/>
          </p:cNvPicPr>
          <p:nvPr>
            <p:ph idx="1"/>
          </p:nvPr>
        </p:nvPicPr>
        <p:blipFill rotWithShape="1">
          <a:blip r:embed="rId2" cstate="email">
            <a:extLst>
              <a:ext uri="{28A0092B-C50C-407E-A947-70E740481C1C}">
                <a14:useLocalDpi xmlns:a14="http://schemas.microsoft.com/office/drawing/2010/main"/>
              </a:ext>
            </a:extLst>
          </a:blip>
          <a:srcRect l="4608"/>
          <a:stretch/>
        </p:blipFill>
        <p:spPr bwMode="auto">
          <a:xfrm>
            <a:off x="838200" y="2634409"/>
            <a:ext cx="10515600" cy="1317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23872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a:solidFill>
            <a:srgbClr val="C00000"/>
          </a:solidFill>
        </p:spPr>
        <p:style>
          <a:lnRef idx="2">
            <a:schemeClr val="accent6"/>
          </a:lnRef>
          <a:fillRef idx="1">
            <a:schemeClr val="lt1"/>
          </a:fillRef>
          <a:effectRef idx="0">
            <a:schemeClr val="accent6"/>
          </a:effectRef>
          <a:fontRef idx="minor">
            <a:schemeClr val="dk1"/>
          </a:fontRef>
        </p:style>
        <p:txBody>
          <a:bodyPr>
            <a:normAutofit fontScale="90000"/>
          </a:bodyPr>
          <a:lstStyle/>
          <a:p>
            <a:r>
              <a:rPr lang="en-GB" dirty="0">
                <a:solidFill>
                  <a:schemeClr val="bg1"/>
                </a:solidFill>
              </a:rPr>
              <a:t>Business terminology to try and use in your answer</a:t>
            </a:r>
          </a:p>
        </p:txBody>
      </p:sp>
      <p:graphicFrame>
        <p:nvGraphicFramePr>
          <p:cNvPr id="3" name="Table 2"/>
          <p:cNvGraphicFramePr>
            <a:graphicFrameLocks noGrp="1"/>
          </p:cNvGraphicFramePr>
          <p:nvPr/>
        </p:nvGraphicFramePr>
        <p:xfrm>
          <a:off x="2999656" y="1673391"/>
          <a:ext cx="6192688" cy="4320477"/>
        </p:xfrm>
        <a:graphic>
          <a:graphicData uri="http://schemas.openxmlformats.org/drawingml/2006/table">
            <a:tbl>
              <a:tblPr firstRow="1" bandRow="1">
                <a:tableStyleId>{BC89EF96-8CEA-46FF-86C4-4CE0E7609802}</a:tableStyleId>
              </a:tblPr>
              <a:tblGrid>
                <a:gridCol w="6192688">
                  <a:extLst>
                    <a:ext uri="{9D8B030D-6E8A-4147-A177-3AD203B41FA5}">
                      <a16:colId xmlns:a16="http://schemas.microsoft.com/office/drawing/2014/main" val="20000"/>
                    </a:ext>
                  </a:extLst>
                </a:gridCol>
              </a:tblGrid>
              <a:tr h="617211">
                <a:tc>
                  <a:txBody>
                    <a:bodyPr/>
                    <a:lstStyle/>
                    <a:p>
                      <a:r>
                        <a:rPr lang="en-GB" sz="2800" b="1" dirty="0">
                          <a:latin typeface="+mn-lt"/>
                        </a:rPr>
                        <a:t>Differentiation</a:t>
                      </a:r>
                    </a:p>
                  </a:txBody>
                  <a:tcPr/>
                </a:tc>
                <a:extLst>
                  <a:ext uri="{0D108BD9-81ED-4DB2-BD59-A6C34878D82A}">
                    <a16:rowId xmlns:a16="http://schemas.microsoft.com/office/drawing/2014/main" val="10000"/>
                  </a:ext>
                </a:extLst>
              </a:tr>
              <a:tr h="617211">
                <a:tc>
                  <a:txBody>
                    <a:bodyPr/>
                    <a:lstStyle/>
                    <a:p>
                      <a:r>
                        <a:rPr lang="en-GB" sz="2800" b="1" dirty="0">
                          <a:latin typeface="+mn-lt"/>
                        </a:rPr>
                        <a:t>Consumer recognition</a:t>
                      </a:r>
                    </a:p>
                  </a:txBody>
                  <a:tcPr/>
                </a:tc>
                <a:extLst>
                  <a:ext uri="{0D108BD9-81ED-4DB2-BD59-A6C34878D82A}">
                    <a16:rowId xmlns:a16="http://schemas.microsoft.com/office/drawing/2014/main" val="10001"/>
                  </a:ext>
                </a:extLst>
              </a:tr>
              <a:tr h="617211">
                <a:tc>
                  <a:txBody>
                    <a:bodyPr/>
                    <a:lstStyle/>
                    <a:p>
                      <a:r>
                        <a:rPr lang="en-GB" sz="2800" b="1" dirty="0">
                          <a:latin typeface="+mn-lt"/>
                        </a:rPr>
                        <a:t>Barriers to entry</a:t>
                      </a:r>
                    </a:p>
                  </a:txBody>
                  <a:tcPr/>
                </a:tc>
                <a:extLst>
                  <a:ext uri="{0D108BD9-81ED-4DB2-BD59-A6C34878D82A}">
                    <a16:rowId xmlns:a16="http://schemas.microsoft.com/office/drawing/2014/main" val="10002"/>
                  </a:ext>
                </a:extLst>
              </a:tr>
              <a:tr h="617211">
                <a:tc>
                  <a:txBody>
                    <a:bodyPr/>
                    <a:lstStyle/>
                    <a:p>
                      <a:r>
                        <a:rPr lang="en-GB" sz="2800" b="1" dirty="0">
                          <a:latin typeface="+mn-lt"/>
                        </a:rPr>
                        <a:t>Price elasticity of demand</a:t>
                      </a:r>
                    </a:p>
                  </a:txBody>
                  <a:tcPr/>
                </a:tc>
                <a:extLst>
                  <a:ext uri="{0D108BD9-81ED-4DB2-BD59-A6C34878D82A}">
                    <a16:rowId xmlns:a16="http://schemas.microsoft.com/office/drawing/2014/main" val="10003"/>
                  </a:ext>
                </a:extLst>
              </a:tr>
              <a:tr h="617211">
                <a:tc>
                  <a:txBody>
                    <a:bodyPr/>
                    <a:lstStyle/>
                    <a:p>
                      <a:r>
                        <a:rPr lang="en-GB" sz="2800" b="1" dirty="0">
                          <a:latin typeface="+mn-lt"/>
                        </a:rPr>
                        <a:t>Strong brand</a:t>
                      </a:r>
                    </a:p>
                  </a:txBody>
                  <a:tcPr/>
                </a:tc>
                <a:extLst>
                  <a:ext uri="{0D108BD9-81ED-4DB2-BD59-A6C34878D82A}">
                    <a16:rowId xmlns:a16="http://schemas.microsoft.com/office/drawing/2014/main" val="10004"/>
                  </a:ext>
                </a:extLst>
              </a:tr>
              <a:tr h="617211">
                <a:tc>
                  <a:txBody>
                    <a:bodyPr/>
                    <a:lstStyle/>
                    <a:p>
                      <a:r>
                        <a:rPr lang="en-GB" sz="2800" b="1" dirty="0">
                          <a:latin typeface="+mn-lt"/>
                        </a:rPr>
                        <a:t>Marketing mix</a:t>
                      </a:r>
                    </a:p>
                  </a:txBody>
                  <a:tcPr/>
                </a:tc>
                <a:extLst>
                  <a:ext uri="{0D108BD9-81ED-4DB2-BD59-A6C34878D82A}">
                    <a16:rowId xmlns:a16="http://schemas.microsoft.com/office/drawing/2014/main" val="10005"/>
                  </a:ext>
                </a:extLst>
              </a:tr>
              <a:tr h="617211">
                <a:tc>
                  <a:txBody>
                    <a:bodyPr/>
                    <a:lstStyle/>
                    <a:p>
                      <a:r>
                        <a:rPr lang="en-GB" sz="2800" b="1" dirty="0">
                          <a:latin typeface="+mn-lt"/>
                        </a:rPr>
                        <a:t>Distribution channel (place)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6472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Types of promotion</a:t>
            </a:r>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There are many different types of promotion that a business can use to raise awareness of their products and services.  These are the main ways that your exam board would like you to know about and to be able to apply to a given case study.  Get ready to make some notes about these on the next few slides. </a:t>
            </a:r>
          </a:p>
          <a:p>
            <a:pPr marL="514350" indent="-514350">
              <a:buFont typeface="+mj-lt"/>
              <a:buAutoNum type="arabicPeriod"/>
            </a:pPr>
            <a:r>
              <a:rPr lang="en-GB" dirty="0"/>
              <a:t>Personal selling </a:t>
            </a:r>
          </a:p>
          <a:p>
            <a:pPr marL="514350" indent="-514350">
              <a:buFont typeface="+mj-lt"/>
              <a:buAutoNum type="arabicPeriod"/>
            </a:pPr>
            <a:r>
              <a:rPr lang="en-GB" dirty="0"/>
              <a:t>Direct marketing</a:t>
            </a:r>
          </a:p>
          <a:p>
            <a:pPr marL="514350" indent="-514350">
              <a:buFont typeface="+mj-lt"/>
              <a:buAutoNum type="arabicPeriod"/>
            </a:pPr>
            <a:r>
              <a:rPr lang="en-GB" dirty="0"/>
              <a:t>Above-the-line advertising </a:t>
            </a:r>
          </a:p>
          <a:p>
            <a:pPr marL="514350" indent="-514350">
              <a:buFont typeface="+mj-lt"/>
              <a:buAutoNum type="arabicPeriod"/>
            </a:pPr>
            <a:r>
              <a:rPr lang="en-GB" dirty="0"/>
              <a:t>Below-the-line advertising</a:t>
            </a:r>
          </a:p>
          <a:p>
            <a:pPr marL="514350" indent="-514350">
              <a:buFont typeface="+mj-lt"/>
              <a:buAutoNum type="arabicPeriod"/>
            </a:pPr>
            <a:r>
              <a:rPr lang="en-GB" dirty="0"/>
              <a:t>Public Relations </a:t>
            </a:r>
          </a:p>
          <a:p>
            <a:pPr marL="514350" indent="-514350">
              <a:buFont typeface="+mj-lt"/>
              <a:buAutoNum type="arabicPeriod"/>
            </a:pPr>
            <a:r>
              <a:rPr lang="en-GB" dirty="0"/>
              <a:t>Sponsorship</a:t>
            </a:r>
          </a:p>
          <a:p>
            <a:pPr marL="514350" indent="-514350">
              <a:buFont typeface="+mj-lt"/>
              <a:buAutoNum type="arabicPeriod"/>
            </a:pPr>
            <a:r>
              <a:rPr lang="en-GB" dirty="0"/>
              <a:t>Sales Promotion</a:t>
            </a:r>
          </a:p>
        </p:txBody>
      </p:sp>
    </p:spTree>
    <p:extLst>
      <p:ext uri="{BB962C8B-B14F-4D97-AF65-F5344CB8AC3E}">
        <p14:creationId xmlns:p14="http://schemas.microsoft.com/office/powerpoint/2010/main" val="16265855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2</a:t>
            </a:r>
          </a:p>
        </p:txBody>
      </p:sp>
      <p:pic>
        <p:nvPicPr>
          <p:cNvPr id="4" name="Content Placeholder 3"/>
          <p:cNvPicPr>
            <a:picLocks noGrp="1" noChangeAspect="1"/>
          </p:cNvPicPr>
          <p:nvPr>
            <p:ph idx="1"/>
          </p:nvPr>
        </p:nvPicPr>
        <p:blipFill>
          <a:blip r:embed="rId2"/>
          <a:stretch>
            <a:fillRect/>
          </a:stretch>
        </p:blipFill>
        <p:spPr>
          <a:xfrm>
            <a:off x="775322" y="1258728"/>
            <a:ext cx="10641356" cy="3973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72687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2</a:t>
            </a:r>
          </a:p>
        </p:txBody>
      </p:sp>
      <p:pic>
        <p:nvPicPr>
          <p:cNvPr id="4" name="Content Placeholder 3"/>
          <p:cNvPicPr>
            <a:picLocks noGrp="1" noChangeAspect="1"/>
          </p:cNvPicPr>
          <p:nvPr>
            <p:ph idx="1"/>
          </p:nvPr>
        </p:nvPicPr>
        <p:blipFill>
          <a:blip r:embed="rId2"/>
          <a:stretch>
            <a:fillRect/>
          </a:stretch>
        </p:blipFill>
        <p:spPr>
          <a:xfrm>
            <a:off x="1005472" y="2104411"/>
            <a:ext cx="10352839" cy="1471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284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05615" cy="2758698"/>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a:t>Case study for question 3</a:t>
            </a:r>
          </a:p>
        </p:txBody>
      </p:sp>
      <p:pic>
        <p:nvPicPr>
          <p:cNvPr id="5" name="Content Placeholder 4"/>
          <p:cNvPicPr>
            <a:picLocks noGrp="1" noChangeAspect="1"/>
          </p:cNvPicPr>
          <p:nvPr>
            <p:ph idx="1"/>
          </p:nvPr>
        </p:nvPicPr>
        <p:blipFill>
          <a:blip r:embed="rId2"/>
          <a:stretch>
            <a:fillRect/>
          </a:stretch>
        </p:blipFill>
        <p:spPr>
          <a:xfrm>
            <a:off x="3493011" y="148350"/>
            <a:ext cx="7961178" cy="6546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42416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3</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a:blip r:embed="rId2"/>
          <a:stretch>
            <a:fillRect/>
          </a:stretch>
        </p:blipFill>
        <p:spPr>
          <a:xfrm>
            <a:off x="2063886" y="2454487"/>
            <a:ext cx="7624864" cy="105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344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417736" cy="2758698"/>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GB" dirty="0"/>
              <a:t>Case study for question 4</a:t>
            </a:r>
          </a:p>
        </p:txBody>
      </p:sp>
      <p:pic>
        <p:nvPicPr>
          <p:cNvPr id="4" name="Content Placeholder 3"/>
          <p:cNvPicPr>
            <a:picLocks noGrp="1" noChangeAspect="1"/>
          </p:cNvPicPr>
          <p:nvPr>
            <p:ph idx="1"/>
          </p:nvPr>
        </p:nvPicPr>
        <p:blipFill>
          <a:blip r:embed="rId2"/>
          <a:stretch>
            <a:fillRect/>
          </a:stretch>
        </p:blipFill>
        <p:spPr>
          <a:xfrm>
            <a:off x="2616630" y="584966"/>
            <a:ext cx="9355299" cy="516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18510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4</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a:t>
            </a:r>
            <a:r>
              <a:rPr kumimoji="0" lang="en-GB" sz="3200" b="0" i="0" u="none" strike="noStrike" kern="1200" cap="none" spc="0" normalizeH="0" noProof="0" dirty="0">
                <a:ln>
                  <a:noFill/>
                </a:ln>
                <a:solidFill>
                  <a:prstClr val="white"/>
                </a:solidFill>
                <a:effectLst/>
                <a:uLnTx/>
                <a:uFillTx/>
                <a:latin typeface="Calibri" panose="020F050202020403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a:solidFill>
                  <a:prstClr val="white"/>
                </a:solidFill>
                <a:latin typeface="Calibri" panose="020F0502020204030204"/>
              </a:rPr>
              <a:t>1-4</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5-8</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9-14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prstClr val="white"/>
                </a:solidFill>
                <a:latin typeface="Calibri" panose="020F0502020204030204"/>
              </a:rPr>
              <a:t>15-20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1350603" y="1946719"/>
            <a:ext cx="9490794" cy="2392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08687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a:xfrm>
            <a:off x="838200" y="1825625"/>
            <a:ext cx="10515600" cy="4836432"/>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fontAlgn="t"/>
            <a:r>
              <a:rPr lang="en-GB" b="1" dirty="0"/>
              <a:t>Differentiation; </a:t>
            </a:r>
            <a:r>
              <a:rPr lang="en-GB" dirty="0"/>
              <a:t>How well a business can change the product so that a consumer recognises it as superior e.g. Audi / BMW German technology engines</a:t>
            </a:r>
          </a:p>
          <a:p>
            <a:pPr fontAlgn="t"/>
            <a:r>
              <a:rPr lang="en-GB" b="1" dirty="0"/>
              <a:t>Consumer recognition; </a:t>
            </a:r>
            <a:r>
              <a:rPr lang="en-GB" dirty="0"/>
              <a:t>How well a business knows their customers, age, gender, lifestyle etc.</a:t>
            </a:r>
          </a:p>
          <a:p>
            <a:pPr fontAlgn="t"/>
            <a:r>
              <a:rPr lang="en-GB" b="1" dirty="0"/>
              <a:t>Barriers to entry; </a:t>
            </a:r>
            <a:r>
              <a:rPr lang="en-GB" dirty="0"/>
              <a:t>How difficult is it to get into the market, e.g. Mobile phone market high technology so high barriers to entry, market stalls, easy to start so low barriers</a:t>
            </a:r>
          </a:p>
          <a:p>
            <a:pPr fontAlgn="t"/>
            <a:r>
              <a:rPr lang="en-GB" b="1" dirty="0"/>
              <a:t>Price elasticity of demand; </a:t>
            </a:r>
            <a:r>
              <a:rPr lang="en-GB" dirty="0"/>
              <a:t>How much demand  for a good or service is likely to fluctuate with a change in price e.g. petrol will still be demanded no matter what the price is, therefore it is inelastic in that demand doesn’t change by much with a price increase</a:t>
            </a:r>
          </a:p>
          <a:p>
            <a:pPr fontAlgn="t"/>
            <a:r>
              <a:rPr lang="en-GB" b="1" dirty="0"/>
              <a:t>Strong brand; </a:t>
            </a:r>
            <a:r>
              <a:rPr lang="en-GB" dirty="0"/>
              <a:t>A brand that is recognised by everyone, e.g. Rolls Royce, Rolex, Ford, Chanel</a:t>
            </a:r>
          </a:p>
          <a:p>
            <a:pPr fontAlgn="t"/>
            <a:r>
              <a:rPr lang="en-GB" b="1" dirty="0"/>
              <a:t>Marketing mix; Price, </a:t>
            </a:r>
            <a:r>
              <a:rPr lang="en-GB" dirty="0"/>
              <a:t>place, promotion and product, how a business uses these 4 elements strategically</a:t>
            </a:r>
          </a:p>
          <a:p>
            <a:pPr fontAlgn="t"/>
            <a:r>
              <a:rPr lang="en-GB" b="1" dirty="0"/>
              <a:t>Distribution channel (place); </a:t>
            </a:r>
            <a:r>
              <a:rPr lang="en-GB" dirty="0"/>
              <a:t>Where a product is sold and how many stages it takes to get to a customer e.g. factory outlet = 2 stages: manufacturer &gt; customer</a:t>
            </a:r>
          </a:p>
        </p:txBody>
      </p:sp>
    </p:spTree>
    <p:extLst>
      <p:ext uri="{BB962C8B-B14F-4D97-AF65-F5344CB8AC3E}">
        <p14:creationId xmlns:p14="http://schemas.microsoft.com/office/powerpoint/2010/main" val="141790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2579</TotalTime>
  <Words>5209</Words>
  <Application>Microsoft Office PowerPoint</Application>
  <PresentationFormat>Widescreen</PresentationFormat>
  <Paragraphs>663</Paragraphs>
  <Slides>96</Slides>
  <Notes>29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96</vt:i4>
      </vt:variant>
    </vt:vector>
  </HeadingPairs>
  <TitlesOfParts>
    <vt:vector size="106" baseType="lpstr">
      <vt:lpstr>Arial</vt:lpstr>
      <vt:lpstr>Arial Black</vt:lpstr>
      <vt:lpstr>Arial Rounded MT Bold</vt:lpstr>
      <vt:lpstr>Calibri</vt:lpstr>
      <vt:lpstr>Calibri Light</vt:lpstr>
      <vt:lpstr>Webdings</vt:lpstr>
      <vt:lpstr>Wingdings</vt:lpstr>
      <vt:lpstr>Office Theme</vt:lpstr>
      <vt:lpstr>3_Office Theme</vt:lpstr>
      <vt:lpstr>5_Office Theme</vt:lpstr>
      <vt:lpstr>1.3.2 Branding and Promotion </vt:lpstr>
      <vt:lpstr>Starter</vt:lpstr>
      <vt:lpstr>Starter</vt:lpstr>
      <vt:lpstr>Starter Discussion</vt:lpstr>
      <vt:lpstr>Definition: Promotion</vt:lpstr>
      <vt:lpstr>Purpose of Promotion</vt:lpstr>
      <vt:lpstr>PowerPoint Presentation</vt:lpstr>
      <vt:lpstr>Types of promotion</vt:lpstr>
      <vt:lpstr>Types of promotion</vt:lpstr>
      <vt:lpstr>#1 Personal selling</vt:lpstr>
      <vt:lpstr>#1 Personal selling - salesmen</vt:lpstr>
      <vt:lpstr>#2 Direct marketing</vt:lpstr>
      <vt:lpstr>#3 Above the line advertising (ATL)</vt:lpstr>
      <vt:lpstr>#3 Above-the-line advantages and disadvantages</vt:lpstr>
      <vt:lpstr>#4 Below the line Advertising</vt:lpstr>
      <vt:lpstr>#4 Below-the-line advantages and disadvantages</vt:lpstr>
      <vt:lpstr>#5 Public Relations</vt:lpstr>
      <vt:lpstr>#5 Public relations long-term</vt:lpstr>
      <vt:lpstr>PowerPoint Presentation</vt:lpstr>
      <vt:lpstr>PowerPoint Presentation</vt:lpstr>
      <vt:lpstr>#6 Sponsorship</vt:lpstr>
      <vt:lpstr>#6 Sponsorship</vt:lpstr>
      <vt:lpstr>PowerPoint Presentation</vt:lpstr>
      <vt:lpstr>PowerPoint Presentation</vt:lpstr>
      <vt:lpstr>PowerPoint Presentation</vt:lpstr>
      <vt:lpstr>PowerPoint Presentation</vt:lpstr>
      <vt:lpstr>Sales promotions</vt:lpstr>
      <vt:lpstr>BOGOF</vt:lpstr>
      <vt:lpstr>2. Price discounts</vt:lpstr>
      <vt:lpstr>3. Money off coupons</vt:lpstr>
      <vt:lpstr>4. Samples / giveaways</vt:lpstr>
      <vt:lpstr>5. Special events</vt:lpstr>
      <vt:lpstr>6. Point of sale</vt:lpstr>
      <vt:lpstr>Assess the benefits of sales promotion to companies such as Tesco?</vt:lpstr>
      <vt:lpstr>What might the disadvantages be of sales promotions? </vt:lpstr>
      <vt:lpstr>Digital communications</vt:lpstr>
      <vt:lpstr>Online adverts</vt:lpstr>
      <vt:lpstr>2.  Mobile communications</vt:lpstr>
      <vt:lpstr>3.  “Advergaming”</vt:lpstr>
      <vt:lpstr>4. Social media</vt:lpstr>
      <vt:lpstr>5. Consumer generated content</vt:lpstr>
      <vt:lpstr>6. Viral strategies</vt:lpstr>
      <vt:lpstr>PowerPoint Presentation</vt:lpstr>
      <vt:lpstr>Top Global Brands 2020</vt:lpstr>
      <vt:lpstr>PowerPoint Presentation</vt:lpstr>
      <vt:lpstr>Logos</vt:lpstr>
      <vt:lpstr>Famous Straplines</vt:lpstr>
      <vt:lpstr>Definition: Branding</vt:lpstr>
      <vt:lpstr>Brands introduction</vt:lpstr>
      <vt:lpstr>Corporate branding </vt:lpstr>
      <vt:lpstr>PowerPoint Presentation</vt:lpstr>
      <vt:lpstr>Corporate branding </vt:lpstr>
      <vt:lpstr>Manufacturer / corporate branding</vt:lpstr>
      <vt:lpstr>Manufacturer / corporate branding</vt:lpstr>
      <vt:lpstr>Product branding</vt:lpstr>
      <vt:lpstr>Product branding</vt:lpstr>
      <vt:lpstr>Own brand products</vt:lpstr>
      <vt:lpstr>Own brand products</vt:lpstr>
      <vt:lpstr>Rebranding</vt:lpstr>
      <vt:lpstr>Rebranding example – old spice</vt:lpstr>
      <vt:lpstr>1.3.2 Branding and Promotion </vt:lpstr>
      <vt:lpstr>PowerPoint Presentation</vt:lpstr>
      <vt:lpstr>Added value</vt:lpstr>
      <vt:lpstr>Reduced PED</vt:lpstr>
      <vt:lpstr>Ability to charge premium prices</vt:lpstr>
      <vt:lpstr>Value of branding</vt:lpstr>
      <vt:lpstr>PowerPoint Presentation</vt:lpstr>
      <vt:lpstr>USP’s / Differentiation</vt:lpstr>
      <vt:lpstr>Advertising</vt:lpstr>
      <vt:lpstr>History of Advertising</vt:lpstr>
      <vt:lpstr> How ads manipulate our emotions - and how to resist </vt:lpstr>
      <vt:lpstr>Advertising</vt:lpstr>
      <vt:lpstr>Video</vt:lpstr>
      <vt:lpstr>Sponsorship</vt:lpstr>
      <vt:lpstr>PowerPoint Presentation</vt:lpstr>
      <vt:lpstr>Social media</vt:lpstr>
      <vt:lpstr>PowerPoint Presentation</vt:lpstr>
      <vt:lpstr>Viral marketing</vt:lpstr>
      <vt:lpstr>Viral marketing – video example</vt:lpstr>
      <vt:lpstr>Viral social media advert - Mercedes</vt:lpstr>
      <vt:lpstr>Evian babies – 135million hits!</vt:lpstr>
      <vt:lpstr>Social Media</vt:lpstr>
      <vt:lpstr>PowerPoint Presentation</vt:lpstr>
      <vt:lpstr>Emotional branding</vt:lpstr>
      <vt:lpstr>Sample Edexcel A2 questions</vt:lpstr>
      <vt:lpstr>Case study for question 1</vt:lpstr>
      <vt:lpstr>PowerPoint Presentation</vt:lpstr>
      <vt:lpstr>Sample question 1</vt:lpstr>
      <vt:lpstr>Business terminology to try and use in your answer</vt:lpstr>
      <vt:lpstr>Case study for question 2</vt:lpstr>
      <vt:lpstr>Sample question 2</vt:lpstr>
      <vt:lpstr>Case study for question 3</vt:lpstr>
      <vt:lpstr>Sample question 3</vt:lpstr>
      <vt:lpstr>Case study for question 4</vt:lpstr>
      <vt:lpstr>Sample question 4</vt:lpstr>
      <vt:lpstr>Glossary</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 Gouldthorpe</cp:lastModifiedBy>
  <cp:revision>315</cp:revision>
  <dcterms:created xsi:type="dcterms:W3CDTF">2017-05-29T18:04:54Z</dcterms:created>
  <dcterms:modified xsi:type="dcterms:W3CDTF">2021-11-15T21:03:23Z</dcterms:modified>
</cp:coreProperties>
</file>