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32" r:id="rId3"/>
    <p:sldMasterId id="2147483744" r:id="rId4"/>
  </p:sldMasterIdLst>
  <p:notesMasterIdLst>
    <p:notesMasterId r:id="rId45"/>
  </p:notesMasterIdLst>
  <p:sldIdLst>
    <p:sldId id="256" r:id="rId5"/>
    <p:sldId id="266" r:id="rId6"/>
    <p:sldId id="299" r:id="rId7"/>
    <p:sldId id="258" r:id="rId8"/>
    <p:sldId id="274" r:id="rId9"/>
    <p:sldId id="284" r:id="rId10"/>
    <p:sldId id="269" r:id="rId11"/>
    <p:sldId id="309" r:id="rId12"/>
    <p:sldId id="305" r:id="rId13"/>
    <p:sldId id="306" r:id="rId14"/>
    <p:sldId id="310" r:id="rId15"/>
    <p:sldId id="307" r:id="rId16"/>
    <p:sldId id="308" r:id="rId17"/>
    <p:sldId id="311" r:id="rId18"/>
    <p:sldId id="312" r:id="rId19"/>
    <p:sldId id="300" r:id="rId20"/>
    <p:sldId id="313" r:id="rId21"/>
    <p:sldId id="314" r:id="rId22"/>
    <p:sldId id="315" r:id="rId23"/>
    <p:sldId id="316" r:id="rId24"/>
    <p:sldId id="317" r:id="rId25"/>
    <p:sldId id="301" r:id="rId26"/>
    <p:sldId id="286" r:id="rId27"/>
    <p:sldId id="287" r:id="rId28"/>
    <p:sldId id="288" r:id="rId29"/>
    <p:sldId id="289" r:id="rId30"/>
    <p:sldId id="291" r:id="rId31"/>
    <p:sldId id="290" r:id="rId32"/>
    <p:sldId id="292" r:id="rId33"/>
    <p:sldId id="293" r:id="rId34"/>
    <p:sldId id="294" r:id="rId35"/>
    <p:sldId id="295" r:id="rId36"/>
    <p:sldId id="296" r:id="rId37"/>
    <p:sldId id="297" r:id="rId38"/>
    <p:sldId id="298" r:id="rId39"/>
    <p:sldId id="302" r:id="rId40"/>
    <p:sldId id="303" r:id="rId41"/>
    <p:sldId id="304" r:id="rId42"/>
    <p:sldId id="263" r:id="rId43"/>
    <p:sldId id="28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064" autoAdjust="0"/>
  </p:normalViewPr>
  <p:slideViewPr>
    <p:cSldViewPr snapToGrid="0">
      <p:cViewPr varScale="1">
        <p:scale>
          <a:sx n="70" d="100"/>
          <a:sy n="70" d="100"/>
        </p:scale>
        <p:origin x="10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08/05/2018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a:t>
            </a:r>
            <a:r>
              <a:rPr lang="en-GB" dirty="0" err="1" smtClean="0"/>
              <a:t>shoud</a:t>
            </a:r>
            <a:r>
              <a:rPr lang="en-GB" dirty="0" smtClean="0"/>
              <a:t> start a discussion about why this is encouraged in schools and</a:t>
            </a:r>
            <a:r>
              <a:rPr lang="en-GB" baseline="0" dirty="0" smtClean="0"/>
              <a:t> how that translates in the world of work.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D5FAB-D7BE-40F8-851B-A74B5A93AEA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47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2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326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Adapted from: http://www.revisionworld.com/a2-level-level-revision/business-studies-level-revision/people-operations-management/employer-employee-relations</a:t>
            </a:r>
            <a:endParaRPr lang="en-GB" dirty="0"/>
          </a:p>
        </p:txBody>
      </p:sp>
      <p:sp>
        <p:nvSpPr>
          <p:cNvPr id="4" name="Slide Number Placeholder 3"/>
          <p:cNvSpPr>
            <a:spLocks noGrp="1"/>
          </p:cNvSpPr>
          <p:nvPr>
            <p:ph type="sldNum" sz="quarter" idx="10"/>
          </p:nvPr>
        </p:nvSpPr>
        <p:spPr/>
        <p:txBody>
          <a:bodyPr/>
          <a:lstStyle/>
          <a:p>
            <a:fld id="{60B4DEE9-C214-42E4-A149-987364E21E69}" type="slidenum">
              <a:rPr lang="en-GB" smtClean="0"/>
              <a:t>17</a:t>
            </a:fld>
            <a:endParaRPr lang="en-GB"/>
          </a:p>
        </p:txBody>
      </p:sp>
    </p:spTree>
    <p:extLst>
      <p:ext uri="{BB962C8B-B14F-4D97-AF65-F5344CB8AC3E}">
        <p14:creationId xmlns:p14="http://schemas.microsoft.com/office/powerpoint/2010/main" val="3244526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08/05/2018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08/05/2018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08/05/2018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29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04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12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14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476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03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08/05/2018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86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6100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221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82620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1167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40283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9492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8803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80647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30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08/05/2018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4888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8180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5466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5156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2567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8595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2723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269692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9240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5785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08/05/2018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1251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7729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7217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8753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9180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08/05/2018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08/05/2018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08/05/2018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08/05/2018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08/05/2018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08/05/2018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050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949100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5/8/2018</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0585824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theirishworld.com/uk-care-homes-struggling/"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theguardian.com/social-enterprise-network/2012/dec/03/employee-share-ownership-business-model"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gG3E4B1hk0A" TargetMode="Externa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102780"/>
            <a:ext cx="9144000" cy="2536559"/>
          </a:xfrm>
        </p:spPr>
        <p:txBody>
          <a:bodyPr>
            <a:normAutofit fontScale="32500" lnSpcReduction="20000"/>
          </a:bodyPr>
          <a:lstStyle/>
          <a:p>
            <a:r>
              <a:rPr lang="en-GB" sz="11000" b="1" dirty="0" smtClean="0">
                <a:solidFill>
                  <a:srgbClr val="0070C0"/>
                </a:solidFill>
              </a:rPr>
              <a:t>Edexcel A2 Business</a:t>
            </a:r>
          </a:p>
          <a:p>
            <a:endParaRPr lang="en-GB" sz="4000" dirty="0" smtClean="0"/>
          </a:p>
          <a:p>
            <a:endParaRPr lang="en-GB" sz="4000" dirty="0" smtClean="0"/>
          </a:p>
          <a:p>
            <a:r>
              <a:rPr lang="en-GB" sz="9800" dirty="0" smtClean="0"/>
              <a:t>3.5.3. Human resources</a:t>
            </a:r>
          </a:p>
          <a:p>
            <a:endParaRPr lang="en-GB" sz="4000" dirty="0"/>
          </a:p>
          <a:p>
            <a:endParaRPr lang="en-GB" sz="4000" dirty="0" smtClean="0"/>
          </a:p>
          <a:p>
            <a:r>
              <a:rPr lang="en-GB" sz="11200" dirty="0" smtClean="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FCCFF"/>
          </a:solidFill>
        </p:spPr>
        <p:txBody>
          <a:bodyPr/>
          <a:lstStyle/>
          <a:p>
            <a:r>
              <a:rPr lang="en-GB" dirty="0" smtClean="0"/>
              <a:t>Labour Productivity </a:t>
            </a:r>
            <a:r>
              <a:rPr lang="en-GB" dirty="0"/>
              <a:t>Interpretation</a:t>
            </a:r>
          </a:p>
        </p:txBody>
      </p:sp>
      <p:sp>
        <p:nvSpPr>
          <p:cNvPr id="5" name="Content Placeholder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smtClean="0"/>
              <a:t>Productivity is output per worker and it measures the efficiency of the workforce</a:t>
            </a:r>
          </a:p>
          <a:p>
            <a:r>
              <a:rPr lang="en-GB" dirty="0" smtClean="0"/>
              <a:t>A business will seek to increase productivity to reduce the average cost per unit to produce</a:t>
            </a:r>
          </a:p>
          <a:p>
            <a:r>
              <a:rPr lang="en-GB" dirty="0" smtClean="0"/>
              <a:t>Labour productivity can be improved through kaizen, TQM, lean production</a:t>
            </a:r>
            <a:endParaRPr lang="en-GB" dirty="0"/>
          </a:p>
        </p:txBody>
      </p:sp>
      <p:pic>
        <p:nvPicPr>
          <p:cNvPr id="3" name="Content Placeholder 2"/>
          <p:cNvPicPr>
            <a:picLocks noGrp="1" noChangeAspect="1"/>
          </p:cNvPicPr>
          <p:nvPr>
            <p:ph sz="half" idx="2"/>
          </p:nvPr>
        </p:nvPicPr>
        <p:blipFill>
          <a:blip r:embed="rId2"/>
          <a:stretch>
            <a:fillRect/>
          </a:stretch>
        </p:blipFill>
        <p:spPr>
          <a:xfrm>
            <a:off x="6472651" y="2258219"/>
            <a:ext cx="4890920" cy="3254685"/>
          </a:xfrm>
          <a:prstGeom prst="rect">
            <a:avLst/>
          </a:prstGeom>
        </p:spPr>
      </p:pic>
    </p:spTree>
    <p:extLst>
      <p:ext uri="{BB962C8B-B14F-4D97-AF65-F5344CB8AC3E}">
        <p14:creationId xmlns:p14="http://schemas.microsoft.com/office/powerpoint/2010/main" val="3478864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r>
              <a:rPr lang="en-GB" dirty="0" smtClean="0"/>
              <a:t>Labour turnover measures the rate at which employees leave the business in a 1 year period</a:t>
            </a:r>
          </a:p>
          <a:p>
            <a:endParaRPr lang="en-GB" dirty="0"/>
          </a:p>
          <a:p>
            <a:r>
              <a:rPr lang="en-GB" dirty="0" smtClean="0"/>
              <a:t>A high rate of labour turnover would be bad for business, it means that staff are so unhappy they don’t stay in the business and they leave.  The business then has all the costs of recruiting and training another member of staff</a:t>
            </a:r>
            <a:endParaRPr lang="en-GB" dirty="0"/>
          </a:p>
        </p:txBody>
      </p:sp>
      <p:pic>
        <p:nvPicPr>
          <p:cNvPr id="6" name="Content Placeholder 5">
            <a:hlinkClick r:id="rId2"/>
          </p:cNvPr>
          <p:cNvPicPr>
            <a:picLocks noGrp="1" noChangeAspect="1"/>
          </p:cNvPicPr>
          <p:nvPr>
            <p:ph sz="half" idx="2"/>
          </p:nvPr>
        </p:nvPicPr>
        <p:blipFill>
          <a:blip r:embed="rId3"/>
          <a:stretch>
            <a:fillRect/>
          </a:stretch>
        </p:blipFill>
        <p:spPr>
          <a:xfrm>
            <a:off x="6172200" y="1874572"/>
            <a:ext cx="5181600" cy="4253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3"/>
          <p:cNvSpPr>
            <a:spLocks noGrp="1"/>
          </p:cNvSpPr>
          <p:nvPr>
            <p:ph type="title"/>
          </p:nvPr>
        </p:nvSpPr>
        <p:spPr>
          <a:solidFill>
            <a:srgbClr val="CCECFF"/>
          </a:solidFill>
        </p:spPr>
        <p:txBody>
          <a:bodyPr>
            <a:normAutofit/>
          </a:bodyPr>
          <a:lstStyle/>
          <a:p>
            <a:r>
              <a:rPr lang="en-GB" dirty="0" smtClean="0"/>
              <a:t>Labour Turnover Calculation</a:t>
            </a:r>
            <a:endParaRPr lang="en-GB" dirty="0"/>
          </a:p>
        </p:txBody>
      </p:sp>
      <p:sp>
        <p:nvSpPr>
          <p:cNvPr id="7" name="TextBox 6"/>
          <p:cNvSpPr txBox="1"/>
          <p:nvPr/>
        </p:nvSpPr>
        <p:spPr>
          <a:xfrm>
            <a:off x="7726018" y="5420139"/>
            <a:ext cx="253543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smtClean="0">
                <a:latin typeface="Arial Black" panose="020B0A04020102020204" pitchFamily="34" charset="0"/>
              </a:rPr>
              <a:t>55% staff turnover</a:t>
            </a:r>
            <a:endParaRPr lang="en-GB" dirty="0">
              <a:latin typeface="Arial Black" panose="020B0A04020102020204" pitchFamily="34" charset="0"/>
            </a:endParaRPr>
          </a:p>
        </p:txBody>
      </p:sp>
    </p:spTree>
    <p:extLst>
      <p:ext uri="{BB962C8B-B14F-4D97-AF65-F5344CB8AC3E}">
        <p14:creationId xmlns:p14="http://schemas.microsoft.com/office/powerpoint/2010/main" val="264418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CCECFF"/>
          </a:solidFill>
        </p:spPr>
        <p:txBody>
          <a:bodyPr>
            <a:normAutofit/>
          </a:bodyPr>
          <a:lstStyle/>
          <a:p>
            <a:r>
              <a:rPr lang="en-GB" dirty="0" smtClean="0"/>
              <a:t>Labour Turnover Calculation</a:t>
            </a:r>
            <a:endParaRPr lang="en-GB" dirty="0"/>
          </a:p>
        </p:txBody>
      </p:sp>
      <p:sp>
        <p:nvSpPr>
          <p:cNvPr id="5" name="Content Placeholder 4"/>
          <p:cNvSpPr>
            <a:spLocks noGrp="1"/>
          </p:cNvSpPr>
          <p:nvPr>
            <p:ph idx="1"/>
          </p:nvPr>
        </p:nvSpPr>
        <p:spPr>
          <a:xfrm>
            <a:off x="580762" y="5065713"/>
            <a:ext cx="11078817" cy="1617043"/>
          </a:xfrm>
        </p:spPr>
        <p:txBody>
          <a:bodyPr>
            <a:normAutofit fontScale="92500" lnSpcReduction="10000"/>
          </a:bodyPr>
          <a:lstStyle/>
          <a:p>
            <a:r>
              <a:rPr lang="en-GB" dirty="0" smtClean="0"/>
              <a:t>Number of staff leaving a business in a year compared to the total number of staff who work there</a:t>
            </a:r>
          </a:p>
          <a:p>
            <a:r>
              <a:rPr lang="en-GB" dirty="0" smtClean="0"/>
              <a:t>Example</a:t>
            </a:r>
            <a:r>
              <a:rPr lang="en-GB" dirty="0"/>
              <a:t>: if 12 staff leave a business employing 200 </a:t>
            </a:r>
            <a:r>
              <a:rPr lang="en-GB" dirty="0" smtClean="0"/>
              <a:t>the labour</a:t>
            </a:r>
            <a:r>
              <a:rPr lang="en-GB" dirty="0"/>
              <a:t> turnover = 12/200 x 100 = 6% </a:t>
            </a:r>
          </a:p>
        </p:txBody>
      </p:sp>
      <p:sp>
        <p:nvSpPr>
          <p:cNvPr id="6" name="TextBox 5"/>
          <p:cNvSpPr txBox="1"/>
          <p:nvPr/>
        </p:nvSpPr>
        <p:spPr>
          <a:xfrm>
            <a:off x="3239851" y="1953388"/>
            <a:ext cx="5760640" cy="584775"/>
          </a:xfrm>
          <a:prstGeom prst="rect">
            <a:avLst/>
          </a:prstGeom>
          <a:noFill/>
        </p:spPr>
        <p:txBody>
          <a:bodyPr wrap="square" rtlCol="0">
            <a:spAutoFit/>
          </a:bodyPr>
          <a:lstStyle/>
          <a:p>
            <a:r>
              <a:rPr lang="en-GB" sz="3200" i="1" dirty="0">
                <a:solidFill>
                  <a:prstClr val="black"/>
                </a:solidFill>
                <a:latin typeface="Times New Roman" panose="02020603050405020304" pitchFamily="18" charset="0"/>
                <a:cs typeface="Times New Roman" panose="02020603050405020304" pitchFamily="18" charset="0"/>
              </a:rPr>
              <a:t>Number of Employees Leaving</a:t>
            </a:r>
          </a:p>
        </p:txBody>
      </p:sp>
      <p:sp>
        <p:nvSpPr>
          <p:cNvPr id="7" name="TextBox 6"/>
          <p:cNvSpPr txBox="1"/>
          <p:nvPr/>
        </p:nvSpPr>
        <p:spPr>
          <a:xfrm>
            <a:off x="3431705" y="3057366"/>
            <a:ext cx="5214697" cy="584775"/>
          </a:xfrm>
          <a:prstGeom prst="rect">
            <a:avLst/>
          </a:prstGeom>
          <a:noFill/>
        </p:spPr>
        <p:txBody>
          <a:bodyPr wrap="none" rtlCol="0">
            <a:spAutoFit/>
          </a:bodyPr>
          <a:lstStyle/>
          <a:p>
            <a:r>
              <a:rPr lang="en-GB" sz="3200" i="1" dirty="0">
                <a:solidFill>
                  <a:prstClr val="black"/>
                </a:solidFill>
                <a:latin typeface="Times New Roman" panose="02020603050405020304" pitchFamily="18" charset="0"/>
                <a:cs typeface="Times New Roman" panose="02020603050405020304" pitchFamily="18" charset="0"/>
              </a:rPr>
              <a:t>Average</a:t>
            </a:r>
            <a:r>
              <a:rPr lang="en-GB" dirty="0">
                <a:solidFill>
                  <a:prstClr val="black"/>
                </a:solidFill>
                <a:latin typeface="Calibri"/>
              </a:rPr>
              <a:t> </a:t>
            </a:r>
            <a:r>
              <a:rPr lang="en-GB" sz="3200" i="1" dirty="0">
                <a:solidFill>
                  <a:prstClr val="black"/>
                </a:solidFill>
                <a:latin typeface="Times New Roman" panose="02020603050405020304" pitchFamily="18" charset="0"/>
                <a:cs typeface="Times New Roman" panose="02020603050405020304" pitchFamily="18" charset="0"/>
              </a:rPr>
              <a:t>Number</a:t>
            </a:r>
            <a:r>
              <a:rPr lang="en-GB" dirty="0">
                <a:solidFill>
                  <a:prstClr val="black"/>
                </a:solidFill>
                <a:latin typeface="Calibri"/>
              </a:rPr>
              <a:t> </a:t>
            </a:r>
            <a:r>
              <a:rPr lang="en-GB" sz="3200" i="1" dirty="0">
                <a:solidFill>
                  <a:prstClr val="black"/>
                </a:solidFill>
                <a:latin typeface="Times New Roman" panose="02020603050405020304" pitchFamily="18" charset="0"/>
                <a:cs typeface="Times New Roman" panose="02020603050405020304" pitchFamily="18" charset="0"/>
              </a:rPr>
              <a:t>of </a:t>
            </a:r>
            <a:r>
              <a:rPr lang="en-GB" dirty="0">
                <a:solidFill>
                  <a:prstClr val="black"/>
                </a:solidFill>
                <a:latin typeface="Calibri"/>
              </a:rPr>
              <a:t> </a:t>
            </a:r>
            <a:r>
              <a:rPr lang="en-GB" sz="3200" i="1" dirty="0">
                <a:solidFill>
                  <a:prstClr val="black"/>
                </a:solidFill>
                <a:latin typeface="Times New Roman" panose="02020603050405020304" pitchFamily="18" charset="0"/>
                <a:cs typeface="Times New Roman" panose="02020603050405020304" pitchFamily="18" charset="0"/>
              </a:rPr>
              <a:t>Employees</a:t>
            </a:r>
          </a:p>
        </p:txBody>
      </p:sp>
      <p:sp>
        <p:nvSpPr>
          <p:cNvPr id="8" name="TextBox 7"/>
          <p:cNvSpPr txBox="1"/>
          <p:nvPr/>
        </p:nvSpPr>
        <p:spPr>
          <a:xfrm>
            <a:off x="3404778" y="2497180"/>
            <a:ext cx="5069004" cy="369332"/>
          </a:xfrm>
          <a:prstGeom prst="rect">
            <a:avLst/>
          </a:prstGeom>
          <a:noFill/>
        </p:spPr>
        <p:txBody>
          <a:bodyPr wrap="square" rtlCol="0">
            <a:spAutoFit/>
          </a:bodyPr>
          <a:lstStyle/>
          <a:p>
            <a:r>
              <a:rPr lang="en-GB" dirty="0">
                <a:solidFill>
                  <a:prstClr val="black"/>
                </a:solidFill>
                <a:latin typeface="Calibri"/>
              </a:rPr>
              <a:t>__________________________________________</a:t>
            </a:r>
          </a:p>
        </p:txBody>
      </p:sp>
      <p:sp>
        <p:nvSpPr>
          <p:cNvPr id="2" name="TextBox 1"/>
          <p:cNvSpPr txBox="1"/>
          <p:nvPr/>
        </p:nvSpPr>
        <p:spPr>
          <a:xfrm>
            <a:off x="8646402" y="2472591"/>
            <a:ext cx="1103187" cy="58477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3200" i="1" dirty="0">
                <a:solidFill>
                  <a:prstClr val="black"/>
                </a:solidFill>
                <a:latin typeface="Times New Roman" panose="02020603050405020304" pitchFamily="18" charset="0"/>
                <a:cs typeface="Times New Roman" panose="02020603050405020304" pitchFamily="18" charset="0"/>
              </a:rPr>
              <a:t>X</a:t>
            </a:r>
            <a:r>
              <a:rPr lang="en-GB" dirty="0">
                <a:solidFill>
                  <a:prstClr val="black"/>
                </a:solidFill>
                <a:latin typeface="Calibri"/>
              </a:rPr>
              <a:t> </a:t>
            </a:r>
            <a:r>
              <a:rPr lang="en-GB" sz="3200" i="1" dirty="0">
                <a:solidFill>
                  <a:prstClr val="black"/>
                </a:solidFill>
                <a:latin typeface="Times New Roman" panose="02020603050405020304" pitchFamily="18" charset="0"/>
                <a:cs typeface="Times New Roman" panose="02020603050405020304" pitchFamily="18" charset="0"/>
              </a:rPr>
              <a:t>100</a:t>
            </a:r>
          </a:p>
        </p:txBody>
      </p:sp>
      <p:sp>
        <p:nvSpPr>
          <p:cNvPr id="9" name="TextBox 8"/>
          <p:cNvSpPr txBox="1"/>
          <p:nvPr/>
        </p:nvSpPr>
        <p:spPr>
          <a:xfrm>
            <a:off x="715618" y="4585253"/>
            <a:ext cx="92845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smtClean="0">
                <a:latin typeface="Arial Black" panose="020B0A04020102020204" pitchFamily="34" charset="0"/>
              </a:rPr>
              <a:t>Notes</a:t>
            </a:r>
            <a:endParaRPr lang="en-GB" dirty="0">
              <a:latin typeface="Arial Black" panose="020B0A04020102020204" pitchFamily="34" charset="0"/>
            </a:endParaRPr>
          </a:p>
        </p:txBody>
      </p:sp>
    </p:spTree>
    <p:extLst>
      <p:ext uri="{BB962C8B-B14F-4D97-AF65-F5344CB8AC3E}">
        <p14:creationId xmlns:p14="http://schemas.microsoft.com/office/powerpoint/2010/main" val="3148471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CCECFF"/>
          </a:solidFill>
        </p:spPr>
        <p:txBody>
          <a:bodyPr>
            <a:normAutofit/>
          </a:bodyPr>
          <a:lstStyle/>
          <a:p>
            <a:r>
              <a:rPr lang="en-GB" dirty="0" smtClean="0"/>
              <a:t>Labour Turnover Interpretation</a:t>
            </a:r>
            <a:endParaRPr lang="en-GB" dirty="0"/>
          </a:p>
        </p:txBody>
      </p:sp>
      <p:sp>
        <p:nvSpPr>
          <p:cNvPr id="5" name="Content Placeholder 4"/>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r>
              <a:rPr lang="en-GB" dirty="0" smtClean="0"/>
              <a:t>This is a measure of performance</a:t>
            </a:r>
          </a:p>
          <a:p>
            <a:r>
              <a:rPr lang="en-GB" dirty="0" smtClean="0"/>
              <a:t>Some industries may naturally have a high turnover so context is important e.g. retail and catering</a:t>
            </a:r>
          </a:p>
          <a:p>
            <a:r>
              <a:rPr lang="en-GB" dirty="0" smtClean="0"/>
              <a:t>Turnover should be measured against historical figures in the business</a:t>
            </a:r>
          </a:p>
          <a:p>
            <a:r>
              <a:rPr lang="en-GB" dirty="0" smtClean="0"/>
              <a:t>High labour turnover may be due to poor recruitment, weak induction, lack of challenge in the job and low pay rates</a:t>
            </a:r>
          </a:p>
          <a:p>
            <a:r>
              <a:rPr lang="en-GB" dirty="0" smtClean="0"/>
              <a:t>If this figure is rising year on year management should see this as a red flag and investigate it</a:t>
            </a:r>
          </a:p>
          <a:p>
            <a:endParaRPr lang="en-GB" dirty="0"/>
          </a:p>
        </p:txBody>
      </p:sp>
    </p:spTree>
    <p:extLst>
      <p:ext uri="{BB962C8B-B14F-4D97-AF65-F5344CB8AC3E}">
        <p14:creationId xmlns:p14="http://schemas.microsoft.com/office/powerpoint/2010/main" val="1852506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FFF66"/>
          </a:solidFill>
        </p:spPr>
        <p:txBody>
          <a:bodyPr/>
          <a:lstStyle/>
          <a:p>
            <a:r>
              <a:rPr lang="en-GB" dirty="0" smtClean="0"/>
              <a:t>Absenteeism Calculations</a:t>
            </a:r>
            <a:endParaRPr lang="en-GB" dirty="0"/>
          </a:p>
        </p:txBody>
      </p:sp>
      <p:sp>
        <p:nvSpPr>
          <p:cNvPr id="6" name="TextBox 5"/>
          <p:cNvSpPr txBox="1"/>
          <p:nvPr/>
        </p:nvSpPr>
        <p:spPr>
          <a:xfrm>
            <a:off x="2279576" y="1953388"/>
            <a:ext cx="7470012" cy="584775"/>
          </a:xfrm>
          <a:prstGeom prst="rect">
            <a:avLst/>
          </a:prstGeom>
          <a:noFill/>
        </p:spPr>
        <p:txBody>
          <a:bodyPr wrap="square" rtlCol="0">
            <a:spAutoFit/>
          </a:bodyPr>
          <a:lstStyle/>
          <a:p>
            <a:r>
              <a:rPr lang="en-GB" sz="3200" i="1" dirty="0">
                <a:solidFill>
                  <a:prstClr val="black"/>
                </a:solidFill>
                <a:latin typeface="Times New Roman" panose="02020603050405020304" pitchFamily="18" charset="0"/>
                <a:cs typeface="Times New Roman" panose="02020603050405020304" pitchFamily="18" charset="0"/>
              </a:rPr>
              <a:t>Number of work days </a:t>
            </a:r>
            <a:r>
              <a:rPr lang="en-GB" sz="3200" i="1" dirty="0" smtClean="0">
                <a:solidFill>
                  <a:prstClr val="black"/>
                </a:solidFill>
                <a:latin typeface="Times New Roman" panose="02020603050405020304" pitchFamily="18" charset="0"/>
                <a:cs typeface="Times New Roman" panose="02020603050405020304" pitchFamily="18" charset="0"/>
              </a:rPr>
              <a:t>lost </a:t>
            </a:r>
            <a:r>
              <a:rPr lang="en-GB" sz="3200" i="1" dirty="0">
                <a:solidFill>
                  <a:prstClr val="black"/>
                </a:solidFill>
                <a:latin typeface="Times New Roman" panose="02020603050405020304" pitchFamily="18" charset="0"/>
                <a:cs typeface="Times New Roman" panose="02020603050405020304" pitchFamily="18" charset="0"/>
              </a:rPr>
              <a:t>through absence</a:t>
            </a:r>
          </a:p>
        </p:txBody>
      </p:sp>
      <p:sp>
        <p:nvSpPr>
          <p:cNvPr id="7" name="TextBox 6"/>
          <p:cNvSpPr txBox="1"/>
          <p:nvPr/>
        </p:nvSpPr>
        <p:spPr>
          <a:xfrm>
            <a:off x="3431705" y="3057366"/>
            <a:ext cx="4630563" cy="584775"/>
          </a:xfrm>
          <a:prstGeom prst="rect">
            <a:avLst/>
          </a:prstGeom>
          <a:noFill/>
        </p:spPr>
        <p:txBody>
          <a:bodyPr wrap="none" rtlCol="0">
            <a:spAutoFit/>
          </a:bodyPr>
          <a:lstStyle/>
          <a:p>
            <a:r>
              <a:rPr lang="en-GB" sz="3200" i="1" dirty="0">
                <a:solidFill>
                  <a:prstClr val="black"/>
                </a:solidFill>
                <a:latin typeface="Times New Roman" panose="02020603050405020304" pitchFamily="18" charset="0"/>
                <a:cs typeface="Times New Roman" panose="02020603050405020304" pitchFamily="18" charset="0"/>
              </a:rPr>
              <a:t>Total possible days worked</a:t>
            </a:r>
          </a:p>
        </p:txBody>
      </p:sp>
      <p:sp>
        <p:nvSpPr>
          <p:cNvPr id="8" name="TextBox 7"/>
          <p:cNvSpPr txBox="1"/>
          <p:nvPr/>
        </p:nvSpPr>
        <p:spPr>
          <a:xfrm>
            <a:off x="3404778" y="2497180"/>
            <a:ext cx="5069004" cy="369332"/>
          </a:xfrm>
          <a:prstGeom prst="rect">
            <a:avLst/>
          </a:prstGeom>
          <a:noFill/>
        </p:spPr>
        <p:txBody>
          <a:bodyPr wrap="square" rtlCol="0">
            <a:spAutoFit/>
          </a:bodyPr>
          <a:lstStyle/>
          <a:p>
            <a:r>
              <a:rPr lang="en-GB" dirty="0">
                <a:solidFill>
                  <a:prstClr val="black"/>
                </a:solidFill>
                <a:latin typeface="Calibri"/>
              </a:rPr>
              <a:t>__________________________________________</a:t>
            </a:r>
          </a:p>
        </p:txBody>
      </p:sp>
      <p:sp>
        <p:nvSpPr>
          <p:cNvPr id="9" name="TextBox 8"/>
          <p:cNvSpPr txBox="1"/>
          <p:nvPr/>
        </p:nvSpPr>
        <p:spPr>
          <a:xfrm>
            <a:off x="9388523" y="2538163"/>
            <a:ext cx="1103187" cy="58477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3200" i="1" dirty="0">
                <a:solidFill>
                  <a:prstClr val="black"/>
                </a:solidFill>
                <a:latin typeface="Times New Roman" panose="02020603050405020304" pitchFamily="18" charset="0"/>
                <a:cs typeface="Times New Roman" panose="02020603050405020304" pitchFamily="18" charset="0"/>
              </a:rPr>
              <a:t>X</a:t>
            </a:r>
            <a:r>
              <a:rPr lang="en-GB" dirty="0">
                <a:solidFill>
                  <a:prstClr val="black"/>
                </a:solidFill>
                <a:latin typeface="Calibri"/>
              </a:rPr>
              <a:t> </a:t>
            </a:r>
            <a:r>
              <a:rPr lang="en-GB" sz="3200" i="1" dirty="0">
                <a:solidFill>
                  <a:prstClr val="black"/>
                </a:solidFill>
                <a:latin typeface="Times New Roman" panose="02020603050405020304" pitchFamily="18" charset="0"/>
                <a:cs typeface="Times New Roman" panose="02020603050405020304" pitchFamily="18" charset="0"/>
              </a:rPr>
              <a:t>100</a:t>
            </a: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7079" y="4653136"/>
            <a:ext cx="10286498" cy="1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10004" y="4468470"/>
            <a:ext cx="92845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smtClean="0">
                <a:latin typeface="Arial Black" panose="020B0A04020102020204" pitchFamily="34" charset="0"/>
              </a:rPr>
              <a:t>Notes</a:t>
            </a:r>
            <a:endParaRPr lang="en-GB" dirty="0">
              <a:latin typeface="Arial Black" panose="020B0A04020102020204" pitchFamily="34" charset="0"/>
            </a:endParaRPr>
          </a:p>
        </p:txBody>
      </p:sp>
    </p:spTree>
    <p:extLst>
      <p:ext uri="{BB962C8B-B14F-4D97-AF65-F5344CB8AC3E}">
        <p14:creationId xmlns:p14="http://schemas.microsoft.com/office/powerpoint/2010/main" val="3515987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FFF66"/>
          </a:solidFill>
        </p:spPr>
        <p:txBody>
          <a:bodyPr/>
          <a:lstStyle/>
          <a:p>
            <a:r>
              <a:rPr lang="en-GB" dirty="0" smtClean="0"/>
              <a:t>Absenteeism Interpretation</a:t>
            </a:r>
            <a:endParaRPr lang="en-GB" dirty="0"/>
          </a:p>
        </p:txBody>
      </p:sp>
      <p:sp>
        <p:nvSpPr>
          <p:cNvPr id="5" name="Content Placeholder 4"/>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dirty="0" smtClean="0"/>
              <a:t>The results of absenteeism calculations can show if there is low staff morale or job satisfaction</a:t>
            </a:r>
          </a:p>
          <a:p>
            <a:r>
              <a:rPr lang="en-GB" dirty="0" smtClean="0"/>
              <a:t>This can be caused by; poor management, stress at work through role overload or under load, lack of recognition or poor working conditions</a:t>
            </a:r>
          </a:p>
          <a:p>
            <a:r>
              <a:rPr lang="en-GB" dirty="0" smtClean="0"/>
              <a:t>Some absenteeism is natural as staff retire or move on to new challenges but too much and it could cost the business in terms of lost orders and poor customer relations</a:t>
            </a:r>
          </a:p>
          <a:p>
            <a:r>
              <a:rPr lang="en-GB" dirty="0" smtClean="0"/>
              <a:t>Absenteeism can be improved through job enlargement, job rotation, incentive schemes etc.</a:t>
            </a:r>
          </a:p>
          <a:p>
            <a:endParaRPr lang="en-GB" dirty="0" smtClean="0"/>
          </a:p>
          <a:p>
            <a:endParaRPr lang="en-GB" dirty="0"/>
          </a:p>
        </p:txBody>
      </p:sp>
    </p:spTree>
    <p:extLst>
      <p:ext uri="{BB962C8B-B14F-4D97-AF65-F5344CB8AC3E}">
        <p14:creationId xmlns:p14="http://schemas.microsoft.com/office/powerpoint/2010/main" val="370668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Human resource strategies</a:t>
            </a:r>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823642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GB" b="1" dirty="0" smtClean="0"/>
              <a:t/>
            </a:r>
            <a:br>
              <a:rPr lang="en-GB" b="1" dirty="0" smtClean="0"/>
            </a:br>
            <a:r>
              <a:rPr lang="en-GB" b="1" dirty="0" smtClean="0"/>
              <a:t>Ways to reduce absenteeism</a:t>
            </a:r>
            <a:r>
              <a:rPr lang="en-GB" dirty="0"/>
              <a:t/>
            </a:r>
            <a:br>
              <a:rPr lang="en-GB" dirty="0"/>
            </a:br>
            <a:endParaRPr lang="en-GB" dirty="0"/>
          </a:p>
        </p:txBody>
      </p:sp>
      <p:sp>
        <p:nvSpPr>
          <p:cNvPr id="3" name="Content Placeholder 2"/>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ormAutofit fontScale="92500"/>
          </a:bodyPr>
          <a:lstStyle/>
          <a:p>
            <a:r>
              <a:rPr lang="en-GB" dirty="0" smtClean="0"/>
              <a:t>introducing </a:t>
            </a:r>
            <a:r>
              <a:rPr lang="en-GB" dirty="0"/>
              <a:t>more flexible working practices</a:t>
            </a:r>
          </a:p>
          <a:p>
            <a:r>
              <a:rPr lang="en-GB" dirty="0"/>
              <a:t>ensuring that jobs are interesting and challenging</a:t>
            </a:r>
          </a:p>
          <a:p>
            <a:r>
              <a:rPr lang="en-GB" dirty="0"/>
              <a:t>improving working conditions and thus reducing dissatisfaction</a:t>
            </a:r>
          </a:p>
          <a:p>
            <a:r>
              <a:rPr lang="en-GB" dirty="0"/>
              <a:t>improving relations between employers and employees</a:t>
            </a:r>
          </a:p>
          <a:p>
            <a:r>
              <a:rPr lang="en-GB" dirty="0"/>
              <a:t>introducing attendance bonuses as an incentive to attend regularly</a:t>
            </a:r>
          </a:p>
        </p:txBody>
      </p:sp>
      <p:pic>
        <p:nvPicPr>
          <p:cNvPr id="12292" name="Picture 4" descr="http://indietravelpodcast.com/wp-content/uploads/best-jo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538" y="2064501"/>
            <a:ext cx="5418737" cy="360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487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defRPr/>
            </a:pPr>
            <a:r>
              <a:rPr lang="en-GB" sz="6000" b="1" dirty="0" smtClean="0">
                <a:solidFill>
                  <a:schemeClr val="bg1"/>
                </a:solidFill>
                <a:latin typeface="+mj-lt"/>
                <a:ea typeface="+mj-ea"/>
                <a:cs typeface="+mj-cs"/>
              </a:rPr>
              <a:t/>
            </a:r>
            <a:br>
              <a:rPr lang="en-GB" sz="6000" b="1" dirty="0" smtClean="0">
                <a:solidFill>
                  <a:schemeClr val="bg1"/>
                </a:solidFill>
                <a:latin typeface="+mj-lt"/>
                <a:ea typeface="+mj-ea"/>
                <a:cs typeface="+mj-cs"/>
              </a:rPr>
            </a:br>
            <a:r>
              <a:rPr lang="en-GB" sz="4900" b="1" dirty="0" smtClean="0">
                <a:solidFill>
                  <a:schemeClr val="bg1"/>
                </a:solidFill>
                <a:latin typeface="+mj-lt"/>
                <a:ea typeface="+mj-ea"/>
                <a:cs typeface="+mj-cs"/>
              </a:rPr>
              <a:t>Financial </a:t>
            </a:r>
            <a:r>
              <a:rPr lang="en-GB" sz="4900" b="1" dirty="0">
                <a:solidFill>
                  <a:schemeClr val="bg1"/>
                </a:solidFill>
                <a:latin typeface="+mj-lt"/>
                <a:ea typeface="+mj-ea"/>
                <a:cs typeface="+mj-cs"/>
              </a:rPr>
              <a:t>rewards</a:t>
            </a:r>
            <a:endParaRPr lang="en-GB" sz="4900" b="1" dirty="0">
              <a:solidFill>
                <a:schemeClr val="bg1"/>
              </a:solidFill>
            </a:endParaRPr>
          </a:p>
          <a:p>
            <a:endParaRPr lang="en-GB" dirty="0"/>
          </a:p>
        </p:txBody>
      </p:sp>
      <p:sp>
        <p:nvSpPr>
          <p:cNvPr id="3" name="Content Placeholder 2"/>
          <p:cNvSpPr>
            <a:spLocks noGrp="1"/>
          </p:cNvSpPr>
          <p:nvPr>
            <p:ph sz="half" idx="1"/>
          </p:nvPr>
        </p:nvSpPr>
        <p:spPr>
          <a:xfrm>
            <a:off x="838199" y="1825624"/>
            <a:ext cx="6905849" cy="4588427"/>
          </a:xfrm>
        </p:spPr>
        <p:style>
          <a:lnRef idx="2">
            <a:schemeClr val="accent3"/>
          </a:lnRef>
          <a:fillRef idx="1">
            <a:schemeClr val="lt1"/>
          </a:fillRef>
          <a:effectRef idx="0">
            <a:schemeClr val="accent3"/>
          </a:effectRef>
          <a:fontRef idx="minor">
            <a:schemeClr val="dk1"/>
          </a:fontRef>
        </p:style>
        <p:txBody>
          <a:bodyPr>
            <a:normAutofit lnSpcReduction="10000"/>
          </a:bodyPr>
          <a:lstStyle/>
          <a:p>
            <a:r>
              <a:rPr lang="en-GB" dirty="0" smtClean="0"/>
              <a:t>To motivate staff so that they will turn up for work and work harder -  is sometimes possible to do through financial rewards.  For example depending on the business context some of the following may be suitable;</a:t>
            </a:r>
          </a:p>
          <a:p>
            <a:pPr lvl="1"/>
            <a:r>
              <a:rPr lang="en-GB" dirty="0" smtClean="0"/>
              <a:t>Commission – sales jobs e.g. car sales</a:t>
            </a:r>
          </a:p>
          <a:p>
            <a:pPr lvl="1"/>
            <a:r>
              <a:rPr lang="en-GB" dirty="0" smtClean="0"/>
              <a:t>Overtime on a weekly wage</a:t>
            </a:r>
          </a:p>
          <a:p>
            <a:pPr lvl="1"/>
            <a:r>
              <a:rPr lang="en-GB" dirty="0" smtClean="0"/>
              <a:t>Bonus on a salaried wage</a:t>
            </a:r>
          </a:p>
          <a:p>
            <a:pPr lvl="1"/>
            <a:r>
              <a:rPr lang="en-GB" dirty="0" smtClean="0"/>
              <a:t>Piece rate – paid by results e.g. per garment knitted</a:t>
            </a:r>
          </a:p>
          <a:p>
            <a:pPr lvl="1"/>
            <a:r>
              <a:rPr lang="en-GB" dirty="0" smtClean="0"/>
              <a:t>Fees – one off payment for work completed, for example editing a  book</a:t>
            </a:r>
            <a:endParaRPr lang="en-GB"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4048" y="2820192"/>
            <a:ext cx="3609752" cy="246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498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lnSpc>
                <a:spcPct val="100000"/>
              </a:lnSpc>
              <a:defRPr/>
            </a:pPr>
            <a:r>
              <a:rPr lang="en-GB" dirty="0" smtClean="0"/>
              <a:t/>
            </a:r>
            <a:br>
              <a:rPr lang="en-GB" dirty="0" smtClean="0"/>
            </a:br>
            <a:r>
              <a:rPr lang="en-GB" sz="4900" b="1" dirty="0" smtClean="0"/>
              <a:t>Employee </a:t>
            </a:r>
            <a:r>
              <a:rPr lang="en-GB" sz="4900" b="1" dirty="0"/>
              <a:t>share ownership</a:t>
            </a:r>
          </a:p>
          <a:p>
            <a:endParaRPr lang="en-GB" dirty="0"/>
          </a:p>
        </p:txBody>
      </p:sp>
      <p:sp>
        <p:nvSpPr>
          <p:cNvPr id="3" name="Content Placeholder 2"/>
          <p:cNvSpPr>
            <a:spLocks noGrp="1"/>
          </p:cNvSpPr>
          <p:nvPr>
            <p:ph sz="half" idx="1"/>
          </p:nvPr>
        </p:nvSpPr>
        <p:spPr>
          <a:xfrm>
            <a:off x="838199" y="1825625"/>
            <a:ext cx="6119191" cy="4429402"/>
          </a:xfrm>
        </p:spPr>
        <p:style>
          <a:lnRef idx="2">
            <a:schemeClr val="accent2"/>
          </a:lnRef>
          <a:fillRef idx="1">
            <a:schemeClr val="lt1"/>
          </a:fillRef>
          <a:effectRef idx="0">
            <a:schemeClr val="accent2"/>
          </a:effectRef>
          <a:fontRef idx="minor">
            <a:schemeClr val="dk1"/>
          </a:fontRef>
        </p:style>
        <p:txBody>
          <a:bodyPr>
            <a:normAutofit/>
          </a:bodyPr>
          <a:lstStyle/>
          <a:p>
            <a:r>
              <a:rPr lang="en-GB" dirty="0"/>
              <a:t>Shared ownership can also bring a say in who runs the company. On major </a:t>
            </a:r>
            <a:r>
              <a:rPr lang="en-GB" dirty="0" smtClean="0"/>
              <a:t>issues </a:t>
            </a:r>
            <a:r>
              <a:rPr lang="en-GB" dirty="0"/>
              <a:t>it can be a powerful reason for employees to focus on business improvement. </a:t>
            </a:r>
            <a:endParaRPr lang="en-GB" dirty="0" smtClean="0"/>
          </a:p>
          <a:p>
            <a:r>
              <a:rPr lang="en-GB" dirty="0"/>
              <a:t>H</a:t>
            </a:r>
            <a:r>
              <a:rPr lang="en-GB" dirty="0" smtClean="0"/>
              <a:t>owever</a:t>
            </a:r>
            <a:r>
              <a:rPr lang="en-GB" dirty="0"/>
              <a:t>, employee share ownership never means employees taking over business management. This continues to be the directors' </a:t>
            </a:r>
            <a:r>
              <a:rPr lang="en-GB" dirty="0" smtClean="0"/>
              <a:t>job</a:t>
            </a:r>
          </a:p>
          <a:p>
            <a:r>
              <a:rPr lang="en-GB" dirty="0" smtClean="0"/>
              <a:t>Article from the Guardian </a:t>
            </a:r>
            <a:r>
              <a:rPr lang="en-GB" dirty="0" smtClean="0">
                <a:hlinkClick r:id="rId2"/>
              </a:rPr>
              <a:t>here</a:t>
            </a:r>
            <a:endParaRPr lang="en-GB"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636" y="2236823"/>
            <a:ext cx="4137572" cy="2812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5852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Worksheet</a:t>
            </a:r>
            <a:endParaRPr lang="en-GB" dirty="0"/>
          </a:p>
        </p:txBody>
      </p:sp>
      <p:pic>
        <p:nvPicPr>
          <p:cNvPr id="4" name="Content Placeholder 3"/>
          <p:cNvPicPr>
            <a:picLocks noGrp="1" noChangeAspect="1"/>
          </p:cNvPicPr>
          <p:nvPr>
            <p:ph idx="1"/>
          </p:nvPr>
        </p:nvPicPr>
        <p:blipFill>
          <a:blip r:embed="rId2"/>
          <a:stretch>
            <a:fillRect/>
          </a:stretch>
        </p:blipFill>
        <p:spPr>
          <a:xfrm>
            <a:off x="838200" y="2336042"/>
            <a:ext cx="10515600" cy="3330503"/>
          </a:xfrm>
          <a:prstGeom prst="rect">
            <a:avLst/>
          </a:prstGeom>
        </p:spPr>
      </p:pic>
    </p:spTree>
    <p:extLst>
      <p:ext uri="{BB962C8B-B14F-4D97-AF65-F5344CB8AC3E}">
        <p14:creationId xmlns:p14="http://schemas.microsoft.com/office/powerpoint/2010/main" val="12996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lnSpc>
                <a:spcPct val="100000"/>
              </a:lnSpc>
              <a:defRPr/>
            </a:pPr>
            <a:r>
              <a:rPr lang="en-GB" dirty="0"/>
              <a:t/>
            </a:r>
            <a:br>
              <a:rPr lang="en-GB" dirty="0"/>
            </a:br>
            <a:r>
              <a:rPr lang="en-GB" sz="4900" b="1" dirty="0"/>
              <a:t>C</a:t>
            </a:r>
            <a:r>
              <a:rPr lang="en-GB" sz="4900" b="1" dirty="0" smtClean="0"/>
              <a:t>onsultation </a:t>
            </a:r>
            <a:r>
              <a:rPr lang="en-GB" sz="4900" b="1" dirty="0"/>
              <a:t>strategies</a:t>
            </a:r>
          </a:p>
          <a:p>
            <a:endParaRPr lang="en-GB" dirty="0"/>
          </a:p>
        </p:txBody>
      </p:sp>
      <p:sp>
        <p:nvSpPr>
          <p:cNvPr id="3" name="Content Placeholder 2"/>
          <p:cNvSpPr>
            <a:spLocks noGrp="1"/>
          </p:cNvSpPr>
          <p:nvPr>
            <p:ph sz="half" idx="1"/>
          </p:nvPr>
        </p:nvSpPr>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r>
              <a:rPr lang="en-GB" dirty="0" smtClean="0"/>
              <a:t>Employees are motivated by being consulted (asked for their opinion) on matters relating to work by managers</a:t>
            </a:r>
          </a:p>
          <a:p>
            <a:r>
              <a:rPr lang="en-GB" dirty="0" smtClean="0"/>
              <a:t>This can reduce absenteeism and labour turnover as it involves the employee in a discussion on; pay, conditions and work matters</a:t>
            </a:r>
          </a:p>
          <a:p>
            <a:r>
              <a:rPr lang="en-GB" dirty="0" smtClean="0"/>
              <a:t>Employees are less likely to be frustrated and leave the business if they feel that they have a valid influence on management decisions</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250" y="2170720"/>
            <a:ext cx="4921499" cy="3461454"/>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68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lnSpc>
                <a:spcPct val="100000"/>
              </a:lnSpc>
              <a:defRPr/>
            </a:pPr>
            <a:r>
              <a:rPr lang="en-GB" sz="5300" b="1" dirty="0">
                <a:solidFill>
                  <a:schemeClr val="bg1"/>
                </a:solidFill>
                <a:latin typeface="+mj-lt"/>
                <a:ea typeface="+mj-ea"/>
                <a:cs typeface="+mj-cs"/>
              </a:rPr>
              <a:t/>
            </a:r>
            <a:br>
              <a:rPr lang="en-GB" sz="5300" b="1" dirty="0">
                <a:solidFill>
                  <a:schemeClr val="bg1"/>
                </a:solidFill>
                <a:latin typeface="+mj-lt"/>
                <a:ea typeface="+mj-ea"/>
                <a:cs typeface="+mj-cs"/>
              </a:rPr>
            </a:br>
            <a:r>
              <a:rPr lang="en-GB" sz="4900" b="1" dirty="0" smtClean="0">
                <a:solidFill>
                  <a:schemeClr val="bg1"/>
                </a:solidFill>
                <a:latin typeface="+mj-lt"/>
                <a:ea typeface="+mj-ea"/>
                <a:cs typeface="+mj-cs"/>
              </a:rPr>
              <a:t>Empowerment </a:t>
            </a:r>
            <a:r>
              <a:rPr lang="en-GB" sz="4900" b="1" dirty="0">
                <a:solidFill>
                  <a:schemeClr val="bg1"/>
                </a:solidFill>
                <a:latin typeface="+mj-lt"/>
                <a:ea typeface="+mj-ea"/>
                <a:cs typeface="+mj-cs"/>
              </a:rPr>
              <a:t>strategies</a:t>
            </a:r>
            <a:endParaRPr lang="en-GB" sz="4900" b="1" dirty="0">
              <a:solidFill>
                <a:schemeClr val="bg1"/>
              </a:solidFill>
            </a:endParaRPr>
          </a:p>
          <a:p>
            <a:endParaRPr lang="en-GB" dirty="0"/>
          </a:p>
        </p:txBody>
      </p:sp>
      <p:sp>
        <p:nvSpPr>
          <p:cNvPr id="3" name="Content Placeholder 2"/>
          <p:cNvSpPr>
            <a:spLocks noGrp="1"/>
          </p:cNvSpPr>
          <p:nvPr>
            <p:ph sz="half" idx="1"/>
          </p:nvPr>
        </p:nvSpPr>
        <p:spPr>
          <a:xfrm>
            <a:off x="838199" y="1825625"/>
            <a:ext cx="5933661" cy="4351338"/>
          </a:xfrm>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r>
              <a:rPr lang="en-GB" b="1" dirty="0" smtClean="0"/>
              <a:t>Empowerment</a:t>
            </a:r>
            <a:r>
              <a:rPr lang="en-GB" dirty="0" smtClean="0"/>
              <a:t> means giving employees the authority to make decisions.   This shows recognition of an employees abilities and trustworthiness, and will boost their self confidence and motivate them hopefully reducing absenteeism and raising productivity</a:t>
            </a:r>
          </a:p>
          <a:p>
            <a:r>
              <a:rPr lang="en-GB" dirty="0" smtClean="0"/>
              <a:t>Criticism of this method is that it may be an excuse to cost cut, delayer and make managers redundant.  Also that employees being empowered  is a smoke screen for more work on the same pay.</a:t>
            </a:r>
          </a:p>
          <a:p>
            <a:endParaRPr lang="en-GB"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032" y="2082856"/>
            <a:ext cx="4403768" cy="3111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5816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Revision Video </a:t>
            </a:r>
            <a:endParaRPr lang="en-GB" dirty="0">
              <a:solidFill>
                <a:schemeClr val="bg1"/>
              </a:solidFill>
            </a:endParaRPr>
          </a:p>
        </p:txBody>
      </p:sp>
      <p:pic>
        <p:nvPicPr>
          <p:cNvPr id="819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164" y="1700809"/>
            <a:ext cx="6543675"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75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latin typeface="Arial Black" panose="020B0A04020102020204" pitchFamily="34" charset="0"/>
              </a:rPr>
              <a:t>Sample Edexcel A2 questions</a:t>
            </a:r>
            <a:endParaRPr lang="en-GB" dirty="0">
              <a:solidFill>
                <a:schemeClr val="bg1"/>
              </a:solidFill>
              <a:latin typeface="Arial Black" panose="020B0A04020102020204" pitchFamily="34" charset="0"/>
            </a:endParaRPr>
          </a:p>
        </p:txBody>
      </p:sp>
      <p:pic>
        <p:nvPicPr>
          <p:cNvPr id="1032" name="Picture 8" descr="https://static.pexels.com/photos/8769/pen-writing-notes-study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28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1</a:t>
            </a:r>
            <a:endParaRPr lang="en-GB" dirty="0"/>
          </a:p>
        </p:txBody>
      </p:sp>
      <p:pic>
        <p:nvPicPr>
          <p:cNvPr id="3" name="Picture 2"/>
          <p:cNvPicPr>
            <a:picLocks noChangeAspect="1"/>
          </p:cNvPicPr>
          <p:nvPr/>
        </p:nvPicPr>
        <p:blipFill rotWithShape="1">
          <a:blip r:embed="rId2"/>
          <a:srcRect b="11193"/>
          <a:stretch/>
        </p:blipFill>
        <p:spPr>
          <a:xfrm>
            <a:off x="865271" y="1421916"/>
            <a:ext cx="10352601" cy="4528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2780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1</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4</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6</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6</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Content Placeholder 3"/>
          <p:cNvPicPr>
            <a:picLocks noGrp="1" noChangeAspect="1"/>
          </p:cNvPicPr>
          <p:nvPr>
            <p:ph idx="1"/>
          </p:nvPr>
        </p:nvPicPr>
        <p:blipFill>
          <a:blip r:embed="rId2"/>
          <a:stretch>
            <a:fillRect/>
          </a:stretch>
        </p:blipFill>
        <p:spPr>
          <a:xfrm>
            <a:off x="688492" y="1971226"/>
            <a:ext cx="11495372" cy="245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4388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18" y="515577"/>
            <a:ext cx="2438400" cy="5527415"/>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smtClean="0"/>
              <a:t>Answer sample question </a:t>
            </a:r>
            <a:r>
              <a:rPr lang="en-GB" dirty="0" smtClean="0"/>
              <a:t>1</a:t>
            </a:r>
            <a:endParaRPr lang="en-GB" dirty="0"/>
          </a:p>
        </p:txBody>
      </p:sp>
      <p:pic>
        <p:nvPicPr>
          <p:cNvPr id="3" name="Picture 2"/>
          <p:cNvPicPr>
            <a:picLocks noChangeAspect="1"/>
          </p:cNvPicPr>
          <p:nvPr/>
        </p:nvPicPr>
        <p:blipFill>
          <a:blip r:embed="rId2"/>
          <a:stretch>
            <a:fillRect/>
          </a:stretch>
        </p:blipFill>
        <p:spPr>
          <a:xfrm>
            <a:off x="3562350" y="409560"/>
            <a:ext cx="5067300" cy="6010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0921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2961" y="874643"/>
            <a:ext cx="4890674" cy="54466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4" name="Content Placeholder 3"/>
          <p:cNvPicPr>
            <a:picLocks noGrp="1" noChangeAspect="1"/>
          </p:cNvPicPr>
          <p:nvPr>
            <p:ph idx="1"/>
          </p:nvPr>
        </p:nvPicPr>
        <p:blipFill>
          <a:blip r:embed="rId2"/>
          <a:stretch>
            <a:fillRect/>
          </a:stretch>
        </p:blipFill>
        <p:spPr>
          <a:xfrm>
            <a:off x="671926" y="977107"/>
            <a:ext cx="4619625" cy="2390775"/>
          </a:xfrm>
          <a:prstGeom prst="rect">
            <a:avLst/>
          </a:prstGeom>
        </p:spPr>
      </p:pic>
      <p:pic>
        <p:nvPicPr>
          <p:cNvPr id="6" name="Picture 5"/>
          <p:cNvPicPr>
            <a:picLocks noChangeAspect="1"/>
          </p:cNvPicPr>
          <p:nvPr/>
        </p:nvPicPr>
        <p:blipFill>
          <a:blip r:embed="rId3"/>
          <a:stretch>
            <a:fillRect/>
          </a:stretch>
        </p:blipFill>
        <p:spPr>
          <a:xfrm>
            <a:off x="600385" y="3333128"/>
            <a:ext cx="4695825" cy="2714625"/>
          </a:xfrm>
          <a:prstGeom prst="rect">
            <a:avLst/>
          </a:prstGeom>
        </p:spPr>
      </p:pic>
      <p:pic>
        <p:nvPicPr>
          <p:cNvPr id="7" name="Picture 6"/>
          <p:cNvPicPr>
            <a:picLocks noChangeAspect="1"/>
          </p:cNvPicPr>
          <p:nvPr/>
        </p:nvPicPr>
        <p:blipFill>
          <a:blip r:embed="rId4"/>
          <a:stretch>
            <a:fillRect/>
          </a:stretch>
        </p:blipFill>
        <p:spPr>
          <a:xfrm>
            <a:off x="5868020" y="1785316"/>
            <a:ext cx="4829175" cy="2905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3404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329543" cy="4098018"/>
          </a:xfrm>
          <a:solidFill>
            <a:srgbClr val="C00000"/>
          </a:solidFill>
        </p:spPr>
        <p:txBody>
          <a:bodyPr>
            <a:normAutofit/>
          </a:bodyPr>
          <a:lstStyle/>
          <a:p>
            <a:r>
              <a:rPr lang="en-GB" dirty="0" smtClean="0">
                <a:solidFill>
                  <a:schemeClr val="bg1"/>
                </a:solidFill>
              </a:rPr>
              <a:t>How to level sample question 1</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3930305" y="177869"/>
            <a:ext cx="6194356" cy="6446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05099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2</a:t>
            </a:r>
            <a:endParaRPr lang="en-GB" dirty="0"/>
          </a:p>
        </p:txBody>
      </p:sp>
      <p:pic>
        <p:nvPicPr>
          <p:cNvPr id="4" name="Picture 3"/>
          <p:cNvPicPr>
            <a:picLocks noChangeAspect="1"/>
          </p:cNvPicPr>
          <p:nvPr/>
        </p:nvPicPr>
        <p:blipFill>
          <a:blip r:embed="rId2"/>
          <a:stretch>
            <a:fillRect/>
          </a:stretch>
        </p:blipFill>
        <p:spPr>
          <a:xfrm>
            <a:off x="1797119" y="1405972"/>
            <a:ext cx="7644338" cy="5167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41359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lstStyle/>
          <a:p>
            <a:pPr algn="ctr"/>
            <a:r>
              <a:rPr lang="en-GB" dirty="0" smtClean="0"/>
              <a:t>Calculators will be needed for this topic</a:t>
            </a:r>
            <a:endParaRPr lang="en-GB" dirty="0"/>
          </a:p>
        </p:txBody>
      </p:sp>
      <p:pic>
        <p:nvPicPr>
          <p:cNvPr id="6" name="Content Placeholder 5"/>
          <p:cNvPicPr>
            <a:picLocks noGrp="1" noChangeAspect="1"/>
          </p:cNvPicPr>
          <p:nvPr>
            <p:ph idx="1"/>
          </p:nvPr>
        </p:nvPicPr>
        <p:blipFill>
          <a:blip r:embed="rId2"/>
          <a:stretch>
            <a:fillRect/>
          </a:stretch>
        </p:blipFill>
        <p:spPr>
          <a:xfrm>
            <a:off x="2832496" y="1825625"/>
            <a:ext cx="6527007"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6002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2</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Content Placeholder 4"/>
          <p:cNvPicPr>
            <a:picLocks noGrp="1" noChangeAspect="1"/>
          </p:cNvPicPr>
          <p:nvPr>
            <p:ph idx="1"/>
          </p:nvPr>
        </p:nvPicPr>
        <p:blipFill>
          <a:blip r:embed="rId2"/>
          <a:stretch>
            <a:fillRect/>
          </a:stretch>
        </p:blipFill>
        <p:spPr>
          <a:xfrm>
            <a:off x="994533" y="2022434"/>
            <a:ext cx="10586463" cy="2032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04520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18" y="515577"/>
            <a:ext cx="1802295" cy="5527415"/>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n-GB" sz="3600" dirty="0" smtClean="0"/>
              <a:t>Answer sample question </a:t>
            </a:r>
            <a:r>
              <a:rPr lang="en-GB" sz="3600" dirty="0"/>
              <a:t>2</a:t>
            </a:r>
          </a:p>
        </p:txBody>
      </p:sp>
      <p:pic>
        <p:nvPicPr>
          <p:cNvPr id="4" name="Picture 3"/>
          <p:cNvPicPr>
            <a:picLocks noChangeAspect="1"/>
          </p:cNvPicPr>
          <p:nvPr/>
        </p:nvPicPr>
        <p:blipFill>
          <a:blip r:embed="rId2"/>
          <a:stretch>
            <a:fillRect/>
          </a:stretch>
        </p:blipFill>
        <p:spPr>
          <a:xfrm>
            <a:off x="1908313" y="515577"/>
            <a:ext cx="4981575" cy="4133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7086600" y="665922"/>
            <a:ext cx="51054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7086600" y="3630682"/>
            <a:ext cx="5057775" cy="1504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3305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3</a:t>
            </a:r>
            <a:endParaRPr lang="en-GB" dirty="0"/>
          </a:p>
        </p:txBody>
      </p:sp>
      <p:pic>
        <p:nvPicPr>
          <p:cNvPr id="4" name="Content Placeholder 3"/>
          <p:cNvPicPr>
            <a:picLocks noGrp="1" noChangeAspect="1"/>
          </p:cNvPicPr>
          <p:nvPr>
            <p:ph idx="1"/>
          </p:nvPr>
        </p:nvPicPr>
        <p:blipFill>
          <a:blip r:embed="rId2"/>
          <a:stretch>
            <a:fillRect/>
          </a:stretch>
        </p:blipFill>
        <p:spPr>
          <a:xfrm>
            <a:off x="783772" y="1634927"/>
            <a:ext cx="10515600" cy="4202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71594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3</a:t>
            </a:r>
            <a:endParaRPr lang="en-GB" dirty="0"/>
          </a:p>
        </p:txBody>
      </p:sp>
      <p:pic>
        <p:nvPicPr>
          <p:cNvPr id="4" name="Content Placeholder 3"/>
          <p:cNvPicPr>
            <a:picLocks noGrp="1" noChangeAspect="1"/>
          </p:cNvPicPr>
          <p:nvPr>
            <p:ph idx="1"/>
          </p:nvPr>
        </p:nvPicPr>
        <p:blipFill>
          <a:blip r:embed="rId2"/>
          <a:stretch>
            <a:fillRect/>
          </a:stretch>
        </p:blipFill>
        <p:spPr>
          <a:xfrm>
            <a:off x="838200" y="2104226"/>
            <a:ext cx="10515600" cy="2378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smtClean="0"/>
              <a:t>Knowledge 4</a:t>
            </a:r>
            <a:endParaRPr lang="en-GB" sz="3200" dirty="0"/>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smtClean="0"/>
              <a:t>Application 4</a:t>
            </a:r>
            <a:endParaRPr lang="en-GB" sz="2800" dirty="0"/>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smtClean="0"/>
              <a:t>Analysis</a:t>
            </a:r>
          </a:p>
          <a:p>
            <a:pPr algn="ctr"/>
            <a:r>
              <a:rPr lang="en-GB" sz="3200" dirty="0" smtClean="0"/>
              <a:t> 6</a:t>
            </a:r>
            <a:endParaRPr lang="en-GB" sz="2800" dirty="0"/>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smtClean="0"/>
              <a:t>Evaluation</a:t>
            </a:r>
          </a:p>
          <a:p>
            <a:pPr algn="ctr"/>
            <a:r>
              <a:rPr lang="en-GB" sz="3200" dirty="0" smtClean="0"/>
              <a:t> 6</a:t>
            </a:r>
            <a:endParaRPr lang="en-GB" sz="2800" dirty="0"/>
          </a:p>
        </p:txBody>
      </p:sp>
    </p:spTree>
    <p:extLst>
      <p:ext uri="{BB962C8B-B14F-4D97-AF65-F5344CB8AC3E}">
        <p14:creationId xmlns:p14="http://schemas.microsoft.com/office/powerpoint/2010/main" val="1391526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3</a:t>
            </a:r>
            <a:endParaRPr lang="en-GB" dirty="0"/>
          </a:p>
        </p:txBody>
      </p:sp>
      <p:pic>
        <p:nvPicPr>
          <p:cNvPr id="3" name="Picture 2"/>
          <p:cNvPicPr>
            <a:picLocks noChangeAspect="1"/>
          </p:cNvPicPr>
          <p:nvPr/>
        </p:nvPicPr>
        <p:blipFill>
          <a:blip r:embed="rId2"/>
          <a:stretch>
            <a:fillRect/>
          </a:stretch>
        </p:blipFill>
        <p:spPr>
          <a:xfrm>
            <a:off x="487845" y="1928606"/>
            <a:ext cx="5067300" cy="3981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stretch>
            <a:fillRect/>
          </a:stretch>
        </p:blipFill>
        <p:spPr>
          <a:xfrm>
            <a:off x="5991225" y="1692819"/>
            <a:ext cx="5133975" cy="2038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6048375" y="4020170"/>
            <a:ext cx="5076825" cy="2581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4062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44" y="532917"/>
            <a:ext cx="2580861" cy="5664614"/>
          </a:xfrm>
          <a:solidFill>
            <a:srgbClr val="C00000"/>
          </a:solidFill>
        </p:spPr>
        <p:txBody>
          <a:bodyPr>
            <a:normAutofit/>
          </a:bodyPr>
          <a:lstStyle/>
          <a:p>
            <a:r>
              <a:rPr lang="en-GB" dirty="0" smtClean="0">
                <a:solidFill>
                  <a:schemeClr val="bg1"/>
                </a:solidFill>
              </a:rPr>
              <a:t>How to level sample question 3</a:t>
            </a:r>
            <a:endParaRPr lang="en-GB" dirty="0">
              <a:solidFill>
                <a:schemeClr val="bg1"/>
              </a:solidFill>
            </a:endParaRPr>
          </a:p>
        </p:txBody>
      </p:sp>
      <p:pic>
        <p:nvPicPr>
          <p:cNvPr id="4" name="Picture 3"/>
          <p:cNvPicPr>
            <a:picLocks noChangeAspect="1"/>
          </p:cNvPicPr>
          <p:nvPr/>
        </p:nvPicPr>
        <p:blipFill>
          <a:blip r:embed="rId2"/>
          <a:stretch>
            <a:fillRect/>
          </a:stretch>
        </p:blipFill>
        <p:spPr>
          <a:xfrm>
            <a:off x="4086018" y="0"/>
            <a:ext cx="6553020" cy="6808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75085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4</a:t>
            </a:r>
            <a:endParaRPr lang="en-GB" dirty="0"/>
          </a:p>
        </p:txBody>
      </p:sp>
      <p:pic>
        <p:nvPicPr>
          <p:cNvPr id="4" name="Content Placeholder 3"/>
          <p:cNvPicPr>
            <a:picLocks noGrp="1" noChangeAspect="1"/>
          </p:cNvPicPr>
          <p:nvPr>
            <p:ph idx="1"/>
          </p:nvPr>
        </p:nvPicPr>
        <p:blipFill>
          <a:blip r:embed="rId2"/>
          <a:stretch>
            <a:fillRect/>
          </a:stretch>
        </p:blipFill>
        <p:spPr>
          <a:xfrm>
            <a:off x="956638" y="1308790"/>
            <a:ext cx="10169868" cy="5293510"/>
          </a:xfrm>
          <a:prstGeom prst="rect">
            <a:avLst/>
          </a:prstGeom>
        </p:spPr>
      </p:pic>
    </p:spTree>
    <p:extLst>
      <p:ext uri="{BB962C8B-B14F-4D97-AF65-F5344CB8AC3E}">
        <p14:creationId xmlns:p14="http://schemas.microsoft.com/office/powerpoint/2010/main" val="2047434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4</a:t>
            </a:r>
            <a:endParaRPr lang="en-GB" dirty="0"/>
          </a:p>
        </p:txBody>
      </p:sp>
      <p:pic>
        <p:nvPicPr>
          <p:cNvPr id="4" name="Content Placeholder 3"/>
          <p:cNvPicPr>
            <a:picLocks noGrp="1" noChangeAspect="1"/>
          </p:cNvPicPr>
          <p:nvPr>
            <p:ph idx="1"/>
          </p:nvPr>
        </p:nvPicPr>
        <p:blipFill>
          <a:blip r:embed="rId2"/>
          <a:stretch>
            <a:fillRect/>
          </a:stretch>
        </p:blipFill>
        <p:spPr>
          <a:xfrm>
            <a:off x="933249" y="2286828"/>
            <a:ext cx="10875780" cy="1224997"/>
          </a:xfrm>
          <a:prstGeom prst="rect">
            <a:avLst/>
          </a:prstGeom>
        </p:spPr>
      </p:pic>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1</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1</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0548730" y="3617843"/>
            <a:ext cx="442750" cy="369332"/>
          </a:xfrm>
          <a:prstGeom prst="rect">
            <a:avLst/>
          </a:prstGeom>
          <a:noFill/>
        </p:spPr>
        <p:txBody>
          <a:bodyPr wrap="none" rtlCol="0">
            <a:spAutoFit/>
          </a:bodyPr>
          <a:lstStyle/>
          <a:p>
            <a:r>
              <a:rPr lang="en-GB" dirty="0" smtClean="0"/>
              <a:t>[4]</a:t>
            </a:r>
            <a:endParaRPr lang="en-GB" dirty="0"/>
          </a:p>
        </p:txBody>
      </p:sp>
    </p:spTree>
    <p:extLst>
      <p:ext uri="{BB962C8B-B14F-4D97-AF65-F5344CB8AC3E}">
        <p14:creationId xmlns:p14="http://schemas.microsoft.com/office/powerpoint/2010/main" val="3535692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44" y="172278"/>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4</a:t>
            </a:r>
            <a:endParaRPr lang="en-GB" dirty="0"/>
          </a:p>
        </p:txBody>
      </p:sp>
      <p:pic>
        <p:nvPicPr>
          <p:cNvPr id="3" name="Content Placeholder 2"/>
          <p:cNvPicPr>
            <a:picLocks noGrp="1" noChangeAspect="1"/>
          </p:cNvPicPr>
          <p:nvPr>
            <p:ph idx="1"/>
          </p:nvPr>
        </p:nvPicPr>
        <p:blipFill>
          <a:blip r:embed="rId2"/>
          <a:stretch>
            <a:fillRect/>
          </a:stretch>
        </p:blipFill>
        <p:spPr>
          <a:xfrm>
            <a:off x="3437137" y="1497841"/>
            <a:ext cx="5317726" cy="5413433"/>
          </a:xfrm>
          <a:prstGeom prst="rect">
            <a:avLst/>
          </a:prstGeom>
        </p:spPr>
      </p:pic>
    </p:spTree>
    <p:extLst>
      <p:ext uri="{BB962C8B-B14F-4D97-AF65-F5344CB8AC3E}">
        <p14:creationId xmlns:p14="http://schemas.microsoft.com/office/powerpoint/2010/main" val="4066392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Glossary</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marL="342900" lvl="0" indent="-342900">
              <a:lnSpc>
                <a:spcPct val="100000"/>
              </a:lnSpc>
              <a:spcBef>
                <a:spcPct val="20000"/>
              </a:spcBef>
            </a:pPr>
            <a:r>
              <a:rPr lang="en-GB" sz="3200" b="1" dirty="0">
                <a:solidFill>
                  <a:prstClr val="black"/>
                </a:solidFill>
              </a:rPr>
              <a:t>Labour productivity</a:t>
            </a:r>
            <a:r>
              <a:rPr lang="en-GB" sz="3200" dirty="0">
                <a:solidFill>
                  <a:prstClr val="black"/>
                </a:solidFill>
              </a:rPr>
              <a:t>; rate of output per </a:t>
            </a:r>
            <a:r>
              <a:rPr lang="en-GB" sz="3200" dirty="0" smtClean="0">
                <a:solidFill>
                  <a:prstClr val="black"/>
                </a:solidFill>
              </a:rPr>
              <a:t>person in a time period e.g. Knitting one jumper per day</a:t>
            </a:r>
            <a:endParaRPr lang="en-GB" sz="3200" dirty="0">
              <a:solidFill>
                <a:prstClr val="black"/>
              </a:solidFill>
            </a:endParaRPr>
          </a:p>
          <a:p>
            <a:pPr marL="342900" lvl="0" indent="-342900">
              <a:lnSpc>
                <a:spcPct val="100000"/>
              </a:lnSpc>
              <a:spcBef>
                <a:spcPct val="20000"/>
              </a:spcBef>
            </a:pPr>
            <a:r>
              <a:rPr lang="en-GB" sz="3200" b="1" dirty="0">
                <a:solidFill>
                  <a:prstClr val="black"/>
                </a:solidFill>
              </a:rPr>
              <a:t>Labour turnover</a:t>
            </a:r>
            <a:r>
              <a:rPr lang="en-GB" sz="3200" dirty="0">
                <a:solidFill>
                  <a:prstClr val="black"/>
                </a:solidFill>
              </a:rPr>
              <a:t>; </a:t>
            </a:r>
            <a:r>
              <a:rPr lang="en-GB" sz="3200" dirty="0" smtClean="0">
                <a:solidFill>
                  <a:prstClr val="black"/>
                </a:solidFill>
              </a:rPr>
              <a:t>the rate at which employees leave their jobs and need to be replaced in a year e.g. 27%</a:t>
            </a:r>
            <a:endParaRPr lang="en-GB" sz="3200" dirty="0">
              <a:solidFill>
                <a:prstClr val="black"/>
              </a:solidFill>
            </a:endParaRPr>
          </a:p>
          <a:p>
            <a:pPr marL="342900" lvl="0" indent="-342900">
              <a:lnSpc>
                <a:spcPct val="100000"/>
              </a:lnSpc>
              <a:spcBef>
                <a:spcPct val="20000"/>
              </a:spcBef>
            </a:pPr>
            <a:r>
              <a:rPr lang="en-GB" sz="3200" b="1" dirty="0">
                <a:solidFill>
                  <a:prstClr val="black"/>
                </a:solidFill>
              </a:rPr>
              <a:t>Labour</a:t>
            </a:r>
            <a:r>
              <a:rPr lang="en-GB" sz="3200" dirty="0">
                <a:solidFill>
                  <a:prstClr val="black"/>
                </a:solidFill>
              </a:rPr>
              <a:t> </a:t>
            </a:r>
            <a:r>
              <a:rPr lang="en-GB" sz="3200" b="1" dirty="0">
                <a:solidFill>
                  <a:prstClr val="black"/>
                </a:solidFill>
              </a:rPr>
              <a:t>retention</a:t>
            </a:r>
            <a:r>
              <a:rPr lang="en-GB" sz="3200" dirty="0">
                <a:solidFill>
                  <a:prstClr val="black"/>
                </a:solidFill>
              </a:rPr>
              <a:t>; the amount of employees who stay in a </a:t>
            </a:r>
            <a:r>
              <a:rPr lang="en-GB" sz="3200" dirty="0" smtClean="0">
                <a:solidFill>
                  <a:prstClr val="black"/>
                </a:solidFill>
              </a:rPr>
              <a:t>business e.g. 98%</a:t>
            </a:r>
            <a:endParaRPr lang="en-GB" sz="3200" dirty="0">
              <a:solidFill>
                <a:prstClr val="black"/>
              </a:solidFill>
            </a:endParaRPr>
          </a:p>
          <a:p>
            <a:pPr marL="342900" lvl="0" indent="-342900">
              <a:lnSpc>
                <a:spcPct val="100000"/>
              </a:lnSpc>
              <a:spcBef>
                <a:spcPct val="20000"/>
              </a:spcBef>
            </a:pPr>
            <a:r>
              <a:rPr lang="en-GB" sz="3200" b="1" dirty="0">
                <a:solidFill>
                  <a:prstClr val="black"/>
                </a:solidFill>
              </a:rPr>
              <a:t>Absenteeism</a:t>
            </a:r>
            <a:r>
              <a:rPr lang="en-GB" sz="3200" dirty="0">
                <a:solidFill>
                  <a:prstClr val="black"/>
                </a:solidFill>
              </a:rPr>
              <a:t>; Absence </a:t>
            </a:r>
            <a:r>
              <a:rPr lang="en-GB" sz="3200" dirty="0" smtClean="0">
                <a:solidFill>
                  <a:prstClr val="black"/>
                </a:solidFill>
              </a:rPr>
              <a:t>from </a:t>
            </a:r>
            <a:r>
              <a:rPr lang="en-GB" sz="3200" dirty="0">
                <a:solidFill>
                  <a:prstClr val="black"/>
                </a:solidFill>
              </a:rPr>
              <a:t>work on a regular basis</a:t>
            </a:r>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From Edexcel</a:t>
            </a:r>
            <a:endParaRPr lang="en-GB" dirty="0"/>
          </a:p>
        </p:txBody>
      </p:sp>
      <p:sp>
        <p:nvSpPr>
          <p:cNvPr id="3" name="Content Placeholder 2"/>
          <p:cNvSpPr>
            <a:spLocks noGrp="1"/>
          </p:cNvSpPr>
          <p:nvPr>
            <p:ph idx="1"/>
          </p:nvPr>
        </p:nvSpPr>
        <p:spPr>
          <a:xfrm>
            <a:off x="838200" y="1958147"/>
            <a:ext cx="10515600" cy="4351338"/>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buNone/>
            </a:pPr>
            <a:r>
              <a:rPr lang="en-GB" dirty="0"/>
              <a:t>a) Calculate and interpret the following to help make</a:t>
            </a:r>
          </a:p>
          <a:p>
            <a:pPr marL="0" indent="0">
              <a:buNone/>
            </a:pPr>
            <a:r>
              <a:rPr lang="en-GB" dirty="0"/>
              <a:t>business decisions:</a:t>
            </a:r>
          </a:p>
          <a:p>
            <a:pPr lvl="3" indent="-342900">
              <a:buFont typeface="Wingdings" panose="05000000000000000000" pitchFamily="2" charset="2"/>
              <a:buChar char="§"/>
            </a:pPr>
            <a:r>
              <a:rPr lang="en-GB" sz="2400" dirty="0"/>
              <a:t>labour productivity</a:t>
            </a:r>
          </a:p>
          <a:p>
            <a:pPr lvl="3" indent="-342900">
              <a:buFont typeface="Wingdings" panose="05000000000000000000" pitchFamily="2" charset="2"/>
              <a:buChar char="§"/>
            </a:pPr>
            <a:r>
              <a:rPr lang="en-GB" sz="2400" dirty="0"/>
              <a:t>labour turnover and retention</a:t>
            </a:r>
          </a:p>
          <a:p>
            <a:pPr lvl="3" indent="-342900">
              <a:buFont typeface="Wingdings" panose="05000000000000000000" pitchFamily="2" charset="2"/>
              <a:buChar char="§"/>
            </a:pPr>
            <a:r>
              <a:rPr lang="en-GB" sz="2400" dirty="0"/>
              <a:t>absenteeism</a:t>
            </a:r>
          </a:p>
          <a:p>
            <a:pPr marL="0" indent="0">
              <a:buNone/>
            </a:pPr>
            <a:r>
              <a:rPr lang="en-GB" dirty="0"/>
              <a:t>b) Human resource strategies to increase productivity and</a:t>
            </a:r>
          </a:p>
          <a:p>
            <a:pPr marL="0" indent="0">
              <a:buNone/>
            </a:pPr>
            <a:r>
              <a:rPr lang="en-GB" dirty="0"/>
              <a:t>retention and to reduce turnover and absenteeism:</a:t>
            </a:r>
          </a:p>
          <a:p>
            <a:pPr lvl="3" indent="-342900">
              <a:buFont typeface="Wingdings" panose="05000000000000000000" pitchFamily="2" charset="2"/>
              <a:buChar char="§"/>
            </a:pPr>
            <a:r>
              <a:rPr lang="en-GB" sz="2400" dirty="0"/>
              <a:t>financial rewards</a:t>
            </a:r>
          </a:p>
          <a:p>
            <a:pPr lvl="3" indent="-342900">
              <a:buFont typeface="Wingdings" panose="05000000000000000000" pitchFamily="2" charset="2"/>
              <a:buChar char="§"/>
            </a:pPr>
            <a:r>
              <a:rPr lang="en-GB" sz="2400" dirty="0"/>
              <a:t>employee share ownership</a:t>
            </a:r>
          </a:p>
          <a:p>
            <a:pPr lvl="3" indent="-342900">
              <a:buFont typeface="Wingdings" panose="05000000000000000000" pitchFamily="2" charset="2"/>
              <a:buChar char="§"/>
            </a:pPr>
            <a:r>
              <a:rPr lang="en-GB" sz="2400" dirty="0"/>
              <a:t>consultation strategies</a:t>
            </a:r>
          </a:p>
          <a:p>
            <a:pPr lvl="3" indent="-342900">
              <a:buFont typeface="Wingdings" panose="05000000000000000000" pitchFamily="2" charset="2"/>
              <a:buChar char="§"/>
            </a:pPr>
            <a:r>
              <a:rPr lang="en-GB" sz="2400" dirty="0"/>
              <a:t>empowerment strategies</a:t>
            </a:r>
          </a:p>
          <a:p>
            <a:pPr marL="0" indent="0">
              <a:buNone/>
            </a:pPr>
            <a:endParaRPr lang="en-GB" sz="4000" dirty="0"/>
          </a:p>
        </p:txBody>
      </p:sp>
    </p:spTree>
    <p:extLst>
      <p:ext uri="{BB962C8B-B14F-4D97-AF65-F5344CB8AC3E}">
        <p14:creationId xmlns:p14="http://schemas.microsoft.com/office/powerpoint/2010/main" val="1899270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5057" y="3353713"/>
            <a:ext cx="4848216" cy="3232144"/>
          </a:xfrm>
        </p:spPr>
      </p:pic>
      <p:pic>
        <p:nvPicPr>
          <p:cNvPr id="5" name="Picture 4"/>
          <p:cNvPicPr>
            <a:picLocks noChangeAspect="1"/>
          </p:cNvPicPr>
          <p:nvPr/>
        </p:nvPicPr>
        <p:blipFill>
          <a:blip r:embed="rId3"/>
          <a:stretch>
            <a:fillRect/>
          </a:stretch>
        </p:blipFill>
        <p:spPr>
          <a:xfrm>
            <a:off x="1" y="0"/>
            <a:ext cx="12192000" cy="2857500"/>
          </a:xfrm>
          <a:prstGeom prst="rect">
            <a:avLst/>
          </a:prstGeom>
        </p:spPr>
      </p:pic>
    </p:spTree>
    <p:extLst>
      <p:ext uri="{BB962C8B-B14F-4D97-AF65-F5344CB8AC3E}">
        <p14:creationId xmlns:p14="http://schemas.microsoft.com/office/powerpoint/2010/main" val="1217397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Starter</a:t>
            </a:r>
            <a:endParaRPr lang="en-GB" dirty="0"/>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r>
              <a:rPr lang="en-GB" dirty="0" smtClean="0"/>
              <a:t>Did you ever get a certificate for 100% attendance at primary or secondary school?</a:t>
            </a:r>
          </a:p>
          <a:p>
            <a:r>
              <a:rPr lang="en-GB" dirty="0" smtClean="0"/>
              <a:t>Why do you think your school had this scheme?</a:t>
            </a:r>
            <a:endParaRPr lang="en-GB" dirty="0"/>
          </a:p>
        </p:txBody>
      </p:sp>
    </p:spTree>
    <p:extLst>
      <p:ext uri="{BB962C8B-B14F-4D97-AF65-F5344CB8AC3E}">
        <p14:creationId xmlns:p14="http://schemas.microsoft.com/office/powerpoint/2010/main" val="213355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Absenteeism defined</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dirty="0"/>
              <a:t>The habitual non-presence of an </a:t>
            </a:r>
            <a:r>
              <a:rPr lang="en-GB" b="1" dirty="0"/>
              <a:t>employee</a:t>
            </a:r>
            <a:r>
              <a:rPr lang="en-GB" dirty="0"/>
              <a:t> at his or her job. Possible causes of </a:t>
            </a:r>
            <a:r>
              <a:rPr lang="en-GB" b="1" dirty="0"/>
              <a:t>absenteeism</a:t>
            </a:r>
            <a:r>
              <a:rPr lang="en-GB" dirty="0"/>
              <a:t> include job dissatisfaction, ongoing personal issues and </a:t>
            </a:r>
            <a:r>
              <a:rPr lang="en-GB" dirty="0" smtClean="0"/>
              <a:t>medical </a:t>
            </a:r>
            <a:r>
              <a:rPr lang="en-GB" dirty="0"/>
              <a:t>problems. Regardless of cause, a worker with a pattern of being absent may put </a:t>
            </a:r>
            <a:r>
              <a:rPr lang="en-GB" dirty="0" smtClean="0"/>
              <a:t>their </a:t>
            </a:r>
            <a:r>
              <a:rPr lang="en-GB" dirty="0"/>
              <a:t>reputation </a:t>
            </a:r>
            <a:r>
              <a:rPr lang="en-GB" dirty="0" smtClean="0"/>
              <a:t>at risk, and may lose their job. </a:t>
            </a:r>
            <a:endParaRPr lang="en-GB" dirty="0"/>
          </a:p>
        </p:txBody>
      </p:sp>
    </p:spTree>
    <p:extLst>
      <p:ext uri="{BB962C8B-B14F-4D97-AF65-F5344CB8AC3E}">
        <p14:creationId xmlns:p14="http://schemas.microsoft.com/office/powerpoint/2010/main" val="2974909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Calculations and interpretations</a:t>
            </a:r>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86862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Labour productivity</a:t>
            </a:r>
            <a:endParaRPr lang="en-GB" dirty="0"/>
          </a:p>
        </p:txBody>
      </p:sp>
      <p:sp>
        <p:nvSpPr>
          <p:cNvPr id="8" name="Content Placeholder 7"/>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smtClean="0"/>
              <a:t>Productivity is the output per worker in a time period</a:t>
            </a:r>
          </a:p>
          <a:p>
            <a:endParaRPr lang="en-GB" dirty="0"/>
          </a:p>
          <a:p>
            <a:r>
              <a:rPr lang="en-GB" dirty="0" smtClean="0"/>
              <a:t>For example in a car garage we could measure the number of faults fixed by each mechanic in a day</a:t>
            </a:r>
            <a:endParaRPr lang="en-GB" dirty="0"/>
          </a:p>
        </p:txBody>
      </p:sp>
      <p:pic>
        <p:nvPicPr>
          <p:cNvPr id="11" name="Content Placeholder 10"/>
          <p:cNvPicPr>
            <a:picLocks noGrp="1" noChangeAspect="1"/>
          </p:cNvPicPr>
          <p:nvPr>
            <p:ph sz="half" idx="2"/>
          </p:nvPr>
        </p:nvPicPr>
        <p:blipFill>
          <a:blip r:embed="rId2"/>
          <a:stretch>
            <a:fillRect/>
          </a:stretch>
        </p:blipFill>
        <p:spPr>
          <a:xfrm>
            <a:off x="6172200" y="2271598"/>
            <a:ext cx="5181600" cy="3459391"/>
          </a:xfrm>
          <a:prstGeom prst="rect">
            <a:avLst/>
          </a:prstGeom>
        </p:spPr>
      </p:pic>
      <p:sp>
        <p:nvSpPr>
          <p:cNvPr id="10" name="Title 3"/>
          <p:cNvSpPr txBox="1">
            <a:spLocks/>
          </p:cNvSpPr>
          <p:nvPr/>
        </p:nvSpPr>
        <p:spPr>
          <a:xfrm>
            <a:off x="762000" y="432593"/>
            <a:ext cx="10515600" cy="1325563"/>
          </a:xfrm>
          <a:prstGeom prst="rect">
            <a:avLst/>
          </a:prstGeom>
          <a:solidFill>
            <a:srgbClr val="FFCC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t>Labour Productivity</a:t>
            </a:r>
            <a:endParaRPr lang="en-GB" dirty="0"/>
          </a:p>
        </p:txBody>
      </p:sp>
    </p:spTree>
    <p:extLst>
      <p:ext uri="{BB962C8B-B14F-4D97-AF65-F5344CB8AC3E}">
        <p14:creationId xmlns:p14="http://schemas.microsoft.com/office/powerpoint/2010/main" val="691724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FCCFF"/>
          </a:solidFill>
        </p:spPr>
        <p:txBody>
          <a:bodyPr/>
          <a:lstStyle/>
          <a:p>
            <a:r>
              <a:rPr lang="en-GB" dirty="0" smtClean="0"/>
              <a:t>Labour Productivity </a:t>
            </a:r>
            <a:r>
              <a:rPr lang="en-GB" dirty="0"/>
              <a:t>Calculation</a:t>
            </a:r>
          </a:p>
        </p:txBody>
      </p:sp>
      <p:sp>
        <p:nvSpPr>
          <p:cNvPr id="5" name="Content Placeholder 4"/>
          <p:cNvSpPr>
            <a:spLocks noGrp="1"/>
          </p:cNvSpPr>
          <p:nvPr>
            <p:ph idx="1"/>
          </p:nvPr>
        </p:nvSpPr>
        <p:spPr>
          <a:xfrm>
            <a:off x="609600" y="5058207"/>
            <a:ext cx="10323443" cy="1545035"/>
          </a:xfrm>
        </p:spPr>
        <p:txBody>
          <a:bodyPr>
            <a:normAutofit/>
          </a:bodyPr>
          <a:lstStyle/>
          <a:p>
            <a:r>
              <a:rPr lang="en-GB" dirty="0" smtClean="0"/>
              <a:t>Productivity</a:t>
            </a:r>
            <a:r>
              <a:rPr lang="en-GB" dirty="0"/>
              <a:t> is an indicator (measure) of efficiency  </a:t>
            </a:r>
            <a:endParaRPr lang="en-GB" dirty="0" smtClean="0"/>
          </a:p>
          <a:p>
            <a:r>
              <a:rPr lang="en-GB" dirty="0" smtClean="0"/>
              <a:t>Example</a:t>
            </a:r>
            <a:r>
              <a:rPr lang="en-GB" dirty="0"/>
              <a:t>: if 50 workers produce 10,000 items a day then daily </a:t>
            </a:r>
            <a:endParaRPr lang="en-GB" dirty="0" smtClean="0"/>
          </a:p>
          <a:p>
            <a:pPr marL="0" indent="0">
              <a:buNone/>
            </a:pPr>
            <a:r>
              <a:rPr lang="en-GB" dirty="0" smtClean="0"/>
              <a:t>productivity</a:t>
            </a:r>
            <a:r>
              <a:rPr lang="en-GB" dirty="0"/>
              <a:t> = 10,000/50 = 200 items </a:t>
            </a:r>
          </a:p>
        </p:txBody>
      </p:sp>
      <p:sp>
        <p:nvSpPr>
          <p:cNvPr id="2" name="TextBox 1"/>
          <p:cNvSpPr txBox="1"/>
          <p:nvPr/>
        </p:nvSpPr>
        <p:spPr>
          <a:xfrm>
            <a:off x="4790197" y="2030794"/>
            <a:ext cx="2254913" cy="584775"/>
          </a:xfrm>
          <a:prstGeom prst="rect">
            <a:avLst/>
          </a:prstGeom>
          <a:noFill/>
        </p:spPr>
        <p:txBody>
          <a:bodyPr wrap="none" rtlCol="0">
            <a:spAutoFit/>
          </a:bodyPr>
          <a:lstStyle/>
          <a:p>
            <a:r>
              <a:rPr lang="en-GB" sz="3200" i="1" dirty="0">
                <a:solidFill>
                  <a:prstClr val="black"/>
                </a:solidFill>
                <a:latin typeface="Times New Roman" panose="02020603050405020304" pitchFamily="18" charset="0"/>
                <a:cs typeface="Times New Roman" panose="02020603050405020304" pitchFamily="18" charset="0"/>
              </a:rPr>
              <a:t>Total Output</a:t>
            </a:r>
          </a:p>
        </p:txBody>
      </p:sp>
      <p:sp>
        <p:nvSpPr>
          <p:cNvPr id="3" name="TextBox 2"/>
          <p:cNvSpPr txBox="1"/>
          <p:nvPr/>
        </p:nvSpPr>
        <p:spPr>
          <a:xfrm>
            <a:off x="4151784" y="2615568"/>
            <a:ext cx="3531736" cy="369332"/>
          </a:xfrm>
          <a:prstGeom prst="rect">
            <a:avLst/>
          </a:prstGeom>
          <a:noFill/>
        </p:spPr>
        <p:txBody>
          <a:bodyPr wrap="none" rtlCol="0">
            <a:spAutoFit/>
          </a:bodyPr>
          <a:lstStyle/>
          <a:p>
            <a:r>
              <a:rPr lang="en-GB" dirty="0">
                <a:solidFill>
                  <a:prstClr val="black"/>
                </a:solidFill>
                <a:latin typeface="Calibri"/>
              </a:rPr>
              <a:t>_____________________________</a:t>
            </a:r>
          </a:p>
        </p:txBody>
      </p:sp>
      <p:sp>
        <p:nvSpPr>
          <p:cNvPr id="6" name="TextBox 5"/>
          <p:cNvSpPr txBox="1"/>
          <p:nvPr/>
        </p:nvSpPr>
        <p:spPr>
          <a:xfrm>
            <a:off x="4288662" y="3130220"/>
            <a:ext cx="3388235" cy="584775"/>
          </a:xfrm>
          <a:prstGeom prst="rect">
            <a:avLst/>
          </a:prstGeom>
          <a:noFill/>
        </p:spPr>
        <p:txBody>
          <a:bodyPr wrap="none" rtlCol="0">
            <a:spAutoFit/>
          </a:bodyPr>
          <a:lstStyle>
            <a:defPPr>
              <a:defRPr lang="en-US"/>
            </a:defPPr>
            <a:lvl1pPr>
              <a:defRPr sz="3200" i="1">
                <a:latin typeface="Times New Roman" panose="02020603050405020304" pitchFamily="18" charset="0"/>
                <a:cs typeface="Times New Roman" panose="02020603050405020304" pitchFamily="18" charset="0"/>
              </a:defRPr>
            </a:lvl1pPr>
          </a:lstStyle>
          <a:p>
            <a:r>
              <a:rPr lang="en-GB" dirty="0">
                <a:solidFill>
                  <a:prstClr val="black"/>
                </a:solidFill>
              </a:rPr>
              <a:t>Number of Workers</a:t>
            </a:r>
          </a:p>
        </p:txBody>
      </p:sp>
      <p:sp>
        <p:nvSpPr>
          <p:cNvPr id="7" name="TextBox 6"/>
          <p:cNvSpPr txBox="1"/>
          <p:nvPr/>
        </p:nvSpPr>
        <p:spPr>
          <a:xfrm>
            <a:off x="609600" y="4465983"/>
            <a:ext cx="92845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smtClean="0">
                <a:latin typeface="Arial Black" panose="020B0A04020102020204" pitchFamily="34" charset="0"/>
              </a:rPr>
              <a:t>Notes</a:t>
            </a:r>
            <a:endParaRPr lang="en-GB" dirty="0">
              <a:latin typeface="Arial Black" panose="020B0A04020102020204" pitchFamily="34" charset="0"/>
            </a:endParaRPr>
          </a:p>
        </p:txBody>
      </p:sp>
    </p:spTree>
    <p:extLst>
      <p:ext uri="{BB962C8B-B14F-4D97-AF65-F5344CB8AC3E}">
        <p14:creationId xmlns:p14="http://schemas.microsoft.com/office/powerpoint/2010/main" val="647301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997</Words>
  <Application>Microsoft Office PowerPoint</Application>
  <PresentationFormat>Widescreen</PresentationFormat>
  <Paragraphs>149</Paragraphs>
  <Slides>40</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40</vt:i4>
      </vt:variant>
    </vt:vector>
  </HeadingPairs>
  <TitlesOfParts>
    <vt:vector size="50" baseType="lpstr">
      <vt:lpstr>Arial</vt:lpstr>
      <vt:lpstr>Arial Black</vt:lpstr>
      <vt:lpstr>Calibri</vt:lpstr>
      <vt:lpstr>Calibri Light</vt:lpstr>
      <vt:lpstr>Times New Roman</vt:lpstr>
      <vt:lpstr>Wingdings</vt:lpstr>
      <vt:lpstr>Office Theme</vt:lpstr>
      <vt:lpstr>6_Office Theme</vt:lpstr>
      <vt:lpstr>1_Office Theme</vt:lpstr>
      <vt:lpstr>2_Office Theme</vt:lpstr>
      <vt:lpstr>PowerPoint Presentation</vt:lpstr>
      <vt:lpstr>Worksheet</vt:lpstr>
      <vt:lpstr>Calculators will be needed for this topic</vt:lpstr>
      <vt:lpstr>From Edexcel</vt:lpstr>
      <vt:lpstr>Starter</vt:lpstr>
      <vt:lpstr>Absenteeism defined</vt:lpstr>
      <vt:lpstr>PowerPoint Presentation</vt:lpstr>
      <vt:lpstr>Labour productivity</vt:lpstr>
      <vt:lpstr>Labour Productivity Calculation</vt:lpstr>
      <vt:lpstr>Labour Productivity Interpretation</vt:lpstr>
      <vt:lpstr>Labour Turnover Calculation</vt:lpstr>
      <vt:lpstr>Labour Turnover Calculation</vt:lpstr>
      <vt:lpstr>Labour Turnover Interpretation</vt:lpstr>
      <vt:lpstr>Absenteeism Calculations</vt:lpstr>
      <vt:lpstr>Absenteeism Interpretation</vt:lpstr>
      <vt:lpstr>PowerPoint Presentation</vt:lpstr>
      <vt:lpstr> Ways to reduce absenteeism </vt:lpstr>
      <vt:lpstr> Financial rewards </vt:lpstr>
      <vt:lpstr> Employee share ownership </vt:lpstr>
      <vt:lpstr> Consultation strategies </vt:lpstr>
      <vt:lpstr> Empowerment strategies </vt:lpstr>
      <vt:lpstr>Revision Video </vt:lpstr>
      <vt:lpstr>Sample Edexcel A2 questions</vt:lpstr>
      <vt:lpstr>Case study for question 1</vt:lpstr>
      <vt:lpstr>Sample question 1</vt:lpstr>
      <vt:lpstr>Answer sample question 1</vt:lpstr>
      <vt:lpstr>PowerPoint Presentation</vt:lpstr>
      <vt:lpstr>How to level sample question 1</vt:lpstr>
      <vt:lpstr>Case study for question 2</vt:lpstr>
      <vt:lpstr>Sample question 2</vt:lpstr>
      <vt:lpstr>Answer sample question 2</vt:lpstr>
      <vt:lpstr>Case study for question 3</vt:lpstr>
      <vt:lpstr>Sample question 3</vt:lpstr>
      <vt:lpstr>Answer sample question 3</vt:lpstr>
      <vt:lpstr>How to level sample question 3</vt:lpstr>
      <vt:lpstr>Case study for question 4</vt:lpstr>
      <vt:lpstr>Sample question 4</vt:lpstr>
      <vt:lpstr>Answer sample question 4</vt:lpstr>
      <vt:lpstr>Glossary</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Sarah Hilton</cp:lastModifiedBy>
  <cp:revision>70</cp:revision>
  <dcterms:created xsi:type="dcterms:W3CDTF">2017-05-29T18:04:54Z</dcterms:created>
  <dcterms:modified xsi:type="dcterms:W3CDTF">2018-05-08T19:37:30Z</dcterms:modified>
</cp:coreProperties>
</file>