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"/>
  </p:handoutMasterIdLst>
  <p:sldIdLst>
    <p:sldId id="261" r:id="rId2"/>
    <p:sldId id="258" r:id="rId3"/>
  </p:sldIdLst>
  <p:sldSz cx="9144000" cy="6858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79" autoAdjust="0"/>
    <p:restoredTop sz="94617" autoAdjust="0"/>
  </p:normalViewPr>
  <p:slideViewPr>
    <p:cSldViewPr snapToGrid="0">
      <p:cViewPr varScale="1">
        <p:scale>
          <a:sx n="66" d="100"/>
          <a:sy n="66" d="100"/>
        </p:scale>
        <p:origin x="6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4F1CDEB-016F-4C9A-837E-EED3EE6F605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57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1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260350"/>
            <a:ext cx="2095500" cy="5530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6134100" cy="55308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0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0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972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771900" cy="45227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68413"/>
            <a:ext cx="3771900" cy="45227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4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4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35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00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90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th_theme_business_classic_shades_of_blue_b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" b="91408"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696200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72225" y="6597650"/>
            <a:ext cx="2771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© Business Studies Online: Slide </a:t>
            </a:r>
            <a:fld id="{D87BBD52-B7A3-467B-AC2C-1A80E53300AD}" type="slidenum">
              <a:rPr lang="en-US" altLang="en-US" sz="12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4101" name="Picture 5" descr="penny_guy_walking_md_transparent_30133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 3" panose="05040102010807070707" pitchFamily="18" charset="2"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6224588" y="1700213"/>
            <a:ext cx="2447925" cy="460851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</a:rPr>
              <a:t>Variable Costs</a:t>
            </a:r>
            <a:endParaRPr lang="en-GB" altLang="en-US" sz="1800">
              <a:solidFill>
                <a:srgbClr val="FF0000"/>
              </a:solidFill>
            </a:endParaRPr>
          </a:p>
          <a:p>
            <a:pPr eaLnBrk="1" hangingPunct="1"/>
            <a:r>
              <a:rPr lang="en-GB" altLang="en-US" sz="1800"/>
              <a:t>Sometimes called </a:t>
            </a:r>
            <a:r>
              <a:rPr lang="en-GB" altLang="en-US" sz="1800" b="1">
                <a:solidFill>
                  <a:schemeClr val="accent2"/>
                </a:solidFill>
              </a:rPr>
              <a:t>Direct Costs</a:t>
            </a:r>
            <a:endParaRPr lang="en-GB" altLang="en-US" sz="1800"/>
          </a:p>
          <a:p>
            <a:pPr eaLnBrk="1" hangingPunct="1"/>
            <a:r>
              <a:rPr lang="en-GB" altLang="en-US" sz="1800"/>
              <a:t>They change directly with production</a:t>
            </a:r>
          </a:p>
          <a:p>
            <a:pPr lvl="1" eaLnBrk="1" hangingPunct="1"/>
            <a:r>
              <a:rPr lang="en-GB" altLang="en-US" sz="1600"/>
              <a:t>If production increases, so will these costs</a:t>
            </a:r>
          </a:p>
          <a:p>
            <a:pPr eaLnBrk="1" hangingPunct="1"/>
            <a:r>
              <a:rPr lang="en-GB" altLang="en-US" sz="1800"/>
              <a:t>Examples include:</a:t>
            </a:r>
          </a:p>
          <a:p>
            <a:pPr lvl="1" eaLnBrk="1" hangingPunct="1"/>
            <a:r>
              <a:rPr lang="en-GB" altLang="en-US" sz="1600"/>
              <a:t>Hourly Wages</a:t>
            </a:r>
          </a:p>
          <a:p>
            <a:pPr lvl="1" eaLnBrk="1" hangingPunct="1"/>
            <a:r>
              <a:rPr lang="en-GB" altLang="en-US" sz="1600"/>
              <a:t>Raw Materials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Business Costs</a:t>
            </a:r>
          </a:p>
        </p:txBody>
      </p:sp>
      <p:sp>
        <p:nvSpPr>
          <p:cNvPr id="727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863600"/>
          </a:xfrm>
          <a:noFill/>
          <a:ln/>
        </p:spPr>
        <p:txBody>
          <a:bodyPr/>
          <a:lstStyle/>
          <a:p>
            <a:r>
              <a:rPr lang="en-GB" altLang="en-US"/>
              <a:t>There are </a:t>
            </a:r>
            <a:r>
              <a:rPr lang="en-GB" altLang="en-US" b="1">
                <a:solidFill>
                  <a:schemeClr val="accent2"/>
                </a:solidFill>
              </a:rPr>
              <a:t>three</a:t>
            </a:r>
            <a:r>
              <a:rPr lang="en-GB" altLang="en-US"/>
              <a:t> main types of costs: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468313" y="1700213"/>
            <a:ext cx="2447925" cy="460851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</a:rPr>
              <a:t>Fixed Costs</a:t>
            </a:r>
            <a:endParaRPr lang="en-GB" altLang="en-US" sz="1800">
              <a:solidFill>
                <a:srgbClr val="FF0000"/>
              </a:solidFill>
            </a:endParaRPr>
          </a:p>
          <a:p>
            <a:pPr eaLnBrk="1" hangingPunct="1"/>
            <a:r>
              <a:rPr lang="en-GB" altLang="en-US" sz="1800"/>
              <a:t>Sometimes called </a:t>
            </a:r>
            <a:r>
              <a:rPr lang="en-GB" altLang="en-US" sz="1800" b="1">
                <a:solidFill>
                  <a:schemeClr val="accent2"/>
                </a:solidFill>
              </a:rPr>
              <a:t>Indirect Costs</a:t>
            </a:r>
            <a:r>
              <a:rPr lang="en-GB" altLang="en-US" sz="1800"/>
              <a:t> or </a:t>
            </a:r>
            <a:r>
              <a:rPr lang="en-GB" altLang="en-US" sz="1800" b="1">
                <a:solidFill>
                  <a:schemeClr val="accent2"/>
                </a:solidFill>
              </a:rPr>
              <a:t>Overheads</a:t>
            </a:r>
          </a:p>
          <a:p>
            <a:pPr eaLnBrk="1" hangingPunct="1"/>
            <a:r>
              <a:rPr lang="en-GB" altLang="en-US" sz="1800"/>
              <a:t>They are not affected by output levels</a:t>
            </a:r>
          </a:p>
          <a:p>
            <a:pPr eaLnBrk="1" hangingPunct="1"/>
            <a:r>
              <a:rPr lang="en-GB" altLang="en-US" sz="1800"/>
              <a:t>They must be paid even if nothing is produced</a:t>
            </a:r>
            <a:endParaRPr lang="en-GB" altLang="en-US" sz="1800">
              <a:solidFill>
                <a:srgbClr val="FF0000"/>
              </a:solidFill>
            </a:endParaRPr>
          </a:p>
          <a:p>
            <a:pPr eaLnBrk="1" hangingPunct="1"/>
            <a:r>
              <a:rPr lang="en-GB" altLang="en-US" sz="1800"/>
              <a:t>Examples include:</a:t>
            </a:r>
          </a:p>
          <a:p>
            <a:pPr lvl="1" eaLnBrk="1" hangingPunct="1"/>
            <a:r>
              <a:rPr lang="en-GB" altLang="en-US" sz="1600"/>
              <a:t>Salaries</a:t>
            </a:r>
          </a:p>
          <a:p>
            <a:pPr lvl="1" eaLnBrk="1" hangingPunct="1"/>
            <a:r>
              <a:rPr lang="en-GB" altLang="en-US" sz="1600"/>
              <a:t>Rent</a:t>
            </a:r>
          </a:p>
        </p:txBody>
      </p:sp>
      <p:pic>
        <p:nvPicPr>
          <p:cNvPr id="7272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1" t="20377" r="53944" b="47052"/>
          <a:stretch>
            <a:fillRect/>
          </a:stretch>
        </p:blipFill>
        <p:spPr bwMode="auto">
          <a:xfrm>
            <a:off x="900113" y="5649913"/>
            <a:ext cx="1584325" cy="968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3" name="Picture 19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63" y="5649913"/>
            <a:ext cx="1582737" cy="968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3346450" y="1685925"/>
            <a:ext cx="2447925" cy="46085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b="1">
                <a:solidFill>
                  <a:srgbClr val="FF0000"/>
                </a:solidFill>
              </a:rPr>
              <a:t>Semi-Fixed Costs</a:t>
            </a:r>
            <a:endParaRPr lang="en-GB" altLang="en-US" sz="1800">
              <a:solidFill>
                <a:srgbClr val="FF0000"/>
              </a:solidFill>
            </a:endParaRPr>
          </a:p>
          <a:p>
            <a:pPr eaLnBrk="1" hangingPunct="1"/>
            <a:r>
              <a:rPr lang="en-GB" altLang="en-US" sz="1800"/>
              <a:t>Sometimes called </a:t>
            </a:r>
            <a:r>
              <a:rPr lang="en-GB" altLang="en-US" sz="1800" b="1">
                <a:solidFill>
                  <a:schemeClr val="accent2"/>
                </a:solidFill>
              </a:rPr>
              <a:t>Semi-Variable Costs</a:t>
            </a:r>
          </a:p>
          <a:p>
            <a:pPr eaLnBrk="1" hangingPunct="1"/>
            <a:r>
              <a:rPr lang="en-GB" altLang="en-US" sz="1800"/>
              <a:t>These are costs that are a mixture of both fixed and variable</a:t>
            </a:r>
          </a:p>
          <a:p>
            <a:pPr eaLnBrk="1" hangingPunct="1"/>
            <a:r>
              <a:rPr lang="en-GB" altLang="en-US" sz="1800"/>
              <a:t>For example a telephone bill will be made up of:</a:t>
            </a:r>
          </a:p>
          <a:p>
            <a:pPr lvl="1" eaLnBrk="1" hangingPunct="1"/>
            <a:r>
              <a:rPr lang="en-GB" altLang="en-US" sz="1600"/>
              <a:t>Line rental</a:t>
            </a:r>
          </a:p>
          <a:p>
            <a:pPr lvl="1" eaLnBrk="1" hangingPunct="1"/>
            <a:r>
              <a:rPr lang="en-GB" altLang="en-US" sz="1600"/>
              <a:t>Cost of calls</a:t>
            </a:r>
          </a:p>
        </p:txBody>
      </p:sp>
      <p:pic>
        <p:nvPicPr>
          <p:cNvPr id="72725" name="Picture 21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70"/>
          <a:stretch>
            <a:fillRect/>
          </a:stretch>
        </p:blipFill>
        <p:spPr bwMode="auto">
          <a:xfrm>
            <a:off x="3763963" y="5649913"/>
            <a:ext cx="1582737" cy="969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1" grpId="0" animBg="1"/>
      <p:bldP spid="72719" grpId="0" animBg="1"/>
      <p:bldP spid="727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260350"/>
            <a:ext cx="7772401" cy="914400"/>
          </a:xfrm>
        </p:spPr>
        <p:txBody>
          <a:bodyPr/>
          <a:lstStyle/>
          <a:p>
            <a:r>
              <a:rPr lang="en-GB" altLang="en-US"/>
              <a:t>Calculating Total Costs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2952750"/>
          </a:xfrm>
        </p:spPr>
        <p:txBody>
          <a:bodyPr/>
          <a:lstStyle/>
          <a:p>
            <a:r>
              <a:rPr lang="en-GB" altLang="en-US"/>
              <a:t>Once a firm knows their fixed and variable costs they can calculate their </a:t>
            </a:r>
            <a:r>
              <a:rPr lang="en-GB" altLang="en-US">
                <a:solidFill>
                  <a:schemeClr val="accent2"/>
                </a:solidFill>
              </a:rPr>
              <a:t>total costs</a:t>
            </a:r>
          </a:p>
          <a:p>
            <a:endParaRPr lang="en-GB" altLang="en-US">
              <a:solidFill>
                <a:schemeClr val="accent2"/>
              </a:solidFill>
            </a:endParaRPr>
          </a:p>
          <a:p>
            <a:r>
              <a:rPr lang="en-GB" altLang="en-US"/>
              <a:t>Total cost is the cost of producing any given level of output</a:t>
            </a:r>
          </a:p>
          <a:p>
            <a:pPr>
              <a:buFontTx/>
              <a:buNone/>
            </a:pPr>
            <a:endParaRPr lang="en-GB" altLang="en-US"/>
          </a:p>
          <a:p>
            <a:r>
              <a:rPr lang="en-GB" altLang="en-US"/>
              <a:t>As such total costs are calculated as:</a:t>
            </a:r>
          </a:p>
          <a:p>
            <a:endParaRPr lang="en-GB" altLang="en-US"/>
          </a:p>
          <a:p>
            <a:pPr>
              <a:buFontTx/>
              <a:buNone/>
            </a:pPr>
            <a:endParaRPr lang="en-GB" altLang="en-US"/>
          </a:p>
        </p:txBody>
      </p:sp>
      <p:grpSp>
        <p:nvGrpSpPr>
          <p:cNvPr id="65547" name="Group 11"/>
          <p:cNvGrpSpPr>
            <a:grpSpLocks/>
          </p:cNvGrpSpPr>
          <p:nvPr/>
        </p:nvGrpSpPr>
        <p:grpSpPr bwMode="auto">
          <a:xfrm>
            <a:off x="1476375" y="4149725"/>
            <a:ext cx="6553200" cy="1728788"/>
            <a:chOff x="930" y="2614"/>
            <a:chExt cx="4128" cy="1089"/>
          </a:xfrm>
        </p:grpSpPr>
        <p:sp>
          <p:nvSpPr>
            <p:cNvPr id="65540" name="Rectangle 4"/>
            <p:cNvSpPr>
              <a:spLocks noChangeArrowheads="1"/>
            </p:cNvSpPr>
            <p:nvPr/>
          </p:nvSpPr>
          <p:spPr bwMode="auto">
            <a:xfrm>
              <a:off x="930" y="2614"/>
              <a:ext cx="4128" cy="108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934" y="2795"/>
              <a:ext cx="412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</a:rPr>
                <a:t>Total Costs = Fixed Costs + Variable Costs</a:t>
              </a:r>
            </a:p>
            <a:p>
              <a:pPr algn="ctr"/>
              <a:r>
                <a:rPr lang="en-GB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OR</a:t>
              </a:r>
            </a:p>
            <a:p>
              <a:pPr algn="ctr"/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</a:rPr>
                <a:t>TC = FC + VC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anose="04020404030D07020202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anose="04020404030D07020202" pitchFamily="82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151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Comic Sans MS</vt:lpstr>
      <vt:lpstr>Times New Roman</vt:lpstr>
      <vt:lpstr>Wingdings 3</vt:lpstr>
      <vt:lpstr>Tempus Sans ITC</vt:lpstr>
      <vt:lpstr>1_Blank Presentation</vt:lpstr>
      <vt:lpstr>Business Costs</vt:lpstr>
      <vt:lpstr>Calculating Total Costs</vt:lpstr>
    </vt:vector>
  </TitlesOfParts>
  <Company>Business Studies Online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Business Need Accounts</dc:title>
  <dc:creator>A Murray</dc:creator>
  <cp:lastModifiedBy>Stephen Gouldthorpe</cp:lastModifiedBy>
  <cp:revision>121</cp:revision>
  <dcterms:created xsi:type="dcterms:W3CDTF">2005-07-05T13:17:13Z</dcterms:created>
  <dcterms:modified xsi:type="dcterms:W3CDTF">2019-10-11T16:23:29Z</dcterms:modified>
</cp:coreProperties>
</file>