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6"/>
  </p:notesMasterIdLst>
  <p:handoutMasterIdLst>
    <p:handoutMasterId r:id="rId17"/>
  </p:handoutMasterIdLst>
  <p:sldIdLst>
    <p:sldId id="270" r:id="rId2"/>
    <p:sldId id="269" r:id="rId3"/>
    <p:sldId id="258" r:id="rId4"/>
    <p:sldId id="271" r:id="rId5"/>
    <p:sldId id="274" r:id="rId6"/>
    <p:sldId id="264" r:id="rId7"/>
    <p:sldId id="267" r:id="rId8"/>
    <p:sldId id="275" r:id="rId9"/>
    <p:sldId id="263" r:id="rId10"/>
    <p:sldId id="273" r:id="rId11"/>
    <p:sldId id="259" r:id="rId12"/>
    <p:sldId id="272" r:id="rId13"/>
    <p:sldId id="276" r:id="rId14"/>
    <p:sldId id="277" r:id="rId15"/>
  </p:sldIdLst>
  <p:sldSz cx="9144000" cy="6858000" type="screen4x3"/>
  <p:notesSz cx="6877050" cy="100012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108" y="7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79439" cy="499724"/>
          </a:xfrm>
          <a:prstGeom prst="rect">
            <a:avLst/>
          </a:prstGeom>
        </p:spPr>
        <p:txBody>
          <a:bodyPr vert="horz" lIns="92281" tIns="46141" rIns="92281" bIns="46141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6071" y="1"/>
            <a:ext cx="2979439" cy="499724"/>
          </a:xfrm>
          <a:prstGeom prst="rect">
            <a:avLst/>
          </a:prstGeom>
        </p:spPr>
        <p:txBody>
          <a:bodyPr vert="horz" lIns="92281" tIns="46141" rIns="92281" bIns="46141" rtlCol="0"/>
          <a:lstStyle>
            <a:lvl1pPr algn="r">
              <a:defRPr sz="1200"/>
            </a:lvl1pPr>
          </a:lstStyle>
          <a:p>
            <a:fld id="{9DC0E2AD-756D-45AA-AFFF-9E778243DCF1}" type="datetimeFigureOut">
              <a:rPr lang="en-GB" smtClean="0"/>
              <a:t>16/11/2017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99833"/>
            <a:ext cx="2979439" cy="499724"/>
          </a:xfrm>
          <a:prstGeom prst="rect">
            <a:avLst/>
          </a:prstGeom>
        </p:spPr>
        <p:txBody>
          <a:bodyPr vert="horz" lIns="92281" tIns="46141" rIns="92281" bIns="46141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6071" y="9499833"/>
            <a:ext cx="2979439" cy="499724"/>
          </a:xfrm>
          <a:prstGeom prst="rect">
            <a:avLst/>
          </a:prstGeom>
        </p:spPr>
        <p:txBody>
          <a:bodyPr vert="horz" lIns="92281" tIns="46141" rIns="92281" bIns="46141" rtlCol="0" anchor="b"/>
          <a:lstStyle>
            <a:lvl1pPr algn="r">
              <a:defRPr sz="1200"/>
            </a:lvl1pPr>
          </a:lstStyle>
          <a:p>
            <a:fld id="{719FA0B4-1D11-41C5-93EA-DE96B6F07E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48443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9738" cy="5000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5725" y="0"/>
            <a:ext cx="2979738" cy="5000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A83970-4955-413D-B85E-4CA08DA3BD2D}" type="datetimeFigureOut">
              <a:rPr lang="en-GB" smtClean="0"/>
              <a:t>16/11/2017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4997450" cy="3749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7388" y="4751388"/>
            <a:ext cx="5502275" cy="45005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99600"/>
            <a:ext cx="2979738" cy="500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5725" y="9499600"/>
            <a:ext cx="2979738" cy="500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1ADEA8-F816-48EF-A5A9-DF4B738E29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7833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9144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14600" y="236220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400" y="3045460"/>
            <a:ext cx="4013200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65400" y="2397760"/>
            <a:ext cx="4013200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F7BD83A9-C89E-4FC3-87AF-7888858552D2}" type="datetimeFigureOut">
              <a:rPr lang="en-GB" smtClean="0"/>
              <a:t>16/11/2017</a:t>
            </a:fld>
            <a:endParaRPr lang="en-GB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B1852A-A76B-4777-8141-24A961F627E8}" type="slidenum">
              <a:rPr lang="en-GB" smtClean="0"/>
              <a:t>‹#›</a:t>
            </a:fld>
            <a:endParaRPr lang="en-GB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D83A9-C89E-4FC3-87AF-7888858552D2}" type="datetimeFigureOut">
              <a:rPr lang="en-GB" smtClean="0"/>
              <a:t>16/11/2017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1852A-A76B-4777-8141-24A961F627E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4267200" y="3429000"/>
            <a:ext cx="6858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7696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629400" cy="5029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D83A9-C89E-4FC3-87AF-7888858552D2}" type="datetimeFigureOut">
              <a:rPr lang="en-GB" smtClean="0"/>
              <a:t>16/11/2017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1852A-A76B-4777-8141-24A961F627E8}" type="slidenum">
              <a:rPr lang="en-GB" smtClean="0"/>
              <a:t>‹#›</a:t>
            </a:fld>
            <a:endParaRPr lang="en-GB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914401"/>
            <a:ext cx="926980" cy="5029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29600" cy="40751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7BD83A9-C89E-4FC3-87AF-7888858552D2}" type="datetimeFigureOut">
              <a:rPr lang="en-GB" smtClean="0"/>
              <a:t>16/11/2017</a:t>
            </a:fld>
            <a:endParaRPr lang="en-GB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0B1852A-A76B-4777-8141-24A961F627E8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9144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336804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2529052" y="3367246"/>
            <a:ext cx="4085897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2518542" y="4084577"/>
            <a:ext cx="4106917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D83A9-C89E-4FC3-87AF-7888858552D2}" type="datetimeFigureOut">
              <a:rPr lang="en-GB" smtClean="0"/>
              <a:t>16/11/2017</a:t>
            </a:fld>
            <a:endParaRPr lang="en-GB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B1852A-A76B-4777-8141-24A961F627E8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020824"/>
            <a:ext cx="402336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020824"/>
            <a:ext cx="402336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7BD83A9-C89E-4FC3-87AF-7888858552D2}" type="datetimeFigureOut">
              <a:rPr lang="en-GB" smtClean="0"/>
              <a:t>16/11/2017</a:t>
            </a:fld>
            <a:endParaRPr lang="en-GB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0B1852A-A76B-4777-8141-24A961F627E8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819400"/>
            <a:ext cx="402336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816352"/>
            <a:ext cx="402336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6344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F7BD83A9-C89E-4FC3-87AF-7888858552D2}" type="datetimeFigureOut">
              <a:rPr lang="en-GB" smtClean="0"/>
              <a:t>16/11/2017</a:t>
            </a:fld>
            <a:endParaRPr lang="en-GB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0B1852A-A76B-4777-8141-24A961F627E8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D83A9-C89E-4FC3-87AF-7888858552D2}" type="datetimeFigureOut">
              <a:rPr lang="en-GB" smtClean="0"/>
              <a:t>16/11/2017</a:t>
            </a:fld>
            <a:endParaRPr lang="en-GB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B1852A-A76B-4777-8141-24A961F627E8}" type="slidenum">
              <a:rPr lang="en-GB" smtClean="0"/>
              <a:t>‹#›</a:t>
            </a:fld>
            <a:endParaRPr lang="en-GB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D83A9-C89E-4FC3-87AF-7888858552D2}" type="datetimeFigureOut">
              <a:rPr lang="en-GB" smtClean="0"/>
              <a:t>16/11/2017</a:t>
            </a:fld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B1852A-A76B-4777-8141-24A961F627E8}" type="slidenum">
              <a:rPr lang="en-GB" smtClean="0"/>
              <a:t>‹#›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485900" y="1914525"/>
            <a:ext cx="6172200" cy="35109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0" y="5513832"/>
            <a:ext cx="566928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7BD83A9-C89E-4FC3-87AF-7888858552D2}" type="datetimeFigureOut">
              <a:rPr lang="en-GB" smtClean="0"/>
              <a:t>16/11/2017</a:t>
            </a:fld>
            <a:endParaRPr lang="en-GB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0B1852A-A76B-4777-8141-24A961F627E8}" type="slidenum">
              <a:rPr lang="en-GB" smtClean="0"/>
              <a:t>‹#›</a:t>
            </a:fld>
            <a:endParaRPr lang="en-GB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2209" y="2026918"/>
            <a:ext cx="5439582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737360" y="5516880"/>
            <a:ext cx="566928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2981325" y="273180"/>
            <a:ext cx="3181350" cy="292100"/>
          </a:xfrm>
        </p:spPr>
        <p:txBody>
          <a:bodyPr/>
          <a:lstStyle/>
          <a:p>
            <a:fld id="{F7BD83A9-C89E-4FC3-87AF-7888858552D2}" type="datetimeFigureOut">
              <a:rPr lang="en-GB" smtClean="0"/>
              <a:t>16/11/2017</a:t>
            </a:fld>
            <a:endParaRPr lang="en-GB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4038600" y="6172200"/>
            <a:ext cx="1066800" cy="304800"/>
          </a:xfrm>
        </p:spPr>
        <p:txBody>
          <a:bodyPr/>
          <a:lstStyle/>
          <a:p>
            <a:fld id="{80B1852A-A76B-4777-8141-24A961F627E8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3"/>
            <a:ext cx="9144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9301"/>
            <a:ext cx="82296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F7BD83A9-C89E-4FC3-87AF-7888858552D2}" type="datetimeFigureOut">
              <a:rPr lang="en-GB" smtClean="0"/>
              <a:t>16/11/2017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172200"/>
            <a:ext cx="10668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80B1852A-A76B-4777-8141-24A961F627E8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image" Target="../media/image14.png"/><Relationship Id="rId2" Type="http://schemas.openxmlformats.org/officeDocument/2006/relationships/audio" Target="../media/audio3.bin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audio" Target="../media/audio2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bin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6" y="1556792"/>
            <a:ext cx="9428972" cy="530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 rot="21222384">
            <a:off x="2304706" y="3877003"/>
            <a:ext cx="2578684" cy="10801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ounded Rectangle 4"/>
          <p:cNvSpPr/>
          <p:nvPr/>
        </p:nvSpPr>
        <p:spPr>
          <a:xfrm rot="256979">
            <a:off x="5210846" y="4955864"/>
            <a:ext cx="2106054" cy="14063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 rot="21312384">
            <a:off x="2405153" y="4027012"/>
            <a:ext cx="229902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Comic Sans MS" pitchFamily="66" charset="0"/>
              </a:rPr>
              <a:t>ON A MISSION FROM GOD</a:t>
            </a:r>
            <a:endParaRPr lang="en-GB" sz="2000" dirty="0"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217302">
            <a:off x="5314879" y="5108270"/>
            <a:ext cx="1998446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Comic Sans MS" pitchFamily="66" charset="0"/>
              </a:rPr>
              <a:t>to take exam performance to new heights.</a:t>
            </a:r>
            <a:endParaRPr lang="en-GB" sz="2000" dirty="0">
              <a:latin typeface="Comic Sans MS" pitchFamily="66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275856" y="385197"/>
            <a:ext cx="5657832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spc="50" dirty="0" smtClean="0">
                <a:ln w="12700" cmpd="sng">
                  <a:solidFill>
                    <a:srgbClr val="990033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mic Sans MS" panose="030F0702030302020204" pitchFamily="66" charset="0"/>
              </a:rPr>
              <a:t>Y10 Exam Feedback</a:t>
            </a:r>
            <a:endParaRPr lang="en-US" sz="4000" b="1" cap="none" spc="50" dirty="0">
              <a:ln w="12700" cmpd="sng">
                <a:solidFill>
                  <a:srgbClr val="990033"/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2" r="49585" b="50000"/>
          <a:stretch/>
        </p:blipFill>
        <p:spPr bwMode="auto">
          <a:xfrm>
            <a:off x="0" y="-15240"/>
            <a:ext cx="3275856" cy="1674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008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8" t="7237" r="18552"/>
          <a:stretch/>
        </p:blipFill>
        <p:spPr bwMode="auto">
          <a:xfrm>
            <a:off x="5868144" y="4009315"/>
            <a:ext cx="3258543" cy="2918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431194" y="-127208"/>
            <a:ext cx="532389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spc="50" dirty="0" smtClean="0">
                <a:ln w="12700" cmpd="sng">
                  <a:solidFill>
                    <a:srgbClr val="990033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mic Sans MS" panose="030F0702030302020204" pitchFamily="66" charset="0"/>
              </a:rPr>
              <a:t>Assessment Targets</a:t>
            </a:r>
            <a:endParaRPr lang="en-US" sz="4000" b="1" cap="none" spc="50" dirty="0">
              <a:ln w="12700" cmpd="sng">
                <a:solidFill>
                  <a:srgbClr val="990033"/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60960" y="402094"/>
            <a:ext cx="9529504" cy="6201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dirty="0" smtClean="0">
                <a:solidFill>
                  <a:srgbClr val="FFFF00"/>
                </a:solidFill>
                <a:effectLst/>
                <a:latin typeface="Comic Sans MS" panose="030F0702030302020204" pitchFamily="66" charset="0"/>
              </a:rPr>
              <a:t>In 12 mark questions, to </a:t>
            </a:r>
            <a:r>
              <a:rPr lang="en-GB" smtClean="0">
                <a:solidFill>
                  <a:srgbClr val="FFFF00"/>
                </a:solidFill>
                <a:effectLst/>
                <a:latin typeface="Comic Sans MS" panose="030F0702030302020204" pitchFamily="66" charset="0"/>
              </a:rPr>
              <a:t>give at least 2 </a:t>
            </a:r>
            <a:r>
              <a:rPr lang="en-GB" dirty="0" smtClean="0">
                <a:solidFill>
                  <a:srgbClr val="FFFF00"/>
                </a:solidFill>
                <a:effectLst/>
                <a:latin typeface="Comic Sans MS" panose="030F0702030302020204" pitchFamily="66" charset="0"/>
              </a:rPr>
              <a:t>reasons for the statement </a:t>
            </a:r>
            <a:r>
              <a:rPr lang="en-GB" smtClean="0">
                <a:solidFill>
                  <a:srgbClr val="FFFF00"/>
                </a:solidFill>
                <a:effectLst/>
                <a:latin typeface="Comic Sans MS" panose="030F0702030302020204" pitchFamily="66" charset="0"/>
              </a:rPr>
              <a:t>and at least 2 </a:t>
            </a:r>
            <a:r>
              <a:rPr lang="en-GB" dirty="0" smtClean="0">
                <a:solidFill>
                  <a:srgbClr val="FFFF00"/>
                </a:solidFill>
                <a:effectLst/>
                <a:latin typeface="Comic Sans MS" panose="030F0702030302020204" pitchFamily="66" charset="0"/>
              </a:rPr>
              <a:t>against with examples to explain each reason.</a:t>
            </a:r>
          </a:p>
          <a:p>
            <a:pPr marL="342900" indent="-342900">
              <a:buAutoNum type="arabicPeriod"/>
            </a:pPr>
            <a:endParaRPr lang="en-GB" sz="500" dirty="0" smtClean="0">
              <a:solidFill>
                <a:srgbClr val="FFFF00"/>
              </a:solidFill>
              <a:effectLst/>
              <a:latin typeface="Comic Sans MS" panose="030F0702030302020204" pitchFamily="66" charset="0"/>
            </a:endParaRPr>
          </a:p>
          <a:p>
            <a:pPr marL="342900" indent="-342900">
              <a:buAutoNum type="arabicPeriod"/>
            </a:pPr>
            <a:r>
              <a:rPr lang="en-GB" dirty="0" smtClean="0">
                <a:solidFill>
                  <a:srgbClr val="FFFF00"/>
                </a:solidFill>
                <a:effectLst/>
                <a:latin typeface="Comic Sans MS" panose="030F0702030302020204" pitchFamily="66" charset="0"/>
              </a:rPr>
              <a:t>To </a:t>
            </a:r>
            <a:r>
              <a:rPr lang="en-GB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show clearly in your answer that you understand the question e.g. that ‘corporal punishment</a:t>
            </a:r>
            <a:r>
              <a:rPr lang="en-GB" dirty="0">
                <a:solidFill>
                  <a:srgbClr val="FFFF00"/>
                </a:solidFill>
                <a:latin typeface="Comic Sans MS" panose="030F0702030302020204" pitchFamily="66" charset="0"/>
              </a:rPr>
              <a:t>’ </a:t>
            </a:r>
            <a:r>
              <a:rPr lang="en-GB" sz="2800" dirty="0">
                <a:solidFill>
                  <a:srgbClr val="FFFF00"/>
                </a:solidFill>
                <a:latin typeface="Comic Sans MS" panose="030F0702030302020204" pitchFamily="66" charset="0"/>
              </a:rPr>
              <a:t>≠</a:t>
            </a:r>
            <a:r>
              <a:rPr lang="en-GB" dirty="0">
                <a:solidFill>
                  <a:srgbClr val="FFFF00"/>
                </a:solidFill>
                <a:latin typeface="Comic Sans MS" panose="030F0702030302020204" pitchFamily="66" charset="0"/>
              </a:rPr>
              <a:t> ‘capital punishment’.</a:t>
            </a:r>
          </a:p>
          <a:p>
            <a:pPr marL="342900" indent="-342900">
              <a:buAutoNum type="arabicPeriod"/>
            </a:pPr>
            <a:endParaRPr lang="en-GB" sz="500" dirty="0" smtClean="0">
              <a:solidFill>
                <a:srgbClr val="FFFF00"/>
              </a:solidFill>
              <a:effectLst/>
              <a:latin typeface="Comic Sans MS" panose="030F0702030302020204" pitchFamily="66" charset="0"/>
            </a:endParaRPr>
          </a:p>
          <a:p>
            <a:pPr marL="342900" indent="-342900">
              <a:buAutoNum type="arabicPeriod"/>
            </a:pPr>
            <a:r>
              <a:rPr lang="en-GB" dirty="0" smtClean="0">
                <a:solidFill>
                  <a:srgbClr val="FFFF00"/>
                </a:solidFill>
                <a:effectLst/>
                <a:latin typeface="Comic Sans MS" panose="030F0702030302020204" pitchFamily="66" charset="0"/>
              </a:rPr>
              <a:t>To </a:t>
            </a:r>
            <a:r>
              <a:rPr lang="en-GB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spend the same amount of time on each section</a:t>
            </a:r>
            <a:r>
              <a:rPr lang="en-GB" dirty="0" smtClean="0">
                <a:solidFill>
                  <a:srgbClr val="FFFF00"/>
                </a:solidFill>
                <a:effectLst/>
                <a:latin typeface="Comic Sans MS" panose="030F0702030302020204" pitchFamily="66" charset="0"/>
              </a:rPr>
              <a:t>.</a:t>
            </a:r>
          </a:p>
          <a:p>
            <a:pPr marL="342900" indent="-342900">
              <a:buAutoNum type="arabicPeriod"/>
            </a:pPr>
            <a:endParaRPr lang="en-GB" sz="500" dirty="0" smtClean="0">
              <a:solidFill>
                <a:srgbClr val="FFFF00"/>
              </a:solidFill>
              <a:effectLst/>
              <a:latin typeface="Comic Sans MS" panose="030F0702030302020204" pitchFamily="66" charset="0"/>
            </a:endParaRPr>
          </a:p>
          <a:p>
            <a:pPr marL="342900" indent="-342900">
              <a:buAutoNum type="arabicPeriod"/>
            </a:pPr>
            <a:r>
              <a:rPr lang="en-GB" dirty="0" smtClean="0">
                <a:solidFill>
                  <a:srgbClr val="FFFF00"/>
                </a:solidFill>
                <a:effectLst/>
                <a:latin typeface="Comic Sans MS" panose="030F0702030302020204" pitchFamily="66" charset="0"/>
              </a:rPr>
              <a:t>To include more religious teachings in my answers (where appropriate).</a:t>
            </a:r>
          </a:p>
          <a:p>
            <a:pPr marL="342900" indent="-342900">
              <a:buAutoNum type="arabicPeriod"/>
            </a:pPr>
            <a:endParaRPr lang="en-GB" sz="500" dirty="0" smtClean="0">
              <a:solidFill>
                <a:srgbClr val="FFFF00"/>
              </a:solidFill>
              <a:effectLst/>
              <a:latin typeface="Comic Sans MS" panose="030F0702030302020204" pitchFamily="66" charset="0"/>
            </a:endParaRPr>
          </a:p>
          <a:p>
            <a:pPr marL="342900" indent="-342900">
              <a:buAutoNum type="arabicPeriod"/>
            </a:pPr>
            <a:r>
              <a:rPr lang="en-GB" dirty="0" smtClean="0">
                <a:solidFill>
                  <a:srgbClr val="FFFF00"/>
                </a:solidFill>
                <a:effectLst/>
                <a:latin typeface="Comic Sans MS" panose="030F0702030302020204" pitchFamily="66" charset="0"/>
              </a:rPr>
              <a:t>To make sure I include the </a:t>
            </a:r>
            <a:r>
              <a:rPr lang="en-GB" b="1" u="sng" dirty="0" smtClean="0">
                <a:solidFill>
                  <a:srgbClr val="00B0F0"/>
                </a:solidFill>
                <a:effectLst/>
                <a:latin typeface="Comic Sans MS" panose="030F0702030302020204" pitchFamily="66" charset="0"/>
              </a:rPr>
              <a:t>most relevant</a:t>
            </a:r>
            <a:r>
              <a:rPr lang="en-GB" b="1" dirty="0" smtClean="0">
                <a:solidFill>
                  <a:srgbClr val="00B0F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GB" dirty="0" smtClean="0">
                <a:solidFill>
                  <a:srgbClr val="FFFF00"/>
                </a:solidFill>
                <a:effectLst/>
                <a:latin typeface="Comic Sans MS" panose="030F0702030302020204" pitchFamily="66" charset="0"/>
              </a:rPr>
              <a:t>religious teachings.</a:t>
            </a:r>
          </a:p>
          <a:p>
            <a:pPr marL="342900" indent="-342900">
              <a:buAutoNum type="arabicPeriod"/>
            </a:pPr>
            <a:endParaRPr lang="en-GB" sz="500" dirty="0" smtClean="0">
              <a:solidFill>
                <a:srgbClr val="FFFF00"/>
              </a:solidFill>
              <a:effectLst/>
              <a:latin typeface="Comic Sans MS" panose="030F0702030302020204" pitchFamily="66" charset="0"/>
            </a:endParaRPr>
          </a:p>
          <a:p>
            <a:pPr marL="342900" indent="-342900">
              <a:buAutoNum type="arabicPeriod"/>
            </a:pPr>
            <a:r>
              <a:rPr lang="en-GB" dirty="0" smtClean="0">
                <a:solidFill>
                  <a:srgbClr val="FFFF00"/>
                </a:solidFill>
                <a:effectLst/>
                <a:latin typeface="Comic Sans MS" panose="030F0702030302020204" pitchFamily="66" charset="0"/>
              </a:rPr>
              <a:t>To </a:t>
            </a:r>
            <a:r>
              <a:rPr lang="en-GB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avoid contradicting myself in 12 mark answers.</a:t>
            </a:r>
          </a:p>
          <a:p>
            <a:pPr marL="342900" indent="-342900">
              <a:buAutoNum type="arabicPeriod"/>
            </a:pPr>
            <a:endParaRPr lang="en-GB" sz="500" dirty="0" smtClean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marL="342900" indent="-342900">
              <a:buAutoNum type="arabicPeriod"/>
            </a:pPr>
            <a:r>
              <a:rPr lang="en-GB" dirty="0" smtClean="0">
                <a:solidFill>
                  <a:srgbClr val="FFFF00"/>
                </a:solidFill>
                <a:effectLst/>
                <a:latin typeface="Comic Sans MS" panose="030F0702030302020204" pitchFamily="66" charset="0"/>
              </a:rPr>
              <a:t>To develop a </a:t>
            </a:r>
            <a:r>
              <a:rPr lang="en-GB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clearer</a:t>
            </a:r>
            <a:r>
              <a:rPr lang="en-GB" dirty="0" smtClean="0">
                <a:solidFill>
                  <a:srgbClr val="FFFF00"/>
                </a:solidFill>
                <a:effectLst/>
                <a:latin typeface="Comic Sans MS" panose="030F0702030302020204" pitchFamily="66" charset="0"/>
              </a:rPr>
              <a:t> understanding of Buddhism</a:t>
            </a:r>
            <a:r>
              <a:rPr lang="en-GB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.</a:t>
            </a:r>
            <a:endParaRPr lang="en-GB" dirty="0" smtClean="0">
              <a:solidFill>
                <a:srgbClr val="FFFF00"/>
              </a:solidFill>
              <a:effectLst/>
              <a:latin typeface="Comic Sans MS" panose="030F0702030302020204" pitchFamily="66" charset="0"/>
            </a:endParaRPr>
          </a:p>
          <a:p>
            <a:pPr marL="342900" indent="-342900">
              <a:buAutoNum type="arabicPeriod"/>
            </a:pPr>
            <a:endParaRPr lang="en-GB" sz="500" dirty="0" smtClean="0">
              <a:solidFill>
                <a:srgbClr val="FFFF00"/>
              </a:solidFill>
              <a:effectLst/>
              <a:latin typeface="Comic Sans MS" panose="030F0702030302020204" pitchFamily="66" charset="0"/>
            </a:endParaRPr>
          </a:p>
          <a:p>
            <a:pPr marL="342900" indent="-342900">
              <a:buAutoNum type="arabicPeriod"/>
            </a:pPr>
            <a:endParaRPr lang="en-GB" sz="500" dirty="0" smtClean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marL="342900" indent="-342900">
              <a:buAutoNum type="arabicPeriod"/>
            </a:pPr>
            <a:r>
              <a:rPr lang="en-GB" dirty="0" smtClean="0">
                <a:solidFill>
                  <a:srgbClr val="FFFF00"/>
                </a:solidFill>
                <a:effectLst/>
                <a:latin typeface="Comic Sans MS" panose="030F0702030302020204" pitchFamily="66" charset="0"/>
              </a:rPr>
              <a:t>To </a:t>
            </a:r>
            <a:r>
              <a:rPr lang="en-GB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make sure I read questions carefully and my an</a:t>
            </a:r>
            <a:r>
              <a:rPr lang="en-GB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swers clearly link to the </a:t>
            </a:r>
            <a:r>
              <a:rPr lang="en-GB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requirements of the question.</a:t>
            </a:r>
            <a:endParaRPr lang="en-GB" dirty="0" smtClean="0">
              <a:solidFill>
                <a:srgbClr val="FFFF00"/>
              </a:solidFill>
              <a:effectLst/>
              <a:latin typeface="Comic Sans MS" panose="030F0702030302020204" pitchFamily="66" charset="0"/>
            </a:endParaRPr>
          </a:p>
          <a:p>
            <a:pPr marL="342900" indent="-342900">
              <a:buAutoNum type="arabicPeriod"/>
            </a:pPr>
            <a:endParaRPr lang="en-GB" sz="500" dirty="0" smtClean="0">
              <a:solidFill>
                <a:srgbClr val="FFFF00"/>
              </a:solidFill>
              <a:effectLst/>
              <a:latin typeface="Comic Sans MS" panose="030F0702030302020204" pitchFamily="66" charset="0"/>
            </a:endParaRPr>
          </a:p>
          <a:p>
            <a:pPr marL="342900" indent="-342900">
              <a:buAutoNum type="arabicPeriod"/>
            </a:pPr>
            <a:r>
              <a:rPr lang="en-GB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GB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To make sure reasons given in an answer are </a:t>
            </a:r>
            <a:r>
              <a:rPr lang="en-GB" u="sng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diffe</a:t>
            </a:r>
            <a:r>
              <a:rPr lang="en-GB" u="sng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rent</a:t>
            </a:r>
            <a:r>
              <a:rPr lang="en-GB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not just the same idea </a:t>
            </a:r>
            <a:r>
              <a:rPr lang="en-GB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repeated in different words.</a:t>
            </a:r>
          </a:p>
          <a:p>
            <a:pPr marL="342900" indent="-342900">
              <a:buAutoNum type="arabicPeriod"/>
            </a:pPr>
            <a:r>
              <a:rPr lang="en-GB" dirty="0" smtClean="0">
                <a:solidFill>
                  <a:srgbClr val="FFFF00"/>
                </a:solidFill>
                <a:effectLst/>
                <a:latin typeface="Comic Sans MS" panose="030F0702030302020204" pitchFamily="66" charset="0"/>
              </a:rPr>
              <a:t>In 4 and 5 mark questions, to take two points and </a:t>
            </a:r>
            <a:r>
              <a:rPr lang="en-GB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develop them by explaining them in </a:t>
            </a:r>
            <a:r>
              <a:rPr lang="en-GB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detail.</a:t>
            </a:r>
          </a:p>
          <a:p>
            <a:pPr marL="342900" indent="-342900">
              <a:buAutoNum type="arabicPeriod"/>
            </a:pPr>
            <a:r>
              <a:rPr lang="en-GB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To give top priority to memorising </a:t>
            </a:r>
            <a:r>
              <a:rPr lang="en-GB" u="sng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scriptural</a:t>
            </a:r>
            <a:r>
              <a:rPr lang="en-GB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teachin</a:t>
            </a:r>
            <a:r>
              <a:rPr lang="en-GB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gs. </a:t>
            </a:r>
          </a:p>
          <a:p>
            <a:pPr marL="342900" indent="-342900">
              <a:buAutoNum type="arabicPeriod"/>
            </a:pPr>
            <a:r>
              <a:rPr lang="en-GB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To memorise key terms like ‘pacifism’. </a:t>
            </a:r>
          </a:p>
          <a:p>
            <a:pPr marL="342900" indent="-342900">
              <a:buAutoNum type="arabicPeriod"/>
            </a:pPr>
            <a:r>
              <a:rPr lang="en-GB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To answer the right questions only!</a:t>
            </a:r>
          </a:p>
          <a:p>
            <a:pPr marL="342900" indent="-342900">
              <a:buAutoNum type="arabicPeriod"/>
            </a:pPr>
            <a:r>
              <a:rPr lang="en-GB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In 4 mark questions give two contrasting </a:t>
            </a:r>
            <a:r>
              <a:rPr lang="en-GB" b="1" u="sng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religious</a:t>
            </a:r>
            <a:r>
              <a:rPr lang="en-GB" b="1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 </a:t>
            </a:r>
            <a:r>
              <a:rPr lang="en-GB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views.</a:t>
            </a:r>
            <a:endParaRPr lang="en-GB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70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61286" y="116632"/>
            <a:ext cx="481413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spc="50" dirty="0" smtClean="0">
                <a:ln w="12700" cmpd="sng">
                  <a:solidFill>
                    <a:srgbClr val="990033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mic Sans MS" panose="030F0702030302020204" pitchFamily="66" charset="0"/>
              </a:rPr>
              <a:t>Y10 Exam Feedback</a:t>
            </a:r>
            <a:endParaRPr lang="en-US" sz="3600" b="1" cap="none" spc="50" dirty="0">
              <a:ln w="12700" cmpd="sng">
                <a:solidFill>
                  <a:srgbClr val="990033"/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27984" y="2033816"/>
            <a:ext cx="4536504" cy="3485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u="sng" dirty="0" smtClean="0">
                <a:latin typeface="Comic Sans MS" panose="030F0702030302020204" pitchFamily="66" charset="0"/>
              </a:rPr>
              <a:t>The rubber hits the road:</a:t>
            </a:r>
            <a:endParaRPr lang="en-GB" sz="2800" u="sng" dirty="0" smtClean="0">
              <a:effectLst/>
              <a:latin typeface="Comic Sans MS" panose="030F0702030302020204" pitchFamily="66" charset="0"/>
            </a:endParaRPr>
          </a:p>
          <a:p>
            <a:endParaRPr lang="en-GB" sz="1400" dirty="0">
              <a:latin typeface="Comic Sans MS" panose="030F0702030302020204" pitchFamily="66" charset="0"/>
            </a:endParaRPr>
          </a:p>
          <a:p>
            <a:pPr marL="457200" indent="-457200">
              <a:buFont typeface="+mj-lt"/>
              <a:buAutoNum type="arabicPeriod" startAt="11"/>
            </a:pPr>
            <a:r>
              <a:rPr lang="en-GB" sz="2400" dirty="0" smtClean="0">
                <a:latin typeface="Comic Sans MS" panose="030F0702030302020204" pitchFamily="66" charset="0"/>
              </a:rPr>
              <a:t>Re-do the questions where you dropped the most marks.</a:t>
            </a:r>
          </a:p>
          <a:p>
            <a:pPr marL="228600" indent="-228600">
              <a:buFont typeface="+mj-lt"/>
              <a:buAutoNum type="arabicPeriod" startAt="11"/>
            </a:pPr>
            <a:endParaRPr lang="en-GB" sz="1050" dirty="0">
              <a:latin typeface="Comic Sans MS" panose="030F0702030302020204" pitchFamily="66" charset="0"/>
            </a:endParaRPr>
          </a:p>
          <a:p>
            <a:pPr marL="457200" indent="-457200">
              <a:buFont typeface="+mj-lt"/>
              <a:buAutoNum type="arabicPeriod" startAt="11"/>
            </a:pPr>
            <a:r>
              <a:rPr lang="en-GB" sz="2400" dirty="0" smtClean="0">
                <a:latin typeface="Comic Sans MS" panose="030F0702030302020204" pitchFamily="66" charset="0"/>
              </a:rPr>
              <a:t>Don’t include anything in your re-do answer that you previously got wrong or was irrelevant.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b="6003"/>
          <a:stretch/>
        </p:blipFill>
        <p:spPr>
          <a:xfrm>
            <a:off x="107504" y="2675379"/>
            <a:ext cx="3813288" cy="20162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t="4969" b="6212"/>
          <a:stretch/>
        </p:blipFill>
        <p:spPr>
          <a:xfrm>
            <a:off x="107504" y="762963"/>
            <a:ext cx="3813288" cy="19051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b="5486"/>
          <a:stretch/>
        </p:blipFill>
        <p:spPr>
          <a:xfrm>
            <a:off x="107504" y="4697101"/>
            <a:ext cx="3813288" cy="202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989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Plenary</a:t>
            </a:r>
            <a:endParaRPr lang="en-GB" dirty="0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645024"/>
            <a:ext cx="5084849" cy="2858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Callout 6"/>
          <p:cNvSpPr/>
          <p:nvPr/>
        </p:nvSpPr>
        <p:spPr>
          <a:xfrm>
            <a:off x="-24072" y="954315"/>
            <a:ext cx="4090584" cy="4015904"/>
          </a:xfrm>
          <a:prstGeom prst="wedgeEllipseCallout">
            <a:avLst>
              <a:gd name="adj1" fmla="val 103091"/>
              <a:gd name="adj2" fmla="val 5384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HAVE </a:t>
            </a:r>
            <a:r>
              <a:rPr lang="en-GB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YOU </a:t>
            </a:r>
            <a:r>
              <a:rPr lang="en-GB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SEEN THE </a:t>
            </a:r>
            <a:r>
              <a:rPr lang="en-GB" sz="5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LIGHT?</a:t>
            </a:r>
            <a:endParaRPr lang="en-GB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87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830" y="3812329"/>
            <a:ext cx="5417170" cy="3045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711" y="0"/>
            <a:ext cx="5233587" cy="2942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89269"/>
            <a:ext cx="3726830" cy="2095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Callout 4"/>
          <p:cNvSpPr/>
          <p:nvPr/>
        </p:nvSpPr>
        <p:spPr>
          <a:xfrm>
            <a:off x="26886" y="4149080"/>
            <a:ext cx="4090584" cy="2698200"/>
          </a:xfrm>
          <a:prstGeom prst="wedgeEllipseCallout">
            <a:avLst>
              <a:gd name="adj1" fmla="val 129807"/>
              <a:gd name="adj2" fmla="val -874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 have </a:t>
            </a:r>
            <a:r>
              <a:rPr lang="en-GB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SEEN </a:t>
            </a:r>
            <a:r>
              <a:rPr lang="en-GB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THE </a:t>
            </a:r>
            <a:r>
              <a:rPr lang="en-GB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LIGHT!</a:t>
            </a:r>
            <a:endParaRPr lang="en-GB" sz="4800" b="1" dirty="0">
              <a:solidFill>
                <a:srgbClr val="FF0000"/>
              </a:solidFill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1115616" y="78762"/>
            <a:ext cx="4090584" cy="1919396"/>
          </a:xfrm>
          <a:prstGeom prst="wedgeEllipseCallout">
            <a:avLst>
              <a:gd name="adj1" fmla="val 104726"/>
              <a:gd name="adj2" fmla="val 19092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YES! Jesus is the </a:t>
            </a:r>
            <a:r>
              <a:rPr lang="en-GB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r>
              <a:rPr lang="en-GB" sz="24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lessèd</a:t>
            </a:r>
            <a:r>
              <a:rPr lang="en-GB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Christ!  </a:t>
            </a:r>
            <a:endParaRPr lang="en-GB" sz="4800" b="1" dirty="0">
              <a:solidFill>
                <a:srgbClr val="FF0000"/>
              </a:solidFill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123880" y="1998158"/>
            <a:ext cx="4090584" cy="1919396"/>
          </a:xfrm>
          <a:prstGeom prst="wedgeEllipseCallout">
            <a:avLst>
              <a:gd name="adj1" fmla="val 125962"/>
              <a:gd name="adj2" fmla="val 94055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RE is the greatest subject! </a:t>
            </a:r>
            <a:endParaRPr lang="en-GB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46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2109030" y="2708920"/>
            <a:ext cx="6826195" cy="3960440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49519" y="64408"/>
            <a:ext cx="5472608" cy="2846182"/>
          </a:xfrm>
          <a:prstGeom prst="wedgeEllipseCallout">
            <a:avLst>
              <a:gd name="adj1" fmla="val 75342"/>
              <a:gd name="adj2" fmla="val 92526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Comic Sans MS" pitchFamily="66" charset="0"/>
              </a:rPr>
              <a:t>It’s 106 miles to Chicago, we’ve got a full tank of gas, half a pack of cigarettes, it’s dark and we’re wearing sunglasses.</a:t>
            </a:r>
          </a:p>
        </p:txBody>
      </p:sp>
      <p:sp>
        <p:nvSpPr>
          <p:cNvPr id="9" name="Oval Callout 8"/>
          <p:cNvSpPr/>
          <p:nvPr/>
        </p:nvSpPr>
        <p:spPr>
          <a:xfrm>
            <a:off x="92806" y="3212976"/>
            <a:ext cx="2016224" cy="1059194"/>
          </a:xfrm>
          <a:prstGeom prst="wedgeEllipseCallout">
            <a:avLst>
              <a:gd name="adj1" fmla="val 103309"/>
              <a:gd name="adj2" fmla="val 78138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solidFill>
                  <a:schemeClr val="bg1"/>
                </a:solidFill>
                <a:latin typeface="Comic Sans MS" pitchFamily="66" charset="0"/>
              </a:rPr>
              <a:t>Hit it!</a:t>
            </a:r>
            <a:endParaRPr lang="en-GB" sz="2400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25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63888" y="116632"/>
            <a:ext cx="525658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spc="50" dirty="0" smtClean="0">
                <a:ln w="12700" cmpd="sng">
                  <a:solidFill>
                    <a:srgbClr val="990033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mic Sans MS" panose="030F0702030302020204" pitchFamily="66" charset="0"/>
              </a:rPr>
              <a:t>Y10 Exam Feedback</a:t>
            </a:r>
            <a:endParaRPr lang="en-US" sz="4000" b="1" cap="none" spc="50" dirty="0">
              <a:ln w="12700" cmpd="sng">
                <a:solidFill>
                  <a:srgbClr val="990033"/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185605"/>
            <a:ext cx="2952328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 smtClean="0">
                <a:latin typeface="Comic Sans MS" panose="030F0702030302020204" pitchFamily="66" charset="0"/>
              </a:rPr>
              <a:t>Key Question:</a:t>
            </a:r>
            <a:endParaRPr lang="en-GB" sz="2400" u="sng" dirty="0" smtClean="0">
              <a:effectLst/>
              <a:latin typeface="Comic Sans MS" panose="030F0702030302020204" pitchFamily="66" charset="0"/>
            </a:endParaRPr>
          </a:p>
          <a:p>
            <a:endParaRPr lang="en-GB" sz="1000" dirty="0" smtClean="0">
              <a:effectLst/>
              <a:latin typeface="Comic Sans MS" panose="030F0702030302020204" pitchFamily="66" charset="0"/>
            </a:endParaRPr>
          </a:p>
          <a:p>
            <a:endParaRPr lang="en-GB" sz="4800" dirty="0" smtClean="0">
              <a:latin typeface="Comic Sans MS" panose="030F0702030302020204" pitchFamily="66" charset="0"/>
            </a:endParaRPr>
          </a:p>
          <a:p>
            <a:endParaRPr lang="en-GB" sz="4800" dirty="0">
              <a:latin typeface="Comic Sans MS" panose="030F0702030302020204" pitchFamily="66" charset="0"/>
            </a:endParaRPr>
          </a:p>
          <a:p>
            <a:endParaRPr lang="en-GB" sz="4800" dirty="0" smtClean="0">
              <a:latin typeface="Comic Sans MS" panose="030F0702030302020204" pitchFamily="66" charset="0"/>
            </a:endParaRPr>
          </a:p>
          <a:p>
            <a:endParaRPr lang="en-GB" sz="4800" dirty="0">
              <a:latin typeface="Comic Sans MS" panose="030F0702030302020204" pitchFamily="66" charset="0"/>
            </a:endParaRPr>
          </a:p>
          <a:p>
            <a:endParaRPr lang="en-GB" sz="4800" dirty="0" smtClean="0">
              <a:latin typeface="Comic Sans MS" panose="030F0702030302020204" pitchFamily="66" charset="0"/>
            </a:endParaRPr>
          </a:p>
          <a:p>
            <a:endParaRPr lang="en-GB" sz="4800" dirty="0">
              <a:latin typeface="Comic Sans MS" panose="030F0702030302020204" pitchFamily="66" charset="0"/>
            </a:endParaRPr>
          </a:p>
          <a:p>
            <a:r>
              <a:rPr lang="en-GB" sz="2300" dirty="0" smtClean="0">
                <a:latin typeface="Comic Sans MS" panose="030F0702030302020204" pitchFamily="66" charset="0"/>
              </a:rPr>
              <a:t>(about exam progress)</a:t>
            </a:r>
            <a:endParaRPr lang="en-GB" sz="2300" dirty="0" smtClean="0">
              <a:effectLst/>
              <a:latin typeface="Comic Sans MS" panose="030F0702030302020204" pitchFamily="66" charset="0"/>
            </a:endParaRP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9" y="1340768"/>
            <a:ext cx="6622866" cy="551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49368" y="691168"/>
            <a:ext cx="4090584" cy="4015904"/>
          </a:xfrm>
          <a:prstGeom prst="wedgeEllipseCallout">
            <a:avLst>
              <a:gd name="adj1" fmla="val 97094"/>
              <a:gd name="adj2" fmla="val 3329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HAVE </a:t>
            </a:r>
            <a:r>
              <a:rPr lang="en-GB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YOU </a:t>
            </a:r>
            <a:r>
              <a:rPr lang="en-GB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SEEN THE </a:t>
            </a:r>
            <a:r>
              <a:rPr lang="en-GB" sz="5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LIGHT?</a:t>
            </a:r>
            <a:endParaRPr lang="en-GB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849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44559" y="116632"/>
            <a:ext cx="531427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spc="50" dirty="0" smtClean="0">
                <a:ln w="12700" cmpd="sng">
                  <a:solidFill>
                    <a:srgbClr val="990033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mic Sans MS" panose="030F0702030302020204" pitchFamily="66" charset="0"/>
              </a:rPr>
              <a:t>Y10 Exam Feedback</a:t>
            </a:r>
            <a:endParaRPr lang="en-US" sz="4000" b="1" cap="none" spc="50" dirty="0">
              <a:ln w="12700" cmpd="sng">
                <a:solidFill>
                  <a:srgbClr val="990033"/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144" y="1291471"/>
            <a:ext cx="9129856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 smtClean="0">
                <a:latin typeface="Comic Sans MS" panose="030F0702030302020204" pitchFamily="66" charset="0"/>
              </a:rPr>
              <a:t>Key Question:</a:t>
            </a:r>
            <a:endParaRPr lang="en-GB" sz="2400" u="sng" dirty="0" smtClean="0">
              <a:effectLst/>
              <a:latin typeface="Comic Sans MS" panose="030F0702030302020204" pitchFamily="66" charset="0"/>
            </a:endParaRPr>
          </a:p>
          <a:p>
            <a:endParaRPr lang="en-GB" sz="1000" dirty="0" smtClean="0">
              <a:effectLst/>
              <a:latin typeface="Comic Sans MS" panose="030F0702030302020204" pitchFamily="66" charset="0"/>
            </a:endParaRPr>
          </a:p>
          <a:p>
            <a:r>
              <a:rPr lang="en-GB" sz="2300" dirty="0" smtClean="0">
                <a:latin typeface="Comic Sans MS" panose="030F0702030302020204" pitchFamily="66" charset="0"/>
              </a:rPr>
              <a:t>HAVE YOU </a:t>
            </a:r>
            <a:r>
              <a:rPr lang="en-GB" sz="23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SEEN THE LIGHT </a:t>
            </a:r>
            <a:r>
              <a:rPr lang="en-GB" sz="2300" dirty="0" smtClean="0">
                <a:latin typeface="Comic Sans MS" panose="030F0702030302020204" pitchFamily="66" charset="0"/>
              </a:rPr>
              <a:t>on exam progress?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5" t="14590" r="12236" b="27468"/>
          <a:stretch/>
        </p:blipFill>
        <p:spPr bwMode="auto">
          <a:xfrm>
            <a:off x="3837816" y="3891154"/>
            <a:ext cx="5119460" cy="2623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952" y="3962008"/>
            <a:ext cx="367695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GB" sz="2300" dirty="0">
                <a:latin typeface="Comic Sans MS" panose="030F0702030302020204" pitchFamily="66" charset="0"/>
              </a:rPr>
              <a:t>To receive </a:t>
            </a:r>
            <a:r>
              <a:rPr lang="en-GB" sz="2300" b="1" dirty="0">
                <a:latin typeface="Comic Sans MS" panose="030F0702030302020204" pitchFamily="66" charset="0"/>
              </a:rPr>
              <a:t>SACRED INSTRUCTION</a:t>
            </a:r>
            <a:r>
              <a:rPr lang="en-GB" sz="2300" dirty="0">
                <a:latin typeface="Comic Sans MS" panose="030F0702030302020204" pitchFamily="66" charset="0"/>
              </a:rPr>
              <a:t> </a:t>
            </a:r>
            <a:r>
              <a:rPr lang="en-GB" sz="2300" dirty="0" smtClean="0">
                <a:latin typeface="Comic Sans MS" panose="030F0702030302020204" pitchFamily="66" charset="0"/>
              </a:rPr>
              <a:t>on your personal </a:t>
            </a:r>
            <a:r>
              <a:rPr lang="en-GB" sz="2300" dirty="0">
                <a:latin typeface="Comic Sans MS" panose="030F0702030302020204" pitchFamily="66" charset="0"/>
              </a:rPr>
              <a:t>goals </a:t>
            </a:r>
            <a:r>
              <a:rPr lang="en-GB" sz="2300" dirty="0" smtClean="0">
                <a:latin typeface="Comic Sans MS" panose="030F0702030302020204" pitchFamily="66" charset="0"/>
              </a:rPr>
              <a:t>for </a:t>
            </a:r>
            <a:r>
              <a:rPr lang="en-GB" sz="2300" b="1" dirty="0">
                <a:latin typeface="Comic Sans MS" panose="030F0702030302020204" pitchFamily="66" charset="0"/>
              </a:rPr>
              <a:t>EXAMINATION SALVATION</a:t>
            </a:r>
            <a:r>
              <a:rPr lang="en-GB" sz="2300" dirty="0">
                <a:latin typeface="Comic Sans MS" panose="030F0702030302020204" pitchFamily="66" charset="0"/>
              </a:rPr>
              <a:t>.</a:t>
            </a:r>
          </a:p>
          <a:p>
            <a:endParaRPr lang="en-GB" sz="2300" dirty="0"/>
          </a:p>
        </p:txBody>
      </p:sp>
      <p:sp>
        <p:nvSpPr>
          <p:cNvPr id="5" name="TextBox 4"/>
          <p:cNvSpPr txBox="1"/>
          <p:nvPr/>
        </p:nvSpPr>
        <p:spPr>
          <a:xfrm>
            <a:off x="38159" y="2215247"/>
            <a:ext cx="8840237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00" u="sng" dirty="0" smtClean="0">
                <a:latin typeface="Comic Sans MS" panose="030F0702030302020204" pitchFamily="66" charset="0"/>
              </a:rPr>
              <a:t>Learning </a:t>
            </a:r>
            <a:r>
              <a:rPr lang="en-GB" sz="2300" u="sng" dirty="0">
                <a:latin typeface="Comic Sans MS" panose="030F0702030302020204" pitchFamily="66" charset="0"/>
              </a:rPr>
              <a:t>objectives:</a:t>
            </a:r>
            <a:endParaRPr lang="en-GB" sz="2300" dirty="0">
              <a:latin typeface="Comic Sans MS" panose="030F0702030302020204" pitchFamily="66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GB" sz="2300" dirty="0">
                <a:latin typeface="Comic Sans MS" panose="030F0702030302020204" pitchFamily="66" charset="0"/>
              </a:rPr>
              <a:t>To </a:t>
            </a:r>
            <a:r>
              <a:rPr lang="en-GB" sz="2300" b="1" dirty="0">
                <a:latin typeface="Comic Sans MS" panose="030F0702030302020204" pitchFamily="66" charset="0"/>
              </a:rPr>
              <a:t>REPENT OF </a:t>
            </a:r>
            <a:r>
              <a:rPr lang="en-GB" sz="2300" b="1" dirty="0" smtClean="0">
                <a:latin typeface="Comic Sans MS" panose="030F0702030302020204" pitchFamily="66" charset="0"/>
              </a:rPr>
              <a:t>YOUR </a:t>
            </a:r>
            <a:r>
              <a:rPr lang="en-GB" sz="2300" b="1" dirty="0">
                <a:latin typeface="Comic Sans MS" panose="030F0702030302020204" pitchFamily="66" charset="0"/>
              </a:rPr>
              <a:t>SINS </a:t>
            </a:r>
            <a:r>
              <a:rPr lang="en-GB" sz="2300" dirty="0">
                <a:latin typeface="Comic Sans MS" panose="030F0702030302020204" pitchFamily="66" charset="0"/>
              </a:rPr>
              <a:t>of losing cheap marks.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GB" sz="2300" dirty="0">
                <a:latin typeface="Comic Sans MS" panose="030F0702030302020204" pitchFamily="66" charset="0"/>
              </a:rPr>
              <a:t>To </a:t>
            </a:r>
            <a:r>
              <a:rPr lang="en-GB" sz="2300" b="1" dirty="0">
                <a:solidFill>
                  <a:srgbClr val="FFFF00"/>
                </a:solidFill>
                <a:latin typeface="Comic Sans MS" panose="030F0702030302020204" pitchFamily="66" charset="0"/>
              </a:rPr>
              <a:t>SEE THE LIGHT</a:t>
            </a:r>
            <a:r>
              <a:rPr lang="en-GB" sz="23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GB" sz="2300" dirty="0">
                <a:latin typeface="Comic Sans MS" panose="030F0702030302020204" pitchFamily="66" charset="0"/>
              </a:rPr>
              <a:t>on how the exam system works.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GB" sz="2300" dirty="0">
                <a:latin typeface="Comic Sans MS" panose="030F0702030302020204" pitchFamily="66" charset="0"/>
              </a:rPr>
              <a:t>To </a:t>
            </a:r>
            <a:r>
              <a:rPr lang="en-GB" sz="2300" dirty="0" smtClean="0">
                <a:latin typeface="Comic Sans MS" panose="030F0702030302020204" pitchFamily="66" charset="0"/>
              </a:rPr>
              <a:t>aim for a </a:t>
            </a:r>
            <a:r>
              <a:rPr lang="en-GB" sz="2300" b="1" dirty="0">
                <a:latin typeface="Comic Sans MS" panose="030F0702030302020204" pitchFamily="66" charset="0"/>
              </a:rPr>
              <a:t>HOLY REFORMATION</a:t>
            </a:r>
            <a:r>
              <a:rPr lang="en-GB" sz="2300" dirty="0">
                <a:latin typeface="Comic Sans MS" panose="030F0702030302020204" pitchFamily="66" charset="0"/>
              </a:rPr>
              <a:t> of how you </a:t>
            </a:r>
            <a:r>
              <a:rPr lang="en-GB" sz="2300" dirty="0" smtClean="0">
                <a:latin typeface="Comic Sans MS" panose="030F0702030302020204" pitchFamily="66" charset="0"/>
              </a:rPr>
              <a:t>do your 12 mark questions.</a:t>
            </a:r>
            <a:endParaRPr lang="en-GB" sz="2300" dirty="0">
              <a:latin typeface="Comic Sans MS" panose="030F0702030302020204" pitchFamily="66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1747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44559" y="116632"/>
            <a:ext cx="531427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spc="50" dirty="0" smtClean="0">
                <a:ln w="12700" cmpd="sng">
                  <a:solidFill>
                    <a:srgbClr val="990033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mic Sans MS" panose="030F0702030302020204" pitchFamily="66" charset="0"/>
              </a:rPr>
              <a:t>Y10 Exam Feedback</a:t>
            </a:r>
            <a:endParaRPr lang="en-US" sz="4000" b="1" cap="none" spc="50" dirty="0">
              <a:ln w="12700" cmpd="sng">
                <a:solidFill>
                  <a:srgbClr val="990033"/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37460" y="2717959"/>
            <a:ext cx="6958939" cy="3585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00" u="sng" dirty="0" smtClean="0">
                <a:latin typeface="Comic Sans MS" panose="030F0702030302020204" pitchFamily="66" charset="0"/>
              </a:rPr>
              <a:t>Starter Tasks;</a:t>
            </a:r>
            <a:endParaRPr lang="en-GB" sz="2300" u="sng" dirty="0" smtClean="0">
              <a:effectLst/>
              <a:latin typeface="Comic Sans MS" panose="030F0702030302020204" pitchFamily="66" charset="0"/>
            </a:endParaRPr>
          </a:p>
          <a:p>
            <a:endParaRPr lang="en-GB" sz="1000" dirty="0" smtClean="0">
              <a:effectLst/>
              <a:latin typeface="Comic Sans MS" panose="030F0702030302020204" pitchFamily="66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GB" sz="2300" dirty="0" smtClean="0">
                <a:latin typeface="Comic Sans MS" panose="030F0702030302020204" pitchFamily="66" charset="0"/>
              </a:rPr>
              <a:t>Look at the purple feedback sheet.</a:t>
            </a:r>
          </a:p>
          <a:p>
            <a:pPr marL="457200" indent="-457200" algn="just">
              <a:buFont typeface="+mj-lt"/>
              <a:buAutoNum type="arabicPeriod"/>
            </a:pPr>
            <a:endParaRPr lang="en-GB" sz="1000" dirty="0">
              <a:effectLst/>
              <a:latin typeface="Comic Sans MS" panose="030F0702030302020204" pitchFamily="66" charset="0"/>
            </a:endParaRPr>
          </a:p>
          <a:p>
            <a:pPr marL="914400" lvl="1" indent="-457200" algn="just">
              <a:buFont typeface="+mj-lt"/>
              <a:buAutoNum type="alphaLcPeriod"/>
            </a:pPr>
            <a:r>
              <a:rPr lang="en-GB" sz="2300" dirty="0" smtClean="0">
                <a:latin typeface="Comic Sans MS" panose="030F0702030302020204" pitchFamily="66" charset="0"/>
              </a:rPr>
              <a:t>Write ‘10X1’ next to ‘Teaching group’.</a:t>
            </a:r>
          </a:p>
          <a:p>
            <a:pPr marL="914400" lvl="1" indent="-457200" algn="just">
              <a:buFont typeface="+mj-lt"/>
              <a:buAutoNum type="alphaLcPeriod"/>
            </a:pPr>
            <a:r>
              <a:rPr lang="en-GB" sz="2300" dirty="0" smtClean="0">
                <a:latin typeface="Comic Sans MS" panose="030F0702030302020204" pitchFamily="66" charset="0"/>
              </a:rPr>
              <a:t>Correct ‘Mark:/72’ to ‘Mark:/77’.</a:t>
            </a:r>
          </a:p>
          <a:p>
            <a:pPr marL="914400" lvl="1" indent="-457200" algn="just">
              <a:buFont typeface="+mj-lt"/>
              <a:buAutoNum type="alphaLcPeriod"/>
            </a:pPr>
            <a:r>
              <a:rPr lang="en-GB" sz="2300" dirty="0" smtClean="0">
                <a:latin typeface="Comic Sans MS" panose="030F0702030302020204" pitchFamily="66" charset="0"/>
              </a:rPr>
              <a:t>Write your own </a:t>
            </a:r>
            <a:r>
              <a:rPr lang="en-GB" sz="2300" dirty="0" err="1" smtClean="0">
                <a:latin typeface="Comic Sans MS" panose="030F0702030302020204" pitchFamily="66" charset="0"/>
              </a:rPr>
              <a:t>spag</a:t>
            </a:r>
            <a:r>
              <a:rPr lang="en-GB" sz="2300" dirty="0" smtClean="0">
                <a:latin typeface="Comic Sans MS" panose="030F0702030302020204" pitchFamily="66" charset="0"/>
              </a:rPr>
              <a:t>.</a:t>
            </a:r>
          </a:p>
          <a:p>
            <a:endParaRPr lang="en-GB" sz="2300" dirty="0" smtClean="0">
              <a:effectLst/>
              <a:latin typeface="Comic Sans MS" panose="030F0702030302020204" pitchFamily="66" charset="0"/>
            </a:endParaRPr>
          </a:p>
          <a:p>
            <a:r>
              <a:rPr lang="en-GB" sz="2300" dirty="0" smtClean="0">
                <a:effectLst/>
                <a:latin typeface="Comic Sans MS" panose="030F0702030302020204" pitchFamily="66" charset="0"/>
              </a:rPr>
              <a:t>2a. </a:t>
            </a:r>
            <a:r>
              <a:rPr lang="en-GB" sz="2300" u="sng" dirty="0" smtClean="0">
                <a:effectLst/>
                <a:latin typeface="Comic Sans MS" panose="030F0702030302020204" pitchFamily="66" charset="0"/>
              </a:rPr>
              <a:t>Extension</a:t>
            </a:r>
            <a:endParaRPr lang="en-GB" sz="2300" dirty="0" smtClean="0">
              <a:effectLst/>
              <a:latin typeface="Comic Sans MS" panose="030F0702030302020204" pitchFamily="66" charset="0"/>
            </a:endParaRPr>
          </a:p>
          <a:p>
            <a:pPr algn="just"/>
            <a:r>
              <a:rPr lang="en-GB" sz="2300" dirty="0">
                <a:latin typeface="Comic Sans MS" panose="030F0702030302020204" pitchFamily="66" charset="0"/>
              </a:rPr>
              <a:t>	</a:t>
            </a:r>
            <a:r>
              <a:rPr lang="en-GB" sz="2300" dirty="0" smtClean="0">
                <a:latin typeface="Comic Sans MS" panose="030F0702030302020204" pitchFamily="66" charset="0"/>
              </a:rPr>
              <a:t> Read up on parts where you</a:t>
            </a:r>
          </a:p>
          <a:p>
            <a:r>
              <a:rPr lang="en-GB" sz="2300" dirty="0">
                <a:effectLst/>
                <a:latin typeface="Comic Sans MS" panose="030F0702030302020204" pitchFamily="66" charset="0"/>
              </a:rPr>
              <a:t>	</a:t>
            </a:r>
            <a:r>
              <a:rPr lang="en-GB" sz="2300" dirty="0" smtClean="0">
                <a:effectLst/>
                <a:latin typeface="Comic Sans MS" panose="030F0702030302020204" pitchFamily="66" charset="0"/>
              </a:rPr>
              <a:t> did not know the information.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1289992"/>
            <a:ext cx="62140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 smtClean="0">
                <a:latin typeface="Comic Sans MS" panose="030F0702030302020204" pitchFamily="66" charset="0"/>
              </a:rPr>
              <a:t>Key Question:</a:t>
            </a:r>
            <a:endParaRPr lang="en-GB" sz="2400" u="sng" dirty="0" smtClean="0">
              <a:effectLst/>
              <a:latin typeface="Comic Sans MS" panose="030F0702030302020204" pitchFamily="66" charset="0"/>
            </a:endParaRPr>
          </a:p>
          <a:p>
            <a:endParaRPr lang="en-GB" sz="1000" dirty="0" smtClean="0">
              <a:effectLst/>
              <a:latin typeface="Comic Sans MS" panose="030F0702030302020204" pitchFamily="66" charset="0"/>
            </a:endParaRPr>
          </a:p>
          <a:p>
            <a:r>
              <a:rPr lang="en-GB" sz="2300" dirty="0" smtClean="0">
                <a:latin typeface="Comic Sans MS" panose="030F0702030302020204" pitchFamily="66" charset="0"/>
              </a:rPr>
              <a:t>HAVE YOU </a:t>
            </a:r>
            <a:r>
              <a:rPr lang="en-GB" sz="23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SEEN THE LIGHT </a:t>
            </a:r>
            <a:r>
              <a:rPr lang="en-GB" sz="2300" dirty="0" smtClean="0">
                <a:latin typeface="Comic Sans MS" panose="030F0702030302020204" pitchFamily="66" charset="0"/>
              </a:rPr>
              <a:t>on exam progress?</a:t>
            </a: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080" y="1351816"/>
            <a:ext cx="2915817" cy="1639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1"/>
          <p:cNvSpPr txBox="1"/>
          <p:nvPr/>
        </p:nvSpPr>
        <p:spPr>
          <a:xfrm>
            <a:off x="50199" y="2708920"/>
            <a:ext cx="2309563" cy="3528392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100" b="1" u="sng" kern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Mock Paper</a:t>
            </a:r>
            <a:endParaRPr lang="en-GB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100" b="1" kern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Mark/77	</a:t>
            </a:r>
            <a:r>
              <a:rPr lang="en-GB" sz="1100" b="1" kern="1200" dirty="0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%              </a:t>
            </a:r>
            <a:r>
              <a:rPr lang="en-GB" sz="1100" b="1" kern="1200" dirty="0" smtClean="0">
                <a:solidFill>
                  <a:srgbClr val="FF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Grade</a:t>
            </a:r>
            <a:endParaRPr lang="en-GB" sz="12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100" b="1" kern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73	</a:t>
            </a:r>
            <a:r>
              <a:rPr lang="en-GB" sz="1100" b="1" kern="1200" dirty="0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95%	</a:t>
            </a:r>
            <a:r>
              <a:rPr lang="en-GB" sz="1100" b="1" kern="1200" dirty="0" smtClean="0">
                <a:solidFill>
                  <a:srgbClr val="FF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9</a:t>
            </a:r>
            <a:endParaRPr lang="en-GB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100" b="1" kern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67	</a:t>
            </a:r>
            <a:r>
              <a:rPr lang="en-GB" sz="1100" b="1" kern="1200" dirty="0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87</a:t>
            </a:r>
            <a:r>
              <a:rPr lang="en-GB" sz="1100" b="1" kern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%	</a:t>
            </a:r>
            <a:r>
              <a:rPr lang="en-GB" sz="1100" b="1" kern="12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8</a:t>
            </a:r>
            <a:endParaRPr lang="en-GB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100" b="1" kern="1200" dirty="0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62</a:t>
            </a:r>
            <a:r>
              <a:rPr lang="en-GB" sz="1100" b="1" kern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	81%	</a:t>
            </a:r>
            <a:r>
              <a:rPr lang="en-GB" sz="1100" b="1" kern="12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7</a:t>
            </a:r>
            <a:endParaRPr lang="en-GB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AT" sz="1100" b="1" kern="1200" dirty="0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56</a:t>
            </a:r>
            <a:r>
              <a:rPr lang="de-AT" sz="1100" b="1" kern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	73</a:t>
            </a:r>
            <a:r>
              <a:rPr lang="en-GB" sz="1100" b="1" kern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%</a:t>
            </a:r>
            <a:r>
              <a:rPr lang="de-AT" sz="1100" b="1" kern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n-GB" sz="1100" b="1" kern="12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endParaRPr lang="en-GB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AT" sz="1100" b="1" kern="1200" dirty="0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51</a:t>
            </a:r>
            <a:r>
              <a:rPr lang="de-AT" sz="1100" b="1" kern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	66</a:t>
            </a:r>
            <a:r>
              <a:rPr lang="en-GB" sz="1100" b="1" kern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%</a:t>
            </a:r>
            <a:r>
              <a:rPr lang="de-AT" sz="1100" b="1" kern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n-GB" sz="1100" b="1" kern="12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endParaRPr lang="en-GB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AT" sz="1100" b="1" kern="1200" dirty="0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46</a:t>
            </a:r>
            <a:r>
              <a:rPr lang="de-AT" sz="1100" b="1" kern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	60</a:t>
            </a:r>
            <a:r>
              <a:rPr lang="en-GB" sz="1100" b="1" kern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%</a:t>
            </a:r>
            <a:r>
              <a:rPr lang="de-AT" sz="1100" b="1" kern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n-GB" sz="1100" b="1" kern="12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endParaRPr lang="en-GB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AT" sz="1100" b="1" kern="1200" dirty="0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36</a:t>
            </a:r>
            <a:r>
              <a:rPr lang="de-AT" sz="1100" b="1" kern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	47</a:t>
            </a:r>
            <a:r>
              <a:rPr lang="en-GB" sz="1100" b="1" kern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%</a:t>
            </a:r>
            <a:r>
              <a:rPr lang="de-AT" sz="1100" b="1" kern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n-GB" sz="1100" b="1" kern="12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en-GB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AT" sz="1100" b="1" kern="1200" dirty="0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26</a:t>
            </a:r>
            <a:r>
              <a:rPr lang="de-AT" sz="1100" b="1" kern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	34</a:t>
            </a:r>
            <a:r>
              <a:rPr lang="en-GB" sz="1100" b="1" kern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%</a:t>
            </a:r>
            <a:r>
              <a:rPr lang="de-AT" sz="1100" b="1" kern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n-GB" sz="1100" b="1" kern="12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endParaRPr lang="en-GB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AT" sz="1100" b="1" kern="1200" dirty="0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16</a:t>
            </a:r>
            <a:r>
              <a:rPr lang="de-AT" sz="1100" b="1" kern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	21</a:t>
            </a:r>
            <a:r>
              <a:rPr lang="en-GB" sz="1100" b="1" kern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%</a:t>
            </a:r>
            <a:r>
              <a:rPr lang="de-AT" sz="1100" b="1" kern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n-GB" sz="1100" b="1" kern="12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endParaRPr lang="en-GB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39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83768" y="2413159"/>
            <a:ext cx="6660231" cy="4139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u="sng" dirty="0" smtClean="0">
                <a:latin typeface="Comic Sans MS" panose="030F0702030302020204" pitchFamily="66" charset="0"/>
              </a:rPr>
              <a:t>Starter Tasks;</a:t>
            </a:r>
            <a:endParaRPr lang="en-GB" sz="2000" u="sng" dirty="0" smtClean="0">
              <a:effectLst/>
              <a:latin typeface="Comic Sans MS" panose="030F0702030302020204" pitchFamily="66" charset="0"/>
            </a:endParaRPr>
          </a:p>
          <a:p>
            <a:endParaRPr lang="en-GB" sz="2000" dirty="0" smtClean="0">
              <a:effectLst/>
              <a:latin typeface="Comic Sans MS" panose="030F0702030302020204" pitchFamily="66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GB" sz="2000" dirty="0" smtClean="0">
                <a:latin typeface="Comic Sans MS" panose="030F0702030302020204" pitchFamily="66" charset="0"/>
              </a:rPr>
              <a:t>Look through your exam paper.</a:t>
            </a:r>
          </a:p>
          <a:p>
            <a:pPr marL="457200" indent="-457200" algn="just">
              <a:buFont typeface="+mj-lt"/>
              <a:buAutoNum type="arabicPeriod"/>
            </a:pPr>
            <a:endParaRPr lang="en-GB" sz="2000" dirty="0">
              <a:effectLst/>
              <a:latin typeface="Comic Sans MS" panose="030F0702030302020204" pitchFamily="66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GB" sz="2000" dirty="0" smtClean="0">
                <a:latin typeface="Comic Sans MS" panose="030F0702030302020204" pitchFamily="66" charset="0"/>
              </a:rPr>
              <a:t>Write on your purple feedback sheet in </a:t>
            </a:r>
            <a:r>
              <a:rPr lang="en-GB" sz="2000" b="1" u="sng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green</a:t>
            </a:r>
            <a:r>
              <a:rPr lang="en-GB" sz="20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</a:p>
          <a:p>
            <a:pPr algn="just"/>
            <a:r>
              <a:rPr lang="en-GB" sz="2000" b="1" dirty="0">
                <a:latin typeface="Comic Sans MS" panose="030F0702030302020204" pitchFamily="66" charset="0"/>
              </a:rPr>
              <a:t>	</a:t>
            </a:r>
            <a:r>
              <a:rPr lang="en-GB" sz="2000" dirty="0" smtClean="0">
                <a:latin typeface="Comic Sans MS" panose="030F0702030302020204" pitchFamily="66" charset="0"/>
              </a:rPr>
              <a:t>how many marks you were off a grade 5</a:t>
            </a:r>
          </a:p>
          <a:p>
            <a:r>
              <a:rPr lang="en-GB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GB" sz="2000" dirty="0" smtClean="0">
                <a:effectLst/>
                <a:latin typeface="Comic Sans MS" panose="030F0702030302020204" pitchFamily="66" charset="0"/>
              </a:rPr>
              <a:t>	OR how many marks off your target</a:t>
            </a:r>
          </a:p>
          <a:p>
            <a:r>
              <a:rPr lang="en-GB" sz="2000" dirty="0">
                <a:latin typeface="Comic Sans MS" panose="030F0702030302020204" pitchFamily="66" charset="0"/>
              </a:rPr>
              <a:t>	</a:t>
            </a:r>
            <a:r>
              <a:rPr lang="en-GB" sz="2000" dirty="0" smtClean="0">
                <a:latin typeface="Comic Sans MS" panose="030F0702030302020204" pitchFamily="66" charset="0"/>
              </a:rPr>
              <a:t>OR how many marks off a grade 9;</a:t>
            </a:r>
          </a:p>
          <a:p>
            <a:r>
              <a:rPr lang="en-GB" sz="2000" dirty="0" smtClean="0">
                <a:latin typeface="Comic Sans MS" panose="030F0702030302020204" pitchFamily="66" charset="0"/>
              </a:rPr>
              <a:t>whichever is the next one up from your result.</a:t>
            </a:r>
          </a:p>
          <a:p>
            <a:endParaRPr lang="en-GB" sz="2000" dirty="0" smtClean="0">
              <a:effectLst/>
              <a:latin typeface="Comic Sans MS" panose="030F0702030302020204" pitchFamily="66" charset="0"/>
            </a:endParaRPr>
          </a:p>
          <a:p>
            <a:r>
              <a:rPr lang="en-GB" sz="2000" dirty="0" smtClean="0">
                <a:effectLst/>
                <a:latin typeface="Comic Sans MS" panose="030F0702030302020204" pitchFamily="66" charset="0"/>
              </a:rPr>
              <a:t>2a. </a:t>
            </a:r>
            <a:r>
              <a:rPr lang="en-GB" sz="2000" u="sng" dirty="0" smtClean="0">
                <a:effectLst/>
                <a:latin typeface="Comic Sans MS" panose="030F0702030302020204" pitchFamily="66" charset="0"/>
              </a:rPr>
              <a:t>Extension</a:t>
            </a:r>
            <a:endParaRPr lang="en-GB" sz="2000" dirty="0" smtClean="0">
              <a:effectLst/>
              <a:latin typeface="Comic Sans MS" panose="030F0702030302020204" pitchFamily="66" charset="0"/>
            </a:endParaRPr>
          </a:p>
          <a:p>
            <a:pPr algn="just"/>
            <a:r>
              <a:rPr lang="en-GB" sz="2000" dirty="0">
                <a:latin typeface="Comic Sans MS" panose="030F0702030302020204" pitchFamily="66" charset="0"/>
              </a:rPr>
              <a:t>	</a:t>
            </a:r>
            <a:r>
              <a:rPr lang="en-GB" sz="2000" dirty="0" smtClean="0">
                <a:latin typeface="Comic Sans MS" panose="030F0702030302020204" pitchFamily="66" charset="0"/>
              </a:rPr>
              <a:t> Read up on parts where you</a:t>
            </a:r>
          </a:p>
          <a:p>
            <a:r>
              <a:rPr lang="en-GB" sz="2000" dirty="0">
                <a:effectLst/>
                <a:latin typeface="Comic Sans MS" panose="030F0702030302020204" pitchFamily="66" charset="0"/>
              </a:rPr>
              <a:t>	</a:t>
            </a:r>
            <a:r>
              <a:rPr lang="en-GB" sz="2000" dirty="0" smtClean="0">
                <a:effectLst/>
                <a:latin typeface="Comic Sans MS" panose="030F0702030302020204" pitchFamily="66" charset="0"/>
              </a:rPr>
              <a:t> did not know the information</a:t>
            </a:r>
            <a:r>
              <a:rPr lang="en-GB" sz="2300" dirty="0" smtClean="0">
                <a:effectLst/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2344559" y="116632"/>
            <a:ext cx="531427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spc="50" dirty="0" smtClean="0">
                <a:ln w="12700" cmpd="sng">
                  <a:solidFill>
                    <a:srgbClr val="990033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mic Sans MS" panose="030F0702030302020204" pitchFamily="66" charset="0"/>
              </a:rPr>
              <a:t>Y10 Exam Feedback</a:t>
            </a:r>
            <a:endParaRPr lang="en-US" sz="4000" b="1" cap="none" spc="50" dirty="0">
              <a:ln w="12700" cmpd="sng">
                <a:solidFill>
                  <a:srgbClr val="990033"/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144" y="1246867"/>
            <a:ext cx="57819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 smtClean="0">
                <a:latin typeface="Comic Sans MS" panose="030F0702030302020204" pitchFamily="66" charset="0"/>
              </a:rPr>
              <a:t>Key Question:</a:t>
            </a:r>
            <a:endParaRPr lang="en-GB" sz="2400" u="sng" dirty="0" smtClean="0">
              <a:effectLst/>
              <a:latin typeface="Comic Sans MS" panose="030F0702030302020204" pitchFamily="66" charset="0"/>
            </a:endParaRPr>
          </a:p>
          <a:p>
            <a:endParaRPr lang="en-GB" sz="1000" dirty="0" smtClean="0">
              <a:effectLst/>
              <a:latin typeface="Comic Sans MS" panose="030F0702030302020204" pitchFamily="66" charset="0"/>
            </a:endParaRPr>
          </a:p>
          <a:p>
            <a:r>
              <a:rPr lang="en-GB" sz="2300" dirty="0" smtClean="0">
                <a:latin typeface="Comic Sans MS" panose="030F0702030302020204" pitchFamily="66" charset="0"/>
              </a:rPr>
              <a:t>HAVE YOU </a:t>
            </a:r>
            <a:r>
              <a:rPr lang="en-GB" sz="23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SEEN THE LIGHT </a:t>
            </a:r>
            <a:r>
              <a:rPr lang="en-GB" sz="2300" dirty="0" smtClean="0">
                <a:latin typeface="Comic Sans MS" panose="030F0702030302020204" pitchFamily="66" charset="0"/>
              </a:rPr>
              <a:t>on exam progress?</a:t>
            </a: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857" y="1340768"/>
            <a:ext cx="2915817" cy="1639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1"/>
          <p:cNvSpPr txBox="1"/>
          <p:nvPr/>
        </p:nvSpPr>
        <p:spPr>
          <a:xfrm>
            <a:off x="50199" y="2708920"/>
            <a:ext cx="2309563" cy="3600400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100" b="1" u="sng" kern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Mock Paper</a:t>
            </a:r>
            <a:endParaRPr lang="en-GB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100" b="1" kern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Mark/77	</a:t>
            </a:r>
            <a:r>
              <a:rPr lang="en-GB" sz="1100" b="1" kern="1200" dirty="0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%              </a:t>
            </a:r>
            <a:r>
              <a:rPr lang="en-GB" sz="1100" b="1" kern="1200" dirty="0" smtClean="0">
                <a:solidFill>
                  <a:srgbClr val="FF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Grade</a:t>
            </a:r>
            <a:endParaRPr lang="en-GB" sz="12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100" b="1" kern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73	</a:t>
            </a:r>
            <a:r>
              <a:rPr lang="en-GB" sz="1100" b="1" kern="1200" dirty="0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95%	</a:t>
            </a:r>
            <a:r>
              <a:rPr lang="en-GB" sz="1100" b="1" kern="1200" dirty="0" smtClean="0">
                <a:solidFill>
                  <a:srgbClr val="FF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9</a:t>
            </a:r>
            <a:endParaRPr lang="en-GB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100" b="1" kern="1200" dirty="0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66</a:t>
            </a:r>
            <a:r>
              <a:rPr lang="en-GB" sz="1100" b="1" kern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n-GB" sz="1100" b="1" kern="1200" dirty="0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86%</a:t>
            </a:r>
            <a:r>
              <a:rPr lang="en-GB" sz="1100" b="1" kern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n-GB" sz="1100" b="1" kern="12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8</a:t>
            </a:r>
            <a:endParaRPr lang="en-GB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100" b="1" kern="1200" dirty="0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60</a:t>
            </a:r>
            <a:r>
              <a:rPr lang="en-GB" sz="1100" b="1" kern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n-GB" sz="1100" b="1" kern="1200" dirty="0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78%</a:t>
            </a:r>
            <a:r>
              <a:rPr lang="en-GB" sz="1100" b="1" kern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n-GB" sz="1100" b="1" kern="12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7</a:t>
            </a:r>
            <a:endParaRPr lang="en-GB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AT" sz="1100" b="1" kern="1200" dirty="0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54</a:t>
            </a:r>
            <a:r>
              <a:rPr lang="de-AT" sz="1100" b="1" kern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de-AT" sz="1100" b="1" kern="1200" dirty="0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70</a:t>
            </a:r>
            <a:r>
              <a:rPr lang="en-GB" sz="1100" b="1" kern="1200" dirty="0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%</a:t>
            </a:r>
            <a:r>
              <a:rPr lang="de-AT" sz="1100" b="1" kern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n-GB" sz="1100" b="1" kern="12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endParaRPr lang="en-GB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AT" sz="1100" b="1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46</a:t>
            </a:r>
            <a:r>
              <a:rPr lang="de-AT" sz="1100" b="1" kern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de-AT" sz="1100" b="1" kern="1200" dirty="0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60</a:t>
            </a:r>
            <a:r>
              <a:rPr lang="en-GB" sz="1100" b="1" kern="1200" dirty="0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%</a:t>
            </a:r>
            <a:r>
              <a:rPr lang="de-AT" sz="1100" b="1" kern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n-GB" sz="1100" b="1" kern="12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endParaRPr lang="en-GB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AT" sz="1100" b="1" kern="1200" dirty="0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42</a:t>
            </a:r>
            <a:r>
              <a:rPr lang="de-AT" sz="1100" b="1" kern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de-AT" sz="1100" b="1" kern="1200" dirty="0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55</a:t>
            </a:r>
            <a:r>
              <a:rPr lang="en-GB" sz="1100" b="1" kern="1200" dirty="0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%</a:t>
            </a:r>
            <a:r>
              <a:rPr lang="de-AT" sz="1100" b="1" kern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n-GB" sz="1100" b="1" kern="12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endParaRPr lang="en-GB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AT" sz="1100" b="1" kern="1200" dirty="0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33</a:t>
            </a:r>
            <a:r>
              <a:rPr lang="de-AT" sz="1100" b="1" kern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de-AT" sz="1100" b="1" kern="1200" dirty="0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43</a:t>
            </a:r>
            <a:r>
              <a:rPr lang="en-GB" sz="1100" b="1" kern="1200" dirty="0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%</a:t>
            </a:r>
            <a:r>
              <a:rPr lang="de-AT" sz="1100" b="1" kern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n-GB" sz="1100" b="1" kern="12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en-GB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AT" sz="1100" b="1" kern="1200" dirty="0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23</a:t>
            </a:r>
            <a:r>
              <a:rPr lang="de-AT" sz="1100" b="1" kern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de-AT" sz="1100" b="1" kern="1200" dirty="0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30</a:t>
            </a:r>
            <a:r>
              <a:rPr lang="en-GB" sz="1100" b="1" kern="1200" dirty="0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%</a:t>
            </a:r>
            <a:r>
              <a:rPr lang="de-AT" sz="1100" b="1" kern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n-GB" sz="1100" b="1" kern="12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endParaRPr lang="en-GB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AT" sz="1100" b="1" kern="1200" dirty="0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16</a:t>
            </a:r>
            <a:r>
              <a:rPr lang="de-AT" sz="1100" b="1" kern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	21</a:t>
            </a:r>
            <a:r>
              <a:rPr lang="en-GB" sz="1100" b="1" kern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%</a:t>
            </a:r>
            <a:r>
              <a:rPr lang="de-AT" sz="1100" b="1" kern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n-GB" sz="1100" b="1" kern="12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endParaRPr lang="en-GB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45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Owner\Pictures\2017-05-13\100_15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616" y="2132856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344560" y="116632"/>
            <a:ext cx="531427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spc="50" dirty="0" smtClean="0">
                <a:ln w="12700" cmpd="sng">
                  <a:solidFill>
                    <a:srgbClr val="990033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mic Sans MS" panose="030F0702030302020204" pitchFamily="66" charset="0"/>
              </a:rPr>
              <a:t>Y10 Exam Feedback</a:t>
            </a:r>
            <a:endParaRPr lang="en-US" sz="4000" b="1" cap="none" spc="50" dirty="0">
              <a:ln w="12700" cmpd="sng">
                <a:solidFill>
                  <a:srgbClr val="990033"/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10152" y="1412776"/>
            <a:ext cx="4976672" cy="378565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n-GB" sz="1000" dirty="0" smtClean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marL="457200" indent="-457200">
              <a:buFont typeface="+mj-lt"/>
              <a:buAutoNum type="arabicPeriod" startAt="3"/>
            </a:pPr>
            <a:r>
              <a:rPr lang="en-GB" sz="23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Look at the front cover of your exam script.  Work out and write in </a:t>
            </a:r>
            <a:r>
              <a:rPr lang="en-GB" sz="2300" b="1" u="sng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green</a:t>
            </a:r>
            <a:r>
              <a:rPr lang="en-GB" sz="23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GB" sz="23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the name of each section (‘Rights &amp; Social Justice’, etc.), next to the number using the table on the left of this screen to help you.</a:t>
            </a:r>
          </a:p>
          <a:p>
            <a:r>
              <a:rPr lang="en-GB" sz="2300" u="sng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3a. Extension</a:t>
            </a:r>
            <a:r>
              <a:rPr lang="en-GB" sz="23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Read up on two questions that you did not answer successfully.</a:t>
            </a:r>
            <a:endParaRPr lang="en-GB" sz="2300" u="sng" dirty="0" smtClean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 Box 2"/>
          <p:cNvSpPr txBox="1"/>
          <p:nvPr/>
        </p:nvSpPr>
        <p:spPr>
          <a:xfrm>
            <a:off x="0" y="1412776"/>
            <a:ext cx="2016224" cy="3954015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b="1" u="sng" dirty="0" smtClean="0">
                <a:effectLst/>
                <a:ea typeface="Calibri"/>
                <a:cs typeface="Arial"/>
              </a:rPr>
              <a:t>GCSE </a:t>
            </a:r>
            <a:r>
              <a:rPr lang="en-GB" b="1" u="sng" dirty="0" smtClean="0">
                <a:ea typeface="Calibri"/>
                <a:cs typeface="Arial"/>
              </a:rPr>
              <a:t>Religious Studies </a:t>
            </a:r>
            <a:r>
              <a:rPr lang="en-GB" b="1" u="sng" dirty="0" smtClean="0">
                <a:effectLst/>
                <a:ea typeface="Calibri"/>
                <a:cs typeface="Arial"/>
              </a:rPr>
              <a:t>Paper 2A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b="1" u="sng" dirty="0" smtClean="0">
                <a:effectLst/>
                <a:ea typeface="Calibri"/>
                <a:cs typeface="Arial"/>
              </a:rPr>
              <a:t>Thematic Studies </a:t>
            </a:r>
            <a:r>
              <a:rPr lang="en-GB" u="sng" dirty="0" smtClean="0">
                <a:effectLst/>
                <a:ea typeface="Calibri"/>
                <a:cs typeface="Arial"/>
              </a:rPr>
              <a:t>(Individual Sections)</a:t>
            </a:r>
          </a:p>
          <a:p>
            <a:pPr marL="800100" lvl="1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 startAt="4"/>
            </a:pPr>
            <a:r>
              <a:rPr lang="en-GB" sz="2000" dirty="0" smtClean="0">
                <a:effectLst/>
                <a:ea typeface="Calibri"/>
                <a:cs typeface="Arial"/>
              </a:rPr>
              <a:t>War</a:t>
            </a:r>
          </a:p>
          <a:p>
            <a:pPr marL="685800" lvl="1" indent="-228600">
              <a:lnSpc>
                <a:spcPct val="115000"/>
              </a:lnSpc>
              <a:spcAft>
                <a:spcPts val="1000"/>
              </a:spcAft>
              <a:buAutoNum type="arabicPeriod" startAt="4"/>
            </a:pPr>
            <a:r>
              <a:rPr lang="en-GB" sz="2000" dirty="0" smtClean="0">
                <a:ea typeface="Calibri"/>
                <a:cs typeface="Arial"/>
              </a:rPr>
              <a:t>Crime</a:t>
            </a:r>
          </a:p>
          <a:p>
            <a:pPr marL="685800" lvl="1" indent="-228600">
              <a:lnSpc>
                <a:spcPct val="115000"/>
              </a:lnSpc>
              <a:spcAft>
                <a:spcPts val="1000"/>
              </a:spcAft>
              <a:buAutoNum type="arabicPeriod" startAt="4"/>
            </a:pPr>
            <a:r>
              <a:rPr lang="en-GB" sz="2000" dirty="0" smtClean="0">
                <a:effectLst/>
                <a:ea typeface="Calibri"/>
                <a:cs typeface="Arial"/>
              </a:rPr>
              <a:t>Rights &amp; Social Justice</a:t>
            </a:r>
            <a:endParaRPr lang="en-GB" sz="2000" dirty="0">
              <a:effectLst/>
              <a:ea typeface="Calibri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144" y="384018"/>
            <a:ext cx="9129856" cy="1173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 smtClean="0">
                <a:latin typeface="Comic Sans MS" panose="030F0702030302020204" pitchFamily="66" charset="0"/>
              </a:rPr>
              <a:t>Key Question:</a:t>
            </a:r>
            <a:endParaRPr lang="en-GB" sz="2400" u="sng" dirty="0" smtClean="0">
              <a:effectLst/>
              <a:latin typeface="Comic Sans MS" panose="030F0702030302020204" pitchFamily="66" charset="0"/>
            </a:endParaRPr>
          </a:p>
          <a:p>
            <a:endParaRPr lang="en-GB" sz="1000" dirty="0" smtClean="0">
              <a:effectLst/>
              <a:latin typeface="Comic Sans MS" panose="030F0702030302020204" pitchFamily="66" charset="0"/>
            </a:endParaRPr>
          </a:p>
          <a:p>
            <a:r>
              <a:rPr lang="en-GB" sz="2300" dirty="0" smtClean="0">
                <a:latin typeface="Comic Sans MS" panose="030F0702030302020204" pitchFamily="66" charset="0"/>
              </a:rPr>
              <a:t>HAVE YOU </a:t>
            </a:r>
            <a:r>
              <a:rPr lang="en-GB" sz="23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SEEN THE LIGHT </a:t>
            </a:r>
            <a:r>
              <a:rPr lang="en-GB" sz="2300" dirty="0" smtClean="0">
                <a:latin typeface="Comic Sans MS" panose="030F0702030302020204" pitchFamily="66" charset="0"/>
              </a:rPr>
              <a:t>on exam progress?</a:t>
            </a:r>
          </a:p>
        </p:txBody>
      </p:sp>
    </p:spTree>
    <p:extLst>
      <p:ext uri="{BB962C8B-B14F-4D97-AF65-F5344CB8AC3E}">
        <p14:creationId xmlns:p14="http://schemas.microsoft.com/office/powerpoint/2010/main" val="161382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Owner\Pictures\2017-05-13\100_157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547" b="34556"/>
          <a:stretch/>
        </p:blipFill>
        <p:spPr bwMode="auto">
          <a:xfrm>
            <a:off x="5889989" y="1340768"/>
            <a:ext cx="3234931" cy="4064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344559" y="116632"/>
            <a:ext cx="531427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spc="50" dirty="0" smtClean="0">
                <a:ln w="12700" cmpd="sng">
                  <a:solidFill>
                    <a:srgbClr val="990033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mic Sans MS" panose="030F0702030302020204" pitchFamily="66" charset="0"/>
              </a:rPr>
              <a:t>Y10 Exam Feedback</a:t>
            </a:r>
            <a:endParaRPr lang="en-US" sz="4000" b="1" cap="none" spc="50" dirty="0">
              <a:ln w="12700" cmpd="sng">
                <a:solidFill>
                  <a:srgbClr val="990033"/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Text Box 2"/>
          <p:cNvSpPr txBox="1"/>
          <p:nvPr/>
        </p:nvSpPr>
        <p:spPr>
          <a:xfrm>
            <a:off x="63205" y="1343741"/>
            <a:ext cx="2180585" cy="4597032"/>
          </a:xfrm>
          <a:prstGeom prst="rect">
            <a:avLst/>
          </a:prstGeom>
          <a:solidFill>
            <a:srgbClr val="7030A0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b="1" u="sng" dirty="0">
                <a:ea typeface="Calibri"/>
                <a:cs typeface="Arial"/>
              </a:rPr>
              <a:t>Thematic </a:t>
            </a:r>
            <a:r>
              <a:rPr lang="en-GB" sz="1400" b="1" u="sng" dirty="0" smtClean="0">
                <a:ea typeface="Calibri"/>
                <a:cs typeface="Arial"/>
              </a:rPr>
              <a:t>Studies sections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200" dirty="0" smtClean="0">
                <a:effectLst/>
                <a:ea typeface="Calibri"/>
                <a:cs typeface="Arial"/>
              </a:rPr>
              <a:t>Section Mark/24    </a:t>
            </a:r>
            <a:r>
              <a:rPr lang="en-GB" sz="1200" b="1" dirty="0" smtClean="0">
                <a:solidFill>
                  <a:srgbClr val="00B050"/>
                </a:solidFill>
                <a:effectLst/>
                <a:ea typeface="Calibri"/>
                <a:cs typeface="Arial"/>
              </a:rPr>
              <a:t>Grade</a:t>
            </a:r>
            <a:endParaRPr lang="en-GB" sz="1200" b="1" dirty="0">
              <a:solidFill>
                <a:srgbClr val="00B050"/>
              </a:solidFill>
              <a:effectLst/>
              <a:ea typeface="Calibri"/>
              <a:cs typeface="Arial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dirty="0" smtClean="0">
                <a:effectLst/>
                <a:ea typeface="Calibri"/>
                <a:cs typeface="Arial"/>
              </a:rPr>
              <a:t>23-24</a:t>
            </a:r>
            <a:r>
              <a:rPr lang="en-GB" sz="1400" dirty="0">
                <a:effectLst/>
                <a:ea typeface="Calibri"/>
                <a:cs typeface="Arial"/>
              </a:rPr>
              <a:t>	</a:t>
            </a:r>
            <a:r>
              <a:rPr lang="en-GB" sz="1400" b="1" dirty="0" smtClean="0">
                <a:solidFill>
                  <a:srgbClr val="00B050"/>
                </a:solidFill>
                <a:ea typeface="Calibri"/>
                <a:cs typeface="Arial"/>
              </a:rPr>
              <a:t>9</a:t>
            </a:r>
            <a:endParaRPr lang="en-GB" sz="1400" b="1" dirty="0">
              <a:solidFill>
                <a:srgbClr val="00B050"/>
              </a:solidFill>
              <a:ea typeface="Calibri"/>
              <a:cs typeface="Arial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dirty="0" smtClean="0">
                <a:effectLst/>
                <a:ea typeface="Calibri"/>
                <a:cs typeface="Arial"/>
              </a:rPr>
              <a:t>21-22</a:t>
            </a:r>
            <a:r>
              <a:rPr lang="en-GB" sz="1400" dirty="0">
                <a:effectLst/>
                <a:ea typeface="Calibri"/>
                <a:cs typeface="Arial"/>
              </a:rPr>
              <a:t>	</a:t>
            </a:r>
            <a:r>
              <a:rPr lang="en-GB" sz="1400" b="1" dirty="0">
                <a:solidFill>
                  <a:srgbClr val="00B050"/>
                </a:solidFill>
                <a:ea typeface="Calibri"/>
                <a:cs typeface="Arial"/>
              </a:rPr>
              <a:t>8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dirty="0" smtClean="0">
                <a:effectLst/>
                <a:ea typeface="Calibri"/>
                <a:cs typeface="Arial"/>
              </a:rPr>
              <a:t>19-20</a:t>
            </a:r>
            <a:r>
              <a:rPr lang="en-GB" sz="1400" dirty="0">
                <a:effectLst/>
                <a:ea typeface="Calibri"/>
                <a:cs typeface="Arial"/>
              </a:rPr>
              <a:t>	</a:t>
            </a:r>
            <a:r>
              <a:rPr lang="en-GB" sz="1400" b="1" dirty="0">
                <a:solidFill>
                  <a:srgbClr val="00B050"/>
                </a:solidFill>
                <a:ea typeface="Calibri"/>
                <a:cs typeface="Arial"/>
              </a:rPr>
              <a:t>7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dirty="0" smtClean="0">
                <a:effectLst/>
                <a:ea typeface="Calibri"/>
                <a:cs typeface="Arial"/>
              </a:rPr>
              <a:t>17-18</a:t>
            </a:r>
            <a:r>
              <a:rPr lang="en-GB" sz="1400" dirty="0">
                <a:effectLst/>
                <a:ea typeface="Calibri"/>
                <a:cs typeface="Arial"/>
              </a:rPr>
              <a:t>	</a:t>
            </a:r>
            <a:r>
              <a:rPr lang="en-GB" sz="1400" b="1" dirty="0">
                <a:solidFill>
                  <a:srgbClr val="00B050"/>
                </a:solidFill>
                <a:ea typeface="Calibri"/>
                <a:cs typeface="Arial"/>
              </a:rPr>
              <a:t>6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dirty="0" smtClean="0">
                <a:effectLst/>
                <a:ea typeface="Calibri"/>
                <a:cs typeface="Arial"/>
              </a:rPr>
              <a:t>15-16</a:t>
            </a:r>
            <a:r>
              <a:rPr lang="en-GB" sz="1400" dirty="0" smtClean="0">
                <a:effectLst/>
                <a:ea typeface="Calibri"/>
                <a:cs typeface="Arial"/>
              </a:rPr>
              <a:t>	</a:t>
            </a:r>
            <a:r>
              <a:rPr lang="en-GB" sz="1400" b="1" dirty="0">
                <a:solidFill>
                  <a:srgbClr val="00B050"/>
                </a:solidFill>
                <a:ea typeface="Calibri"/>
                <a:cs typeface="Arial"/>
              </a:rPr>
              <a:t>5</a:t>
            </a:r>
            <a:r>
              <a:rPr lang="en-GB" sz="1400" b="1" dirty="0">
                <a:solidFill>
                  <a:srgbClr val="FF0000"/>
                </a:solidFill>
                <a:ea typeface="Calibri"/>
                <a:cs typeface="Arial"/>
              </a:rPr>
              <a:t>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dirty="0" smtClean="0">
                <a:effectLst/>
                <a:ea typeface="Calibri"/>
                <a:cs typeface="Arial"/>
              </a:rPr>
              <a:t>13-14</a:t>
            </a:r>
            <a:r>
              <a:rPr lang="en-GB" sz="1400" dirty="0">
                <a:effectLst/>
                <a:ea typeface="Calibri"/>
                <a:cs typeface="Arial"/>
              </a:rPr>
              <a:t>	</a:t>
            </a:r>
            <a:r>
              <a:rPr lang="en-GB" sz="1400" b="1" dirty="0">
                <a:solidFill>
                  <a:srgbClr val="00B050"/>
                </a:solidFill>
                <a:ea typeface="Calibri"/>
                <a:cs typeface="Arial"/>
              </a:rPr>
              <a:t>4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dirty="0" smtClean="0">
                <a:effectLst/>
                <a:ea typeface="Calibri"/>
                <a:cs typeface="Arial"/>
              </a:rPr>
              <a:t>11-12</a:t>
            </a:r>
            <a:r>
              <a:rPr lang="en-GB" sz="1400" dirty="0">
                <a:effectLst/>
                <a:ea typeface="Calibri"/>
                <a:cs typeface="Arial"/>
              </a:rPr>
              <a:t>	</a:t>
            </a:r>
            <a:r>
              <a:rPr lang="en-GB" sz="1400" b="1" dirty="0">
                <a:solidFill>
                  <a:srgbClr val="00B050"/>
                </a:solidFill>
                <a:ea typeface="Calibri"/>
                <a:cs typeface="Arial"/>
              </a:rPr>
              <a:t>3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dirty="0" smtClean="0">
                <a:effectLst/>
                <a:ea typeface="Calibri"/>
                <a:cs typeface="Arial"/>
              </a:rPr>
              <a:t>8-10</a:t>
            </a:r>
            <a:r>
              <a:rPr lang="en-GB" sz="1400" dirty="0">
                <a:effectLst/>
                <a:ea typeface="Calibri"/>
                <a:cs typeface="Arial"/>
              </a:rPr>
              <a:t>	</a:t>
            </a:r>
            <a:r>
              <a:rPr lang="en-GB" sz="1400" b="1" dirty="0">
                <a:solidFill>
                  <a:srgbClr val="00B050"/>
                </a:solidFill>
                <a:ea typeface="Calibri"/>
                <a:cs typeface="Arial"/>
              </a:rPr>
              <a:t>2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dirty="0" smtClean="0">
                <a:ea typeface="Calibri"/>
                <a:cs typeface="Arial"/>
              </a:rPr>
              <a:t>5-7</a:t>
            </a:r>
            <a:r>
              <a:rPr lang="en-GB" sz="1400" dirty="0">
                <a:effectLst/>
                <a:ea typeface="Calibri"/>
                <a:cs typeface="Arial"/>
              </a:rPr>
              <a:t>	</a:t>
            </a:r>
            <a:r>
              <a:rPr lang="en-GB" sz="1400" b="1" dirty="0">
                <a:solidFill>
                  <a:srgbClr val="00B050"/>
                </a:solidFill>
                <a:ea typeface="Calibri"/>
                <a:cs typeface="Arial"/>
              </a:rPr>
              <a:t>1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400" dirty="0" smtClean="0">
                <a:ea typeface="Calibri"/>
                <a:cs typeface="Arial"/>
              </a:rPr>
              <a:t>0-4	</a:t>
            </a:r>
            <a:r>
              <a:rPr lang="en-GB" sz="1400" b="1" dirty="0">
                <a:solidFill>
                  <a:srgbClr val="00B050"/>
                </a:solidFill>
                <a:ea typeface="Calibri"/>
                <a:cs typeface="Arial"/>
              </a:rPr>
              <a:t>U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43790" y="1241037"/>
            <a:ext cx="4080428" cy="555536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n-GB" sz="1000" dirty="0" smtClean="0">
              <a:solidFill>
                <a:srgbClr val="7030A0"/>
              </a:solidFill>
              <a:effectLst/>
              <a:latin typeface="Comic Sans MS" panose="030F0702030302020204" pitchFamily="66" charset="0"/>
            </a:endParaRPr>
          </a:p>
          <a:p>
            <a:pPr marL="457200" indent="-457200">
              <a:buFont typeface="+mj-lt"/>
              <a:buAutoNum type="arabicPeriod" startAt="4"/>
            </a:pPr>
            <a:r>
              <a:rPr lang="en-GB" sz="23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Look at the front cover of your exam script.  Work out and write in </a:t>
            </a:r>
            <a:r>
              <a:rPr lang="en-GB" sz="2300" b="1" u="sng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green</a:t>
            </a:r>
            <a:r>
              <a:rPr lang="en-GB" sz="23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GB" sz="23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what grade you got for each section using the table on this screen to help you.</a:t>
            </a:r>
          </a:p>
          <a:p>
            <a:pPr marL="457200" indent="-457200">
              <a:buFont typeface="+mj-lt"/>
              <a:buAutoNum type="arabicPeriod" startAt="4"/>
            </a:pPr>
            <a:r>
              <a:rPr lang="en-GB" sz="23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Make a note either on the paper or elsewhere of your weakest topic as a target for future revision.</a:t>
            </a:r>
          </a:p>
          <a:p>
            <a:r>
              <a:rPr lang="en-GB" sz="2300" u="sng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4a.Extension</a:t>
            </a:r>
            <a:r>
              <a:rPr lang="en-GB" sz="23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Read up on two questions that you did not answer successfully.</a:t>
            </a:r>
            <a:endParaRPr lang="en-GB" sz="2300" u="sng" dirty="0" smtClean="0">
              <a:solidFill>
                <a:srgbClr val="7030A0"/>
              </a:solidFill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68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44559" y="-5288"/>
            <a:ext cx="531427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spc="50" dirty="0" smtClean="0">
                <a:ln w="12700" cmpd="sng">
                  <a:solidFill>
                    <a:srgbClr val="990033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mic Sans MS" panose="030F0702030302020204" pitchFamily="66" charset="0"/>
              </a:rPr>
              <a:t>Y10 Exam Feedback</a:t>
            </a:r>
            <a:endParaRPr lang="en-US" sz="4000" b="1" cap="none" spc="50" dirty="0">
              <a:ln w="12700" cmpd="sng">
                <a:solidFill>
                  <a:srgbClr val="990033"/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1393053"/>
            <a:ext cx="7887342" cy="500136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n-GB" sz="1000" dirty="0" smtClean="0">
              <a:solidFill>
                <a:srgbClr val="660033"/>
              </a:solidFill>
              <a:effectLst/>
              <a:latin typeface="Comic Sans MS" panose="030F0702030302020204" pitchFamily="66" charset="0"/>
            </a:endParaRPr>
          </a:p>
          <a:p>
            <a:pPr marL="457200" indent="-457200" algn="just">
              <a:buFont typeface="+mj-lt"/>
              <a:buAutoNum type="arabicPeriod" startAt="5"/>
            </a:pPr>
            <a:r>
              <a:rPr lang="en-GB" sz="2300" dirty="0" smtClean="0">
                <a:solidFill>
                  <a:srgbClr val="660033"/>
                </a:solidFill>
                <a:latin typeface="Comic Sans MS" panose="030F0702030302020204" pitchFamily="66" charset="0"/>
              </a:rPr>
              <a:t>Look at how many marks each question is worth and note in </a:t>
            </a:r>
            <a:r>
              <a:rPr lang="en-GB" sz="2300" b="1" u="sng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green</a:t>
            </a:r>
            <a:r>
              <a:rPr lang="en-GB" sz="2300" dirty="0" smtClean="0">
                <a:solidFill>
                  <a:srgbClr val="660033"/>
                </a:solidFill>
                <a:latin typeface="Comic Sans MS" panose="030F0702030302020204" pitchFamily="66" charset="0"/>
              </a:rPr>
              <a:t> how many marks you dropped with a minus sign, e.g. ‘</a:t>
            </a:r>
            <a:r>
              <a:rPr lang="en-GB" sz="23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-2</a:t>
            </a:r>
            <a:r>
              <a:rPr lang="en-GB" sz="2300" dirty="0" smtClean="0">
                <a:solidFill>
                  <a:srgbClr val="660033"/>
                </a:solidFill>
                <a:latin typeface="Comic Sans MS" panose="030F0702030302020204" pitchFamily="66" charset="0"/>
              </a:rPr>
              <a:t>’.  If you dropped no marks, put ‘</a:t>
            </a:r>
            <a:r>
              <a:rPr lang="en-GB" sz="23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-0</a:t>
            </a:r>
            <a:r>
              <a:rPr lang="en-GB" sz="2300" dirty="0" smtClean="0">
                <a:solidFill>
                  <a:srgbClr val="660033"/>
                </a:solidFill>
                <a:latin typeface="Comic Sans MS" panose="030F0702030302020204" pitchFamily="66" charset="0"/>
              </a:rPr>
              <a:t>’ next to the number.</a:t>
            </a:r>
          </a:p>
          <a:p>
            <a:pPr marL="457200" indent="-457200">
              <a:buFont typeface="+mj-lt"/>
              <a:buAutoNum type="arabicPeriod" startAt="5"/>
            </a:pPr>
            <a:endParaRPr lang="en-GB" sz="1000" dirty="0">
              <a:solidFill>
                <a:srgbClr val="660033"/>
              </a:solidFill>
              <a:effectLst/>
              <a:latin typeface="Comic Sans MS" panose="030F0702030302020204" pitchFamily="66" charset="0"/>
            </a:endParaRPr>
          </a:p>
          <a:p>
            <a:pPr marL="457200" indent="-457200" algn="just">
              <a:buFont typeface="+mj-lt"/>
              <a:buAutoNum type="arabicPeriod" startAt="5"/>
            </a:pPr>
            <a:r>
              <a:rPr lang="en-GB" sz="2300" dirty="0" smtClean="0">
                <a:solidFill>
                  <a:srgbClr val="660033"/>
                </a:solidFill>
                <a:latin typeface="Comic Sans MS" panose="030F0702030302020204" pitchFamily="66" charset="0"/>
              </a:rPr>
              <a:t>In your exercise books you have an A5 </a:t>
            </a:r>
            <a:r>
              <a:rPr lang="en-GB" sz="2300" dirty="0" err="1" smtClean="0">
                <a:solidFill>
                  <a:srgbClr val="660033"/>
                </a:solidFill>
                <a:latin typeface="Comic Sans MS" panose="030F0702030302020204" pitchFamily="66" charset="0"/>
              </a:rPr>
              <a:t>handout</a:t>
            </a:r>
            <a:r>
              <a:rPr lang="en-GB" sz="2300" dirty="0" smtClean="0">
                <a:solidFill>
                  <a:srgbClr val="660033"/>
                </a:solidFill>
                <a:latin typeface="Comic Sans MS" panose="030F0702030302020204" pitchFamily="66" charset="0"/>
              </a:rPr>
              <a:t> called ‘RE Marking Abbreviations’.  These abbreviations have been used in the marking of your exam. Using </a:t>
            </a:r>
            <a:r>
              <a:rPr lang="en-GB" sz="2300" b="1" u="sng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green</a:t>
            </a:r>
            <a:r>
              <a:rPr lang="en-GB" sz="2300" dirty="0" smtClean="0">
                <a:solidFill>
                  <a:srgbClr val="660033"/>
                </a:solidFill>
                <a:latin typeface="Comic Sans MS" panose="030F0702030302020204" pitchFamily="66" charset="0"/>
              </a:rPr>
              <a:t>, go through the whole paper and write out in full the meaning of any abbreviations that you don’t know.  Do this on the exam paper itself.</a:t>
            </a:r>
          </a:p>
          <a:p>
            <a:pPr algn="just"/>
            <a:r>
              <a:rPr lang="en-GB" sz="2300" u="sng" dirty="0">
                <a:solidFill>
                  <a:srgbClr val="660033"/>
                </a:solidFill>
                <a:latin typeface="Comic Sans MS" panose="030F0702030302020204" pitchFamily="66" charset="0"/>
              </a:rPr>
              <a:t>6</a:t>
            </a:r>
            <a:r>
              <a:rPr lang="en-GB" sz="2300" u="sng" dirty="0" smtClean="0">
                <a:solidFill>
                  <a:srgbClr val="660033"/>
                </a:solidFill>
                <a:latin typeface="Comic Sans MS" panose="030F0702030302020204" pitchFamily="66" charset="0"/>
              </a:rPr>
              <a:t>a. Extension</a:t>
            </a:r>
            <a:r>
              <a:rPr lang="en-GB" sz="2300" dirty="0" smtClean="0">
                <a:solidFill>
                  <a:srgbClr val="660033"/>
                </a:solidFill>
                <a:latin typeface="Comic Sans MS" panose="030F0702030302020204" pitchFamily="66" charset="0"/>
              </a:rPr>
              <a:t> Read up on a question that you did not answer successfully.</a:t>
            </a:r>
            <a:endParaRPr lang="en-GB" sz="2300" u="sng" dirty="0" smtClean="0">
              <a:solidFill>
                <a:srgbClr val="660033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1026" name="Picture 2" descr="http://www.childrencomefirst.com/animations/key_to_sucess_32663984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3444">
            <a:off x="5691802" y="626871"/>
            <a:ext cx="3311186" cy="173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294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44559" y="116632"/>
            <a:ext cx="531427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spc="50" dirty="0" smtClean="0">
                <a:ln w="12700" cmpd="sng">
                  <a:solidFill>
                    <a:srgbClr val="990033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mic Sans MS" panose="030F0702030302020204" pitchFamily="66" charset="0"/>
              </a:rPr>
              <a:t>Y10 Exam Feedback</a:t>
            </a:r>
            <a:endParaRPr lang="en-US" sz="4000" b="1" cap="none" spc="50" dirty="0">
              <a:ln w="12700" cmpd="sng">
                <a:solidFill>
                  <a:srgbClr val="990033"/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7584" y="2414870"/>
            <a:ext cx="7887342" cy="232371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n-GB" sz="1000" dirty="0" smtClean="0">
              <a:solidFill>
                <a:srgbClr val="660033"/>
              </a:solidFill>
              <a:effectLst/>
              <a:latin typeface="Comic Sans MS" panose="030F0702030302020204" pitchFamily="66" charset="0"/>
            </a:endParaRPr>
          </a:p>
          <a:p>
            <a:pPr marL="457200" indent="-457200">
              <a:buFont typeface="+mj-lt"/>
              <a:buAutoNum type="arabicPeriod"/>
            </a:pPr>
            <a:endParaRPr lang="en-GB" sz="1000" dirty="0">
              <a:solidFill>
                <a:srgbClr val="660033"/>
              </a:solidFill>
              <a:effectLst/>
              <a:latin typeface="Comic Sans MS" panose="030F0702030302020204" pitchFamily="66" charset="0"/>
            </a:endParaRPr>
          </a:p>
          <a:p>
            <a:pPr marL="457200" indent="-457200">
              <a:buFont typeface="+mj-lt"/>
              <a:buAutoNum type="arabicPeriod" startAt="9"/>
            </a:pPr>
            <a:r>
              <a:rPr lang="en-GB" sz="2300" dirty="0" smtClean="0">
                <a:solidFill>
                  <a:srgbClr val="660033"/>
                </a:solidFill>
                <a:latin typeface="Comic Sans MS" panose="030F0702030302020204" pitchFamily="66" charset="0"/>
              </a:rPr>
              <a:t>In </a:t>
            </a:r>
            <a:r>
              <a:rPr lang="en-GB" sz="2300" b="1" u="sng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green</a:t>
            </a:r>
            <a:r>
              <a:rPr lang="en-GB" sz="2300" dirty="0" smtClean="0">
                <a:solidFill>
                  <a:srgbClr val="660033"/>
                </a:solidFill>
                <a:latin typeface="Comic Sans MS" panose="030F0702030302020204" pitchFamily="66" charset="0"/>
              </a:rPr>
              <a:t>, note down your targets using the corresponding numbers on the next slide.</a:t>
            </a:r>
          </a:p>
          <a:p>
            <a:endParaRPr lang="en-GB" sz="2300" u="sng" dirty="0" smtClean="0">
              <a:solidFill>
                <a:srgbClr val="660033"/>
              </a:solidFill>
              <a:latin typeface="Comic Sans MS" panose="030F0702030302020204" pitchFamily="66" charset="0"/>
            </a:endParaRPr>
          </a:p>
          <a:p>
            <a:r>
              <a:rPr lang="en-GB" sz="2300" u="sng" dirty="0" smtClean="0">
                <a:solidFill>
                  <a:srgbClr val="660033"/>
                </a:solidFill>
                <a:latin typeface="Comic Sans MS" panose="030F0702030302020204" pitchFamily="66" charset="0"/>
              </a:rPr>
              <a:t>Extension</a:t>
            </a:r>
          </a:p>
          <a:p>
            <a:pPr marL="457200" indent="-457200">
              <a:buFont typeface="+mj-lt"/>
              <a:buAutoNum type="arabicPeriod" startAt="9"/>
            </a:pPr>
            <a:endParaRPr lang="en-GB" sz="1000" dirty="0" smtClean="0">
              <a:solidFill>
                <a:srgbClr val="660033"/>
              </a:solidFill>
              <a:effectLst/>
              <a:latin typeface="Comic Sans MS" panose="030F0702030302020204" pitchFamily="66" charset="0"/>
            </a:endParaRPr>
          </a:p>
          <a:p>
            <a:r>
              <a:rPr lang="en-GB" sz="2300" dirty="0" smtClean="0">
                <a:solidFill>
                  <a:srgbClr val="660033"/>
                </a:solidFill>
                <a:latin typeface="Comic Sans MS" panose="030F0702030302020204" pitchFamily="66" charset="0"/>
              </a:rPr>
              <a:t>9</a:t>
            </a:r>
            <a:r>
              <a:rPr lang="en-GB" sz="2300" dirty="0" smtClean="0">
                <a:solidFill>
                  <a:srgbClr val="660033"/>
                </a:solidFill>
                <a:effectLst/>
                <a:latin typeface="Comic Sans MS" panose="030F0702030302020204" pitchFamily="66" charset="0"/>
              </a:rPr>
              <a:t>a. Make some </a:t>
            </a:r>
            <a:r>
              <a:rPr lang="en-GB" sz="2300" dirty="0" smtClean="0">
                <a:solidFill>
                  <a:srgbClr val="660033"/>
                </a:solidFill>
                <a:latin typeface="Comic Sans MS" panose="030F0702030302020204" pitchFamily="66" charset="0"/>
              </a:rPr>
              <a:t>targets of your </a:t>
            </a:r>
            <a:r>
              <a:rPr lang="en-GB" sz="2300" u="sng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own</a:t>
            </a:r>
            <a:r>
              <a:rPr lang="en-GB" sz="23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n-GB" sz="2300" dirty="0" smtClean="0">
                <a:solidFill>
                  <a:srgbClr val="660033"/>
                </a:solidFill>
                <a:latin typeface="Comic Sans MS" panose="030F0702030302020204" pitchFamily="66" charset="0"/>
              </a:rPr>
              <a:t>and write them.</a:t>
            </a:r>
            <a:endParaRPr lang="en-GB" sz="2300" dirty="0" smtClean="0">
              <a:solidFill>
                <a:srgbClr val="660033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1026" name="Picture 2" descr="http://www.childrencomefirst.com/animations/key_to_sucess_32663984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3444">
            <a:off x="5691802" y="1129791"/>
            <a:ext cx="3311186" cy="173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144" y="1291471"/>
            <a:ext cx="9129856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 smtClean="0">
                <a:latin typeface="Comic Sans MS" panose="030F0702030302020204" pitchFamily="66" charset="0"/>
              </a:rPr>
              <a:t>Key Question:</a:t>
            </a:r>
            <a:endParaRPr lang="en-GB" sz="2400" u="sng" dirty="0" smtClean="0">
              <a:effectLst/>
              <a:latin typeface="Comic Sans MS" panose="030F0702030302020204" pitchFamily="66" charset="0"/>
            </a:endParaRPr>
          </a:p>
          <a:p>
            <a:endParaRPr lang="en-GB" sz="1000" dirty="0" smtClean="0">
              <a:effectLst/>
              <a:latin typeface="Comic Sans MS" panose="030F0702030302020204" pitchFamily="66" charset="0"/>
            </a:endParaRPr>
          </a:p>
          <a:p>
            <a:r>
              <a:rPr lang="en-GB" sz="2300" dirty="0" smtClean="0">
                <a:latin typeface="Comic Sans MS" panose="030F0702030302020204" pitchFamily="66" charset="0"/>
              </a:rPr>
              <a:t>HAVE YOU </a:t>
            </a:r>
            <a:r>
              <a:rPr lang="en-GB" sz="23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SEEN THE LIGHT </a:t>
            </a:r>
            <a:r>
              <a:rPr lang="en-GB" sz="2300" dirty="0" smtClean="0">
                <a:latin typeface="Comic Sans MS" panose="030F0702030302020204" pitchFamily="66" charset="0"/>
              </a:rPr>
              <a:t>on exam progress?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22414" b="6274"/>
          <a:stretch/>
        </p:blipFill>
        <p:spPr>
          <a:xfrm>
            <a:off x="2719027" y="5013176"/>
            <a:ext cx="4104456" cy="164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44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 Tie</Template>
  <TotalTime>16559</TotalTime>
  <Words>813</Words>
  <Application>Microsoft Office PowerPoint</Application>
  <PresentationFormat>On-screen Show (4:3)</PresentationFormat>
  <Paragraphs>160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Tunga</vt:lpstr>
      <vt:lpstr>Arial</vt:lpstr>
      <vt:lpstr>Calibri</vt:lpstr>
      <vt:lpstr>Comic Sans MS</vt:lpstr>
      <vt:lpstr>Garamond</vt:lpstr>
      <vt:lpstr>Tahoma</vt:lpstr>
      <vt:lpstr>Times New Roman</vt:lpstr>
      <vt:lpstr>Wingdings</vt:lpstr>
      <vt:lpstr>BlackTie</vt:lpstr>
      <vt:lpstr>Y10 Exam Feedback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Plenary</vt:lpstr>
      <vt:lpstr>PowerPoint Presentation</vt:lpstr>
      <vt:lpstr>PowerPoint Presentation</vt:lpstr>
    </vt:vector>
  </TitlesOfParts>
  <Company>Beverley High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 Butler</dc:creator>
  <cp:lastModifiedBy>Michael T Haughton</cp:lastModifiedBy>
  <cp:revision>137</cp:revision>
  <cp:lastPrinted>2014-09-17T13:10:58Z</cp:lastPrinted>
  <dcterms:created xsi:type="dcterms:W3CDTF">2014-05-06T12:16:14Z</dcterms:created>
  <dcterms:modified xsi:type="dcterms:W3CDTF">2017-11-16T00:46:46Z</dcterms:modified>
</cp:coreProperties>
</file>