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278" r:id="rId2"/>
    <p:sldId id="258" r:id="rId3"/>
    <p:sldId id="259" r:id="rId4"/>
    <p:sldId id="260" r:id="rId5"/>
    <p:sldId id="261" r:id="rId6"/>
    <p:sldId id="274" r:id="rId7"/>
    <p:sldId id="262" r:id="rId8"/>
    <p:sldId id="263" r:id="rId9"/>
    <p:sldId id="264" r:id="rId10"/>
    <p:sldId id="265" r:id="rId11"/>
    <p:sldId id="266" r:id="rId12"/>
    <p:sldId id="275" r:id="rId13"/>
    <p:sldId id="276" r:id="rId14"/>
    <p:sldId id="267" r:id="rId15"/>
    <p:sldId id="268" r:id="rId16"/>
    <p:sldId id="269" r:id="rId17"/>
    <p:sldId id="270" r:id="rId18"/>
    <p:sldId id="277" r:id="rId19"/>
    <p:sldId id="271" r:id="rId20"/>
    <p:sldId id="272" r:id="rId21"/>
    <p:sldId id="27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4FF8B28-534E-45AF-BD0F-D3CD5338A7B8}" type="slidenum">
              <a:rPr lang="en-US"/>
              <a:pPr/>
              <a:t>‹#›</a:t>
            </a:fld>
            <a:endParaRPr lang="en-US"/>
          </a:p>
        </p:txBody>
      </p:sp>
    </p:spTree>
    <p:extLst>
      <p:ext uri="{BB962C8B-B14F-4D97-AF65-F5344CB8AC3E}">
        <p14:creationId xmlns:p14="http://schemas.microsoft.com/office/powerpoint/2010/main" val="27982147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43000" y="685800"/>
            <a:ext cx="4572000" cy="3429000"/>
          </a:xfrm>
          <a:ln/>
        </p:spPr>
      </p:sp>
      <p:sp>
        <p:nvSpPr>
          <p:cNvPr id="215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GB" smtClean="0"/>
              <a:t>Students identify key words to underline</a:t>
            </a:r>
          </a:p>
        </p:txBody>
      </p:sp>
      <p:sp>
        <p:nvSpPr>
          <p:cNvPr id="2150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6328">
              <a:defRPr sz="2300">
                <a:solidFill>
                  <a:schemeClr val="tx1"/>
                </a:solidFill>
                <a:latin typeface="Tempus Sans ITC" pitchFamily="82" charset="0"/>
              </a:defRPr>
            </a:lvl1pPr>
            <a:lvl2pPr marL="703054" indent="-270405" defTabSz="886328">
              <a:defRPr sz="2300">
                <a:solidFill>
                  <a:schemeClr val="tx1"/>
                </a:solidFill>
                <a:latin typeface="Tempus Sans ITC" pitchFamily="82" charset="0"/>
              </a:defRPr>
            </a:lvl2pPr>
            <a:lvl3pPr marL="1081621" indent="-216324" defTabSz="886328">
              <a:defRPr sz="2300">
                <a:solidFill>
                  <a:schemeClr val="tx1"/>
                </a:solidFill>
                <a:latin typeface="Tempus Sans ITC" pitchFamily="82" charset="0"/>
              </a:defRPr>
            </a:lvl3pPr>
            <a:lvl4pPr marL="1514269" indent="-216324" defTabSz="886328">
              <a:defRPr sz="2300">
                <a:solidFill>
                  <a:schemeClr val="tx1"/>
                </a:solidFill>
                <a:latin typeface="Tempus Sans ITC" pitchFamily="82" charset="0"/>
              </a:defRPr>
            </a:lvl4pPr>
            <a:lvl5pPr marL="1946918" indent="-216324" defTabSz="886328">
              <a:defRPr sz="2300">
                <a:solidFill>
                  <a:schemeClr val="tx1"/>
                </a:solidFill>
                <a:latin typeface="Tempus Sans ITC" pitchFamily="82" charset="0"/>
              </a:defRPr>
            </a:lvl5pPr>
            <a:lvl6pPr marL="2379566" indent="-216324" defTabSz="886328" eaLnBrk="0" fontAlgn="base" hangingPunct="0">
              <a:spcBef>
                <a:spcPct val="0"/>
              </a:spcBef>
              <a:spcAft>
                <a:spcPct val="0"/>
              </a:spcAft>
              <a:defRPr sz="2300">
                <a:solidFill>
                  <a:schemeClr val="tx1"/>
                </a:solidFill>
                <a:latin typeface="Tempus Sans ITC" pitchFamily="82" charset="0"/>
              </a:defRPr>
            </a:lvl6pPr>
            <a:lvl7pPr marL="2812214" indent="-216324" defTabSz="886328" eaLnBrk="0" fontAlgn="base" hangingPunct="0">
              <a:spcBef>
                <a:spcPct val="0"/>
              </a:spcBef>
              <a:spcAft>
                <a:spcPct val="0"/>
              </a:spcAft>
              <a:defRPr sz="2300">
                <a:solidFill>
                  <a:schemeClr val="tx1"/>
                </a:solidFill>
                <a:latin typeface="Tempus Sans ITC" pitchFamily="82" charset="0"/>
              </a:defRPr>
            </a:lvl7pPr>
            <a:lvl8pPr marL="3244863" indent="-216324" defTabSz="886328" eaLnBrk="0" fontAlgn="base" hangingPunct="0">
              <a:spcBef>
                <a:spcPct val="0"/>
              </a:spcBef>
              <a:spcAft>
                <a:spcPct val="0"/>
              </a:spcAft>
              <a:defRPr sz="2300">
                <a:solidFill>
                  <a:schemeClr val="tx1"/>
                </a:solidFill>
                <a:latin typeface="Tempus Sans ITC" pitchFamily="82" charset="0"/>
              </a:defRPr>
            </a:lvl8pPr>
            <a:lvl9pPr marL="3677511" indent="-216324" defTabSz="886328" eaLnBrk="0" fontAlgn="base" hangingPunct="0">
              <a:spcBef>
                <a:spcPct val="0"/>
              </a:spcBef>
              <a:spcAft>
                <a:spcPct val="0"/>
              </a:spcAft>
              <a:defRPr sz="2300">
                <a:solidFill>
                  <a:schemeClr val="tx1"/>
                </a:solidFill>
                <a:latin typeface="Tempus Sans ITC" pitchFamily="82" charset="0"/>
              </a:defRPr>
            </a:lvl9pPr>
          </a:lstStyle>
          <a:p>
            <a:fld id="{3ABBE1AC-B1DE-41C7-BE66-53F12EEE157F}" type="slidenum">
              <a:rPr lang="en-GB" sz="1200">
                <a:solidFill>
                  <a:srgbClr val="000000"/>
                </a:solidFill>
                <a:latin typeface="Arial" pitchFamily="34" charset="0"/>
                <a:cs typeface="Arial" pitchFamily="34" charset="0"/>
              </a:rPr>
              <a:pPr/>
              <a:t>1</a:t>
            </a:fld>
            <a:endParaRPr lang="en-GB" sz="1200">
              <a:solidFill>
                <a:srgbClr val="000000"/>
              </a:solidFill>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90EC03-E9E7-486F-9437-172256212E49}" type="slidenum">
              <a:rPr lang="en-US"/>
              <a:pPr/>
              <a:t>3</a:t>
            </a:fld>
            <a:endParaRPr lang="en-US"/>
          </a:p>
        </p:txBody>
      </p:sp>
      <p:sp>
        <p:nvSpPr>
          <p:cNvPr id="11266" name="Rectangle 2"/>
          <p:cNvSpPr>
            <a:spLocks noGrp="1" noRot="1" noChangeAspect="1" noChangeArrowheads="1" noTextEdit="1"/>
          </p:cNvSpPr>
          <p:nvPr>
            <p:ph type="sldImg"/>
          </p:nvPr>
        </p:nvSpPr>
        <p:spPr>
          <a:xfrm>
            <a:off x="1152525" y="692150"/>
            <a:ext cx="4554538" cy="3416300"/>
          </a:xfrm>
          <a:ln w="12700" cap="flat">
            <a:solidFill>
              <a:schemeClr val="tx1"/>
            </a:solidFill>
          </a:ln>
          <a:extLst>
            <a:ext uri="{909E8E84-426E-40DD-AFC4-6F175D3DCCD1}">
              <a14:hiddenFill xmlns:a14="http://schemas.microsoft.com/office/drawing/2010/main">
                <a:noFill/>
              </a14:hiddenFill>
            </a:ext>
          </a:extLst>
        </p:spPr>
      </p:sp>
      <p:sp>
        <p:nvSpPr>
          <p:cNvPr id="11267" name="Rectangle 3"/>
          <p:cNvSpPr>
            <a:spLocks noGrp="1" noChangeArrowheads="1"/>
          </p:cNvSpPr>
          <p:nvPr>
            <p:ph type="body" idx="1"/>
          </p:nvPr>
        </p:nvSpPr>
        <p:spPr>
          <a:xfrm>
            <a:off x="914400" y="4343400"/>
            <a:ext cx="5029200" cy="4114800"/>
          </a:xfrm>
          <a:ln/>
        </p:spPr>
        <p:txBody>
          <a:bodyPr lIns="92075" tIns="46038" rIns="92075" bIns="46038"/>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3991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831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912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09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65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452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388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0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1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202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176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grpSp>
        <p:nvGrpSpPr>
          <p:cNvPr id="7" name="Group 14"/>
          <p:cNvGrpSpPr>
            <a:grpSpLocks/>
          </p:cNvGrpSpPr>
          <p:nvPr/>
        </p:nvGrpSpPr>
        <p:grpSpPr bwMode="auto">
          <a:xfrm>
            <a:off x="3707904" y="5948364"/>
            <a:ext cx="5340628" cy="792163"/>
            <a:chOff x="3061" y="3475"/>
            <a:chExt cx="2864" cy="499"/>
          </a:xfrm>
        </p:grpSpPr>
        <p:sp>
          <p:nvSpPr>
            <p:cNvPr id="8" name="AutoShape 15"/>
            <p:cNvSpPr>
              <a:spLocks noChangeArrowheads="1"/>
            </p:cNvSpPr>
            <p:nvPr/>
          </p:nvSpPr>
          <p:spPr bwMode="auto">
            <a:xfrm>
              <a:off x="3061" y="3475"/>
              <a:ext cx="2857" cy="499"/>
            </a:xfrm>
            <a:prstGeom prst="roundRect">
              <a:avLst>
                <a:gd name="adj" fmla="val 16667"/>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prstClr val="black"/>
                </a:solidFill>
              </a:endParaRPr>
            </a:p>
          </p:txBody>
        </p:sp>
        <p:sp>
          <p:nvSpPr>
            <p:cNvPr id="9" name="Text Box 16"/>
            <p:cNvSpPr txBox="1">
              <a:spLocks noChangeArrowheads="1"/>
            </p:cNvSpPr>
            <p:nvPr/>
          </p:nvSpPr>
          <p:spPr bwMode="auto">
            <a:xfrm>
              <a:off x="3068" y="3579"/>
              <a:ext cx="28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GB" sz="2400" i="1" dirty="0">
                <a:solidFill>
                  <a:prstClr val="white"/>
                </a:solidFill>
              </a:endParaRPr>
            </a:p>
          </p:txBody>
        </p:sp>
      </p:grpSp>
    </p:spTree>
    <p:extLst>
      <p:ext uri="{BB962C8B-B14F-4D97-AF65-F5344CB8AC3E}">
        <p14:creationId xmlns:p14="http://schemas.microsoft.com/office/powerpoint/2010/main" val="257274298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3.vml"/><Relationship Id="rId1" Type="http://schemas.openxmlformats.org/officeDocument/2006/relationships/themeOverride" Target="../theme/themeOverride9.x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4.vml"/><Relationship Id="rId1" Type="http://schemas.openxmlformats.org/officeDocument/2006/relationships/themeOverride" Target="../theme/themeOverride13.xml"/><Relationship Id="rId5" Type="http://schemas.openxmlformats.org/officeDocument/2006/relationships/image" Target="../media/image5.e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5.vml"/><Relationship Id="rId1" Type="http://schemas.openxmlformats.org/officeDocument/2006/relationships/themeOverride" Target="../theme/themeOverride15.x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vml"/><Relationship Id="rId1" Type="http://schemas.openxmlformats.org/officeDocument/2006/relationships/themeOverride" Target="../theme/themeOverride7.x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2.vml"/><Relationship Id="rId1" Type="http://schemas.openxmlformats.org/officeDocument/2006/relationships/themeOverride" Target="../theme/themeOverride8.xml"/><Relationship Id="rId5" Type="http://schemas.openxmlformats.org/officeDocument/2006/relationships/image" Target="../media/image5.e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3">
            <a:extLst>
              <a:ext uri="{28A0092B-C50C-407E-A947-70E740481C1C}">
                <a14:useLocalDpi xmlns:a14="http://schemas.microsoft.com/office/drawing/2010/main" val="0"/>
              </a:ext>
            </a:extLst>
          </a:blip>
          <a:srcRect l="-2122" r="2" b="29997"/>
          <a:stretch>
            <a:fillRect/>
          </a:stretch>
        </p:blipFill>
        <p:spPr bwMode="auto">
          <a:xfrm>
            <a:off x="-252413" y="-92074"/>
            <a:ext cx="93964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6"/>
          <p:cNvSpPr txBox="1">
            <a:spLocks noChangeArrowheads="1"/>
          </p:cNvSpPr>
          <p:nvPr/>
        </p:nvSpPr>
        <p:spPr bwMode="auto">
          <a:xfrm>
            <a:off x="96840" y="1503364"/>
            <a:ext cx="1571625" cy="338554"/>
          </a:xfrm>
          <a:prstGeom prst="rect">
            <a:avLst/>
          </a:prstGeom>
          <a:solidFill>
            <a:schemeClr val="bg1"/>
          </a:solidFill>
          <a:ln w="19050">
            <a:solidFill>
              <a:schemeClr val="tx1"/>
            </a:solidFill>
            <a:miter lim="800000"/>
            <a:headEnd/>
            <a:tailEnd/>
          </a:ln>
        </p:spPr>
        <p:txBody>
          <a:bodyPr>
            <a:spAutoFit/>
          </a:bodyPr>
          <a:lstStyle>
            <a:lvl1pPr>
              <a:defRPr sz="2400">
                <a:solidFill>
                  <a:schemeClr val="tx1"/>
                </a:solidFill>
                <a:latin typeface="Tempus Sans ITC" pitchFamily="82" charset="0"/>
              </a:defRPr>
            </a:lvl1pPr>
            <a:lvl2pPr marL="742950" indent="-285750">
              <a:defRPr sz="2400">
                <a:solidFill>
                  <a:schemeClr val="tx1"/>
                </a:solidFill>
                <a:latin typeface="Tempus Sans ITC" pitchFamily="82" charset="0"/>
              </a:defRPr>
            </a:lvl2pPr>
            <a:lvl3pPr marL="1143000" indent="-228600">
              <a:defRPr sz="2400">
                <a:solidFill>
                  <a:schemeClr val="tx1"/>
                </a:solidFill>
                <a:latin typeface="Tempus Sans ITC" pitchFamily="82" charset="0"/>
              </a:defRPr>
            </a:lvl3pPr>
            <a:lvl4pPr marL="1600200" indent="-228600">
              <a:defRPr sz="2400">
                <a:solidFill>
                  <a:schemeClr val="tx1"/>
                </a:solidFill>
                <a:latin typeface="Tempus Sans ITC" pitchFamily="82" charset="0"/>
              </a:defRPr>
            </a:lvl4pPr>
            <a:lvl5pPr marL="2057400" indent="-228600">
              <a:defRPr sz="2400">
                <a:solidFill>
                  <a:schemeClr val="tx1"/>
                </a:solidFill>
                <a:latin typeface="Tempus Sans ITC" pitchFamily="82" charset="0"/>
              </a:defRPr>
            </a:lvl5pPr>
            <a:lvl6pPr marL="2514600" indent="-228600" eaLnBrk="0" fontAlgn="base" hangingPunct="0">
              <a:spcBef>
                <a:spcPct val="0"/>
              </a:spcBef>
              <a:spcAft>
                <a:spcPct val="0"/>
              </a:spcAft>
              <a:defRPr sz="2400">
                <a:solidFill>
                  <a:schemeClr val="tx1"/>
                </a:solidFill>
                <a:latin typeface="Tempus Sans ITC" pitchFamily="82" charset="0"/>
              </a:defRPr>
            </a:lvl6pPr>
            <a:lvl7pPr marL="2971800" indent="-228600" eaLnBrk="0" fontAlgn="base" hangingPunct="0">
              <a:spcBef>
                <a:spcPct val="0"/>
              </a:spcBef>
              <a:spcAft>
                <a:spcPct val="0"/>
              </a:spcAft>
              <a:defRPr sz="2400">
                <a:solidFill>
                  <a:schemeClr val="tx1"/>
                </a:solidFill>
                <a:latin typeface="Tempus Sans ITC" pitchFamily="82" charset="0"/>
              </a:defRPr>
            </a:lvl7pPr>
            <a:lvl8pPr marL="3429000" indent="-228600" eaLnBrk="0" fontAlgn="base" hangingPunct="0">
              <a:spcBef>
                <a:spcPct val="0"/>
              </a:spcBef>
              <a:spcAft>
                <a:spcPct val="0"/>
              </a:spcAft>
              <a:defRPr sz="2400">
                <a:solidFill>
                  <a:schemeClr val="tx1"/>
                </a:solidFill>
                <a:latin typeface="Tempus Sans ITC" pitchFamily="82" charset="0"/>
              </a:defRPr>
            </a:lvl8pPr>
            <a:lvl9pPr marL="3886200" indent="-228600" eaLnBrk="0" fontAlgn="base" hangingPunct="0">
              <a:spcBef>
                <a:spcPct val="0"/>
              </a:spcBef>
              <a:spcAft>
                <a:spcPct val="0"/>
              </a:spcAft>
              <a:defRPr sz="2400">
                <a:solidFill>
                  <a:schemeClr val="tx1"/>
                </a:solidFill>
                <a:latin typeface="Tempus Sans ITC" pitchFamily="82" charset="0"/>
              </a:defRPr>
            </a:lvl9pPr>
          </a:lstStyle>
          <a:p>
            <a:r>
              <a:rPr lang="en-GB" sz="1600" b="1">
                <a:solidFill>
                  <a:srgbClr val="FF0000"/>
                </a:solidFill>
                <a:latin typeface="Comic Sans MS" pitchFamily="66" charset="0"/>
                <a:ea typeface="MS PGothic" pitchFamily="34" charset="-128"/>
                <a:cs typeface="Arial" pitchFamily="34" charset="0"/>
              </a:rPr>
              <a:t>Think about…</a:t>
            </a:r>
          </a:p>
        </p:txBody>
      </p:sp>
      <p:sp>
        <p:nvSpPr>
          <p:cNvPr id="3" name="Rectangle 2"/>
          <p:cNvSpPr/>
          <p:nvPr/>
        </p:nvSpPr>
        <p:spPr>
          <a:xfrm>
            <a:off x="1801815" y="1"/>
            <a:ext cx="7140575" cy="1352550"/>
          </a:xfrm>
          <a:prstGeom prst="rect">
            <a:avLst/>
          </a:prstGeom>
          <a:solidFill>
            <a:schemeClr val="accent6"/>
          </a:solidFill>
          <a:ln w="25400" cap="flat" cmpd="sng" algn="ctr">
            <a:solidFill>
              <a:srgbClr val="000000"/>
            </a:solidFill>
            <a:prstDash val="solid"/>
          </a:ln>
          <a:effectLst/>
        </p:spPr>
        <p:txBody>
          <a:bodyPr anchor="ctr"/>
          <a:lstStyle/>
          <a:p>
            <a:pPr>
              <a:defRPr/>
            </a:pPr>
            <a:r>
              <a:rPr lang="en-GB" dirty="0"/>
              <a:t>Determinants of Demand</a:t>
            </a:r>
            <a:endParaRPr lang="en-GB" b="1" kern="0" dirty="0">
              <a:solidFill>
                <a:prstClr val="black"/>
              </a:solidFill>
              <a:latin typeface="Comic Sans MS" pitchFamily="66" charset="0"/>
              <a:cs typeface="Arial" charset="0"/>
            </a:endParaRPr>
          </a:p>
        </p:txBody>
      </p:sp>
      <p:pic>
        <p:nvPicPr>
          <p:cNvPr id="2053" name="Picture 2" descr="http://www.blue-inc-solutions.co.uk/software/images/jigsa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938" y="438151"/>
            <a:ext cx="785812" cy="785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054" name="Picture 4" descr="http://jwikert.typepad.com/photos/uncategorized/2007/11/27/cogs_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938" y="2249489"/>
            <a:ext cx="857250" cy="893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055" name="TextBox 26"/>
          <p:cNvSpPr txBox="1">
            <a:spLocks noChangeArrowheads="1"/>
          </p:cNvSpPr>
          <p:nvPr/>
        </p:nvSpPr>
        <p:spPr bwMode="auto">
          <a:xfrm>
            <a:off x="96840" y="-3175"/>
            <a:ext cx="1571625" cy="338554"/>
          </a:xfrm>
          <a:prstGeom prst="rect">
            <a:avLst/>
          </a:prstGeom>
          <a:solidFill>
            <a:schemeClr val="bg1"/>
          </a:solidFill>
          <a:ln w="12700">
            <a:solidFill>
              <a:schemeClr val="tx1"/>
            </a:solidFill>
            <a:miter lim="800000"/>
            <a:headEnd/>
            <a:tailEnd/>
          </a:ln>
        </p:spPr>
        <p:txBody>
          <a:bodyPr>
            <a:spAutoFit/>
          </a:bodyPr>
          <a:lstStyle>
            <a:lvl1pPr>
              <a:defRPr sz="2400">
                <a:solidFill>
                  <a:schemeClr val="tx1"/>
                </a:solidFill>
                <a:latin typeface="Tempus Sans ITC" pitchFamily="82" charset="0"/>
              </a:defRPr>
            </a:lvl1pPr>
            <a:lvl2pPr marL="742950" indent="-285750">
              <a:defRPr sz="2400">
                <a:solidFill>
                  <a:schemeClr val="tx1"/>
                </a:solidFill>
                <a:latin typeface="Tempus Sans ITC" pitchFamily="82" charset="0"/>
              </a:defRPr>
            </a:lvl2pPr>
            <a:lvl3pPr marL="1143000" indent="-228600">
              <a:defRPr sz="2400">
                <a:solidFill>
                  <a:schemeClr val="tx1"/>
                </a:solidFill>
                <a:latin typeface="Tempus Sans ITC" pitchFamily="82" charset="0"/>
              </a:defRPr>
            </a:lvl3pPr>
            <a:lvl4pPr marL="1600200" indent="-228600">
              <a:defRPr sz="2400">
                <a:solidFill>
                  <a:schemeClr val="tx1"/>
                </a:solidFill>
                <a:latin typeface="Tempus Sans ITC" pitchFamily="82" charset="0"/>
              </a:defRPr>
            </a:lvl4pPr>
            <a:lvl5pPr marL="2057400" indent="-228600">
              <a:defRPr sz="2400">
                <a:solidFill>
                  <a:schemeClr val="tx1"/>
                </a:solidFill>
                <a:latin typeface="Tempus Sans ITC" pitchFamily="82" charset="0"/>
              </a:defRPr>
            </a:lvl5pPr>
            <a:lvl6pPr marL="2514600" indent="-228600" eaLnBrk="0" fontAlgn="base" hangingPunct="0">
              <a:spcBef>
                <a:spcPct val="0"/>
              </a:spcBef>
              <a:spcAft>
                <a:spcPct val="0"/>
              </a:spcAft>
              <a:defRPr sz="2400">
                <a:solidFill>
                  <a:schemeClr val="tx1"/>
                </a:solidFill>
                <a:latin typeface="Tempus Sans ITC" pitchFamily="82" charset="0"/>
              </a:defRPr>
            </a:lvl6pPr>
            <a:lvl7pPr marL="2971800" indent="-228600" eaLnBrk="0" fontAlgn="base" hangingPunct="0">
              <a:spcBef>
                <a:spcPct val="0"/>
              </a:spcBef>
              <a:spcAft>
                <a:spcPct val="0"/>
              </a:spcAft>
              <a:defRPr sz="2400">
                <a:solidFill>
                  <a:schemeClr val="tx1"/>
                </a:solidFill>
                <a:latin typeface="Tempus Sans ITC" pitchFamily="82" charset="0"/>
              </a:defRPr>
            </a:lvl7pPr>
            <a:lvl8pPr marL="3429000" indent="-228600" eaLnBrk="0" fontAlgn="base" hangingPunct="0">
              <a:spcBef>
                <a:spcPct val="0"/>
              </a:spcBef>
              <a:spcAft>
                <a:spcPct val="0"/>
              </a:spcAft>
              <a:defRPr sz="2400">
                <a:solidFill>
                  <a:schemeClr val="tx1"/>
                </a:solidFill>
                <a:latin typeface="Tempus Sans ITC" pitchFamily="82" charset="0"/>
              </a:defRPr>
            </a:lvl8pPr>
            <a:lvl9pPr marL="3886200" indent="-228600" eaLnBrk="0" fontAlgn="base" hangingPunct="0">
              <a:spcBef>
                <a:spcPct val="0"/>
              </a:spcBef>
              <a:spcAft>
                <a:spcPct val="0"/>
              </a:spcAft>
              <a:defRPr sz="2400">
                <a:solidFill>
                  <a:schemeClr val="tx1"/>
                </a:solidFill>
                <a:latin typeface="Tempus Sans ITC" pitchFamily="82" charset="0"/>
              </a:defRPr>
            </a:lvl9pPr>
          </a:lstStyle>
          <a:p>
            <a:r>
              <a:rPr lang="en-GB" sz="1600" b="1">
                <a:solidFill>
                  <a:srgbClr val="FF0000"/>
                </a:solidFill>
                <a:latin typeface="Comic Sans MS" pitchFamily="66" charset="0"/>
                <a:ea typeface="MS PGothic" pitchFamily="34" charset="-128"/>
                <a:cs typeface="Arial" pitchFamily="34" charset="0"/>
              </a:rPr>
              <a:t>The BIG Idea</a:t>
            </a:r>
          </a:p>
        </p:txBody>
      </p:sp>
      <p:sp>
        <p:nvSpPr>
          <p:cNvPr id="2056" name="Rectangle 6"/>
          <p:cNvSpPr>
            <a:spLocks noChangeArrowheads="1"/>
          </p:cNvSpPr>
          <p:nvPr/>
        </p:nvSpPr>
        <p:spPr bwMode="auto">
          <a:xfrm>
            <a:off x="1801815" y="1500188"/>
            <a:ext cx="7140575" cy="1423987"/>
          </a:xfrm>
          <a:prstGeom prst="rect">
            <a:avLst/>
          </a:prstGeom>
          <a:solidFill>
            <a:srgbClr val="FFFF00"/>
          </a:solidFill>
          <a:ln w="25400" algn="ctr">
            <a:solidFill>
              <a:srgbClr val="000000"/>
            </a:solidFill>
            <a:miter lim="800000"/>
            <a:headEnd/>
            <a:tailEnd/>
          </a:ln>
        </p:spPr>
        <p:txBody>
          <a:bodyPr anchor="ctr"/>
          <a:lstStyle/>
          <a:p>
            <a:r>
              <a:rPr lang="en-GB" dirty="0" smtClean="0">
                <a:solidFill>
                  <a:schemeClr val="accent2"/>
                </a:solidFill>
              </a:rPr>
              <a:t>The Price Mechanism</a:t>
            </a:r>
          </a:p>
          <a:p>
            <a:r>
              <a:rPr lang="en-GB" dirty="0" smtClean="0">
                <a:solidFill>
                  <a:schemeClr val="accent2"/>
                </a:solidFill>
              </a:rPr>
              <a:t>The Price Mechanism</a:t>
            </a:r>
          </a:p>
          <a:p>
            <a:r>
              <a:rPr lang="en-GB" dirty="0" smtClean="0">
                <a:solidFill>
                  <a:schemeClr val="accent2"/>
                </a:solidFill>
              </a:rPr>
              <a:t>The Incentive Function</a:t>
            </a:r>
          </a:p>
          <a:p>
            <a:endParaRPr lang="en-GB" dirty="0">
              <a:solidFill>
                <a:schemeClr val="accent2"/>
              </a:solidFill>
            </a:endParaRPr>
          </a:p>
        </p:txBody>
      </p:sp>
    </p:spTree>
    <p:extLst>
      <p:ext uri="{BB962C8B-B14F-4D97-AF65-F5344CB8AC3E}">
        <p14:creationId xmlns:p14="http://schemas.microsoft.com/office/powerpoint/2010/main" val="942101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7411" name="Object 3"/>
          <p:cNvGraphicFramePr>
            <a:graphicFrameLocks noChangeAspect="1"/>
          </p:cNvGraphicFramePr>
          <p:nvPr/>
        </p:nvGraphicFramePr>
        <p:xfrm>
          <a:off x="179388" y="1143000"/>
          <a:ext cx="8350250" cy="4805363"/>
        </p:xfrm>
        <a:graphic>
          <a:graphicData uri="http://schemas.openxmlformats.org/presentationml/2006/ole">
            <mc:AlternateContent xmlns:mc="http://schemas.openxmlformats.org/markup-compatibility/2006">
              <mc:Choice xmlns:v="urn:schemas-microsoft-com:vml" Requires="v">
                <p:oleObj spid="_x0000_s17428"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388" y="1143000"/>
                        <a:ext cx="8350250" cy="48053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Line 4"/>
          <p:cNvSpPr>
            <a:spLocks noChangeShapeType="1"/>
          </p:cNvSpPr>
          <p:nvPr/>
        </p:nvSpPr>
        <p:spPr bwMode="auto">
          <a:xfrm>
            <a:off x="3181350" y="1773238"/>
            <a:ext cx="2619375" cy="2487612"/>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3" name="Text Box 5"/>
          <p:cNvSpPr txBox="1">
            <a:spLocks noChangeArrowheads="1"/>
          </p:cNvSpPr>
          <p:nvPr/>
        </p:nvSpPr>
        <p:spPr bwMode="auto">
          <a:xfrm>
            <a:off x="755650" y="1052513"/>
            <a:ext cx="5143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a:t>
            </a:r>
          </a:p>
        </p:txBody>
      </p:sp>
      <p:sp>
        <p:nvSpPr>
          <p:cNvPr id="17414" name="Text Box 6"/>
          <p:cNvSpPr txBox="1">
            <a:spLocks noChangeArrowheads="1"/>
          </p:cNvSpPr>
          <p:nvPr/>
        </p:nvSpPr>
        <p:spPr bwMode="auto">
          <a:xfrm>
            <a:off x="6588125" y="5516563"/>
            <a:ext cx="1727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7415" name="Text Box 7"/>
          <p:cNvSpPr txBox="1">
            <a:spLocks noChangeArrowheads="1"/>
          </p:cNvSpPr>
          <p:nvPr/>
        </p:nvSpPr>
        <p:spPr bwMode="auto">
          <a:xfrm>
            <a:off x="5940425" y="4292600"/>
            <a:ext cx="9144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Demand (D)</a:t>
            </a:r>
          </a:p>
        </p:txBody>
      </p:sp>
      <p:sp>
        <p:nvSpPr>
          <p:cNvPr id="17416" name="Line 8"/>
          <p:cNvSpPr>
            <a:spLocks noChangeShapeType="1"/>
          </p:cNvSpPr>
          <p:nvPr/>
        </p:nvSpPr>
        <p:spPr bwMode="auto">
          <a:xfrm>
            <a:off x="1042988" y="2565400"/>
            <a:ext cx="29527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7" name="Line 9"/>
          <p:cNvSpPr>
            <a:spLocks noChangeShapeType="1"/>
          </p:cNvSpPr>
          <p:nvPr/>
        </p:nvSpPr>
        <p:spPr bwMode="auto">
          <a:xfrm flipH="1">
            <a:off x="3995738" y="2565400"/>
            <a:ext cx="6350" cy="2447925"/>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8" name="Text Box 10"/>
          <p:cNvSpPr txBox="1">
            <a:spLocks noChangeArrowheads="1"/>
          </p:cNvSpPr>
          <p:nvPr/>
        </p:nvSpPr>
        <p:spPr bwMode="auto">
          <a:xfrm>
            <a:off x="4105275" y="2349500"/>
            <a:ext cx="322263"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P1</a:t>
            </a:r>
          </a:p>
        </p:txBody>
      </p:sp>
      <p:sp>
        <p:nvSpPr>
          <p:cNvPr id="17419" name="Line 11"/>
          <p:cNvSpPr>
            <a:spLocks noChangeShapeType="1"/>
          </p:cNvSpPr>
          <p:nvPr/>
        </p:nvSpPr>
        <p:spPr bwMode="auto">
          <a:xfrm>
            <a:off x="971550" y="3933825"/>
            <a:ext cx="44640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0" name="Line 12"/>
          <p:cNvSpPr>
            <a:spLocks noChangeShapeType="1"/>
          </p:cNvSpPr>
          <p:nvPr/>
        </p:nvSpPr>
        <p:spPr bwMode="auto">
          <a:xfrm>
            <a:off x="5435600" y="3933825"/>
            <a:ext cx="1588" cy="1068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1" name="Line 13"/>
          <p:cNvSpPr>
            <a:spLocks noChangeShapeType="1"/>
          </p:cNvSpPr>
          <p:nvPr/>
        </p:nvSpPr>
        <p:spPr bwMode="auto">
          <a:xfrm>
            <a:off x="971550" y="1844675"/>
            <a:ext cx="2232025"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2" name="Line 14"/>
          <p:cNvSpPr>
            <a:spLocks noChangeShapeType="1"/>
          </p:cNvSpPr>
          <p:nvPr/>
        </p:nvSpPr>
        <p:spPr bwMode="auto">
          <a:xfrm>
            <a:off x="3203575" y="1844675"/>
            <a:ext cx="0" cy="316865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3" name="Text Box 15"/>
          <p:cNvSpPr txBox="1">
            <a:spLocks noChangeArrowheads="1"/>
          </p:cNvSpPr>
          <p:nvPr/>
        </p:nvSpPr>
        <p:spPr bwMode="auto">
          <a:xfrm>
            <a:off x="3348038" y="1628775"/>
            <a:ext cx="322262"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P2</a:t>
            </a:r>
          </a:p>
        </p:txBody>
      </p:sp>
      <p:sp>
        <p:nvSpPr>
          <p:cNvPr id="17424" name="Text Box 16"/>
          <p:cNvSpPr txBox="1">
            <a:spLocks noChangeArrowheads="1"/>
          </p:cNvSpPr>
          <p:nvPr/>
        </p:nvSpPr>
        <p:spPr bwMode="auto">
          <a:xfrm>
            <a:off x="5508625" y="3716338"/>
            <a:ext cx="322263" cy="220662"/>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P3</a:t>
            </a:r>
          </a:p>
        </p:txBody>
      </p:sp>
      <p:sp>
        <p:nvSpPr>
          <p:cNvPr id="17425" name="Text Box 17"/>
          <p:cNvSpPr txBox="1">
            <a:spLocks noChangeArrowheads="1"/>
          </p:cNvSpPr>
          <p:nvPr/>
        </p:nvSpPr>
        <p:spPr bwMode="auto">
          <a:xfrm>
            <a:off x="4716463" y="2852738"/>
            <a:ext cx="2316162" cy="311150"/>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400" b="1">
                <a:solidFill>
                  <a:schemeClr val="accent2"/>
                </a:solidFill>
                <a:latin typeface="Trebuchet MS" pitchFamily="34" charset="0"/>
              </a:rPr>
              <a:t>An expansion of demand</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GB"/>
              <a:t>Explaining the downward-sloping demand curve</a:t>
            </a:r>
            <a:endParaRPr lang="en-US"/>
          </a:p>
        </p:txBody>
      </p:sp>
      <p:sp>
        <p:nvSpPr>
          <p:cNvPr id="18435" name="Rectangle 3"/>
          <p:cNvSpPr>
            <a:spLocks noGrp="1" noChangeArrowheads="1"/>
          </p:cNvSpPr>
          <p:nvPr>
            <p:ph idx="1"/>
          </p:nvPr>
        </p:nvSpPr>
        <p:spPr/>
        <p:txBody>
          <a:bodyPr>
            <a:normAutofit lnSpcReduction="10000"/>
          </a:bodyPr>
          <a:lstStyle/>
          <a:p>
            <a:pPr>
              <a:lnSpc>
                <a:spcPct val="90000"/>
              </a:lnSpc>
            </a:pPr>
            <a:r>
              <a:rPr lang="en-GB" sz="2400"/>
              <a:t>For normal goods, more is demanded as price falls</a:t>
            </a:r>
          </a:p>
          <a:p>
            <a:pPr>
              <a:lnSpc>
                <a:spcPct val="90000"/>
              </a:lnSpc>
            </a:pPr>
            <a:r>
              <a:rPr lang="en-GB" sz="2400"/>
              <a:t>Firstly at lower prices, consumers can afford to purchase more with their income</a:t>
            </a:r>
          </a:p>
          <a:p>
            <a:pPr>
              <a:lnSpc>
                <a:spcPct val="90000"/>
              </a:lnSpc>
            </a:pPr>
            <a:r>
              <a:rPr lang="en-GB" sz="2400"/>
              <a:t>Secondly, a fall in price makes one good relatively cheaper than a substitute encouraging consumers to switch their demand in favour of the lower priced product</a:t>
            </a:r>
          </a:p>
          <a:p>
            <a:pPr>
              <a:lnSpc>
                <a:spcPct val="90000"/>
              </a:lnSpc>
            </a:pPr>
            <a:r>
              <a:rPr lang="en-GB" sz="2400"/>
              <a:t>Thirdly, a fall in price means that the consumer derives more benefit (satisfaction or utility) per pound spent on the product than they did before</a:t>
            </a:r>
          </a:p>
          <a:p>
            <a:pPr>
              <a:lnSpc>
                <a:spcPct val="90000"/>
              </a:lnSpc>
            </a:pPr>
            <a:r>
              <a:rPr lang="en-GB" sz="2400"/>
              <a:t>The demand curve is normally drawn in textbooks as a straight line suggesting a linear relationship between price and demand, but in reality, the demand curve will be non-linear</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6" name="Rectangle 4"/>
          <p:cNvSpPr>
            <a:spLocks noGrp="1" noChangeArrowheads="1"/>
          </p:cNvSpPr>
          <p:nvPr>
            <p:ph type="ctrTitle"/>
          </p:nvPr>
        </p:nvSpPr>
        <p:spPr/>
        <p:txBody>
          <a:bodyPr/>
          <a:lstStyle/>
          <a:p>
            <a:r>
              <a:rPr lang="en-GB" sz="4000"/>
              <a:t>Shifts in the demand curve</a:t>
            </a:r>
            <a:endParaRPr lang="en-US" sz="4000"/>
          </a:p>
        </p:txBody>
      </p:sp>
      <p:sp>
        <p:nvSpPr>
          <p:cNvPr id="28677" name="Rectangle 5"/>
          <p:cNvSpPr>
            <a:spLocks noGrp="1" noChangeArrowheads="1"/>
          </p:cNvSpPr>
          <p:nvPr>
            <p:ph type="subTitle" idx="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GB"/>
              <a:t>Shifts in Demand</a:t>
            </a:r>
            <a:endParaRPr lang="en-US"/>
          </a:p>
        </p:txBody>
      </p:sp>
      <p:grpSp>
        <p:nvGrpSpPr>
          <p:cNvPr id="30725" name="Group 5"/>
          <p:cNvGrpSpPr>
            <a:grpSpLocks noChangeAspect="1"/>
          </p:cNvGrpSpPr>
          <p:nvPr/>
        </p:nvGrpSpPr>
        <p:grpSpPr bwMode="auto">
          <a:xfrm>
            <a:off x="785813" y="936625"/>
            <a:ext cx="7170737" cy="5229225"/>
            <a:chOff x="1237" y="7777"/>
            <a:chExt cx="9435" cy="6880"/>
          </a:xfrm>
        </p:grpSpPr>
        <p:sp>
          <p:nvSpPr>
            <p:cNvPr id="30726" name="AutoShape 6"/>
            <p:cNvSpPr>
              <a:spLocks noChangeAspect="1" noChangeArrowheads="1"/>
            </p:cNvSpPr>
            <p:nvPr/>
          </p:nvSpPr>
          <p:spPr bwMode="auto">
            <a:xfrm>
              <a:off x="1237" y="7777"/>
              <a:ext cx="9435" cy="6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30727" name="Line 7"/>
            <p:cNvSpPr>
              <a:spLocks noChangeShapeType="1"/>
            </p:cNvSpPr>
            <p:nvPr/>
          </p:nvSpPr>
          <p:spPr bwMode="auto">
            <a:xfrm>
              <a:off x="1957" y="8497"/>
              <a:ext cx="0" cy="5401"/>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8" name="Line 8"/>
            <p:cNvSpPr>
              <a:spLocks noChangeShapeType="1"/>
            </p:cNvSpPr>
            <p:nvPr/>
          </p:nvSpPr>
          <p:spPr bwMode="auto">
            <a:xfrm>
              <a:off x="1957" y="13898"/>
              <a:ext cx="856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29" name="Text Box 9"/>
            <p:cNvSpPr txBox="1">
              <a:spLocks noChangeArrowheads="1"/>
            </p:cNvSpPr>
            <p:nvPr/>
          </p:nvSpPr>
          <p:spPr bwMode="auto">
            <a:xfrm>
              <a:off x="8648" y="13826"/>
              <a:ext cx="2024"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Quantity Demanded </a:t>
              </a:r>
              <a:endParaRPr lang="en-US" sz="2800"/>
            </a:p>
          </p:txBody>
        </p:sp>
        <p:sp>
          <p:nvSpPr>
            <p:cNvPr id="30730" name="Line 10"/>
            <p:cNvSpPr>
              <a:spLocks noChangeShapeType="1"/>
            </p:cNvSpPr>
            <p:nvPr/>
          </p:nvSpPr>
          <p:spPr bwMode="auto">
            <a:xfrm>
              <a:off x="3637" y="8616"/>
              <a:ext cx="4315" cy="4317"/>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31" name="Text Box 11"/>
            <p:cNvSpPr txBox="1">
              <a:spLocks noChangeArrowheads="1"/>
            </p:cNvSpPr>
            <p:nvPr/>
          </p:nvSpPr>
          <p:spPr bwMode="auto">
            <a:xfrm>
              <a:off x="7718" y="12984"/>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D1</a:t>
              </a:r>
              <a:endParaRPr lang="en-US" sz="2800"/>
            </a:p>
          </p:txBody>
        </p:sp>
        <p:sp>
          <p:nvSpPr>
            <p:cNvPr id="30732" name="Line 12"/>
            <p:cNvSpPr>
              <a:spLocks noChangeShapeType="1"/>
            </p:cNvSpPr>
            <p:nvPr/>
          </p:nvSpPr>
          <p:spPr bwMode="auto">
            <a:xfrm>
              <a:off x="1957" y="11017"/>
              <a:ext cx="5640" cy="0"/>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3" name="Line 13"/>
            <p:cNvSpPr>
              <a:spLocks noChangeShapeType="1"/>
            </p:cNvSpPr>
            <p:nvPr/>
          </p:nvSpPr>
          <p:spPr bwMode="auto">
            <a:xfrm>
              <a:off x="759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4" name="Line 14"/>
            <p:cNvSpPr>
              <a:spLocks noChangeShapeType="1"/>
            </p:cNvSpPr>
            <p:nvPr/>
          </p:nvSpPr>
          <p:spPr bwMode="auto">
            <a:xfrm>
              <a:off x="603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35" name="Text Box 15"/>
            <p:cNvSpPr txBox="1">
              <a:spLocks noChangeArrowheads="1"/>
            </p:cNvSpPr>
            <p:nvPr/>
          </p:nvSpPr>
          <p:spPr bwMode="auto">
            <a:xfrm>
              <a:off x="1402" y="10735"/>
              <a:ext cx="59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P1</a:t>
              </a:r>
              <a:endParaRPr lang="en-US" sz="2800"/>
            </a:p>
          </p:txBody>
        </p:sp>
        <p:sp>
          <p:nvSpPr>
            <p:cNvPr id="30736" name="Text Box 16"/>
            <p:cNvSpPr txBox="1">
              <a:spLocks noChangeArrowheads="1"/>
            </p:cNvSpPr>
            <p:nvPr/>
          </p:nvSpPr>
          <p:spPr bwMode="auto">
            <a:xfrm>
              <a:off x="5588" y="13840"/>
              <a:ext cx="721"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Q1</a:t>
              </a:r>
              <a:endParaRPr lang="en-US" sz="2800"/>
            </a:p>
          </p:txBody>
        </p:sp>
        <p:sp>
          <p:nvSpPr>
            <p:cNvPr id="30737" name="Text Box 17"/>
            <p:cNvSpPr txBox="1">
              <a:spLocks noChangeArrowheads="1"/>
            </p:cNvSpPr>
            <p:nvPr/>
          </p:nvSpPr>
          <p:spPr bwMode="auto">
            <a:xfrm>
              <a:off x="7146" y="13840"/>
              <a:ext cx="721"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Q2</a:t>
              </a:r>
              <a:endParaRPr lang="en-US" sz="2800"/>
            </a:p>
          </p:txBody>
        </p:sp>
        <p:sp>
          <p:nvSpPr>
            <p:cNvPr id="30738" name="Text Box 18"/>
            <p:cNvSpPr txBox="1">
              <a:spLocks noChangeArrowheads="1"/>
            </p:cNvSpPr>
            <p:nvPr/>
          </p:nvSpPr>
          <p:spPr bwMode="auto">
            <a:xfrm>
              <a:off x="4147" y="13840"/>
              <a:ext cx="720"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sz="1400" b="1">
                  <a:solidFill>
                    <a:srgbClr val="000099"/>
                  </a:solidFill>
                </a:rPr>
                <a:t>Q3</a:t>
              </a:r>
              <a:endParaRPr lang="en-US" sz="2800"/>
            </a:p>
          </p:txBody>
        </p:sp>
        <p:sp>
          <p:nvSpPr>
            <p:cNvPr id="30739" name="Line 19"/>
            <p:cNvSpPr>
              <a:spLocks noChangeShapeType="1"/>
            </p:cNvSpPr>
            <p:nvPr/>
          </p:nvSpPr>
          <p:spPr bwMode="auto">
            <a:xfrm>
              <a:off x="5197" y="8616"/>
              <a:ext cx="4195" cy="4196"/>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0" name="Text Box 20"/>
            <p:cNvSpPr txBox="1">
              <a:spLocks noChangeArrowheads="1"/>
            </p:cNvSpPr>
            <p:nvPr/>
          </p:nvSpPr>
          <p:spPr bwMode="auto">
            <a:xfrm>
              <a:off x="9036" y="12819"/>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D2</a:t>
              </a:r>
              <a:endParaRPr lang="en-US" sz="2800"/>
            </a:p>
          </p:txBody>
        </p:sp>
        <p:sp>
          <p:nvSpPr>
            <p:cNvPr id="30741" name="Line 21"/>
            <p:cNvSpPr>
              <a:spLocks noChangeShapeType="1"/>
            </p:cNvSpPr>
            <p:nvPr/>
          </p:nvSpPr>
          <p:spPr bwMode="auto">
            <a:xfrm>
              <a:off x="2436" y="8857"/>
              <a:ext cx="4316" cy="431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0742" name="Text Box 22"/>
            <p:cNvSpPr txBox="1">
              <a:spLocks noChangeArrowheads="1"/>
            </p:cNvSpPr>
            <p:nvPr/>
          </p:nvSpPr>
          <p:spPr bwMode="auto">
            <a:xfrm>
              <a:off x="6398" y="13178"/>
              <a:ext cx="719" cy="40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D3</a:t>
              </a:r>
              <a:endParaRPr lang="en-US" sz="2800"/>
            </a:p>
          </p:txBody>
        </p:sp>
        <p:sp>
          <p:nvSpPr>
            <p:cNvPr id="30743" name="Line 23"/>
            <p:cNvSpPr>
              <a:spLocks noChangeShapeType="1"/>
            </p:cNvSpPr>
            <p:nvPr/>
          </p:nvSpPr>
          <p:spPr bwMode="auto">
            <a:xfrm>
              <a:off x="4597" y="11017"/>
              <a:ext cx="0" cy="2881"/>
            </a:xfrm>
            <a:prstGeom prst="line">
              <a:avLst/>
            </a:prstGeom>
            <a:noFill/>
            <a:ln w="25400">
              <a:solidFill>
                <a:srgbClr val="000080"/>
              </a:solidFill>
              <a:prstDash val="dash"/>
              <a:round/>
              <a:headEnd/>
              <a:tailEnd/>
            </a:ln>
            <a:extLst>
              <a:ext uri="{909E8E84-426E-40DD-AFC4-6F175D3DCCD1}">
                <a14:hiddenFill xmlns:a14="http://schemas.microsoft.com/office/drawing/2010/main">
                  <a:noFill/>
                </a14:hiddenFill>
              </a:ext>
            </a:extLst>
          </p:spPr>
          <p:txBody>
            <a:bodyPr/>
            <a:lstStyle/>
            <a:p>
              <a:endParaRPr lang="en-GB"/>
            </a:p>
          </p:txBody>
        </p:sp>
        <p:sp>
          <p:nvSpPr>
            <p:cNvPr id="30744" name="Line 24"/>
            <p:cNvSpPr>
              <a:spLocks noChangeShapeType="1"/>
            </p:cNvSpPr>
            <p:nvPr/>
          </p:nvSpPr>
          <p:spPr bwMode="auto">
            <a:xfrm>
              <a:off x="4116" y="8737"/>
              <a:ext cx="962" cy="0"/>
            </a:xfrm>
            <a:prstGeom prst="line">
              <a:avLst/>
            </a:prstGeom>
            <a:noFill/>
            <a:ln w="38100">
              <a:solidFill>
                <a:srgbClr val="009999"/>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45" name="Line 25"/>
            <p:cNvSpPr>
              <a:spLocks noChangeShapeType="1"/>
            </p:cNvSpPr>
            <p:nvPr/>
          </p:nvSpPr>
          <p:spPr bwMode="auto">
            <a:xfrm flipH="1">
              <a:off x="2436" y="8737"/>
              <a:ext cx="1201" cy="0"/>
            </a:xfrm>
            <a:prstGeom prst="line">
              <a:avLst/>
            </a:prstGeom>
            <a:noFill/>
            <a:ln w="38100">
              <a:solidFill>
                <a:srgbClr val="009999"/>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46" name="Text Box 26"/>
            <p:cNvSpPr txBox="1">
              <a:spLocks noChangeArrowheads="1"/>
            </p:cNvSpPr>
            <p:nvPr/>
          </p:nvSpPr>
          <p:spPr bwMode="auto">
            <a:xfrm>
              <a:off x="3652" y="8017"/>
              <a:ext cx="1679"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Increase in Demand</a:t>
              </a:r>
              <a:endParaRPr lang="en-US" sz="2800"/>
            </a:p>
          </p:txBody>
        </p:sp>
        <p:sp>
          <p:nvSpPr>
            <p:cNvPr id="30747" name="Text Box 27"/>
            <p:cNvSpPr txBox="1">
              <a:spLocks noChangeArrowheads="1"/>
            </p:cNvSpPr>
            <p:nvPr/>
          </p:nvSpPr>
          <p:spPr bwMode="auto">
            <a:xfrm>
              <a:off x="2091" y="8017"/>
              <a:ext cx="1680" cy="68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400" b="1">
                  <a:solidFill>
                    <a:srgbClr val="000099"/>
                  </a:solidFill>
                </a:rPr>
                <a:t>Decrease in Demand</a:t>
              </a:r>
              <a:endParaRPr lang="en-US" sz="2800"/>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An Outward Shift of Demand</a:t>
            </a:r>
            <a:endParaRPr lang="en-US"/>
          </a:p>
        </p:txBody>
      </p:sp>
      <p:graphicFrame>
        <p:nvGraphicFramePr>
          <p:cNvPr id="19459" name="Object 3"/>
          <p:cNvGraphicFramePr>
            <a:graphicFrameLocks noChangeAspect="1"/>
          </p:cNvGraphicFramePr>
          <p:nvPr/>
        </p:nvGraphicFramePr>
        <p:xfrm>
          <a:off x="869950" y="1143000"/>
          <a:ext cx="7659688" cy="4408488"/>
        </p:xfrm>
        <a:graphic>
          <a:graphicData uri="http://schemas.openxmlformats.org/presentationml/2006/ole">
            <mc:AlternateContent xmlns:mc="http://schemas.openxmlformats.org/markup-compatibility/2006">
              <mc:Choice xmlns:v="urn:schemas-microsoft-com:vml" Requires="v">
                <p:oleObj spid="_x0000_s19473"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1143000"/>
                        <a:ext cx="7659688" cy="4408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1"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19462" name="Text Box 6"/>
          <p:cNvSpPr txBox="1">
            <a:spLocks noChangeArrowheads="1"/>
          </p:cNvSpPr>
          <p:nvPr/>
        </p:nvSpPr>
        <p:spPr bwMode="auto">
          <a:xfrm>
            <a:off x="6677025" y="5045075"/>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9463"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19464" name="Line 8"/>
          <p:cNvSpPr>
            <a:spLocks noChangeShapeType="1"/>
          </p:cNvSpPr>
          <p:nvPr/>
        </p:nvSpPr>
        <p:spPr bwMode="auto">
          <a:xfrm>
            <a:off x="1598613" y="2751138"/>
            <a:ext cx="36512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5" name="Line 9"/>
          <p:cNvSpPr>
            <a:spLocks noChangeShapeType="1"/>
          </p:cNvSpPr>
          <p:nvPr/>
        </p:nvSpPr>
        <p:spPr bwMode="auto">
          <a:xfrm flipH="1">
            <a:off x="432435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6" name="Text Box 10"/>
          <p:cNvSpPr txBox="1">
            <a:spLocks noChangeArrowheads="1"/>
          </p:cNvSpPr>
          <p:nvPr/>
        </p:nvSpPr>
        <p:spPr bwMode="auto">
          <a:xfrm>
            <a:off x="1000125" y="2600325"/>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19467" name="Text Box 11"/>
          <p:cNvSpPr txBox="1">
            <a:spLocks noChangeArrowheads="1"/>
          </p:cNvSpPr>
          <p:nvPr/>
        </p:nvSpPr>
        <p:spPr bwMode="auto">
          <a:xfrm>
            <a:off x="5989638" y="1485900"/>
            <a:ext cx="2327275" cy="1800225"/>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400" b="1">
                <a:solidFill>
                  <a:schemeClr val="accent2"/>
                </a:solidFill>
                <a:latin typeface="Trebuchet MS" pitchFamily="34" charset="0"/>
              </a:rPr>
              <a:t>An outward shift of the demand curve shows that more of the product is being demanded at each price. It also shows that the seller (supplier) could sell the same quantity at a higher price</a:t>
            </a:r>
          </a:p>
        </p:txBody>
      </p:sp>
      <p:sp>
        <p:nvSpPr>
          <p:cNvPr id="19468" name="Line 12"/>
          <p:cNvSpPr>
            <a:spLocks noChangeShapeType="1"/>
          </p:cNvSpPr>
          <p:nvPr/>
        </p:nvSpPr>
        <p:spPr bwMode="auto">
          <a:xfrm>
            <a:off x="4152900" y="1776413"/>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9" name="Text Box 13"/>
          <p:cNvSpPr txBox="1">
            <a:spLocks noChangeArrowheads="1"/>
          </p:cNvSpPr>
          <p:nvPr/>
        </p:nvSpPr>
        <p:spPr bwMode="auto">
          <a:xfrm>
            <a:off x="6750050" y="4089400"/>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D2</a:t>
            </a:r>
          </a:p>
        </p:txBody>
      </p:sp>
      <p:sp>
        <p:nvSpPr>
          <p:cNvPr id="19470" name="Line 14"/>
          <p:cNvSpPr>
            <a:spLocks noChangeShapeType="1"/>
          </p:cNvSpPr>
          <p:nvPr/>
        </p:nvSpPr>
        <p:spPr bwMode="auto">
          <a:xfrm flipH="1">
            <a:off x="523240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GB"/>
              <a:t>Causes of an outward shift in demand</a:t>
            </a:r>
            <a:endParaRPr lang="en-US"/>
          </a:p>
        </p:txBody>
      </p:sp>
      <p:sp>
        <p:nvSpPr>
          <p:cNvPr id="20483" name="Rectangle 3"/>
          <p:cNvSpPr>
            <a:spLocks noGrp="1" noChangeArrowheads="1"/>
          </p:cNvSpPr>
          <p:nvPr>
            <p:ph idx="1"/>
          </p:nvPr>
        </p:nvSpPr>
        <p:spPr/>
        <p:txBody>
          <a:bodyPr>
            <a:normAutofit lnSpcReduction="10000"/>
          </a:bodyPr>
          <a:lstStyle/>
          <a:p>
            <a:r>
              <a:rPr lang="en-GB" sz="2400"/>
              <a:t>A rise in the real incomes of consumers</a:t>
            </a:r>
          </a:p>
          <a:p>
            <a:r>
              <a:rPr lang="en-GB" sz="2400"/>
              <a:t>An increase in the price of a substitute good (i.e. a competing product)</a:t>
            </a:r>
          </a:p>
          <a:p>
            <a:r>
              <a:rPr lang="en-GB" sz="2400"/>
              <a:t>A fall in the price of a complementary good</a:t>
            </a:r>
          </a:p>
          <a:p>
            <a:r>
              <a:rPr lang="en-GB" sz="2400"/>
              <a:t>A change in consumers’ preferences towards the good</a:t>
            </a:r>
          </a:p>
          <a:p>
            <a:r>
              <a:rPr lang="en-GB" sz="2400"/>
              <a:t>An increase in the size of the total population</a:t>
            </a:r>
          </a:p>
          <a:p>
            <a:r>
              <a:rPr lang="en-GB" sz="2400"/>
              <a:t>A fall in interest rates (e.g. if the product is often bought using loan finance)</a:t>
            </a:r>
          </a:p>
          <a:p>
            <a:r>
              <a:rPr lang="en-GB" sz="2400"/>
              <a:t>A rise in consumer confidence (important for “big ticket” items of spending)</a:t>
            </a:r>
          </a:p>
          <a:p>
            <a:r>
              <a:rPr lang="en-GB" sz="2400"/>
              <a:t>Social changes which affect total demand for a product</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4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An Inward Shift of Demand</a:t>
            </a:r>
            <a:endParaRPr lang="en-US"/>
          </a:p>
        </p:txBody>
      </p:sp>
      <p:graphicFrame>
        <p:nvGraphicFramePr>
          <p:cNvPr id="21507" name="Object 3"/>
          <p:cNvGraphicFramePr>
            <a:graphicFrameLocks noChangeAspect="1"/>
          </p:cNvGraphicFramePr>
          <p:nvPr/>
        </p:nvGraphicFramePr>
        <p:xfrm>
          <a:off x="869950" y="1143000"/>
          <a:ext cx="7659688" cy="4408488"/>
        </p:xfrm>
        <a:graphic>
          <a:graphicData uri="http://schemas.openxmlformats.org/presentationml/2006/ole">
            <mc:AlternateContent xmlns:mc="http://schemas.openxmlformats.org/markup-compatibility/2006">
              <mc:Choice xmlns:v="urn:schemas-microsoft-com:vml" Requires="v">
                <p:oleObj spid="_x0000_s21521"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9950" y="1143000"/>
                        <a:ext cx="7659688" cy="44084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508"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09"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21510" name="Text Box 6"/>
          <p:cNvSpPr txBox="1">
            <a:spLocks noChangeArrowheads="1"/>
          </p:cNvSpPr>
          <p:nvPr/>
        </p:nvSpPr>
        <p:spPr bwMode="auto">
          <a:xfrm>
            <a:off x="6677025" y="5045075"/>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21511"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21512" name="Line 8"/>
          <p:cNvSpPr>
            <a:spLocks noChangeShapeType="1"/>
          </p:cNvSpPr>
          <p:nvPr/>
        </p:nvSpPr>
        <p:spPr bwMode="auto">
          <a:xfrm>
            <a:off x="1598613" y="2751138"/>
            <a:ext cx="2722562"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3" name="Line 9"/>
          <p:cNvSpPr>
            <a:spLocks noChangeShapeType="1"/>
          </p:cNvSpPr>
          <p:nvPr/>
        </p:nvSpPr>
        <p:spPr bwMode="auto">
          <a:xfrm flipH="1">
            <a:off x="4324350" y="2749550"/>
            <a:ext cx="6350" cy="19573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4" name="Text Box 10"/>
          <p:cNvSpPr txBox="1">
            <a:spLocks noChangeArrowheads="1"/>
          </p:cNvSpPr>
          <p:nvPr/>
        </p:nvSpPr>
        <p:spPr bwMode="auto">
          <a:xfrm>
            <a:off x="1000125" y="2600325"/>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21515" name="Text Box 11"/>
          <p:cNvSpPr txBox="1">
            <a:spLocks noChangeArrowheads="1"/>
          </p:cNvSpPr>
          <p:nvPr/>
        </p:nvSpPr>
        <p:spPr bwMode="auto">
          <a:xfrm>
            <a:off x="5862638" y="1485900"/>
            <a:ext cx="2327275" cy="1800225"/>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400" b="1">
                <a:solidFill>
                  <a:schemeClr val="accent2"/>
                </a:solidFill>
                <a:latin typeface="Trebuchet MS" pitchFamily="34" charset="0"/>
              </a:rPr>
              <a:t>An inward shift of demand means that less is bought at each price level. There has been a reduction in the quantity that consumers are willing and able to see at each and every price</a:t>
            </a:r>
          </a:p>
        </p:txBody>
      </p:sp>
      <p:sp>
        <p:nvSpPr>
          <p:cNvPr id="21516" name="Line 12"/>
          <p:cNvSpPr>
            <a:spLocks noChangeShapeType="1"/>
          </p:cNvSpPr>
          <p:nvPr/>
        </p:nvSpPr>
        <p:spPr bwMode="auto">
          <a:xfrm>
            <a:off x="2373313" y="1706563"/>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1517" name="Text Box 13"/>
          <p:cNvSpPr txBox="1">
            <a:spLocks noChangeArrowheads="1"/>
          </p:cNvSpPr>
          <p:nvPr/>
        </p:nvSpPr>
        <p:spPr bwMode="auto">
          <a:xfrm>
            <a:off x="4814888" y="4068763"/>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D3</a:t>
            </a:r>
          </a:p>
        </p:txBody>
      </p:sp>
      <p:sp>
        <p:nvSpPr>
          <p:cNvPr id="21518" name="Line 14"/>
          <p:cNvSpPr>
            <a:spLocks noChangeShapeType="1"/>
          </p:cNvSpPr>
          <p:nvPr/>
        </p:nvSpPr>
        <p:spPr bwMode="auto">
          <a:xfrm flipH="1">
            <a:off x="3516313" y="2757488"/>
            <a:ext cx="6350" cy="1957387"/>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Substitutes and Complements</a:t>
            </a:r>
            <a:endParaRPr lang="en-US"/>
          </a:p>
        </p:txBody>
      </p:sp>
      <p:sp>
        <p:nvSpPr>
          <p:cNvPr id="22531" name="Rectangle 3"/>
          <p:cNvSpPr>
            <a:spLocks noGrp="1" noChangeArrowheads="1"/>
          </p:cNvSpPr>
          <p:nvPr>
            <p:ph idx="1"/>
          </p:nvPr>
        </p:nvSpPr>
        <p:spPr/>
        <p:txBody>
          <a:bodyPr/>
          <a:lstStyle/>
          <a:p>
            <a:r>
              <a:rPr lang="en-GB" sz="2400">
                <a:solidFill>
                  <a:schemeClr val="accent2"/>
                </a:solidFill>
              </a:rPr>
              <a:t>Substitutes are goods in competitive demand</a:t>
            </a:r>
            <a:r>
              <a:rPr lang="en-GB" sz="2400"/>
              <a:t> </a:t>
            </a:r>
          </a:p>
          <a:p>
            <a:pPr lvl="1"/>
            <a:r>
              <a:rPr lang="en-GB" sz="2400"/>
              <a:t>They are replacements for another product</a:t>
            </a:r>
          </a:p>
          <a:p>
            <a:pPr lvl="1"/>
            <a:r>
              <a:rPr lang="en-GB" sz="2400"/>
              <a:t>For example, a rise in the price of Esso petrol (other factors held constant) should cause a substitution effect away from Esso towards Shell or other competing brands</a:t>
            </a:r>
          </a:p>
          <a:p>
            <a:r>
              <a:rPr lang="en-GB" sz="2400">
                <a:solidFill>
                  <a:schemeClr val="accent2"/>
                </a:solidFill>
              </a:rPr>
              <a:t>Complements are said to be in joint demand</a:t>
            </a:r>
          </a:p>
          <a:p>
            <a:pPr lvl="1"/>
            <a:r>
              <a:rPr lang="en-GB" sz="2400"/>
              <a:t>Examples include: fish and chips, DVD players and DVDs, iron ore and steel</a:t>
            </a:r>
          </a:p>
          <a:p>
            <a:pPr lvl="1"/>
            <a:r>
              <a:rPr lang="en-GB" sz="2400"/>
              <a:t>A rise in the price of a complement to Good X should cause a fall in the demand for X</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a:t>Normal and Inferior Goods</a:t>
            </a:r>
            <a:endParaRPr lang="en-US"/>
          </a:p>
        </p:txBody>
      </p:sp>
      <p:sp>
        <p:nvSpPr>
          <p:cNvPr id="32771" name="Rectangle 3"/>
          <p:cNvSpPr>
            <a:spLocks noGrp="1" noChangeArrowheads="1"/>
          </p:cNvSpPr>
          <p:nvPr>
            <p:ph idx="1"/>
          </p:nvPr>
        </p:nvSpPr>
        <p:spPr/>
        <p:txBody>
          <a:bodyPr/>
          <a:lstStyle/>
          <a:p>
            <a:pPr>
              <a:spcBef>
                <a:spcPct val="50000"/>
              </a:spcBef>
            </a:pPr>
            <a:r>
              <a:rPr lang="en-US" sz="2400"/>
              <a:t>For </a:t>
            </a:r>
            <a:r>
              <a:rPr lang="en-US" sz="2400">
                <a:solidFill>
                  <a:schemeClr val="accent2"/>
                </a:solidFill>
              </a:rPr>
              <a:t>normal products</a:t>
            </a:r>
            <a:r>
              <a:rPr lang="en-US" sz="2400"/>
              <a:t>, more is demanded as income rises, and less as income falls</a:t>
            </a:r>
          </a:p>
          <a:p>
            <a:pPr>
              <a:spcBef>
                <a:spcPct val="50000"/>
              </a:spcBef>
            </a:pPr>
            <a:r>
              <a:rPr lang="en-US" sz="2400"/>
              <a:t>There are exceptions called </a:t>
            </a:r>
            <a:r>
              <a:rPr lang="en-US" sz="2400">
                <a:solidFill>
                  <a:schemeClr val="accent2"/>
                </a:solidFill>
              </a:rPr>
              <a:t>inferior products</a:t>
            </a:r>
            <a:endParaRPr lang="en-US" sz="2400"/>
          </a:p>
          <a:p>
            <a:pPr>
              <a:spcBef>
                <a:spcPct val="50000"/>
              </a:spcBef>
            </a:pPr>
            <a:r>
              <a:rPr lang="en-US" sz="2400"/>
              <a:t>They are often cheaper poorer quality substitutes for some other good.  Examples include black-and-white television sets, cigarettes, white bread and several other basic foods. </a:t>
            </a:r>
          </a:p>
          <a:p>
            <a:pPr>
              <a:spcBef>
                <a:spcPct val="50000"/>
              </a:spcBef>
            </a:pPr>
            <a:r>
              <a:rPr lang="en-US" sz="2400"/>
              <a:t>With a higher income a consumer can switch from the cheaper substitute to preferred alternative</a:t>
            </a:r>
          </a:p>
          <a:p>
            <a:pPr>
              <a:spcBef>
                <a:spcPct val="50000"/>
              </a:spcBef>
            </a:pPr>
            <a:r>
              <a:rPr lang="en-US" sz="2400"/>
              <a:t>As a result, less of the inferior product is demanded at higher levels of income</a:t>
            </a:r>
          </a:p>
          <a:p>
            <a:pPr>
              <a:spcBef>
                <a:spcPct val="50000"/>
              </a:spcBef>
            </a:pP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t>Changes in the Price of Substitutes</a:t>
            </a:r>
            <a:endParaRPr lang="en-US"/>
          </a:p>
        </p:txBody>
      </p:sp>
      <p:sp>
        <p:nvSpPr>
          <p:cNvPr id="23555" name="Line 3"/>
          <p:cNvSpPr>
            <a:spLocks noChangeShapeType="1"/>
          </p:cNvSpPr>
          <p:nvPr/>
        </p:nvSpPr>
        <p:spPr bwMode="auto">
          <a:xfrm flipV="1">
            <a:off x="12525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6" name="Line 4"/>
          <p:cNvSpPr>
            <a:spLocks noChangeShapeType="1"/>
          </p:cNvSpPr>
          <p:nvPr/>
        </p:nvSpPr>
        <p:spPr bwMode="auto">
          <a:xfrm>
            <a:off x="1258888" y="4660900"/>
            <a:ext cx="3389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57" name="Line 5"/>
          <p:cNvSpPr>
            <a:spLocks noChangeShapeType="1"/>
          </p:cNvSpPr>
          <p:nvPr/>
        </p:nvSpPr>
        <p:spPr bwMode="auto">
          <a:xfrm>
            <a:off x="16859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8" name="Line 6"/>
          <p:cNvSpPr>
            <a:spLocks noChangeShapeType="1"/>
          </p:cNvSpPr>
          <p:nvPr/>
        </p:nvSpPr>
        <p:spPr bwMode="auto">
          <a:xfrm>
            <a:off x="1243013" y="3354388"/>
            <a:ext cx="1928812"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59" name="Line 7"/>
          <p:cNvSpPr>
            <a:spLocks noChangeShapeType="1"/>
          </p:cNvSpPr>
          <p:nvPr/>
        </p:nvSpPr>
        <p:spPr bwMode="auto">
          <a:xfrm>
            <a:off x="31496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60" name="Text Box 8"/>
          <p:cNvSpPr txBox="1">
            <a:spLocks noChangeArrowheads="1"/>
          </p:cNvSpPr>
          <p:nvPr/>
        </p:nvSpPr>
        <p:spPr bwMode="auto">
          <a:xfrm>
            <a:off x="8604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3561" name="Text Box 9"/>
          <p:cNvSpPr txBox="1">
            <a:spLocks noChangeArrowheads="1"/>
          </p:cNvSpPr>
          <p:nvPr/>
        </p:nvSpPr>
        <p:spPr bwMode="auto">
          <a:xfrm>
            <a:off x="28590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3562" name="Text Box 10"/>
          <p:cNvSpPr txBox="1">
            <a:spLocks noChangeArrowheads="1"/>
          </p:cNvSpPr>
          <p:nvPr/>
        </p:nvSpPr>
        <p:spPr bwMode="auto">
          <a:xfrm>
            <a:off x="2386013"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Q2</a:t>
            </a:r>
          </a:p>
        </p:txBody>
      </p:sp>
      <p:sp>
        <p:nvSpPr>
          <p:cNvPr id="23563" name="Text Box 11"/>
          <p:cNvSpPr txBox="1">
            <a:spLocks noChangeArrowheads="1"/>
          </p:cNvSpPr>
          <p:nvPr/>
        </p:nvSpPr>
        <p:spPr bwMode="auto">
          <a:xfrm>
            <a:off x="3762375" y="4022725"/>
            <a:ext cx="9032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Demand</a:t>
            </a:r>
          </a:p>
        </p:txBody>
      </p:sp>
      <p:sp>
        <p:nvSpPr>
          <p:cNvPr id="23564" name="Text Box 12"/>
          <p:cNvSpPr txBox="1">
            <a:spLocks noChangeArrowheads="1"/>
          </p:cNvSpPr>
          <p:nvPr/>
        </p:nvSpPr>
        <p:spPr bwMode="auto">
          <a:xfrm>
            <a:off x="3694113" y="4735513"/>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3565" name="Text Box 13"/>
          <p:cNvSpPr txBox="1">
            <a:spLocks noChangeArrowheads="1"/>
          </p:cNvSpPr>
          <p:nvPr/>
        </p:nvSpPr>
        <p:spPr bwMode="auto">
          <a:xfrm>
            <a:off x="368300" y="1470025"/>
            <a:ext cx="825500"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a:t>
            </a:r>
          </a:p>
          <a:p>
            <a:pPr algn="ctr" eaLnBrk="0" hangingPunct="0"/>
            <a:r>
              <a:rPr lang="en-US" altLang="en-US" sz="1000" b="1">
                <a:solidFill>
                  <a:schemeClr val="accent2"/>
                </a:solidFill>
                <a:latin typeface="Trebuchet MS" pitchFamily="34" charset="0"/>
              </a:rPr>
              <a:t>Texaco petrol</a:t>
            </a:r>
          </a:p>
        </p:txBody>
      </p:sp>
      <p:sp>
        <p:nvSpPr>
          <p:cNvPr id="23566" name="AutoShape 14"/>
          <p:cNvSpPr>
            <a:spLocks noChangeArrowheads="1"/>
          </p:cNvSpPr>
          <p:nvPr/>
        </p:nvSpPr>
        <p:spPr bwMode="auto">
          <a:xfrm>
            <a:off x="30686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67" name="Line 15"/>
          <p:cNvSpPr>
            <a:spLocks noChangeShapeType="1"/>
          </p:cNvSpPr>
          <p:nvPr/>
        </p:nvSpPr>
        <p:spPr bwMode="auto">
          <a:xfrm>
            <a:off x="7181850" y="3381375"/>
            <a:ext cx="0" cy="1293813"/>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68" name="Line 16"/>
          <p:cNvSpPr>
            <a:spLocks noChangeShapeType="1"/>
          </p:cNvSpPr>
          <p:nvPr/>
        </p:nvSpPr>
        <p:spPr bwMode="auto">
          <a:xfrm flipV="1">
            <a:off x="48847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69" name="Line 17"/>
          <p:cNvSpPr>
            <a:spLocks noChangeShapeType="1"/>
          </p:cNvSpPr>
          <p:nvPr/>
        </p:nvSpPr>
        <p:spPr bwMode="auto">
          <a:xfrm>
            <a:off x="4891088" y="4660900"/>
            <a:ext cx="353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570" name="Line 18"/>
          <p:cNvSpPr>
            <a:spLocks noChangeShapeType="1"/>
          </p:cNvSpPr>
          <p:nvPr/>
        </p:nvSpPr>
        <p:spPr bwMode="auto">
          <a:xfrm>
            <a:off x="53181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1" name="Line 19"/>
          <p:cNvSpPr>
            <a:spLocks noChangeShapeType="1"/>
          </p:cNvSpPr>
          <p:nvPr/>
        </p:nvSpPr>
        <p:spPr bwMode="auto">
          <a:xfrm>
            <a:off x="4875213" y="3354388"/>
            <a:ext cx="23320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2" name="Line 20"/>
          <p:cNvSpPr>
            <a:spLocks noChangeShapeType="1"/>
          </p:cNvSpPr>
          <p:nvPr/>
        </p:nvSpPr>
        <p:spPr bwMode="auto">
          <a:xfrm>
            <a:off x="67818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73" name="Text Box 21"/>
          <p:cNvSpPr txBox="1">
            <a:spLocks noChangeArrowheads="1"/>
          </p:cNvSpPr>
          <p:nvPr/>
        </p:nvSpPr>
        <p:spPr bwMode="auto">
          <a:xfrm>
            <a:off x="44926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3574" name="Text Box 22"/>
          <p:cNvSpPr txBox="1">
            <a:spLocks noChangeArrowheads="1"/>
          </p:cNvSpPr>
          <p:nvPr/>
        </p:nvSpPr>
        <p:spPr bwMode="auto">
          <a:xfrm>
            <a:off x="64912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3575" name="Text Box 23"/>
          <p:cNvSpPr txBox="1">
            <a:spLocks noChangeArrowheads="1"/>
          </p:cNvSpPr>
          <p:nvPr/>
        </p:nvSpPr>
        <p:spPr bwMode="auto">
          <a:xfrm>
            <a:off x="6969125" y="4730750"/>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Q2</a:t>
            </a:r>
          </a:p>
        </p:txBody>
      </p:sp>
      <p:sp>
        <p:nvSpPr>
          <p:cNvPr id="23576" name="AutoShape 24"/>
          <p:cNvSpPr>
            <a:spLocks noChangeArrowheads="1"/>
          </p:cNvSpPr>
          <p:nvPr/>
        </p:nvSpPr>
        <p:spPr bwMode="auto">
          <a:xfrm>
            <a:off x="5403850" y="1663700"/>
            <a:ext cx="184150" cy="274638"/>
          </a:xfrm>
          <a:prstGeom prst="rightArrow">
            <a:avLst>
              <a:gd name="adj1" fmla="val 50000"/>
              <a:gd name="adj2" fmla="val 25000"/>
            </a:avLst>
          </a:prstGeom>
          <a:solidFill>
            <a:schemeClr val="bg1"/>
          </a:solidFill>
          <a:ln w="19050">
            <a:solidFill>
              <a:srgbClr val="0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3577" name="Text Box 25"/>
          <p:cNvSpPr txBox="1">
            <a:spLocks noChangeArrowheads="1"/>
          </p:cNvSpPr>
          <p:nvPr/>
        </p:nvSpPr>
        <p:spPr bwMode="auto">
          <a:xfrm>
            <a:off x="7394575" y="4022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D1</a:t>
            </a:r>
          </a:p>
        </p:txBody>
      </p:sp>
      <p:sp>
        <p:nvSpPr>
          <p:cNvPr id="23578" name="Text Box 26"/>
          <p:cNvSpPr txBox="1">
            <a:spLocks noChangeArrowheads="1"/>
          </p:cNvSpPr>
          <p:nvPr/>
        </p:nvSpPr>
        <p:spPr bwMode="auto">
          <a:xfrm>
            <a:off x="7545388" y="4756150"/>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3579" name="Text Box 27"/>
          <p:cNvSpPr txBox="1">
            <a:spLocks noChangeArrowheads="1"/>
          </p:cNvSpPr>
          <p:nvPr/>
        </p:nvSpPr>
        <p:spPr bwMode="auto">
          <a:xfrm>
            <a:off x="4067175" y="1470025"/>
            <a:ext cx="746125"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Shell petrol</a:t>
            </a:r>
          </a:p>
        </p:txBody>
      </p:sp>
      <p:sp>
        <p:nvSpPr>
          <p:cNvPr id="23580" name="AutoShape 28"/>
          <p:cNvSpPr>
            <a:spLocks noChangeArrowheads="1"/>
          </p:cNvSpPr>
          <p:nvPr/>
        </p:nvSpPr>
        <p:spPr bwMode="auto">
          <a:xfrm>
            <a:off x="67008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1" name="Line 29"/>
          <p:cNvSpPr>
            <a:spLocks noChangeShapeType="1"/>
          </p:cNvSpPr>
          <p:nvPr/>
        </p:nvSpPr>
        <p:spPr bwMode="auto">
          <a:xfrm>
            <a:off x="5626100" y="1774825"/>
            <a:ext cx="2155825" cy="2154238"/>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2" name="AutoShape 30"/>
          <p:cNvSpPr>
            <a:spLocks noChangeArrowheads="1"/>
          </p:cNvSpPr>
          <p:nvPr/>
        </p:nvSpPr>
        <p:spPr bwMode="auto">
          <a:xfrm>
            <a:off x="7115175" y="3286125"/>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4" name="Line 32"/>
          <p:cNvSpPr>
            <a:spLocks noChangeShapeType="1"/>
          </p:cNvSpPr>
          <p:nvPr/>
        </p:nvSpPr>
        <p:spPr bwMode="auto">
          <a:xfrm>
            <a:off x="1249363" y="2789238"/>
            <a:ext cx="13414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5" name="Line 33"/>
          <p:cNvSpPr>
            <a:spLocks noChangeShapeType="1"/>
          </p:cNvSpPr>
          <p:nvPr/>
        </p:nvSpPr>
        <p:spPr bwMode="auto">
          <a:xfrm>
            <a:off x="2593975" y="2805113"/>
            <a:ext cx="0" cy="1862137"/>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3586" name="Text Box 34"/>
          <p:cNvSpPr txBox="1">
            <a:spLocks noChangeArrowheads="1"/>
          </p:cNvSpPr>
          <p:nvPr/>
        </p:nvSpPr>
        <p:spPr bwMode="auto">
          <a:xfrm>
            <a:off x="860425" y="263525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P2</a:t>
            </a:r>
          </a:p>
        </p:txBody>
      </p:sp>
      <p:sp>
        <p:nvSpPr>
          <p:cNvPr id="23587" name="AutoShape 35"/>
          <p:cNvSpPr>
            <a:spLocks noChangeArrowheads="1"/>
          </p:cNvSpPr>
          <p:nvPr/>
        </p:nvSpPr>
        <p:spPr bwMode="auto">
          <a:xfrm>
            <a:off x="2497138" y="2713038"/>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3588" name="Text Box 36"/>
          <p:cNvSpPr txBox="1">
            <a:spLocks noChangeArrowheads="1"/>
          </p:cNvSpPr>
          <p:nvPr/>
        </p:nvSpPr>
        <p:spPr bwMode="auto">
          <a:xfrm>
            <a:off x="7705725" y="3895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D2</a:t>
            </a:r>
          </a:p>
        </p:txBody>
      </p:sp>
      <p:sp>
        <p:nvSpPr>
          <p:cNvPr id="23589" name="AutoShape 37"/>
          <p:cNvSpPr>
            <a:spLocks noChangeArrowheads="1"/>
          </p:cNvSpPr>
          <p:nvPr/>
        </p:nvSpPr>
        <p:spPr bwMode="auto">
          <a:xfrm>
            <a:off x="695325" y="2778125"/>
            <a:ext cx="225425" cy="546100"/>
          </a:xfrm>
          <a:prstGeom prst="upArrow">
            <a:avLst>
              <a:gd name="adj1" fmla="val 50000"/>
              <a:gd name="adj2" fmla="val 60563"/>
            </a:avLst>
          </a:prstGeom>
          <a:solidFill>
            <a:schemeClr val="bg1"/>
          </a:solidFill>
          <a:ln w="15875">
            <a:solidFill>
              <a:srgbClr val="333399"/>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Functions of Prices</a:t>
            </a:r>
            <a:endParaRPr lang="en-US"/>
          </a:p>
        </p:txBody>
      </p:sp>
      <p:sp>
        <p:nvSpPr>
          <p:cNvPr id="8195" name="Rectangle 3"/>
          <p:cNvSpPr>
            <a:spLocks noGrp="1" noChangeArrowheads="1"/>
          </p:cNvSpPr>
          <p:nvPr>
            <p:ph idx="1"/>
          </p:nvPr>
        </p:nvSpPr>
        <p:spPr/>
        <p:txBody>
          <a:bodyPr>
            <a:normAutofit fontScale="92500" lnSpcReduction="20000"/>
          </a:bodyPr>
          <a:lstStyle/>
          <a:p>
            <a:r>
              <a:rPr lang="en-GB" sz="2800" dirty="0">
                <a:solidFill>
                  <a:schemeClr val="accent2"/>
                </a:solidFill>
              </a:rPr>
              <a:t>The Price Mechanism</a:t>
            </a:r>
          </a:p>
          <a:p>
            <a:pPr lvl="1"/>
            <a:r>
              <a:rPr lang="en-GB" sz="2000" dirty="0"/>
              <a:t>Prices provide the main method through which scarce resources are allocated between competing uses in virtually all modern economies</a:t>
            </a:r>
          </a:p>
          <a:p>
            <a:r>
              <a:rPr lang="en-GB" sz="2800" dirty="0">
                <a:solidFill>
                  <a:schemeClr val="accent2"/>
                </a:solidFill>
              </a:rPr>
              <a:t>The Price Mechanism</a:t>
            </a:r>
          </a:p>
          <a:p>
            <a:pPr lvl="1"/>
            <a:r>
              <a:rPr lang="en-GB" sz="2000" dirty="0" smtClean="0"/>
              <a:t>Prices </a:t>
            </a:r>
            <a:r>
              <a:rPr lang="en-GB" sz="2000" dirty="0"/>
              <a:t>signal what is available, conveying </a:t>
            </a:r>
            <a:r>
              <a:rPr lang="en-GB" sz="2000" dirty="0">
                <a:solidFill>
                  <a:schemeClr val="accent2"/>
                </a:solidFill>
              </a:rPr>
              <a:t>information</a:t>
            </a:r>
            <a:r>
              <a:rPr lang="en-GB" sz="2000" dirty="0"/>
              <a:t> to producers and consumers alike</a:t>
            </a:r>
          </a:p>
          <a:p>
            <a:pPr lvl="1"/>
            <a:r>
              <a:rPr lang="en-GB" sz="2000" dirty="0"/>
              <a:t>If prices signal wrong or misleading information, then markets may perform inefficiently or break down completely</a:t>
            </a:r>
          </a:p>
          <a:p>
            <a:r>
              <a:rPr lang="en-GB" sz="2800" dirty="0">
                <a:solidFill>
                  <a:schemeClr val="accent2"/>
                </a:solidFill>
              </a:rPr>
              <a:t>The Incentive Function</a:t>
            </a:r>
          </a:p>
          <a:p>
            <a:pPr lvl="1"/>
            <a:r>
              <a:rPr lang="en-GB" sz="2000" dirty="0"/>
              <a:t>Prices create </a:t>
            </a:r>
            <a:r>
              <a:rPr lang="en-GB" sz="2000" dirty="0">
                <a:solidFill>
                  <a:schemeClr val="accent2"/>
                </a:solidFill>
              </a:rPr>
              <a:t>incentives</a:t>
            </a:r>
            <a:r>
              <a:rPr lang="en-GB" sz="2000" dirty="0"/>
              <a:t> for agents to behave in ways consistent with their </a:t>
            </a:r>
            <a:r>
              <a:rPr lang="en-GB" sz="2000" dirty="0">
                <a:solidFill>
                  <a:schemeClr val="accent2"/>
                </a:solidFill>
              </a:rPr>
              <a:t>self-interest</a:t>
            </a:r>
            <a:r>
              <a:rPr lang="en-GB" sz="2000" dirty="0"/>
              <a:t>. For example, the rising price of a good may:</a:t>
            </a:r>
          </a:p>
          <a:p>
            <a:pPr lvl="2"/>
            <a:r>
              <a:rPr lang="en-GB" sz="1800" dirty="0"/>
              <a:t>Result in a firm expanding production of that good in its pursuit of profit-maximisation</a:t>
            </a:r>
          </a:p>
          <a:p>
            <a:pPr lvl="2"/>
            <a:r>
              <a:rPr lang="en-GB" sz="1800" dirty="0"/>
              <a:t>Result in a consumer contracting demand as she tries to maximise her overall ‘utility’ with her limited income</a:t>
            </a:r>
          </a:p>
          <a:p>
            <a:endParaRPr lang="en-US" sz="28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GB"/>
              <a:t>Changes in the Price of Complements</a:t>
            </a:r>
            <a:endParaRPr lang="en-US"/>
          </a:p>
        </p:txBody>
      </p:sp>
      <p:sp>
        <p:nvSpPr>
          <p:cNvPr id="24579" name="Line 3"/>
          <p:cNvSpPr>
            <a:spLocks noChangeShapeType="1"/>
          </p:cNvSpPr>
          <p:nvPr/>
        </p:nvSpPr>
        <p:spPr bwMode="auto">
          <a:xfrm flipV="1">
            <a:off x="12525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80" name="Line 4"/>
          <p:cNvSpPr>
            <a:spLocks noChangeShapeType="1"/>
          </p:cNvSpPr>
          <p:nvPr/>
        </p:nvSpPr>
        <p:spPr bwMode="auto">
          <a:xfrm>
            <a:off x="1258888" y="4660900"/>
            <a:ext cx="3389312"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81" name="Line 5"/>
          <p:cNvSpPr>
            <a:spLocks noChangeShapeType="1"/>
          </p:cNvSpPr>
          <p:nvPr/>
        </p:nvSpPr>
        <p:spPr bwMode="auto">
          <a:xfrm>
            <a:off x="16859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2" name="Line 6"/>
          <p:cNvSpPr>
            <a:spLocks noChangeShapeType="1"/>
          </p:cNvSpPr>
          <p:nvPr/>
        </p:nvSpPr>
        <p:spPr bwMode="auto">
          <a:xfrm>
            <a:off x="1243013" y="3354388"/>
            <a:ext cx="1928812"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3" name="Line 7"/>
          <p:cNvSpPr>
            <a:spLocks noChangeShapeType="1"/>
          </p:cNvSpPr>
          <p:nvPr/>
        </p:nvSpPr>
        <p:spPr bwMode="auto">
          <a:xfrm>
            <a:off x="31496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84" name="Text Box 8"/>
          <p:cNvSpPr txBox="1">
            <a:spLocks noChangeArrowheads="1"/>
          </p:cNvSpPr>
          <p:nvPr/>
        </p:nvSpPr>
        <p:spPr bwMode="auto">
          <a:xfrm>
            <a:off x="8604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P2</a:t>
            </a:r>
          </a:p>
        </p:txBody>
      </p:sp>
      <p:sp>
        <p:nvSpPr>
          <p:cNvPr id="24585" name="Text Box 9"/>
          <p:cNvSpPr txBox="1">
            <a:spLocks noChangeArrowheads="1"/>
          </p:cNvSpPr>
          <p:nvPr/>
        </p:nvSpPr>
        <p:spPr bwMode="auto">
          <a:xfrm>
            <a:off x="28590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86" name="Text Box 10"/>
          <p:cNvSpPr txBox="1">
            <a:spLocks noChangeArrowheads="1"/>
          </p:cNvSpPr>
          <p:nvPr/>
        </p:nvSpPr>
        <p:spPr bwMode="auto">
          <a:xfrm>
            <a:off x="2386013"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87" name="Text Box 11"/>
          <p:cNvSpPr txBox="1">
            <a:spLocks noChangeArrowheads="1"/>
          </p:cNvSpPr>
          <p:nvPr/>
        </p:nvSpPr>
        <p:spPr bwMode="auto">
          <a:xfrm>
            <a:off x="3762375" y="4022725"/>
            <a:ext cx="903288"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Demand</a:t>
            </a:r>
          </a:p>
        </p:txBody>
      </p:sp>
      <p:sp>
        <p:nvSpPr>
          <p:cNvPr id="24588" name="Text Box 12"/>
          <p:cNvSpPr txBox="1">
            <a:spLocks noChangeArrowheads="1"/>
          </p:cNvSpPr>
          <p:nvPr/>
        </p:nvSpPr>
        <p:spPr bwMode="auto">
          <a:xfrm>
            <a:off x="3694113" y="4735513"/>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4589" name="Text Box 13"/>
          <p:cNvSpPr txBox="1">
            <a:spLocks noChangeArrowheads="1"/>
          </p:cNvSpPr>
          <p:nvPr/>
        </p:nvSpPr>
        <p:spPr bwMode="auto">
          <a:xfrm>
            <a:off x="368300" y="1470025"/>
            <a:ext cx="825500" cy="5556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DVD Players</a:t>
            </a:r>
          </a:p>
        </p:txBody>
      </p:sp>
      <p:sp>
        <p:nvSpPr>
          <p:cNvPr id="24590" name="AutoShape 14"/>
          <p:cNvSpPr>
            <a:spLocks noChangeArrowheads="1"/>
          </p:cNvSpPr>
          <p:nvPr/>
        </p:nvSpPr>
        <p:spPr bwMode="auto">
          <a:xfrm>
            <a:off x="30686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591" name="Line 15"/>
          <p:cNvSpPr>
            <a:spLocks noChangeShapeType="1"/>
          </p:cNvSpPr>
          <p:nvPr/>
        </p:nvSpPr>
        <p:spPr bwMode="auto">
          <a:xfrm>
            <a:off x="7699375" y="336073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2" name="Line 16"/>
          <p:cNvSpPr>
            <a:spLocks noChangeShapeType="1"/>
          </p:cNvSpPr>
          <p:nvPr/>
        </p:nvSpPr>
        <p:spPr bwMode="auto">
          <a:xfrm flipV="1">
            <a:off x="4884738" y="1384300"/>
            <a:ext cx="0" cy="32766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3" name="Line 17"/>
          <p:cNvSpPr>
            <a:spLocks noChangeShapeType="1"/>
          </p:cNvSpPr>
          <p:nvPr/>
        </p:nvSpPr>
        <p:spPr bwMode="auto">
          <a:xfrm>
            <a:off x="4891088" y="4660900"/>
            <a:ext cx="353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94" name="Line 18"/>
          <p:cNvSpPr>
            <a:spLocks noChangeShapeType="1"/>
          </p:cNvSpPr>
          <p:nvPr/>
        </p:nvSpPr>
        <p:spPr bwMode="auto">
          <a:xfrm>
            <a:off x="5318125" y="1878013"/>
            <a:ext cx="2155825" cy="2154237"/>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5" name="Line 19"/>
          <p:cNvSpPr>
            <a:spLocks noChangeShapeType="1"/>
          </p:cNvSpPr>
          <p:nvPr/>
        </p:nvSpPr>
        <p:spPr bwMode="auto">
          <a:xfrm>
            <a:off x="4875213" y="3354388"/>
            <a:ext cx="2806700"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6" name="Line 20"/>
          <p:cNvSpPr>
            <a:spLocks noChangeShapeType="1"/>
          </p:cNvSpPr>
          <p:nvPr/>
        </p:nvSpPr>
        <p:spPr bwMode="auto">
          <a:xfrm>
            <a:off x="6781800" y="3354388"/>
            <a:ext cx="0" cy="1293812"/>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597" name="Text Box 21"/>
          <p:cNvSpPr txBox="1">
            <a:spLocks noChangeArrowheads="1"/>
          </p:cNvSpPr>
          <p:nvPr/>
        </p:nvSpPr>
        <p:spPr bwMode="auto">
          <a:xfrm>
            <a:off x="4492625" y="325120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4598" name="Text Box 22"/>
          <p:cNvSpPr txBox="1">
            <a:spLocks noChangeArrowheads="1"/>
          </p:cNvSpPr>
          <p:nvPr/>
        </p:nvSpPr>
        <p:spPr bwMode="auto">
          <a:xfrm>
            <a:off x="6491288" y="4716463"/>
            <a:ext cx="574675"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Q1</a:t>
            </a:r>
          </a:p>
        </p:txBody>
      </p:sp>
      <p:sp>
        <p:nvSpPr>
          <p:cNvPr id="24599" name="AutoShape 23"/>
          <p:cNvSpPr>
            <a:spLocks noChangeArrowheads="1"/>
          </p:cNvSpPr>
          <p:nvPr/>
        </p:nvSpPr>
        <p:spPr bwMode="auto">
          <a:xfrm>
            <a:off x="5403850" y="1663700"/>
            <a:ext cx="615950" cy="274638"/>
          </a:xfrm>
          <a:prstGeom prst="rightArrow">
            <a:avLst>
              <a:gd name="adj1" fmla="val 50000"/>
              <a:gd name="adj2" fmla="val 56069"/>
            </a:avLst>
          </a:prstGeom>
          <a:solidFill>
            <a:schemeClr val="bg1"/>
          </a:solidFill>
          <a:ln w="19050">
            <a:solidFill>
              <a:srgbClr val="00008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GB"/>
          </a:p>
        </p:txBody>
      </p:sp>
      <p:sp>
        <p:nvSpPr>
          <p:cNvPr id="24600" name="Text Box 24"/>
          <p:cNvSpPr txBox="1">
            <a:spLocks noChangeArrowheads="1"/>
          </p:cNvSpPr>
          <p:nvPr/>
        </p:nvSpPr>
        <p:spPr bwMode="auto">
          <a:xfrm>
            <a:off x="7375525" y="4022725"/>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D1</a:t>
            </a:r>
          </a:p>
        </p:txBody>
      </p:sp>
      <p:sp>
        <p:nvSpPr>
          <p:cNvPr id="24601" name="Text Box 25"/>
          <p:cNvSpPr txBox="1">
            <a:spLocks noChangeArrowheads="1"/>
          </p:cNvSpPr>
          <p:nvPr/>
        </p:nvSpPr>
        <p:spPr bwMode="auto">
          <a:xfrm>
            <a:off x="7545388" y="4756150"/>
            <a:ext cx="8255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Output (Q)</a:t>
            </a:r>
          </a:p>
        </p:txBody>
      </p:sp>
      <p:sp>
        <p:nvSpPr>
          <p:cNvPr id="24602" name="Text Box 26"/>
          <p:cNvSpPr txBox="1">
            <a:spLocks noChangeArrowheads="1"/>
          </p:cNvSpPr>
          <p:nvPr/>
        </p:nvSpPr>
        <p:spPr bwMode="auto">
          <a:xfrm>
            <a:off x="4067175" y="1470025"/>
            <a:ext cx="746125" cy="7080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 of Pre-recorded DVDs</a:t>
            </a:r>
          </a:p>
        </p:txBody>
      </p:sp>
      <p:sp>
        <p:nvSpPr>
          <p:cNvPr id="24603" name="AutoShape 27"/>
          <p:cNvSpPr>
            <a:spLocks noChangeArrowheads="1"/>
          </p:cNvSpPr>
          <p:nvPr/>
        </p:nvSpPr>
        <p:spPr bwMode="auto">
          <a:xfrm>
            <a:off x="6700838" y="3282950"/>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04" name="Line 28"/>
          <p:cNvSpPr>
            <a:spLocks noChangeShapeType="1"/>
          </p:cNvSpPr>
          <p:nvPr/>
        </p:nvSpPr>
        <p:spPr bwMode="auto">
          <a:xfrm>
            <a:off x="6043613" y="1689100"/>
            <a:ext cx="2155825" cy="2154238"/>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5" name="AutoShape 29"/>
          <p:cNvSpPr>
            <a:spLocks noChangeArrowheads="1"/>
          </p:cNvSpPr>
          <p:nvPr/>
        </p:nvSpPr>
        <p:spPr bwMode="auto">
          <a:xfrm>
            <a:off x="7618413" y="3279775"/>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06" name="Line 30"/>
          <p:cNvSpPr>
            <a:spLocks noChangeShapeType="1"/>
          </p:cNvSpPr>
          <p:nvPr/>
        </p:nvSpPr>
        <p:spPr bwMode="auto">
          <a:xfrm>
            <a:off x="1249363" y="2789238"/>
            <a:ext cx="1341437" cy="0"/>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7" name="Line 31"/>
          <p:cNvSpPr>
            <a:spLocks noChangeShapeType="1"/>
          </p:cNvSpPr>
          <p:nvPr/>
        </p:nvSpPr>
        <p:spPr bwMode="auto">
          <a:xfrm>
            <a:off x="2593975" y="2805113"/>
            <a:ext cx="0" cy="1862137"/>
          </a:xfrm>
          <a:prstGeom prst="line">
            <a:avLst/>
          </a:prstGeom>
          <a:noFill/>
          <a:ln w="1905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24608" name="Text Box 32"/>
          <p:cNvSpPr txBox="1">
            <a:spLocks noChangeArrowheads="1"/>
          </p:cNvSpPr>
          <p:nvPr/>
        </p:nvSpPr>
        <p:spPr bwMode="auto">
          <a:xfrm>
            <a:off x="860425" y="2635250"/>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P1</a:t>
            </a:r>
          </a:p>
        </p:txBody>
      </p:sp>
      <p:sp>
        <p:nvSpPr>
          <p:cNvPr id="24609" name="AutoShape 33"/>
          <p:cNvSpPr>
            <a:spLocks noChangeArrowheads="1"/>
          </p:cNvSpPr>
          <p:nvPr/>
        </p:nvSpPr>
        <p:spPr bwMode="auto">
          <a:xfrm>
            <a:off x="2497138" y="2713038"/>
            <a:ext cx="152400" cy="152400"/>
          </a:xfrm>
          <a:prstGeom prst="octagon">
            <a:avLst>
              <a:gd name="adj" fmla="val 29287"/>
            </a:avLst>
          </a:prstGeom>
          <a:solidFill>
            <a:srgbClr val="339966"/>
          </a:solidFill>
          <a:ln>
            <a:noFill/>
          </a:ln>
          <a:effectLst>
            <a:prstShdw prst="shdw17" dist="17961" dir="2700000">
              <a:schemeClr val="bg2"/>
            </a:prstShdw>
          </a:effectLst>
          <a:extLst>
            <a:ext uri="{91240B29-F687-4F45-9708-019B960494DF}">
              <a14:hiddenLine xmlns:a14="http://schemas.microsoft.com/office/drawing/2010/main" w="19050">
                <a:solidFill>
                  <a:srgbClr val="FF0000"/>
                </a:solidFill>
                <a:prstDash val="sysDot"/>
                <a:miter lim="800000"/>
                <a:headEnd/>
                <a:tailEnd/>
              </a14:hiddenLine>
            </a:ext>
          </a:extLst>
        </p:spPr>
        <p:txBody>
          <a:bodyPr wrap="none" anchor="ctr">
            <a:spAutoFit/>
          </a:bodyPr>
          <a:lstStyle/>
          <a:p>
            <a:endParaRPr lang="en-GB"/>
          </a:p>
        </p:txBody>
      </p:sp>
      <p:sp>
        <p:nvSpPr>
          <p:cNvPr id="24610" name="Text Box 34"/>
          <p:cNvSpPr txBox="1">
            <a:spLocks noChangeArrowheads="1"/>
          </p:cNvSpPr>
          <p:nvPr/>
        </p:nvSpPr>
        <p:spPr bwMode="auto">
          <a:xfrm>
            <a:off x="8102600" y="3875088"/>
            <a:ext cx="457200" cy="304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rgbClr val="FF0000"/>
                </a:solidFill>
                <a:prstDash val="sysDot"/>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1400" b="1">
                <a:solidFill>
                  <a:schemeClr val="accent2"/>
                </a:solidFill>
                <a:latin typeface="Trebuchet MS" pitchFamily="34" charset="0"/>
              </a:rPr>
              <a:t>D2</a:t>
            </a:r>
          </a:p>
        </p:txBody>
      </p:sp>
      <p:sp>
        <p:nvSpPr>
          <p:cNvPr id="24611" name="AutoShape 35"/>
          <p:cNvSpPr>
            <a:spLocks noChangeArrowheads="1"/>
          </p:cNvSpPr>
          <p:nvPr/>
        </p:nvSpPr>
        <p:spPr bwMode="auto">
          <a:xfrm>
            <a:off x="666750" y="2759075"/>
            <a:ext cx="233363" cy="638175"/>
          </a:xfrm>
          <a:prstGeom prst="downArrow">
            <a:avLst>
              <a:gd name="adj1" fmla="val 50000"/>
              <a:gd name="adj2" fmla="val 68367"/>
            </a:avLst>
          </a:prstGeom>
          <a:solidFill>
            <a:schemeClr val="bg1"/>
          </a:solidFill>
          <a:ln w="1905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r>
              <a:rPr lang="en-GB" dirty="0"/>
              <a:t>Factors Affecting Market Demand for Beef</a:t>
            </a:r>
          </a:p>
        </p:txBody>
      </p:sp>
      <p:sp>
        <p:nvSpPr>
          <p:cNvPr id="25603" name="Rectangle 3"/>
          <p:cNvSpPr>
            <a:spLocks noGrp="1" noChangeArrowheads="1"/>
          </p:cNvSpPr>
          <p:nvPr>
            <p:ph idx="1"/>
          </p:nvPr>
        </p:nvSpPr>
        <p:spPr>
          <a:xfrm>
            <a:off x="395536" y="1412776"/>
            <a:ext cx="8001000" cy="4419600"/>
          </a:xfrm>
        </p:spPr>
        <p:txBody>
          <a:bodyPr/>
          <a:lstStyle/>
          <a:p>
            <a:pPr>
              <a:spcBef>
                <a:spcPct val="50000"/>
              </a:spcBef>
            </a:pPr>
            <a:r>
              <a:rPr lang="en-GB" sz="2400" dirty="0"/>
              <a:t>These are factors other than the price of beef itself</a:t>
            </a:r>
          </a:p>
          <a:p>
            <a:pPr>
              <a:spcBef>
                <a:spcPct val="50000"/>
              </a:spcBef>
            </a:pPr>
            <a:r>
              <a:rPr lang="en-GB" sz="2400" dirty="0"/>
              <a:t>Fall in consumer incomes (real purchasing power)</a:t>
            </a:r>
          </a:p>
          <a:p>
            <a:pPr>
              <a:spcBef>
                <a:spcPct val="50000"/>
              </a:spcBef>
            </a:pPr>
            <a:r>
              <a:rPr lang="en-GB" sz="2400" dirty="0"/>
              <a:t>An increase in the price of chicken ( a substitute)</a:t>
            </a:r>
          </a:p>
          <a:p>
            <a:pPr>
              <a:spcBef>
                <a:spcPct val="50000"/>
              </a:spcBef>
            </a:pPr>
            <a:r>
              <a:rPr lang="en-GB" sz="2400" dirty="0"/>
              <a:t>A government tax on hamburger producers</a:t>
            </a:r>
          </a:p>
          <a:p>
            <a:pPr>
              <a:spcBef>
                <a:spcPct val="50000"/>
              </a:spcBef>
            </a:pPr>
            <a:r>
              <a:rPr lang="en-GB" sz="2400" dirty="0"/>
              <a:t>A successful advertising campaign</a:t>
            </a:r>
          </a:p>
          <a:p>
            <a:pPr>
              <a:spcBef>
                <a:spcPct val="50000"/>
              </a:spcBef>
            </a:pPr>
            <a:r>
              <a:rPr lang="en-GB" sz="2400" dirty="0"/>
              <a:t>Rise in the price of Yorkshire Puddings</a:t>
            </a:r>
          </a:p>
          <a:p>
            <a:pPr>
              <a:spcBef>
                <a:spcPct val="50000"/>
              </a:spcBef>
            </a:pPr>
            <a:r>
              <a:rPr lang="en-GB" sz="2400" dirty="0"/>
              <a:t>A fall in the price of lamb</a:t>
            </a:r>
          </a:p>
          <a:p>
            <a:pPr>
              <a:spcBef>
                <a:spcPct val="50000"/>
              </a:spcBef>
            </a:pPr>
            <a:r>
              <a:rPr lang="en-GB" sz="2400" dirty="0"/>
              <a:t>A fear of recession and rising unemployment</a:t>
            </a:r>
          </a:p>
          <a:p>
            <a:pPr>
              <a:spcBef>
                <a:spcPct val="50000"/>
              </a:spcBef>
            </a:pPr>
            <a:endParaRPr lang="en-GB"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additive="base">
                                        <p:cTn id="13" dur="500" fill="hold"/>
                                        <p:tgtEl>
                                          <p:spTgt spid="256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additive="base">
                                        <p:cTn id="19" dur="500" fill="hold"/>
                                        <p:tgtEl>
                                          <p:spTgt spid="256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additive="base">
                                        <p:cTn id="25" dur="500" fill="hold"/>
                                        <p:tgtEl>
                                          <p:spTgt spid="256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additive="base">
                                        <p:cTn id="31" dur="500" fill="hold"/>
                                        <p:tgtEl>
                                          <p:spTgt spid="2560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additive="base">
                                        <p:cTn id="37" dur="500" fill="hold"/>
                                        <p:tgtEl>
                                          <p:spTgt spid="2560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560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5603">
                                            <p:txEl>
                                              <p:pRg st="6" end="6"/>
                                            </p:txEl>
                                          </p:spTgt>
                                        </p:tgtEl>
                                        <p:attrNameLst>
                                          <p:attrName>style.visibility</p:attrName>
                                        </p:attrNameLst>
                                      </p:cBhvr>
                                      <p:to>
                                        <p:strVal val="visible"/>
                                      </p:to>
                                    </p:set>
                                    <p:anim calcmode="lin" valueType="num">
                                      <p:cBhvr additive="base">
                                        <p:cTn id="43" dur="500" fill="hold"/>
                                        <p:tgtEl>
                                          <p:spTgt spid="2560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56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5603">
                                            <p:txEl>
                                              <p:pRg st="7" end="7"/>
                                            </p:txEl>
                                          </p:spTgt>
                                        </p:tgtEl>
                                        <p:attrNameLst>
                                          <p:attrName>style.visibility</p:attrName>
                                        </p:attrNameLst>
                                      </p:cBhvr>
                                      <p:to>
                                        <p:strVal val="visible"/>
                                      </p:to>
                                    </p:set>
                                    <p:anim calcmode="lin" valueType="num">
                                      <p:cBhvr additive="base">
                                        <p:cTn id="49" dur="500" fill="hold"/>
                                        <p:tgtEl>
                                          <p:spTgt spid="2560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560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Ref idx="1001">
        <a:schemeClr val="bg1"/>
      </p:bgRef>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Demand:  Buyers in the Market</a:t>
            </a:r>
          </a:p>
        </p:txBody>
      </p:sp>
      <p:sp>
        <p:nvSpPr>
          <p:cNvPr id="9219" name="Rectangle 3"/>
          <p:cNvSpPr>
            <a:spLocks noGrp="1" noChangeArrowheads="1"/>
          </p:cNvSpPr>
          <p:nvPr>
            <p:ph idx="1"/>
          </p:nvPr>
        </p:nvSpPr>
        <p:spPr/>
        <p:txBody>
          <a:bodyPr>
            <a:normAutofit fontScale="92500" lnSpcReduction="20000"/>
          </a:bodyPr>
          <a:lstStyle/>
          <a:p>
            <a:r>
              <a:rPr lang="en-US" sz="2400">
                <a:solidFill>
                  <a:schemeClr val="accent2"/>
                </a:solidFill>
              </a:rPr>
              <a:t>Demand:</a:t>
            </a:r>
            <a:r>
              <a:rPr lang="en-US" sz="2400"/>
              <a:t>  </a:t>
            </a:r>
          </a:p>
          <a:p>
            <a:pPr lvl="1"/>
            <a:r>
              <a:rPr lang="en-US" sz="2400"/>
              <a:t>The quantity of a product consumers are willing and able to buy at different prices in a specified time period</a:t>
            </a:r>
          </a:p>
          <a:p>
            <a:pPr lvl="1"/>
            <a:r>
              <a:rPr lang="en-US" sz="2400"/>
              <a:t>Normally there is an </a:t>
            </a:r>
            <a:r>
              <a:rPr lang="en-US" sz="2400">
                <a:solidFill>
                  <a:schemeClr val="accent2"/>
                </a:solidFill>
              </a:rPr>
              <a:t>inverse relationship</a:t>
            </a:r>
            <a:r>
              <a:rPr lang="en-US" sz="2400"/>
              <a:t> between the price of good X and the quantity demanded of good X</a:t>
            </a:r>
          </a:p>
          <a:p>
            <a:r>
              <a:rPr lang="en-US" sz="2400">
                <a:solidFill>
                  <a:schemeClr val="accent2"/>
                </a:solidFill>
              </a:rPr>
              <a:t>Factors that affect demand</a:t>
            </a:r>
          </a:p>
          <a:p>
            <a:pPr lvl="1"/>
            <a:r>
              <a:rPr lang="en-US" sz="2400"/>
              <a:t>Consumer tastes and preferences </a:t>
            </a:r>
          </a:p>
          <a:p>
            <a:pPr lvl="1"/>
            <a:r>
              <a:rPr lang="en-US" sz="2400"/>
              <a:t>Income available to the consumer</a:t>
            </a:r>
          </a:p>
          <a:p>
            <a:pPr lvl="1"/>
            <a:r>
              <a:rPr lang="en-US" sz="2400"/>
              <a:t>Prices of other goods and services</a:t>
            </a:r>
          </a:p>
          <a:p>
            <a:pPr lvl="2"/>
            <a:r>
              <a:rPr lang="en-US" sz="2400"/>
              <a:t>Substitute goods</a:t>
            </a:r>
          </a:p>
          <a:p>
            <a:pPr lvl="2"/>
            <a:r>
              <a:rPr lang="en-US" sz="2400"/>
              <a:t>Complementary goods</a:t>
            </a:r>
          </a:p>
          <a:p>
            <a:pPr lvl="1"/>
            <a:r>
              <a:rPr lang="en-US" sz="2400"/>
              <a:t>Interest rates</a:t>
            </a:r>
          </a:p>
          <a:p>
            <a:pPr lvl="1"/>
            <a:r>
              <a:rPr lang="en-US" sz="2400"/>
              <a:t>Consumer population</a:t>
            </a:r>
          </a:p>
        </p:txBody>
      </p:sp>
    </p:spTree>
  </p:cSld>
  <p:clrMapOvr>
    <a:overrideClrMapping bg1="lt1" tx1="dk1" bg2="lt2" tx2="dk2" accent1="accent1" accent2="accent2" accent3="accent3" accent4="accent4" accent5="accent5" accent6="accent6" hlink="hlink" folHlink="folHlink"/>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3"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3" fill="hold" grpId="0" nodeType="clickEffect">
                                  <p:stCondLst>
                                    <p:cond delay="0"/>
                                  </p:stCondLst>
                                  <p:childTnLst>
                                    <p:set>
                                      <p:cBhvr>
                                        <p:cTn id="48" dur="1" fill="hold">
                                          <p:stCondLst>
                                            <p:cond delay="0"/>
                                          </p:stCondLst>
                                        </p:cTn>
                                        <p:tgtEl>
                                          <p:spTgt spid="9219">
                                            <p:txEl>
                                              <p:pRg st="7" end="7"/>
                                            </p:txEl>
                                          </p:spTgt>
                                        </p:tgtEl>
                                        <p:attrNameLst>
                                          <p:attrName>style.visibility</p:attrName>
                                        </p:attrNameLst>
                                      </p:cBhvr>
                                      <p:to>
                                        <p:strVal val="visible"/>
                                      </p:to>
                                    </p:set>
                                    <p:anim calcmode="lin" valueType="num">
                                      <p:cBhvr additive="base">
                                        <p:cTn id="49" dur="500" fill="hold"/>
                                        <p:tgtEl>
                                          <p:spTgt spid="921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21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3" fill="hold" grpId="0" nodeType="clickEffect">
                                  <p:stCondLst>
                                    <p:cond delay="0"/>
                                  </p:stCondLst>
                                  <p:childTnLst>
                                    <p:set>
                                      <p:cBhvr>
                                        <p:cTn id="54" dur="1" fill="hold">
                                          <p:stCondLst>
                                            <p:cond delay="0"/>
                                          </p:stCondLst>
                                        </p:cTn>
                                        <p:tgtEl>
                                          <p:spTgt spid="9219">
                                            <p:txEl>
                                              <p:pRg st="8" end="8"/>
                                            </p:txEl>
                                          </p:spTgt>
                                        </p:tgtEl>
                                        <p:attrNameLst>
                                          <p:attrName>style.visibility</p:attrName>
                                        </p:attrNameLst>
                                      </p:cBhvr>
                                      <p:to>
                                        <p:strVal val="visible"/>
                                      </p:to>
                                    </p:set>
                                    <p:anim calcmode="lin" valueType="num">
                                      <p:cBhvr additive="base">
                                        <p:cTn id="55" dur="500" fill="hold"/>
                                        <p:tgtEl>
                                          <p:spTgt spid="9219">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9219">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3" fill="hold" grpId="0" nodeType="clickEffect">
                                  <p:stCondLst>
                                    <p:cond delay="0"/>
                                  </p:stCondLst>
                                  <p:childTnLst>
                                    <p:set>
                                      <p:cBhvr>
                                        <p:cTn id="60" dur="1" fill="hold">
                                          <p:stCondLst>
                                            <p:cond delay="0"/>
                                          </p:stCondLst>
                                        </p:cTn>
                                        <p:tgtEl>
                                          <p:spTgt spid="9219">
                                            <p:txEl>
                                              <p:pRg st="9" end="9"/>
                                            </p:txEl>
                                          </p:spTgt>
                                        </p:tgtEl>
                                        <p:attrNameLst>
                                          <p:attrName>style.visibility</p:attrName>
                                        </p:attrNameLst>
                                      </p:cBhvr>
                                      <p:to>
                                        <p:strVal val="visible"/>
                                      </p:to>
                                    </p:set>
                                    <p:anim calcmode="lin" valueType="num">
                                      <p:cBhvr additive="base">
                                        <p:cTn id="61" dur="500" fill="hold"/>
                                        <p:tgtEl>
                                          <p:spTgt spid="9219">
                                            <p:txEl>
                                              <p:pRg st="9" end="9"/>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9219">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3" fill="hold" grpId="0" nodeType="clickEffect">
                                  <p:stCondLst>
                                    <p:cond delay="0"/>
                                  </p:stCondLst>
                                  <p:childTnLst>
                                    <p:set>
                                      <p:cBhvr>
                                        <p:cTn id="66" dur="1" fill="hold">
                                          <p:stCondLst>
                                            <p:cond delay="0"/>
                                          </p:stCondLst>
                                        </p:cTn>
                                        <p:tgtEl>
                                          <p:spTgt spid="9219">
                                            <p:txEl>
                                              <p:pRg st="10" end="10"/>
                                            </p:txEl>
                                          </p:spTgt>
                                        </p:tgtEl>
                                        <p:attrNameLst>
                                          <p:attrName>style.visibility</p:attrName>
                                        </p:attrNameLst>
                                      </p:cBhvr>
                                      <p:to>
                                        <p:strVal val="visible"/>
                                      </p:to>
                                    </p:set>
                                    <p:anim calcmode="lin" valueType="num">
                                      <p:cBhvr additive="base">
                                        <p:cTn id="67" dur="500" fill="hold"/>
                                        <p:tgtEl>
                                          <p:spTgt spid="9219">
                                            <p:txEl>
                                              <p:pRg st="10" end="1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9219">
                                            <p:txEl>
                                              <p:pRg st="10" end="1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en-GB"/>
              <a:t>The Factors Affecting the Demand for New Cars</a:t>
            </a:r>
            <a:endParaRPr lang="en-US"/>
          </a:p>
        </p:txBody>
      </p:sp>
      <p:pic>
        <p:nvPicPr>
          <p:cNvPr id="12291" name="Picture 3" descr="j0232903"/>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48088" y="2493963"/>
            <a:ext cx="1647825" cy="1868487"/>
          </a:xfrm>
          <a:prstGeom prst="rect">
            <a:avLst/>
          </a:prstGeom>
          <a:solidFill>
            <a:schemeClr val="accent1"/>
          </a:solidFill>
        </p:spPr>
      </p:pic>
      <p:sp>
        <p:nvSpPr>
          <p:cNvPr id="12292" name="Text Box 4"/>
          <p:cNvSpPr txBox="1">
            <a:spLocks noChangeArrowheads="1"/>
          </p:cNvSpPr>
          <p:nvPr/>
        </p:nvSpPr>
        <p:spPr bwMode="auto">
          <a:xfrm>
            <a:off x="854075" y="1463675"/>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The Price of New Cars</a:t>
            </a:r>
            <a:endParaRPr lang="en-US" b="1">
              <a:solidFill>
                <a:schemeClr val="accent2"/>
              </a:solidFill>
              <a:latin typeface="Tahoma" pitchFamily="34" charset="0"/>
            </a:endParaRPr>
          </a:p>
        </p:txBody>
      </p:sp>
      <p:sp>
        <p:nvSpPr>
          <p:cNvPr id="12293" name="Text Box 5"/>
          <p:cNvSpPr txBox="1">
            <a:spLocks noChangeArrowheads="1"/>
          </p:cNvSpPr>
          <p:nvPr/>
        </p:nvSpPr>
        <p:spPr bwMode="auto">
          <a:xfrm>
            <a:off x="847725" y="2430463"/>
            <a:ext cx="2438400" cy="373062"/>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Interest Rates</a:t>
            </a:r>
            <a:endParaRPr lang="en-US" b="1">
              <a:solidFill>
                <a:schemeClr val="accent2"/>
              </a:solidFill>
              <a:latin typeface="Tahoma" pitchFamily="34" charset="0"/>
            </a:endParaRPr>
          </a:p>
        </p:txBody>
      </p:sp>
      <p:sp>
        <p:nvSpPr>
          <p:cNvPr id="12294" name="Text Box 6"/>
          <p:cNvSpPr txBox="1">
            <a:spLocks noChangeArrowheads="1"/>
          </p:cNvSpPr>
          <p:nvPr/>
        </p:nvSpPr>
        <p:spPr bwMode="auto">
          <a:xfrm>
            <a:off x="847725" y="3070225"/>
            <a:ext cx="2438400" cy="922338"/>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Relative prices of second-hand vehicles</a:t>
            </a:r>
            <a:endParaRPr lang="en-US" b="1">
              <a:solidFill>
                <a:schemeClr val="accent2"/>
              </a:solidFill>
              <a:latin typeface="Tahoma" pitchFamily="34" charset="0"/>
            </a:endParaRPr>
          </a:p>
        </p:txBody>
      </p:sp>
      <p:sp>
        <p:nvSpPr>
          <p:cNvPr id="12295" name="Text Box 7"/>
          <p:cNvSpPr txBox="1">
            <a:spLocks noChangeArrowheads="1"/>
          </p:cNvSpPr>
          <p:nvPr/>
        </p:nvSpPr>
        <p:spPr bwMode="auto">
          <a:xfrm>
            <a:off x="847725" y="4203700"/>
            <a:ext cx="2438400" cy="373063"/>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Cost of fuel</a:t>
            </a:r>
            <a:endParaRPr lang="en-US" b="1">
              <a:solidFill>
                <a:schemeClr val="accent2"/>
              </a:solidFill>
              <a:latin typeface="Tahoma" pitchFamily="34" charset="0"/>
            </a:endParaRPr>
          </a:p>
        </p:txBody>
      </p:sp>
      <p:sp>
        <p:nvSpPr>
          <p:cNvPr id="12296" name="Text Box 8"/>
          <p:cNvSpPr txBox="1">
            <a:spLocks noChangeArrowheads="1"/>
          </p:cNvSpPr>
          <p:nvPr/>
        </p:nvSpPr>
        <p:spPr bwMode="auto">
          <a:xfrm>
            <a:off x="838200" y="4891088"/>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Road Charges / Tax</a:t>
            </a:r>
            <a:endParaRPr lang="en-US" b="1">
              <a:solidFill>
                <a:schemeClr val="accent2"/>
              </a:solidFill>
              <a:latin typeface="Tahoma" pitchFamily="34" charset="0"/>
            </a:endParaRPr>
          </a:p>
        </p:txBody>
      </p:sp>
      <p:sp>
        <p:nvSpPr>
          <p:cNvPr id="12297" name="Text Box 9"/>
          <p:cNvSpPr txBox="1">
            <a:spLocks noChangeArrowheads="1"/>
          </p:cNvSpPr>
          <p:nvPr/>
        </p:nvSpPr>
        <p:spPr bwMode="auto">
          <a:xfrm>
            <a:off x="5789613" y="1463675"/>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Consumer Confidence</a:t>
            </a:r>
            <a:endParaRPr lang="en-US" b="1">
              <a:solidFill>
                <a:schemeClr val="accent2"/>
              </a:solidFill>
              <a:latin typeface="Tahoma" pitchFamily="34" charset="0"/>
            </a:endParaRPr>
          </a:p>
        </p:txBody>
      </p:sp>
      <p:sp>
        <p:nvSpPr>
          <p:cNvPr id="12298" name="Text Box 10"/>
          <p:cNvSpPr txBox="1">
            <a:spLocks noChangeArrowheads="1"/>
          </p:cNvSpPr>
          <p:nvPr/>
        </p:nvSpPr>
        <p:spPr bwMode="auto">
          <a:xfrm>
            <a:off x="5794375" y="2444750"/>
            <a:ext cx="2438400" cy="922338"/>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Relative costs of travelling on public transport</a:t>
            </a:r>
            <a:endParaRPr lang="en-US" b="1">
              <a:solidFill>
                <a:schemeClr val="accent2"/>
              </a:solidFill>
              <a:latin typeface="Tahoma" pitchFamily="34" charset="0"/>
            </a:endParaRPr>
          </a:p>
        </p:txBody>
      </p:sp>
      <p:sp>
        <p:nvSpPr>
          <p:cNvPr id="12299" name="Text Box 11"/>
          <p:cNvSpPr txBox="1">
            <a:spLocks noChangeArrowheads="1"/>
          </p:cNvSpPr>
          <p:nvPr/>
        </p:nvSpPr>
        <p:spPr bwMode="auto">
          <a:xfrm>
            <a:off x="5794375" y="3508375"/>
            <a:ext cx="2438400" cy="647700"/>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Availability of Credit</a:t>
            </a:r>
            <a:endParaRPr lang="en-US" b="1">
              <a:solidFill>
                <a:schemeClr val="accent2"/>
              </a:solidFill>
              <a:latin typeface="Tahoma" pitchFamily="34" charset="0"/>
            </a:endParaRPr>
          </a:p>
        </p:txBody>
      </p:sp>
      <p:sp>
        <p:nvSpPr>
          <p:cNvPr id="12300" name="Text Box 12"/>
          <p:cNvSpPr txBox="1">
            <a:spLocks noChangeArrowheads="1"/>
          </p:cNvSpPr>
          <p:nvPr/>
        </p:nvSpPr>
        <p:spPr bwMode="auto">
          <a:xfrm>
            <a:off x="5799138" y="4384675"/>
            <a:ext cx="2438400" cy="922338"/>
          </a:xfrm>
          <a:prstGeom prst="rect">
            <a:avLst/>
          </a:prstGeom>
          <a:solidFill>
            <a:schemeClr val="accent1">
              <a:alpha val="53000"/>
            </a:schemeClr>
          </a:solidFill>
          <a:ln w="6350">
            <a:solidFill>
              <a:srgbClr val="00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b="1">
                <a:solidFill>
                  <a:schemeClr val="accent2"/>
                </a:solidFill>
                <a:latin typeface="Tahoma" pitchFamily="34" charset="0"/>
              </a:rPr>
              <a:t>Costs of car insurance and servicing etc</a:t>
            </a:r>
            <a:endParaRPr lang="en-US" b="1">
              <a:solidFill>
                <a:schemeClr val="accent2"/>
              </a:solidFill>
              <a:latin typeface="Tahoma"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1000" fill="hold"/>
                                        <p:tgtEl>
                                          <p:spTgt spid="12292"/>
                                        </p:tgtEl>
                                        <p:attrNameLst>
                                          <p:attrName>ppt_w</p:attrName>
                                        </p:attrNameLst>
                                      </p:cBhvr>
                                      <p:tavLst>
                                        <p:tav tm="0">
                                          <p:val>
                                            <p:strVal val="#ppt_w*0.70"/>
                                          </p:val>
                                        </p:tav>
                                        <p:tav tm="100000">
                                          <p:val>
                                            <p:strVal val="#ppt_w"/>
                                          </p:val>
                                        </p:tav>
                                      </p:tavLst>
                                    </p:anim>
                                    <p:anim calcmode="lin" valueType="num">
                                      <p:cBhvr>
                                        <p:cTn id="8" dur="1000" fill="hold"/>
                                        <p:tgtEl>
                                          <p:spTgt spid="12292"/>
                                        </p:tgtEl>
                                        <p:attrNameLst>
                                          <p:attrName>ppt_h</p:attrName>
                                        </p:attrNameLst>
                                      </p:cBhvr>
                                      <p:tavLst>
                                        <p:tav tm="0">
                                          <p:val>
                                            <p:strVal val="#ppt_h"/>
                                          </p:val>
                                        </p:tav>
                                        <p:tav tm="100000">
                                          <p:val>
                                            <p:strVal val="#ppt_h"/>
                                          </p:val>
                                        </p:tav>
                                      </p:tavLst>
                                    </p:anim>
                                    <p:animEffect transition="in" filter="fade">
                                      <p:cBhvr>
                                        <p:cTn id="9" dur="1000"/>
                                        <p:tgtEl>
                                          <p:spTgt spid="122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2293"/>
                                        </p:tgtEl>
                                        <p:attrNameLst>
                                          <p:attrName>style.visibility</p:attrName>
                                        </p:attrNameLst>
                                      </p:cBhvr>
                                      <p:to>
                                        <p:strVal val="visible"/>
                                      </p:to>
                                    </p:set>
                                    <p:anim calcmode="lin" valueType="num">
                                      <p:cBhvr>
                                        <p:cTn id="14" dur="1000" fill="hold"/>
                                        <p:tgtEl>
                                          <p:spTgt spid="12293"/>
                                        </p:tgtEl>
                                        <p:attrNameLst>
                                          <p:attrName>ppt_w</p:attrName>
                                        </p:attrNameLst>
                                      </p:cBhvr>
                                      <p:tavLst>
                                        <p:tav tm="0">
                                          <p:val>
                                            <p:strVal val="#ppt_w*0.70"/>
                                          </p:val>
                                        </p:tav>
                                        <p:tav tm="100000">
                                          <p:val>
                                            <p:strVal val="#ppt_w"/>
                                          </p:val>
                                        </p:tav>
                                      </p:tavLst>
                                    </p:anim>
                                    <p:anim calcmode="lin" valueType="num">
                                      <p:cBhvr>
                                        <p:cTn id="15" dur="1000" fill="hold"/>
                                        <p:tgtEl>
                                          <p:spTgt spid="12293"/>
                                        </p:tgtEl>
                                        <p:attrNameLst>
                                          <p:attrName>ppt_h</p:attrName>
                                        </p:attrNameLst>
                                      </p:cBhvr>
                                      <p:tavLst>
                                        <p:tav tm="0">
                                          <p:val>
                                            <p:strVal val="#ppt_h"/>
                                          </p:val>
                                        </p:tav>
                                        <p:tav tm="100000">
                                          <p:val>
                                            <p:strVal val="#ppt_h"/>
                                          </p:val>
                                        </p:tav>
                                      </p:tavLst>
                                    </p:anim>
                                    <p:animEffect transition="in" filter="fade">
                                      <p:cBhvr>
                                        <p:cTn id="16" dur="1000"/>
                                        <p:tgtEl>
                                          <p:spTgt spid="1229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2294"/>
                                        </p:tgtEl>
                                        <p:attrNameLst>
                                          <p:attrName>style.visibility</p:attrName>
                                        </p:attrNameLst>
                                      </p:cBhvr>
                                      <p:to>
                                        <p:strVal val="visible"/>
                                      </p:to>
                                    </p:set>
                                    <p:anim calcmode="lin" valueType="num">
                                      <p:cBhvr>
                                        <p:cTn id="21" dur="1000" fill="hold"/>
                                        <p:tgtEl>
                                          <p:spTgt spid="12294"/>
                                        </p:tgtEl>
                                        <p:attrNameLst>
                                          <p:attrName>ppt_w</p:attrName>
                                        </p:attrNameLst>
                                      </p:cBhvr>
                                      <p:tavLst>
                                        <p:tav tm="0">
                                          <p:val>
                                            <p:strVal val="#ppt_w*0.70"/>
                                          </p:val>
                                        </p:tav>
                                        <p:tav tm="100000">
                                          <p:val>
                                            <p:strVal val="#ppt_w"/>
                                          </p:val>
                                        </p:tav>
                                      </p:tavLst>
                                    </p:anim>
                                    <p:anim calcmode="lin" valueType="num">
                                      <p:cBhvr>
                                        <p:cTn id="22" dur="1000" fill="hold"/>
                                        <p:tgtEl>
                                          <p:spTgt spid="12294"/>
                                        </p:tgtEl>
                                        <p:attrNameLst>
                                          <p:attrName>ppt_h</p:attrName>
                                        </p:attrNameLst>
                                      </p:cBhvr>
                                      <p:tavLst>
                                        <p:tav tm="0">
                                          <p:val>
                                            <p:strVal val="#ppt_h"/>
                                          </p:val>
                                        </p:tav>
                                        <p:tav tm="100000">
                                          <p:val>
                                            <p:strVal val="#ppt_h"/>
                                          </p:val>
                                        </p:tav>
                                      </p:tavLst>
                                    </p:anim>
                                    <p:animEffect transition="in" filter="fade">
                                      <p:cBhvr>
                                        <p:cTn id="23" dur="1000"/>
                                        <p:tgtEl>
                                          <p:spTgt spid="1229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2295"/>
                                        </p:tgtEl>
                                        <p:attrNameLst>
                                          <p:attrName>style.visibility</p:attrName>
                                        </p:attrNameLst>
                                      </p:cBhvr>
                                      <p:to>
                                        <p:strVal val="visible"/>
                                      </p:to>
                                    </p:set>
                                    <p:anim calcmode="lin" valueType="num">
                                      <p:cBhvr>
                                        <p:cTn id="28" dur="1000" fill="hold"/>
                                        <p:tgtEl>
                                          <p:spTgt spid="12295"/>
                                        </p:tgtEl>
                                        <p:attrNameLst>
                                          <p:attrName>ppt_w</p:attrName>
                                        </p:attrNameLst>
                                      </p:cBhvr>
                                      <p:tavLst>
                                        <p:tav tm="0">
                                          <p:val>
                                            <p:strVal val="#ppt_w*0.70"/>
                                          </p:val>
                                        </p:tav>
                                        <p:tav tm="100000">
                                          <p:val>
                                            <p:strVal val="#ppt_w"/>
                                          </p:val>
                                        </p:tav>
                                      </p:tavLst>
                                    </p:anim>
                                    <p:anim calcmode="lin" valueType="num">
                                      <p:cBhvr>
                                        <p:cTn id="29" dur="1000" fill="hold"/>
                                        <p:tgtEl>
                                          <p:spTgt spid="12295"/>
                                        </p:tgtEl>
                                        <p:attrNameLst>
                                          <p:attrName>ppt_h</p:attrName>
                                        </p:attrNameLst>
                                      </p:cBhvr>
                                      <p:tavLst>
                                        <p:tav tm="0">
                                          <p:val>
                                            <p:strVal val="#ppt_h"/>
                                          </p:val>
                                        </p:tav>
                                        <p:tav tm="100000">
                                          <p:val>
                                            <p:strVal val="#ppt_h"/>
                                          </p:val>
                                        </p:tav>
                                      </p:tavLst>
                                    </p:anim>
                                    <p:animEffect transition="in" filter="fade">
                                      <p:cBhvr>
                                        <p:cTn id="30" dur="1000"/>
                                        <p:tgtEl>
                                          <p:spTgt spid="1229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12296"/>
                                        </p:tgtEl>
                                        <p:attrNameLst>
                                          <p:attrName>style.visibility</p:attrName>
                                        </p:attrNameLst>
                                      </p:cBhvr>
                                      <p:to>
                                        <p:strVal val="visible"/>
                                      </p:to>
                                    </p:set>
                                    <p:anim calcmode="lin" valueType="num">
                                      <p:cBhvr>
                                        <p:cTn id="35" dur="1000" fill="hold"/>
                                        <p:tgtEl>
                                          <p:spTgt spid="12296"/>
                                        </p:tgtEl>
                                        <p:attrNameLst>
                                          <p:attrName>ppt_w</p:attrName>
                                        </p:attrNameLst>
                                      </p:cBhvr>
                                      <p:tavLst>
                                        <p:tav tm="0">
                                          <p:val>
                                            <p:strVal val="#ppt_w*0.70"/>
                                          </p:val>
                                        </p:tav>
                                        <p:tav tm="100000">
                                          <p:val>
                                            <p:strVal val="#ppt_w"/>
                                          </p:val>
                                        </p:tav>
                                      </p:tavLst>
                                    </p:anim>
                                    <p:anim calcmode="lin" valueType="num">
                                      <p:cBhvr>
                                        <p:cTn id="36" dur="1000" fill="hold"/>
                                        <p:tgtEl>
                                          <p:spTgt spid="12296"/>
                                        </p:tgtEl>
                                        <p:attrNameLst>
                                          <p:attrName>ppt_h</p:attrName>
                                        </p:attrNameLst>
                                      </p:cBhvr>
                                      <p:tavLst>
                                        <p:tav tm="0">
                                          <p:val>
                                            <p:strVal val="#ppt_h"/>
                                          </p:val>
                                        </p:tav>
                                        <p:tav tm="100000">
                                          <p:val>
                                            <p:strVal val="#ppt_h"/>
                                          </p:val>
                                        </p:tav>
                                      </p:tavLst>
                                    </p:anim>
                                    <p:animEffect transition="in" filter="fade">
                                      <p:cBhvr>
                                        <p:cTn id="37" dur="1000"/>
                                        <p:tgtEl>
                                          <p:spTgt spid="1229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2297"/>
                                        </p:tgtEl>
                                        <p:attrNameLst>
                                          <p:attrName>style.visibility</p:attrName>
                                        </p:attrNameLst>
                                      </p:cBhvr>
                                      <p:to>
                                        <p:strVal val="visible"/>
                                      </p:to>
                                    </p:set>
                                    <p:anim calcmode="lin" valueType="num">
                                      <p:cBhvr>
                                        <p:cTn id="42" dur="1000" fill="hold"/>
                                        <p:tgtEl>
                                          <p:spTgt spid="12297"/>
                                        </p:tgtEl>
                                        <p:attrNameLst>
                                          <p:attrName>ppt_w</p:attrName>
                                        </p:attrNameLst>
                                      </p:cBhvr>
                                      <p:tavLst>
                                        <p:tav tm="0">
                                          <p:val>
                                            <p:strVal val="#ppt_w*0.70"/>
                                          </p:val>
                                        </p:tav>
                                        <p:tav tm="100000">
                                          <p:val>
                                            <p:strVal val="#ppt_w"/>
                                          </p:val>
                                        </p:tav>
                                      </p:tavLst>
                                    </p:anim>
                                    <p:anim calcmode="lin" valueType="num">
                                      <p:cBhvr>
                                        <p:cTn id="43" dur="1000" fill="hold"/>
                                        <p:tgtEl>
                                          <p:spTgt spid="12297"/>
                                        </p:tgtEl>
                                        <p:attrNameLst>
                                          <p:attrName>ppt_h</p:attrName>
                                        </p:attrNameLst>
                                      </p:cBhvr>
                                      <p:tavLst>
                                        <p:tav tm="0">
                                          <p:val>
                                            <p:strVal val="#ppt_h"/>
                                          </p:val>
                                        </p:tav>
                                        <p:tav tm="100000">
                                          <p:val>
                                            <p:strVal val="#ppt_h"/>
                                          </p:val>
                                        </p:tav>
                                      </p:tavLst>
                                    </p:anim>
                                    <p:animEffect transition="in" filter="fade">
                                      <p:cBhvr>
                                        <p:cTn id="44" dur="1000"/>
                                        <p:tgtEl>
                                          <p:spTgt spid="1229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298"/>
                                        </p:tgtEl>
                                        <p:attrNameLst>
                                          <p:attrName>style.visibility</p:attrName>
                                        </p:attrNameLst>
                                      </p:cBhvr>
                                      <p:to>
                                        <p:strVal val="visible"/>
                                      </p:to>
                                    </p:set>
                                    <p:anim calcmode="lin" valueType="num">
                                      <p:cBhvr>
                                        <p:cTn id="49" dur="1000" fill="hold"/>
                                        <p:tgtEl>
                                          <p:spTgt spid="12298"/>
                                        </p:tgtEl>
                                        <p:attrNameLst>
                                          <p:attrName>ppt_w</p:attrName>
                                        </p:attrNameLst>
                                      </p:cBhvr>
                                      <p:tavLst>
                                        <p:tav tm="0">
                                          <p:val>
                                            <p:strVal val="#ppt_w*0.70"/>
                                          </p:val>
                                        </p:tav>
                                        <p:tav tm="100000">
                                          <p:val>
                                            <p:strVal val="#ppt_w"/>
                                          </p:val>
                                        </p:tav>
                                      </p:tavLst>
                                    </p:anim>
                                    <p:anim calcmode="lin" valueType="num">
                                      <p:cBhvr>
                                        <p:cTn id="50" dur="1000" fill="hold"/>
                                        <p:tgtEl>
                                          <p:spTgt spid="12298"/>
                                        </p:tgtEl>
                                        <p:attrNameLst>
                                          <p:attrName>ppt_h</p:attrName>
                                        </p:attrNameLst>
                                      </p:cBhvr>
                                      <p:tavLst>
                                        <p:tav tm="0">
                                          <p:val>
                                            <p:strVal val="#ppt_h"/>
                                          </p:val>
                                        </p:tav>
                                        <p:tav tm="100000">
                                          <p:val>
                                            <p:strVal val="#ppt_h"/>
                                          </p:val>
                                        </p:tav>
                                      </p:tavLst>
                                    </p:anim>
                                    <p:animEffect transition="in" filter="fade">
                                      <p:cBhvr>
                                        <p:cTn id="51" dur="1000"/>
                                        <p:tgtEl>
                                          <p:spTgt spid="1229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2299"/>
                                        </p:tgtEl>
                                        <p:attrNameLst>
                                          <p:attrName>style.visibility</p:attrName>
                                        </p:attrNameLst>
                                      </p:cBhvr>
                                      <p:to>
                                        <p:strVal val="visible"/>
                                      </p:to>
                                    </p:set>
                                    <p:anim calcmode="lin" valueType="num">
                                      <p:cBhvr>
                                        <p:cTn id="56" dur="1000" fill="hold"/>
                                        <p:tgtEl>
                                          <p:spTgt spid="12299"/>
                                        </p:tgtEl>
                                        <p:attrNameLst>
                                          <p:attrName>ppt_w</p:attrName>
                                        </p:attrNameLst>
                                      </p:cBhvr>
                                      <p:tavLst>
                                        <p:tav tm="0">
                                          <p:val>
                                            <p:strVal val="#ppt_w*0.70"/>
                                          </p:val>
                                        </p:tav>
                                        <p:tav tm="100000">
                                          <p:val>
                                            <p:strVal val="#ppt_w"/>
                                          </p:val>
                                        </p:tav>
                                      </p:tavLst>
                                    </p:anim>
                                    <p:anim calcmode="lin" valueType="num">
                                      <p:cBhvr>
                                        <p:cTn id="57" dur="1000" fill="hold"/>
                                        <p:tgtEl>
                                          <p:spTgt spid="12299"/>
                                        </p:tgtEl>
                                        <p:attrNameLst>
                                          <p:attrName>ppt_h</p:attrName>
                                        </p:attrNameLst>
                                      </p:cBhvr>
                                      <p:tavLst>
                                        <p:tav tm="0">
                                          <p:val>
                                            <p:strVal val="#ppt_h"/>
                                          </p:val>
                                        </p:tav>
                                        <p:tav tm="100000">
                                          <p:val>
                                            <p:strVal val="#ppt_h"/>
                                          </p:val>
                                        </p:tav>
                                      </p:tavLst>
                                    </p:anim>
                                    <p:animEffect transition="in" filter="fade">
                                      <p:cBhvr>
                                        <p:cTn id="58" dur="1000"/>
                                        <p:tgtEl>
                                          <p:spTgt spid="12299"/>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12300"/>
                                        </p:tgtEl>
                                        <p:attrNameLst>
                                          <p:attrName>style.visibility</p:attrName>
                                        </p:attrNameLst>
                                      </p:cBhvr>
                                      <p:to>
                                        <p:strVal val="visible"/>
                                      </p:to>
                                    </p:set>
                                    <p:anim calcmode="lin" valueType="num">
                                      <p:cBhvr>
                                        <p:cTn id="63" dur="1000" fill="hold"/>
                                        <p:tgtEl>
                                          <p:spTgt spid="12300"/>
                                        </p:tgtEl>
                                        <p:attrNameLst>
                                          <p:attrName>ppt_w</p:attrName>
                                        </p:attrNameLst>
                                      </p:cBhvr>
                                      <p:tavLst>
                                        <p:tav tm="0">
                                          <p:val>
                                            <p:strVal val="#ppt_w*0.70"/>
                                          </p:val>
                                        </p:tav>
                                        <p:tav tm="100000">
                                          <p:val>
                                            <p:strVal val="#ppt_w"/>
                                          </p:val>
                                        </p:tav>
                                      </p:tavLst>
                                    </p:anim>
                                    <p:anim calcmode="lin" valueType="num">
                                      <p:cBhvr>
                                        <p:cTn id="64" dur="1000" fill="hold"/>
                                        <p:tgtEl>
                                          <p:spTgt spid="12300"/>
                                        </p:tgtEl>
                                        <p:attrNameLst>
                                          <p:attrName>ppt_h</p:attrName>
                                        </p:attrNameLst>
                                      </p:cBhvr>
                                      <p:tavLst>
                                        <p:tav tm="0">
                                          <p:val>
                                            <p:strVal val="#ppt_h"/>
                                          </p:val>
                                        </p:tav>
                                        <p:tav tm="100000">
                                          <p:val>
                                            <p:strVal val="#ppt_h"/>
                                          </p:val>
                                        </p:tav>
                                      </p:tavLst>
                                    </p:anim>
                                    <p:animEffect transition="in" filter="fade">
                                      <p:cBhvr>
                                        <p:cTn id="65" dur="1000"/>
                                        <p:tgtEl>
                                          <p:spTgt spid="12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p:bldP spid="12293" grpId="0" animBg="1"/>
      <p:bldP spid="12294" grpId="0" animBg="1"/>
      <p:bldP spid="12295" grpId="0" animBg="1"/>
      <p:bldP spid="12296" grpId="0" animBg="1"/>
      <p:bldP spid="12297" grpId="0" animBg="1"/>
      <p:bldP spid="12298" grpId="0" animBg="1"/>
      <p:bldP spid="12299" grpId="0" animBg="1"/>
      <p:bldP spid="1230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GB"/>
              <a:t>Effective Demand and Latent Demand</a:t>
            </a:r>
            <a:endParaRPr lang="en-US"/>
          </a:p>
        </p:txBody>
      </p:sp>
      <p:sp>
        <p:nvSpPr>
          <p:cNvPr id="13315" name="Rectangle 3"/>
          <p:cNvSpPr>
            <a:spLocks noGrp="1" noChangeArrowheads="1"/>
          </p:cNvSpPr>
          <p:nvPr>
            <p:ph idx="1"/>
          </p:nvPr>
        </p:nvSpPr>
        <p:spPr/>
        <p:txBody>
          <a:bodyPr>
            <a:normAutofit fontScale="92500" lnSpcReduction="20000"/>
          </a:bodyPr>
          <a:lstStyle/>
          <a:p>
            <a:pPr>
              <a:spcBef>
                <a:spcPct val="40000"/>
              </a:spcBef>
            </a:pPr>
            <a:r>
              <a:rPr lang="en-GB" sz="3200">
                <a:solidFill>
                  <a:schemeClr val="accent2"/>
                </a:solidFill>
              </a:rPr>
              <a:t>Effective Demand</a:t>
            </a:r>
          </a:p>
          <a:p>
            <a:pPr lvl="1">
              <a:spcBef>
                <a:spcPct val="40000"/>
              </a:spcBef>
            </a:pPr>
            <a:r>
              <a:rPr lang="en-GB" sz="2000"/>
              <a:t>When a consumers' desire to buy a product is backed up by an ability to pay for it</a:t>
            </a:r>
          </a:p>
          <a:p>
            <a:pPr lvl="1">
              <a:spcBef>
                <a:spcPct val="40000"/>
              </a:spcBef>
            </a:pPr>
            <a:r>
              <a:rPr lang="en-GB" sz="2000"/>
              <a:t>They must have </a:t>
            </a:r>
            <a:r>
              <a:rPr lang="en-GB" sz="2000">
                <a:solidFill>
                  <a:schemeClr val="accent2"/>
                </a:solidFill>
              </a:rPr>
              <a:t>sufficient real purchasing power</a:t>
            </a:r>
          </a:p>
          <a:p>
            <a:pPr lvl="1">
              <a:spcBef>
                <a:spcPct val="40000"/>
              </a:spcBef>
            </a:pPr>
            <a:r>
              <a:rPr lang="en-GB" sz="2000"/>
              <a:t>Consider the market for pay-per-view boxing events – the companies promoting these events must price carefully so that they tap into the largest possible market</a:t>
            </a:r>
          </a:p>
          <a:p>
            <a:pPr>
              <a:spcBef>
                <a:spcPct val="40000"/>
              </a:spcBef>
            </a:pPr>
            <a:r>
              <a:rPr lang="en-GB" sz="3200">
                <a:solidFill>
                  <a:schemeClr val="accent2"/>
                </a:solidFill>
              </a:rPr>
              <a:t>Latent Demand</a:t>
            </a:r>
          </a:p>
          <a:p>
            <a:pPr lvl="1">
              <a:spcBef>
                <a:spcPct val="40000"/>
              </a:spcBef>
            </a:pPr>
            <a:r>
              <a:rPr lang="en-GB" sz="2000"/>
              <a:t>Latent demand exists when there is willingness to purchase a good, but where the consumer lacks the real purchasing power to be able to afford the product</a:t>
            </a:r>
          </a:p>
          <a:p>
            <a:pPr lvl="1">
              <a:spcBef>
                <a:spcPct val="40000"/>
              </a:spcBef>
            </a:pPr>
            <a:r>
              <a:rPr lang="en-GB" sz="2000"/>
              <a:t>Latent demand is affected by </a:t>
            </a:r>
            <a:r>
              <a:rPr lang="en-GB" sz="2000">
                <a:solidFill>
                  <a:schemeClr val="accent2"/>
                </a:solidFill>
              </a:rPr>
              <a:t>persuasive advertising</a:t>
            </a:r>
            <a:r>
              <a:rPr lang="en-GB" sz="2000"/>
              <a:t> – where the producer is seeking to influence consumer tastes and preferences</a:t>
            </a:r>
            <a:endParaRPr lang="en-US" sz="20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t>Derived Demand</a:t>
            </a:r>
            <a:endParaRPr lang="en-US"/>
          </a:p>
        </p:txBody>
      </p:sp>
      <p:sp>
        <p:nvSpPr>
          <p:cNvPr id="27651" name="Rectangle 3"/>
          <p:cNvSpPr>
            <a:spLocks noGrp="1" noChangeArrowheads="1"/>
          </p:cNvSpPr>
          <p:nvPr>
            <p:ph idx="1"/>
          </p:nvPr>
        </p:nvSpPr>
        <p:spPr/>
        <p:txBody>
          <a:bodyPr/>
          <a:lstStyle/>
          <a:p>
            <a:pPr>
              <a:spcBef>
                <a:spcPct val="60000"/>
              </a:spcBef>
            </a:pPr>
            <a:r>
              <a:rPr lang="en-US" sz="2400"/>
              <a:t>The demand for a product X might be strongly linked to the demand for a related product Y – giving rise to the idea of a </a:t>
            </a:r>
            <a:r>
              <a:rPr lang="en-US" sz="2400">
                <a:solidFill>
                  <a:schemeClr val="accent2"/>
                </a:solidFill>
              </a:rPr>
              <a:t>derived demand</a:t>
            </a:r>
          </a:p>
          <a:p>
            <a:pPr>
              <a:spcBef>
                <a:spcPct val="60000"/>
              </a:spcBef>
            </a:pPr>
            <a:r>
              <a:rPr lang="en-US" sz="2400"/>
              <a:t>For example, the </a:t>
            </a:r>
            <a:r>
              <a:rPr lang="en-US" sz="2400">
                <a:solidFill>
                  <a:schemeClr val="accent2"/>
                </a:solidFill>
              </a:rPr>
              <a:t>demand for coal</a:t>
            </a:r>
            <a:r>
              <a:rPr lang="en-US" sz="2400"/>
              <a:t> is derived in part on the demand for fossil fuels to burn in the process of generating energy</a:t>
            </a:r>
          </a:p>
          <a:p>
            <a:pPr>
              <a:spcBef>
                <a:spcPct val="60000"/>
              </a:spcBef>
            </a:pPr>
            <a:r>
              <a:rPr lang="en-US" sz="2400">
                <a:solidFill>
                  <a:schemeClr val="accent2"/>
                </a:solidFill>
              </a:rPr>
              <a:t>Demand for steel</a:t>
            </a:r>
            <a:r>
              <a:rPr lang="en-US" sz="2400"/>
              <a:t> is strongly linked to the demand for new vehicles and many other manufactured products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r>
              <a:rPr lang="en-GB"/>
              <a:t>Falling Prices and Expanding Demand</a:t>
            </a:r>
            <a:endParaRPr lang="en-US"/>
          </a:p>
        </p:txBody>
      </p:sp>
      <p:sp>
        <p:nvSpPr>
          <p:cNvPr id="14339" name="Rectangle 3"/>
          <p:cNvSpPr>
            <a:spLocks noGrp="1" noChangeArrowheads="1"/>
          </p:cNvSpPr>
          <p:nvPr>
            <p:ph idx="1"/>
          </p:nvPr>
        </p:nvSpPr>
        <p:spPr/>
        <p:txBody>
          <a:bodyPr>
            <a:normAutofit fontScale="92500"/>
          </a:bodyPr>
          <a:lstStyle/>
          <a:p>
            <a:pPr>
              <a:spcBef>
                <a:spcPct val="50000"/>
              </a:spcBef>
            </a:pPr>
            <a:r>
              <a:rPr lang="en-GB" sz="2400"/>
              <a:t>Many goods and services are cheaper now in both money and real terms than they were a few years ago. In many cases, this has contributed to a large expansion in the total quantity demand</a:t>
            </a:r>
          </a:p>
          <a:p>
            <a:pPr lvl="1">
              <a:spcBef>
                <a:spcPct val="50000"/>
              </a:spcBef>
            </a:pPr>
            <a:r>
              <a:rPr lang="en-GB" sz="2400"/>
              <a:t>Short-break holidays overseas</a:t>
            </a:r>
          </a:p>
          <a:p>
            <a:pPr lvl="1">
              <a:spcBef>
                <a:spcPct val="50000"/>
              </a:spcBef>
            </a:pPr>
            <a:r>
              <a:rPr lang="en-GB" sz="2400"/>
              <a:t>Prices of new audio-visual equipment </a:t>
            </a:r>
          </a:p>
          <a:p>
            <a:pPr lvl="1">
              <a:spcBef>
                <a:spcPct val="50000"/>
              </a:spcBef>
            </a:pPr>
            <a:r>
              <a:rPr lang="en-GB" sz="2400"/>
              <a:t>Personal computers </a:t>
            </a:r>
          </a:p>
          <a:p>
            <a:pPr lvl="1">
              <a:spcBef>
                <a:spcPct val="50000"/>
              </a:spcBef>
            </a:pPr>
            <a:r>
              <a:rPr lang="en-GB" sz="2400"/>
              <a:t>New car prices</a:t>
            </a:r>
          </a:p>
          <a:p>
            <a:pPr lvl="1">
              <a:spcBef>
                <a:spcPct val="50000"/>
              </a:spcBef>
            </a:pPr>
            <a:r>
              <a:rPr lang="en-GB" sz="2400"/>
              <a:t>Many items of clothing in mainstream clothing retail markets</a:t>
            </a:r>
          </a:p>
          <a:p>
            <a:pPr>
              <a:spcBef>
                <a:spcPct val="50000"/>
              </a:spcBef>
            </a:pPr>
            <a:r>
              <a:rPr lang="en-GB" sz="2400"/>
              <a:t>When prices are falling, we see a rise in the quantity demanded as consumers </a:t>
            </a:r>
            <a:r>
              <a:rPr lang="en-GB" sz="2400" i="1"/>
              <a:t>respond</a:t>
            </a:r>
            <a:r>
              <a:rPr lang="en-GB" sz="2400"/>
              <a:t> to the change in price</a:t>
            </a:r>
            <a:endParaRPr lang="en-US" sz="24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5363" name="Object 3"/>
          <p:cNvGraphicFramePr>
            <a:graphicFrameLocks noChangeAspect="1"/>
          </p:cNvGraphicFramePr>
          <p:nvPr/>
        </p:nvGraphicFramePr>
        <p:xfrm>
          <a:off x="468313" y="911225"/>
          <a:ext cx="8496300" cy="4891088"/>
        </p:xfrm>
        <a:graphic>
          <a:graphicData uri="http://schemas.openxmlformats.org/presentationml/2006/ole">
            <mc:AlternateContent xmlns:mc="http://schemas.openxmlformats.org/markup-compatibility/2006">
              <mc:Choice xmlns:v="urn:schemas-microsoft-com:vml" Requires="v">
                <p:oleObj spid="_x0000_s15374"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313" y="911225"/>
                        <a:ext cx="8496300" cy="48910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Line 4"/>
          <p:cNvSpPr>
            <a:spLocks noChangeShapeType="1"/>
          </p:cNvSpPr>
          <p:nvPr/>
        </p:nvSpPr>
        <p:spPr bwMode="auto">
          <a:xfrm>
            <a:off x="3276600" y="1773238"/>
            <a:ext cx="2524125" cy="2282825"/>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5" name="Text Box 5"/>
          <p:cNvSpPr txBox="1">
            <a:spLocks noChangeArrowheads="1"/>
          </p:cNvSpPr>
          <p:nvPr/>
        </p:nvSpPr>
        <p:spPr bwMode="auto">
          <a:xfrm>
            <a:off x="742950" y="1412875"/>
            <a:ext cx="495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Price</a:t>
            </a:r>
          </a:p>
        </p:txBody>
      </p:sp>
      <p:sp>
        <p:nvSpPr>
          <p:cNvPr id="15366" name="Text Box 6"/>
          <p:cNvSpPr txBox="1">
            <a:spLocks noChangeArrowheads="1"/>
          </p:cNvSpPr>
          <p:nvPr/>
        </p:nvSpPr>
        <p:spPr bwMode="auto">
          <a:xfrm>
            <a:off x="7019925" y="5373688"/>
            <a:ext cx="16637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5367" name="Text Box 7"/>
          <p:cNvSpPr txBox="1">
            <a:spLocks noChangeArrowheads="1"/>
          </p:cNvSpPr>
          <p:nvPr/>
        </p:nvSpPr>
        <p:spPr bwMode="auto">
          <a:xfrm>
            <a:off x="5765800" y="4084638"/>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1000" b="1">
                <a:solidFill>
                  <a:schemeClr val="accent2"/>
                </a:solidFill>
                <a:latin typeface="Trebuchet MS" pitchFamily="34" charset="0"/>
              </a:rPr>
              <a:t>Demand (D)</a:t>
            </a:r>
          </a:p>
        </p:txBody>
      </p:sp>
      <p:sp>
        <p:nvSpPr>
          <p:cNvPr id="15368" name="Line 8"/>
          <p:cNvSpPr>
            <a:spLocks noChangeShapeType="1"/>
          </p:cNvSpPr>
          <p:nvPr/>
        </p:nvSpPr>
        <p:spPr bwMode="auto">
          <a:xfrm>
            <a:off x="1258888" y="2708275"/>
            <a:ext cx="3025775"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9" name="Line 9"/>
          <p:cNvSpPr>
            <a:spLocks noChangeShapeType="1"/>
          </p:cNvSpPr>
          <p:nvPr/>
        </p:nvSpPr>
        <p:spPr bwMode="auto">
          <a:xfrm flipH="1">
            <a:off x="4284663" y="2708275"/>
            <a:ext cx="6350" cy="216058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70" name="Text Box 10"/>
          <p:cNvSpPr txBox="1">
            <a:spLocks noChangeArrowheads="1"/>
          </p:cNvSpPr>
          <p:nvPr/>
        </p:nvSpPr>
        <p:spPr bwMode="auto">
          <a:xfrm>
            <a:off x="4324350" y="2451100"/>
            <a:ext cx="3111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en-US" altLang="en-US" sz="800" b="1">
                <a:solidFill>
                  <a:schemeClr val="accent2"/>
                </a:solidFill>
                <a:latin typeface="Trebuchet MS" pitchFamily="34" charset="0"/>
              </a:rPr>
              <a:t>P1</a:t>
            </a:r>
          </a:p>
        </p:txBody>
      </p:sp>
      <p:sp>
        <p:nvSpPr>
          <p:cNvPr id="15371" name="Text Box 11"/>
          <p:cNvSpPr txBox="1">
            <a:spLocks noChangeArrowheads="1"/>
          </p:cNvSpPr>
          <p:nvPr/>
        </p:nvSpPr>
        <p:spPr bwMode="auto">
          <a:xfrm>
            <a:off x="5867400" y="1484313"/>
            <a:ext cx="2327275" cy="2012950"/>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400" b="1">
                <a:solidFill>
                  <a:schemeClr val="accent2"/>
                </a:solidFill>
                <a:latin typeface="Trebuchet MS" pitchFamily="34" charset="0"/>
              </a:rPr>
              <a:t>The demand curve shows how quantity demanded responds to a change in the goods own price</a:t>
            </a:r>
          </a:p>
          <a:p>
            <a:pPr algn="ctr" eaLnBrk="0" hangingPunct="0"/>
            <a:endParaRPr lang="en-US" altLang="en-US" sz="1400" b="1">
              <a:solidFill>
                <a:schemeClr val="accent2"/>
              </a:solidFill>
              <a:latin typeface="Trebuchet MS" pitchFamily="34" charset="0"/>
            </a:endParaRPr>
          </a:p>
          <a:p>
            <a:pPr algn="ctr" eaLnBrk="0" hangingPunct="0"/>
            <a:r>
              <a:rPr lang="en-GB" altLang="en-US" sz="1400" b="1">
                <a:solidFill>
                  <a:schemeClr val="accent2"/>
                </a:solidFill>
                <a:latin typeface="Trebuchet MS" pitchFamily="34" charset="0"/>
              </a:rPr>
              <a:t>There is an inverse relationship between price and quantity demanded</a:t>
            </a:r>
            <a:endParaRPr lang="en-US" altLang="en-US" sz="1400" b="1">
              <a:solidFill>
                <a:schemeClr val="accent2"/>
              </a:solidFill>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GB"/>
              <a:t>The Law of Demand and the Demand Curve</a:t>
            </a:r>
            <a:endParaRPr lang="en-US"/>
          </a:p>
        </p:txBody>
      </p:sp>
      <p:graphicFrame>
        <p:nvGraphicFramePr>
          <p:cNvPr id="16387" name="Object 3"/>
          <p:cNvGraphicFramePr>
            <a:graphicFrameLocks noChangeAspect="1"/>
          </p:cNvGraphicFramePr>
          <p:nvPr/>
        </p:nvGraphicFramePr>
        <p:xfrm>
          <a:off x="395288" y="1052513"/>
          <a:ext cx="8134350" cy="4681537"/>
        </p:xfrm>
        <a:graphic>
          <a:graphicData uri="http://schemas.openxmlformats.org/presentationml/2006/ole">
            <mc:AlternateContent xmlns:mc="http://schemas.openxmlformats.org/markup-compatibility/2006">
              <mc:Choice xmlns:v="urn:schemas-microsoft-com:vml" Requires="v">
                <p:oleObj spid="_x0000_s16401"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1052513"/>
                        <a:ext cx="8134350" cy="46815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Line 4"/>
          <p:cNvSpPr>
            <a:spLocks noChangeShapeType="1"/>
          </p:cNvSpPr>
          <p:nvPr/>
        </p:nvSpPr>
        <p:spPr bwMode="auto">
          <a:xfrm>
            <a:off x="3176588" y="1773238"/>
            <a:ext cx="2624137" cy="2424112"/>
          </a:xfrm>
          <a:prstGeom prst="line">
            <a:avLst/>
          </a:prstGeom>
          <a:noFill/>
          <a:ln w="38100">
            <a:solidFill>
              <a:srgbClr val="0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89" name="Text Box 5"/>
          <p:cNvSpPr txBox="1">
            <a:spLocks noChangeArrowheads="1"/>
          </p:cNvSpPr>
          <p:nvPr/>
        </p:nvSpPr>
        <p:spPr bwMode="auto">
          <a:xfrm>
            <a:off x="250825" y="1412875"/>
            <a:ext cx="5143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Price</a:t>
            </a:r>
          </a:p>
        </p:txBody>
      </p:sp>
      <p:sp>
        <p:nvSpPr>
          <p:cNvPr id="16390" name="Text Box 6"/>
          <p:cNvSpPr txBox="1">
            <a:spLocks noChangeArrowheads="1"/>
          </p:cNvSpPr>
          <p:nvPr/>
        </p:nvSpPr>
        <p:spPr bwMode="auto">
          <a:xfrm>
            <a:off x="6588125" y="5373688"/>
            <a:ext cx="1728788"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GB" altLang="en-US" sz="1000" b="1">
                <a:solidFill>
                  <a:schemeClr val="accent2"/>
                </a:solidFill>
                <a:latin typeface="Trebuchet MS" pitchFamily="34" charset="0"/>
              </a:rPr>
              <a:t>Quantity Demanded (Qd)</a:t>
            </a:r>
            <a:endParaRPr lang="en-US" altLang="en-US" sz="1000" b="1">
              <a:solidFill>
                <a:schemeClr val="accent2"/>
              </a:solidFill>
              <a:latin typeface="Trebuchet MS" pitchFamily="34" charset="0"/>
            </a:endParaRPr>
          </a:p>
        </p:txBody>
      </p:sp>
      <p:sp>
        <p:nvSpPr>
          <p:cNvPr id="16391" name="Text Box 7"/>
          <p:cNvSpPr txBox="1">
            <a:spLocks noChangeArrowheads="1"/>
          </p:cNvSpPr>
          <p:nvPr/>
        </p:nvSpPr>
        <p:spPr bwMode="auto">
          <a:xfrm>
            <a:off x="5888038" y="4186238"/>
            <a:ext cx="915987"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000" b="1">
                <a:solidFill>
                  <a:schemeClr val="accent2"/>
                </a:solidFill>
                <a:latin typeface="Trebuchet MS" pitchFamily="34" charset="0"/>
              </a:rPr>
              <a:t>Demand (D)</a:t>
            </a:r>
          </a:p>
        </p:txBody>
      </p:sp>
      <p:sp>
        <p:nvSpPr>
          <p:cNvPr id="16392" name="Line 8"/>
          <p:cNvSpPr>
            <a:spLocks noChangeShapeType="1"/>
          </p:cNvSpPr>
          <p:nvPr/>
        </p:nvSpPr>
        <p:spPr bwMode="auto">
          <a:xfrm flipV="1">
            <a:off x="1187450" y="2752725"/>
            <a:ext cx="3148013" cy="28575"/>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3" name="Line 9"/>
          <p:cNvSpPr>
            <a:spLocks noChangeShapeType="1"/>
          </p:cNvSpPr>
          <p:nvPr/>
        </p:nvSpPr>
        <p:spPr bwMode="auto">
          <a:xfrm flipH="1">
            <a:off x="4324350" y="2749550"/>
            <a:ext cx="6350" cy="2078038"/>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4" name="Text Box 10"/>
          <p:cNvSpPr txBox="1">
            <a:spLocks noChangeArrowheads="1"/>
          </p:cNvSpPr>
          <p:nvPr/>
        </p:nvSpPr>
        <p:spPr bwMode="auto">
          <a:xfrm>
            <a:off x="4311650" y="2451100"/>
            <a:ext cx="323850" cy="220663"/>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P1</a:t>
            </a:r>
          </a:p>
        </p:txBody>
      </p:sp>
      <p:sp>
        <p:nvSpPr>
          <p:cNvPr id="16395" name="Line 11"/>
          <p:cNvSpPr>
            <a:spLocks noChangeShapeType="1"/>
          </p:cNvSpPr>
          <p:nvPr/>
        </p:nvSpPr>
        <p:spPr bwMode="auto">
          <a:xfrm>
            <a:off x="1187450" y="2060575"/>
            <a:ext cx="2305050" cy="0"/>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6" name="Line 12"/>
          <p:cNvSpPr>
            <a:spLocks noChangeShapeType="1"/>
          </p:cNvSpPr>
          <p:nvPr/>
        </p:nvSpPr>
        <p:spPr bwMode="auto">
          <a:xfrm>
            <a:off x="3492500" y="2060575"/>
            <a:ext cx="6350" cy="2754313"/>
          </a:xfrm>
          <a:prstGeom prst="line">
            <a:avLst/>
          </a:prstGeom>
          <a:noFill/>
          <a:ln w="381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7" name="Text Box 13"/>
          <p:cNvSpPr txBox="1">
            <a:spLocks noChangeArrowheads="1"/>
          </p:cNvSpPr>
          <p:nvPr/>
        </p:nvSpPr>
        <p:spPr bwMode="auto">
          <a:xfrm>
            <a:off x="3648075" y="1858963"/>
            <a:ext cx="323850" cy="220662"/>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800" b="1">
                <a:solidFill>
                  <a:schemeClr val="accent2"/>
                </a:solidFill>
                <a:latin typeface="Trebuchet MS" pitchFamily="34" charset="0"/>
              </a:rPr>
              <a:t>P2</a:t>
            </a:r>
          </a:p>
        </p:txBody>
      </p:sp>
      <p:sp>
        <p:nvSpPr>
          <p:cNvPr id="16398" name="Text Box 14"/>
          <p:cNvSpPr txBox="1">
            <a:spLocks noChangeArrowheads="1"/>
          </p:cNvSpPr>
          <p:nvPr/>
        </p:nvSpPr>
        <p:spPr bwMode="auto">
          <a:xfrm>
            <a:off x="4214813" y="1700213"/>
            <a:ext cx="1725612" cy="523875"/>
          </a:xfrm>
          <a:prstGeom prst="rect">
            <a:avLst/>
          </a:prstGeom>
          <a:solidFill>
            <a:schemeClr val="accent1"/>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altLang="en-US" sz="1400" b="1">
                <a:solidFill>
                  <a:schemeClr val="accent2"/>
                </a:solidFill>
                <a:latin typeface="Trebuchet MS" pitchFamily="34" charset="0"/>
              </a:rPr>
              <a:t>A contraction of demand</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33</TotalTime>
  <Words>1276</Words>
  <Application>Microsoft Office PowerPoint</Application>
  <PresentationFormat>On-screen Show (4:3)</PresentationFormat>
  <Paragraphs>177</Paragraphs>
  <Slides>21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1_Office Theme</vt:lpstr>
      <vt:lpstr>Chart</vt:lpstr>
      <vt:lpstr>PowerPoint Presentation</vt:lpstr>
      <vt:lpstr>Functions of Prices</vt:lpstr>
      <vt:lpstr>Demand:  Buyers in the Market</vt:lpstr>
      <vt:lpstr>The Factors Affecting the Demand for New Cars</vt:lpstr>
      <vt:lpstr>Effective Demand and Latent Demand</vt:lpstr>
      <vt:lpstr>Derived Demand</vt:lpstr>
      <vt:lpstr>Falling Prices and Expanding Demand</vt:lpstr>
      <vt:lpstr>The Law of Demand and the Demand Curve</vt:lpstr>
      <vt:lpstr>The Law of Demand and the Demand Curve</vt:lpstr>
      <vt:lpstr>The Law of Demand and the Demand Curve</vt:lpstr>
      <vt:lpstr>Explaining the downward-sloping demand curve</vt:lpstr>
      <vt:lpstr>Shifts in the demand curve</vt:lpstr>
      <vt:lpstr>Shifts in Demand</vt:lpstr>
      <vt:lpstr>An Outward Shift of Demand</vt:lpstr>
      <vt:lpstr>Causes of an outward shift in demand</vt:lpstr>
      <vt:lpstr>An Inward Shift of Demand</vt:lpstr>
      <vt:lpstr>Substitutes and Complements</vt:lpstr>
      <vt:lpstr>Normal and Inferior Goods</vt:lpstr>
      <vt:lpstr>Changes in the Price of Substitutes</vt:lpstr>
      <vt:lpstr>Changes in the Price of Complements</vt:lpstr>
      <vt:lpstr>Factors Affecting Market Demand for Beef</vt:lpstr>
    </vt:vector>
  </TitlesOfParts>
  <Company>Tutor2u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Determinants of Demand</dc:title>
  <dc:creator>Geoff Riley</dc:creator>
  <cp:lastModifiedBy>Stephen Gouldthorpe</cp:lastModifiedBy>
  <cp:revision>12</cp:revision>
  <dcterms:created xsi:type="dcterms:W3CDTF">2003-06-30T06:36:06Z</dcterms:created>
  <dcterms:modified xsi:type="dcterms:W3CDTF">2018-04-11T13:36:46Z</dcterms:modified>
</cp:coreProperties>
</file>