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40" r:id="rId2"/>
    <p:sldId id="341" r:id="rId3"/>
    <p:sldId id="342" r:id="rId4"/>
    <p:sldId id="343" r:id="rId5"/>
    <p:sldId id="344" r:id="rId6"/>
    <p:sldId id="345" r:id="rId7"/>
    <p:sldId id="346" r:id="rId8"/>
    <p:sldId id="347" r:id="rId9"/>
    <p:sldId id="348" r:id="rId10"/>
    <p:sldId id="349" r:id="rId11"/>
    <p:sldId id="350" r:id="rId12"/>
    <p:sldId id="35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6120" autoAdjust="0"/>
  </p:normalViewPr>
  <p:slideViewPr>
    <p:cSldViewPr snapToGrid="0">
      <p:cViewPr varScale="1">
        <p:scale>
          <a:sx n="101" d="100"/>
          <a:sy n="101" d="100"/>
        </p:scale>
        <p:origin x="132" y="144"/>
      </p:cViewPr>
      <p:guideLst/>
    </p:cSldViewPr>
  </p:slideViewPr>
  <p:outlineViewPr>
    <p:cViewPr>
      <p:scale>
        <a:sx n="33" d="100"/>
        <a:sy n="33" d="100"/>
      </p:scale>
      <p:origin x="0" y="-400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15435-A317-468F-A216-266CBEBD8A6D}" type="datetimeFigureOut">
              <a:rPr lang="en-GB" smtClean="0"/>
              <a:t>30/01/2020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40655-B6B6-4B0D-A66F-87D5C85CCB5D}" type="slidenum">
              <a:rPr lang="en-GB" smtClean="0"/>
              <a:t>‹#›</a:t>
            </a:fld>
            <a:endParaRPr lang="en-GB" dirty="0"/>
          </a:p>
        </p:txBody>
      </p:sp>
    </p:spTree>
    <p:extLst>
      <p:ext uri="{BB962C8B-B14F-4D97-AF65-F5344CB8AC3E}">
        <p14:creationId xmlns:p14="http://schemas.microsoft.com/office/powerpoint/2010/main" val="313280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E09FB65-03ED-4B9B-83AA-73157B389C34}"/>
              </a:ext>
            </a:extLst>
          </p:cNvPr>
          <p:cNvSpPr>
            <a:spLocks noGrp="1" noRot="1" noChangeAspect="1" noTextEdit="1"/>
          </p:cNvSpPr>
          <p:nvPr>
            <p:ph type="sldImg"/>
          </p:nvPr>
        </p:nvSpPr>
        <p:spPr>
          <a:xfrm>
            <a:off x="1371600" y="1143000"/>
            <a:ext cx="4114800" cy="3086100"/>
          </a:xfrm>
          <a:ln/>
        </p:spPr>
      </p:sp>
      <p:sp>
        <p:nvSpPr>
          <p:cNvPr id="10243" name="Notes Placeholder 2">
            <a:extLst>
              <a:ext uri="{FF2B5EF4-FFF2-40B4-BE49-F238E27FC236}">
                <a16:creationId xmlns:a16="http://schemas.microsoft.com/office/drawing/2014/main" id="{0FA3F7BC-68F2-4C93-AE6F-E99C314C75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dirty="0"/>
              <a:t>Students identify key words to underline</a:t>
            </a:r>
          </a:p>
        </p:txBody>
      </p:sp>
      <p:sp>
        <p:nvSpPr>
          <p:cNvPr id="10244" name="Slide Number Placeholder 3">
            <a:extLst>
              <a:ext uri="{FF2B5EF4-FFF2-40B4-BE49-F238E27FC236}">
                <a16:creationId xmlns:a16="http://schemas.microsoft.com/office/drawing/2014/main" id="{EE233481-70AF-43CF-A0A3-5A3CF1EBA1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empus Sans ITC" panose="04020404030D07020202" pitchFamily="82" charset="0"/>
              </a:defRPr>
            </a:lvl1pPr>
            <a:lvl2pPr marL="742950" indent="-285750" defTabSz="862013">
              <a:defRPr sz="2400">
                <a:solidFill>
                  <a:schemeClr val="tx1"/>
                </a:solidFill>
                <a:latin typeface="Tempus Sans ITC" panose="04020404030D07020202" pitchFamily="82" charset="0"/>
              </a:defRPr>
            </a:lvl2pPr>
            <a:lvl3pPr marL="1143000" indent="-228600" defTabSz="862013">
              <a:defRPr sz="2400">
                <a:solidFill>
                  <a:schemeClr val="tx1"/>
                </a:solidFill>
                <a:latin typeface="Tempus Sans ITC" panose="04020404030D07020202" pitchFamily="82" charset="0"/>
              </a:defRPr>
            </a:lvl3pPr>
            <a:lvl4pPr marL="1600200" indent="-228600" defTabSz="862013">
              <a:defRPr sz="2400">
                <a:solidFill>
                  <a:schemeClr val="tx1"/>
                </a:solidFill>
                <a:latin typeface="Tempus Sans ITC" panose="04020404030D07020202" pitchFamily="82" charset="0"/>
              </a:defRPr>
            </a:lvl4pPr>
            <a:lvl5pPr marL="2057400" indent="-228600" defTabSz="862013">
              <a:defRPr sz="2400">
                <a:solidFill>
                  <a:schemeClr val="tx1"/>
                </a:solidFill>
                <a:latin typeface="Tempus Sans ITC" panose="04020404030D07020202" pitchFamily="82" charset="0"/>
              </a:defRPr>
            </a:lvl5pPr>
            <a:lvl6pPr marL="2514600" indent="-228600" defTabSz="862013"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defTabSz="862013"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defTabSz="862013"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defTabSz="862013"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fld id="{73418217-F836-4F83-A097-0D589B2DD34B}" type="slidenum">
              <a:rPr lang="en-GB" altLang="en-US" sz="1200">
                <a:solidFill>
                  <a:srgbClr val="000000"/>
                </a:solidFill>
                <a:latin typeface="Arial" panose="020B0604020202020204" pitchFamily="34" charset="0"/>
                <a:cs typeface="Arial" panose="020B0604020202020204" pitchFamily="34" charset="0"/>
              </a:rPr>
              <a:pPr eaLnBrk="1" hangingPunct="1"/>
              <a:t>1</a:t>
            </a:fld>
            <a:endParaRPr lang="en-GB" altLang="en-US" sz="120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4314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492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55588"/>
            <a:ext cx="2095500" cy="5535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55588"/>
            <a:ext cx="6134100" cy="5535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031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827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91883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268414"/>
            <a:ext cx="3771900" cy="45227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268414"/>
            <a:ext cx="3771900" cy="45227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684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436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9533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4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64100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17775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th_theme_business_classic_shades_of_blue_bg">
            <a:extLst>
              <a:ext uri="{FF2B5EF4-FFF2-40B4-BE49-F238E27FC236}">
                <a16:creationId xmlns:a16="http://schemas.microsoft.com/office/drawing/2014/main" id="{0B39A760-7E21-4169-A172-6A0CEBD5E7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EE2E1C10-4301-4103-A06C-99CC4D60CA8D}"/>
              </a:ext>
            </a:extLst>
          </p:cNvPr>
          <p:cNvSpPr>
            <a:spLocks noGrp="1" noChangeArrowheads="1"/>
          </p:cNvSpPr>
          <p:nvPr>
            <p:ph type="body" idx="1"/>
          </p:nvPr>
        </p:nvSpPr>
        <p:spPr bwMode="auto">
          <a:xfrm>
            <a:off x="685800" y="1268414"/>
            <a:ext cx="7696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5" descr="penny_guy_walking_md_transparent_30133">
            <a:extLst>
              <a:ext uri="{FF2B5EF4-FFF2-40B4-BE49-F238E27FC236}">
                <a16:creationId xmlns:a16="http://schemas.microsoft.com/office/drawing/2014/main" id="{29979A7E-3226-4EF2-83D9-0E0A75D8216C}"/>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Rectangle 6">
            <a:extLst>
              <a:ext uri="{FF2B5EF4-FFF2-40B4-BE49-F238E27FC236}">
                <a16:creationId xmlns:a16="http://schemas.microsoft.com/office/drawing/2014/main" id="{1B991136-4B99-4D99-BC6B-E10B59BFA669}"/>
              </a:ext>
            </a:extLst>
          </p:cNvPr>
          <p:cNvSpPr>
            <a:spLocks noGrp="1" noChangeArrowheads="1"/>
          </p:cNvSpPr>
          <p:nvPr>
            <p:ph type="title"/>
          </p:nvPr>
        </p:nvSpPr>
        <p:spPr bwMode="auto">
          <a:xfrm>
            <a:off x="0" y="255588"/>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585300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rgbClr val="FFFF00"/>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2400" b="1">
          <a:solidFill>
            <a:srgbClr val="FFFF00"/>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2400" b="1">
          <a:solidFill>
            <a:srgbClr val="FFFF00"/>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2400" b="1">
          <a:solidFill>
            <a:srgbClr val="FFFF00"/>
          </a:solidFill>
          <a:effectLst>
            <a:outerShdw blurRad="38100" dist="38100" dir="2700000" algn="tl">
              <a:srgbClr val="C0C0C0"/>
            </a:outerShdw>
          </a:effectLst>
          <a:latin typeface="Comic Sans MS" pitchFamily="66" charset="0"/>
        </a:defRPr>
      </a:lvl5pPr>
      <a:lvl6pPr marL="342900" algn="l" rtl="0" fontAlgn="base">
        <a:spcBef>
          <a:spcPct val="0"/>
        </a:spcBef>
        <a:spcAft>
          <a:spcPct val="0"/>
        </a:spcAft>
        <a:defRPr sz="2400" b="1">
          <a:solidFill>
            <a:srgbClr val="FFFF00"/>
          </a:solidFill>
          <a:effectLst>
            <a:outerShdw blurRad="38100" dist="38100" dir="2700000" algn="tl">
              <a:srgbClr val="C0C0C0"/>
            </a:outerShdw>
          </a:effectLst>
          <a:latin typeface="Comic Sans MS" pitchFamily="66" charset="0"/>
        </a:defRPr>
      </a:lvl6pPr>
      <a:lvl7pPr marL="685800" algn="l" rtl="0" fontAlgn="base">
        <a:spcBef>
          <a:spcPct val="0"/>
        </a:spcBef>
        <a:spcAft>
          <a:spcPct val="0"/>
        </a:spcAft>
        <a:defRPr sz="2400" b="1">
          <a:solidFill>
            <a:srgbClr val="FFFF00"/>
          </a:solidFill>
          <a:effectLst>
            <a:outerShdw blurRad="38100" dist="38100" dir="2700000" algn="tl">
              <a:srgbClr val="C0C0C0"/>
            </a:outerShdw>
          </a:effectLst>
          <a:latin typeface="Comic Sans MS" pitchFamily="66" charset="0"/>
        </a:defRPr>
      </a:lvl7pPr>
      <a:lvl8pPr marL="1028700" algn="l" rtl="0" fontAlgn="base">
        <a:spcBef>
          <a:spcPct val="0"/>
        </a:spcBef>
        <a:spcAft>
          <a:spcPct val="0"/>
        </a:spcAft>
        <a:defRPr sz="2400" b="1">
          <a:solidFill>
            <a:srgbClr val="FFFF00"/>
          </a:solidFill>
          <a:effectLst>
            <a:outerShdw blurRad="38100" dist="38100" dir="2700000" algn="tl">
              <a:srgbClr val="C0C0C0"/>
            </a:outerShdw>
          </a:effectLst>
          <a:latin typeface="Comic Sans MS" pitchFamily="66" charset="0"/>
        </a:defRPr>
      </a:lvl8pPr>
      <a:lvl9pPr marL="1371600" algn="l" rtl="0" fontAlgn="base">
        <a:spcBef>
          <a:spcPct val="0"/>
        </a:spcBef>
        <a:spcAft>
          <a:spcPct val="0"/>
        </a:spcAft>
        <a:defRPr sz="2400" b="1">
          <a:solidFill>
            <a:srgbClr val="FFFF00"/>
          </a:solidFill>
          <a:effectLst>
            <a:outerShdw blurRad="38100" dist="38100" dir="2700000" algn="tl">
              <a:srgbClr val="C0C0C0"/>
            </a:outerShdw>
          </a:effectLst>
          <a:latin typeface="Comic Sans MS" pitchFamily="66" charset="0"/>
        </a:defRPr>
      </a:lvl9pPr>
    </p:titleStyle>
    <p:bodyStyle>
      <a:lvl1pPr marL="257175" indent="-257175" algn="l" rtl="0" eaLnBrk="0" fontAlgn="base" hangingPunct="0">
        <a:spcBef>
          <a:spcPct val="20000"/>
        </a:spcBef>
        <a:spcAft>
          <a:spcPct val="0"/>
        </a:spcAft>
        <a:buBlip>
          <a:blip r:embed="rId15"/>
        </a:buBlip>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3" panose="05040102010807070707" pitchFamily="18" charset="2"/>
        <a:buBlip>
          <a:blip r:embed="rId16"/>
        </a:buBlip>
        <a:defRPr sz="1500">
          <a:solidFill>
            <a:schemeClr val="tx1"/>
          </a:solidFill>
          <a:latin typeface="+mn-lt"/>
        </a:defRPr>
      </a:lvl2pPr>
      <a:lvl3pPr marL="857250" indent="-171450" algn="l" rtl="0" eaLnBrk="0" fontAlgn="base" hangingPunct="0">
        <a:spcBef>
          <a:spcPct val="20000"/>
        </a:spcBef>
        <a:spcAft>
          <a:spcPct val="0"/>
        </a:spcAft>
        <a:buBlip>
          <a:blip r:embed="rId17"/>
        </a:buBlip>
        <a:defRPr>
          <a:solidFill>
            <a:schemeClr val="tx1"/>
          </a:solidFill>
          <a:latin typeface="+mn-lt"/>
        </a:defRPr>
      </a:lvl3pPr>
      <a:lvl4pPr marL="1200150" indent="-171450" algn="l" rtl="0" eaLnBrk="0" fontAlgn="base" hangingPunct="0">
        <a:spcBef>
          <a:spcPct val="20000"/>
        </a:spcBef>
        <a:spcAft>
          <a:spcPct val="0"/>
        </a:spcAft>
        <a:buBlip>
          <a:blip r:embed="rId18"/>
        </a:buBlip>
        <a:defRPr sz="1200">
          <a:solidFill>
            <a:schemeClr val="tx1"/>
          </a:solidFill>
          <a:latin typeface="+mn-lt"/>
        </a:defRPr>
      </a:lvl4pPr>
      <a:lvl5pPr marL="1543050" indent="-171450" algn="l" rtl="0" eaLnBrk="0" fontAlgn="base" hangingPunct="0">
        <a:spcBef>
          <a:spcPct val="20000"/>
        </a:spcBef>
        <a:spcAft>
          <a:spcPct val="0"/>
        </a:spcAft>
        <a:buBlip>
          <a:blip r:embed="rId19"/>
        </a:buBlip>
        <a:defRPr sz="900">
          <a:solidFill>
            <a:schemeClr val="tx1"/>
          </a:solidFill>
          <a:latin typeface="+mn-lt"/>
        </a:defRPr>
      </a:lvl5pPr>
      <a:lvl6pPr marL="1885950" indent="-171450" algn="l" rtl="0" fontAlgn="base">
        <a:spcBef>
          <a:spcPct val="20000"/>
        </a:spcBef>
        <a:spcAft>
          <a:spcPct val="0"/>
        </a:spcAft>
        <a:buBlip>
          <a:blip r:embed="rId19"/>
        </a:buBlip>
        <a:defRPr sz="900">
          <a:solidFill>
            <a:schemeClr val="tx1"/>
          </a:solidFill>
          <a:latin typeface="+mn-lt"/>
        </a:defRPr>
      </a:lvl6pPr>
      <a:lvl7pPr marL="2228850" indent="-171450" algn="l" rtl="0" fontAlgn="base">
        <a:spcBef>
          <a:spcPct val="20000"/>
        </a:spcBef>
        <a:spcAft>
          <a:spcPct val="0"/>
        </a:spcAft>
        <a:buBlip>
          <a:blip r:embed="rId19"/>
        </a:buBlip>
        <a:defRPr sz="900">
          <a:solidFill>
            <a:schemeClr val="tx1"/>
          </a:solidFill>
          <a:latin typeface="+mn-lt"/>
        </a:defRPr>
      </a:lvl7pPr>
      <a:lvl8pPr marL="2571750" indent="-171450" algn="l" rtl="0" fontAlgn="base">
        <a:spcBef>
          <a:spcPct val="20000"/>
        </a:spcBef>
        <a:spcAft>
          <a:spcPct val="0"/>
        </a:spcAft>
        <a:buBlip>
          <a:blip r:embed="rId19"/>
        </a:buBlip>
        <a:defRPr sz="900">
          <a:solidFill>
            <a:schemeClr val="tx1"/>
          </a:solidFill>
          <a:latin typeface="+mn-lt"/>
        </a:defRPr>
      </a:lvl8pPr>
      <a:lvl9pPr marL="2914650" indent="-171450" algn="l" rtl="0" fontAlgn="base">
        <a:spcBef>
          <a:spcPct val="20000"/>
        </a:spcBef>
        <a:spcAft>
          <a:spcPct val="0"/>
        </a:spcAft>
        <a:buBlip>
          <a:blip r:embed="rId19"/>
        </a:buBlip>
        <a:defRPr sz="9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dition.cnn.com/2020/01/23/tech/xerox-hp/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C04866A8-6CE1-4382-BC07-E3F78707C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22" r="2" b="29997"/>
          <a:stretch>
            <a:fillRect/>
          </a:stretch>
        </p:blipFill>
        <p:spPr bwMode="auto">
          <a:xfrm>
            <a:off x="0" y="390525"/>
            <a:ext cx="8743944"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6">
            <a:extLst>
              <a:ext uri="{FF2B5EF4-FFF2-40B4-BE49-F238E27FC236}">
                <a16:creationId xmlns:a16="http://schemas.microsoft.com/office/drawing/2014/main" id="{48A1CE74-08EA-43D5-83EC-3E76EC39AB08}"/>
              </a:ext>
            </a:extLst>
          </p:cNvPr>
          <p:cNvSpPr txBox="1">
            <a:spLocks noChangeArrowheads="1"/>
          </p:cNvSpPr>
          <p:nvPr/>
        </p:nvSpPr>
        <p:spPr bwMode="auto">
          <a:xfrm>
            <a:off x="617938" y="2021295"/>
            <a:ext cx="1178719" cy="276999"/>
          </a:xfrm>
          <a:prstGeom prst="rect">
            <a:avLst/>
          </a:prstGeom>
          <a:solidFill>
            <a:schemeClr val="bg1"/>
          </a:solidFill>
          <a:ln w="1905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r>
              <a:rPr lang="en-GB" altLang="en-US" sz="1200" b="1" dirty="0">
                <a:solidFill>
                  <a:srgbClr val="FF0000"/>
                </a:solidFill>
                <a:latin typeface="Comic Sans MS" panose="030F0702030302020204" pitchFamily="66" charset="0"/>
                <a:ea typeface="MS PGothic" panose="020B0600070205080204" pitchFamily="34" charset="-128"/>
                <a:cs typeface="Arial" panose="020B0604020202020204" pitchFamily="34" charset="0"/>
              </a:rPr>
              <a:t>Think about…</a:t>
            </a:r>
          </a:p>
        </p:txBody>
      </p:sp>
      <p:sp>
        <p:nvSpPr>
          <p:cNvPr id="3" name="Rectangle 2">
            <a:extLst>
              <a:ext uri="{FF2B5EF4-FFF2-40B4-BE49-F238E27FC236}">
                <a16:creationId xmlns:a16="http://schemas.microsoft.com/office/drawing/2014/main" id="{1A6AEB4E-A34A-4079-A53B-EEEE8F569C59}"/>
              </a:ext>
            </a:extLst>
          </p:cNvPr>
          <p:cNvSpPr/>
          <p:nvPr/>
        </p:nvSpPr>
        <p:spPr>
          <a:xfrm>
            <a:off x="1894283" y="857252"/>
            <a:ext cx="5355431" cy="1014413"/>
          </a:xfrm>
          <a:prstGeom prst="rect">
            <a:avLst/>
          </a:prstGeom>
          <a:solidFill>
            <a:srgbClr val="FF0000"/>
          </a:solidFill>
          <a:ln w="25400" cap="flat" cmpd="sng" algn="ctr">
            <a:solidFill>
              <a:srgbClr val="000000"/>
            </a:solidFill>
            <a:prstDash val="solid"/>
          </a:ln>
          <a:effectLst/>
        </p:spPr>
        <p:txBody>
          <a:bodyPr anchor="ctr"/>
          <a:lstStyle/>
          <a:p>
            <a:pPr>
              <a:defRPr/>
            </a:pPr>
            <a:r>
              <a:rPr lang="en-GB" sz="2400" b="1" dirty="0">
                <a:solidFill>
                  <a:schemeClr val="bg1"/>
                </a:solidFill>
                <a:latin typeface="Calibri" pitchFamily="34" charset="0"/>
              </a:rPr>
              <a:t>3.2.2 Mergers and takeovers</a:t>
            </a:r>
            <a:endParaRPr lang="en-GB" sz="2400" b="1" kern="0" dirty="0">
              <a:solidFill>
                <a:schemeClr val="bg1"/>
              </a:solidFill>
              <a:latin typeface="Calibri" pitchFamily="34" charset="0"/>
            </a:endParaRPr>
          </a:p>
        </p:txBody>
      </p:sp>
      <p:pic>
        <p:nvPicPr>
          <p:cNvPr id="2053" name="Picture 2" descr="http://www.blue-inc-solutions.co.uk/software/images/jigsaw.jpg">
            <a:extLst>
              <a:ext uri="{FF2B5EF4-FFF2-40B4-BE49-F238E27FC236}">
                <a16:creationId xmlns:a16="http://schemas.microsoft.com/office/drawing/2014/main" id="{1B12723F-1000-4AEE-A7DA-B7DBA4FE33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73" y="1282305"/>
            <a:ext cx="589359" cy="589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 descr="http://jwikert.typepad.com/photos/uncategorized/2007/11/27/cogs_2.jpg">
            <a:extLst>
              <a:ext uri="{FF2B5EF4-FFF2-40B4-BE49-F238E27FC236}">
                <a16:creationId xmlns:a16="http://schemas.microsoft.com/office/drawing/2014/main" id="{1D22E2EF-AF0C-4EB1-ABD4-5F8153E039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6335" y="2606188"/>
            <a:ext cx="642938" cy="670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5" name="TextBox 26">
            <a:extLst>
              <a:ext uri="{FF2B5EF4-FFF2-40B4-BE49-F238E27FC236}">
                <a16:creationId xmlns:a16="http://schemas.microsoft.com/office/drawing/2014/main" id="{263A5EB6-60D8-4B61-81A5-A9747A1255A7}"/>
              </a:ext>
            </a:extLst>
          </p:cNvPr>
          <p:cNvSpPr txBox="1">
            <a:spLocks noChangeArrowheads="1"/>
          </p:cNvSpPr>
          <p:nvPr/>
        </p:nvSpPr>
        <p:spPr bwMode="auto">
          <a:xfrm>
            <a:off x="590554" y="835823"/>
            <a:ext cx="1178719" cy="461665"/>
          </a:xfrm>
          <a:prstGeom prst="rect">
            <a:avLst/>
          </a:prstGeom>
          <a:solidFill>
            <a:schemeClr val="bg1"/>
          </a:solidFill>
          <a:ln w="1270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r>
              <a:rPr lang="en-GB" altLang="en-US" sz="1200" b="1" dirty="0">
                <a:solidFill>
                  <a:srgbClr val="FF0000"/>
                </a:solidFill>
                <a:latin typeface="Comic Sans MS" panose="030F0702030302020204" pitchFamily="66" charset="0"/>
                <a:ea typeface="MS PGothic" panose="020B0600070205080204" pitchFamily="34" charset="-128"/>
                <a:cs typeface="Arial" panose="020B0604020202020204" pitchFamily="34" charset="0"/>
              </a:rPr>
              <a:t>The BIG Idea</a:t>
            </a:r>
          </a:p>
        </p:txBody>
      </p:sp>
      <p:sp>
        <p:nvSpPr>
          <p:cNvPr id="2056" name="Rectangle 6">
            <a:extLst>
              <a:ext uri="{FF2B5EF4-FFF2-40B4-BE49-F238E27FC236}">
                <a16:creationId xmlns:a16="http://schemas.microsoft.com/office/drawing/2014/main" id="{96C4A28A-2FDD-45AA-A576-6079B2FF6BB0}"/>
              </a:ext>
            </a:extLst>
          </p:cNvPr>
          <p:cNvSpPr>
            <a:spLocks noChangeArrowheads="1"/>
          </p:cNvSpPr>
          <p:nvPr/>
        </p:nvSpPr>
        <p:spPr bwMode="auto">
          <a:xfrm>
            <a:off x="1894284" y="2338392"/>
            <a:ext cx="5355431" cy="3163491"/>
          </a:xfrm>
          <a:prstGeom prst="rect">
            <a:avLst/>
          </a:prstGeom>
          <a:solidFill>
            <a:srgbClr val="FFFF00"/>
          </a:solidFill>
          <a:ln w="25400" algn="ctr">
            <a:solidFill>
              <a:srgbClr val="000000"/>
            </a:solidFill>
            <a:miter lim="800000"/>
            <a:headEnd/>
            <a:tailEnd/>
          </a:ln>
        </p:spPr>
        <p:txBody>
          <a:bodyPr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marL="457200" indent="-457200">
              <a:buAutoNum type="alphaLcParenR"/>
            </a:pPr>
            <a:r>
              <a:rPr lang="en-GB" b="1" dirty="0">
                <a:latin typeface="Calibri" panose="020F0502020204030204" pitchFamily="34" charset="0"/>
              </a:rPr>
              <a:t>Reasons for mergers and takeovers </a:t>
            </a:r>
          </a:p>
          <a:p>
            <a:pPr marL="457200" indent="-457200">
              <a:buAutoNum type="alphaLcParenR"/>
            </a:pPr>
            <a:r>
              <a:rPr lang="en-GB" b="1" dirty="0">
                <a:latin typeface="Calibri" panose="020F0502020204030204" pitchFamily="34" charset="0"/>
              </a:rPr>
              <a:t>Distinction between mergers and takeovers </a:t>
            </a:r>
          </a:p>
          <a:p>
            <a:pPr marL="457200" indent="-457200">
              <a:buAutoNum type="alphaLcParenR"/>
            </a:pPr>
            <a:r>
              <a:rPr lang="en-GB" b="1" dirty="0">
                <a:latin typeface="Calibri" panose="020F0502020204030204" pitchFamily="34" charset="0"/>
              </a:rPr>
              <a:t>Horizontal and vertical integration </a:t>
            </a:r>
          </a:p>
          <a:p>
            <a:pPr marL="457200" indent="-457200">
              <a:buAutoNum type="alphaLcParenR"/>
            </a:pPr>
            <a:r>
              <a:rPr lang="en-GB" b="1" dirty="0">
                <a:latin typeface="Calibri" panose="020F0502020204030204" pitchFamily="34" charset="0"/>
              </a:rPr>
              <a:t>Financial risks and rewards </a:t>
            </a:r>
          </a:p>
          <a:p>
            <a:pPr marL="457200" indent="-457200">
              <a:buAutoNum type="alphaLcParenR"/>
            </a:pPr>
            <a:r>
              <a:rPr lang="en-GB" b="1" dirty="0">
                <a:latin typeface="Calibri" panose="020F0502020204030204" pitchFamily="34" charset="0"/>
              </a:rPr>
              <a:t>Problems of rapid growth </a:t>
            </a:r>
            <a:endParaRPr lang="en-GB" altLang="en-US" b="1"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2BE4-0B7C-40FF-98F4-AA523A510A89}"/>
              </a:ext>
            </a:extLst>
          </p:cNvPr>
          <p:cNvSpPr>
            <a:spLocks noGrp="1"/>
          </p:cNvSpPr>
          <p:nvPr>
            <p:ph type="title"/>
          </p:nvPr>
        </p:nvSpPr>
        <p:spPr/>
        <p:txBody>
          <a:bodyPr/>
          <a:lstStyle/>
          <a:p>
            <a:r>
              <a:rPr lang="en-GB" dirty="0"/>
              <a:t>Takeover decisions and Ansoff’s Matrix</a:t>
            </a:r>
          </a:p>
        </p:txBody>
      </p:sp>
      <p:sp>
        <p:nvSpPr>
          <p:cNvPr id="8" name="Content Placeholder 7">
            <a:extLst>
              <a:ext uri="{FF2B5EF4-FFF2-40B4-BE49-F238E27FC236}">
                <a16:creationId xmlns:a16="http://schemas.microsoft.com/office/drawing/2014/main" id="{4300E1F4-6EB0-4566-9569-DA9A17F34BB6}"/>
              </a:ext>
            </a:extLst>
          </p:cNvPr>
          <p:cNvSpPr>
            <a:spLocks noGrp="1"/>
          </p:cNvSpPr>
          <p:nvPr>
            <p:ph idx="1"/>
          </p:nvPr>
        </p:nvSpPr>
        <p:spPr>
          <a:xfrm>
            <a:off x="438150" y="1268414"/>
            <a:ext cx="7943850" cy="4522787"/>
          </a:xfrm>
        </p:spPr>
        <p:txBody>
          <a:bodyPr/>
          <a:lstStyle/>
          <a:p>
            <a:r>
              <a:rPr lang="en-GB" dirty="0"/>
              <a:t>The Ansoff’s Matrix model can be used to analyse the level of risk associated with each type of merger and takeover.</a:t>
            </a:r>
          </a:p>
        </p:txBody>
      </p:sp>
      <p:pic>
        <p:nvPicPr>
          <p:cNvPr id="9" name="Picture 8">
            <a:extLst>
              <a:ext uri="{FF2B5EF4-FFF2-40B4-BE49-F238E27FC236}">
                <a16:creationId xmlns:a16="http://schemas.microsoft.com/office/drawing/2014/main" id="{A913B506-F74D-49AE-9F9E-15FF332717EA}"/>
              </a:ext>
            </a:extLst>
          </p:cNvPr>
          <p:cNvPicPr>
            <a:picLocks noChangeAspect="1"/>
          </p:cNvPicPr>
          <p:nvPr/>
        </p:nvPicPr>
        <p:blipFill>
          <a:blip r:embed="rId2"/>
          <a:stretch>
            <a:fillRect/>
          </a:stretch>
        </p:blipFill>
        <p:spPr>
          <a:xfrm>
            <a:off x="1628775" y="1980452"/>
            <a:ext cx="4736420" cy="3609134"/>
          </a:xfrm>
          <a:prstGeom prst="rect">
            <a:avLst/>
          </a:prstGeom>
        </p:spPr>
      </p:pic>
    </p:spTree>
    <p:extLst>
      <p:ext uri="{BB962C8B-B14F-4D97-AF65-F5344CB8AC3E}">
        <p14:creationId xmlns:p14="http://schemas.microsoft.com/office/powerpoint/2010/main" val="410291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E3DE6-A6C8-40E4-AB70-DF32C85DC404}"/>
              </a:ext>
            </a:extLst>
          </p:cNvPr>
          <p:cNvPicPr>
            <a:picLocks noChangeAspect="1"/>
          </p:cNvPicPr>
          <p:nvPr/>
        </p:nvPicPr>
        <p:blipFill>
          <a:blip r:embed="rId2"/>
          <a:stretch>
            <a:fillRect/>
          </a:stretch>
        </p:blipFill>
        <p:spPr>
          <a:xfrm>
            <a:off x="0" y="566372"/>
            <a:ext cx="9144000" cy="5725256"/>
          </a:xfrm>
          <a:prstGeom prst="rect">
            <a:avLst/>
          </a:prstGeom>
        </p:spPr>
      </p:pic>
    </p:spTree>
    <p:extLst>
      <p:ext uri="{BB962C8B-B14F-4D97-AF65-F5344CB8AC3E}">
        <p14:creationId xmlns:p14="http://schemas.microsoft.com/office/powerpoint/2010/main" val="179641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0573-6690-4179-8941-5C366731C3D5}"/>
              </a:ext>
            </a:extLst>
          </p:cNvPr>
          <p:cNvSpPr>
            <a:spLocks noGrp="1"/>
          </p:cNvSpPr>
          <p:nvPr>
            <p:ph type="title"/>
          </p:nvPr>
        </p:nvSpPr>
        <p:spPr/>
        <p:txBody>
          <a:bodyPr/>
          <a:lstStyle/>
          <a:p>
            <a:r>
              <a:rPr lang="en-GB" dirty="0"/>
              <a:t>Key terms</a:t>
            </a:r>
          </a:p>
        </p:txBody>
      </p:sp>
      <p:pic>
        <p:nvPicPr>
          <p:cNvPr id="4" name="Content Placeholder 3">
            <a:extLst>
              <a:ext uri="{FF2B5EF4-FFF2-40B4-BE49-F238E27FC236}">
                <a16:creationId xmlns:a16="http://schemas.microsoft.com/office/drawing/2014/main" id="{3BD754B6-4911-4337-A05E-C7D4580875AB}"/>
              </a:ext>
            </a:extLst>
          </p:cNvPr>
          <p:cNvPicPr>
            <a:picLocks noGrp="1" noChangeAspect="1"/>
          </p:cNvPicPr>
          <p:nvPr>
            <p:ph idx="1"/>
          </p:nvPr>
        </p:nvPicPr>
        <p:blipFill>
          <a:blip r:embed="rId2"/>
          <a:stretch>
            <a:fillRect/>
          </a:stretch>
        </p:blipFill>
        <p:spPr>
          <a:xfrm>
            <a:off x="109536" y="255587"/>
            <a:ext cx="8202971" cy="5011737"/>
          </a:xfrm>
          <a:prstGeom prst="rect">
            <a:avLst/>
          </a:prstGeom>
        </p:spPr>
      </p:pic>
    </p:spTree>
    <p:extLst>
      <p:ext uri="{BB962C8B-B14F-4D97-AF65-F5344CB8AC3E}">
        <p14:creationId xmlns:p14="http://schemas.microsoft.com/office/powerpoint/2010/main" val="199965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0C37-99F4-4732-9A53-EABE9E43A1AB}"/>
              </a:ext>
            </a:extLst>
          </p:cNvPr>
          <p:cNvSpPr>
            <a:spLocks noGrp="1"/>
          </p:cNvSpPr>
          <p:nvPr>
            <p:ph type="title"/>
          </p:nvPr>
        </p:nvSpPr>
        <p:spPr/>
        <p:txBody>
          <a:bodyPr/>
          <a:lstStyle/>
          <a:p>
            <a:r>
              <a:rPr lang="en-GB" dirty="0"/>
              <a:t>Definition</a:t>
            </a:r>
          </a:p>
        </p:txBody>
      </p:sp>
      <p:sp>
        <p:nvSpPr>
          <p:cNvPr id="3" name="Content Placeholder 2">
            <a:extLst>
              <a:ext uri="{FF2B5EF4-FFF2-40B4-BE49-F238E27FC236}">
                <a16:creationId xmlns:a16="http://schemas.microsoft.com/office/drawing/2014/main" id="{BBE07058-E346-42FC-89F8-8258ECEA311F}"/>
              </a:ext>
            </a:extLst>
          </p:cNvPr>
          <p:cNvSpPr>
            <a:spLocks noGrp="1"/>
          </p:cNvSpPr>
          <p:nvPr>
            <p:ph idx="1"/>
          </p:nvPr>
        </p:nvSpPr>
        <p:spPr/>
        <p:txBody>
          <a:bodyPr/>
          <a:lstStyle/>
          <a:p>
            <a:r>
              <a:rPr lang="en-GB" sz="2800" b="1" dirty="0">
                <a:solidFill>
                  <a:srgbClr val="FF0000"/>
                </a:solidFill>
                <a:latin typeface="Calibri" panose="020F0502020204030204" pitchFamily="34" charset="0"/>
                <a:cs typeface="Calibri" panose="020F0502020204030204" pitchFamily="34" charset="0"/>
              </a:rPr>
              <a:t>Mergers</a:t>
            </a:r>
            <a:r>
              <a:rPr lang="en-GB" sz="2800" dirty="0">
                <a:latin typeface="Calibri" panose="020F0502020204030204" pitchFamily="34" charset="0"/>
                <a:cs typeface="Calibri" panose="020F0502020204030204" pitchFamily="34" charset="0"/>
              </a:rPr>
              <a:t> are where two firms of similar size agree to join forces permanently, creating a new company that is twice the size of each predecessor.</a:t>
            </a:r>
          </a:p>
          <a:p>
            <a:endParaRPr lang="en-GB" sz="2800" dirty="0">
              <a:latin typeface="Calibri" panose="020F0502020204030204" pitchFamily="34" charset="0"/>
              <a:cs typeface="Calibri" panose="020F0502020204030204" pitchFamily="34" charset="0"/>
            </a:endParaRPr>
          </a:p>
          <a:p>
            <a:r>
              <a:rPr lang="en-GB" sz="2800" b="1" dirty="0">
                <a:solidFill>
                  <a:srgbClr val="FF0000"/>
                </a:solidFill>
                <a:latin typeface="Calibri" panose="020F0502020204030204" pitchFamily="34" charset="0"/>
                <a:cs typeface="Calibri" panose="020F0502020204030204" pitchFamily="34" charset="0"/>
              </a:rPr>
              <a:t>Takeovers</a:t>
            </a:r>
            <a:r>
              <a:rPr lang="en-GB" sz="2400" dirty="0"/>
              <a:t> occur when one firm buys the majority of the shares in another and therefore achieves full management control.</a:t>
            </a:r>
          </a:p>
        </p:txBody>
      </p:sp>
    </p:spTree>
    <p:extLst>
      <p:ext uri="{BB962C8B-B14F-4D97-AF65-F5344CB8AC3E}">
        <p14:creationId xmlns:p14="http://schemas.microsoft.com/office/powerpoint/2010/main" val="51137688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03DB-B0B6-432F-BB61-1DE7F3C83BDE}"/>
              </a:ext>
            </a:extLst>
          </p:cNvPr>
          <p:cNvSpPr>
            <a:spLocks noGrp="1"/>
          </p:cNvSpPr>
          <p:nvPr>
            <p:ph type="title"/>
          </p:nvPr>
        </p:nvSpPr>
        <p:spPr/>
        <p:txBody>
          <a:bodyPr/>
          <a:lstStyle/>
          <a:p>
            <a:r>
              <a:rPr lang="en-GB" dirty="0"/>
              <a:t>Reasons for mergers and takeovers</a:t>
            </a:r>
          </a:p>
        </p:txBody>
      </p:sp>
      <p:sp>
        <p:nvSpPr>
          <p:cNvPr id="3" name="Content Placeholder 2">
            <a:extLst>
              <a:ext uri="{FF2B5EF4-FFF2-40B4-BE49-F238E27FC236}">
                <a16:creationId xmlns:a16="http://schemas.microsoft.com/office/drawing/2014/main" id="{F6FE11DA-5F67-4591-8354-37631C1AEFBD}"/>
              </a:ext>
            </a:extLst>
          </p:cNvPr>
          <p:cNvSpPr>
            <a:spLocks noGrp="1"/>
          </p:cNvSpPr>
          <p:nvPr>
            <p:ph idx="1"/>
          </p:nvPr>
        </p:nvSpPr>
        <p:spPr>
          <a:xfrm>
            <a:off x="609600" y="1268414"/>
            <a:ext cx="7772400" cy="5180011"/>
          </a:xfrm>
        </p:spPr>
        <p:txBody>
          <a:bodyPr/>
          <a:lstStyle/>
          <a:p>
            <a:r>
              <a:rPr lang="en-GB" sz="2000" b="1" dirty="0"/>
              <a:t>Growth</a:t>
            </a:r>
            <a:r>
              <a:rPr lang="en-GB" sz="2000" dirty="0"/>
              <a:t> </a:t>
            </a:r>
            <a:r>
              <a:rPr lang="en-GB" sz="2000" b="1" dirty="0"/>
              <a:t>-</a:t>
            </a:r>
            <a:r>
              <a:rPr lang="en-GB" sz="2000" dirty="0"/>
              <a:t> the fastest way to get big is by, taking over or, merging with another business. </a:t>
            </a:r>
          </a:p>
          <a:p>
            <a:r>
              <a:rPr lang="en-GB" sz="2000" b="1" dirty="0"/>
              <a:t>Cost synergies - </a:t>
            </a:r>
            <a:r>
              <a:rPr lang="en-GB" sz="2000" dirty="0"/>
              <a:t>Cost savings are often claimed to be available – arising from economies of scale. The proposed merger between Asda and Sainsburys claimed that synergies would be achieved.  One head office and rationalisation of supply and distribution channels would be achieved i.e. </a:t>
            </a:r>
            <a:r>
              <a:rPr lang="en-GB" sz="2000" b="1" dirty="0">
                <a:highlight>
                  <a:srgbClr val="FFFF00"/>
                </a:highlight>
              </a:rPr>
              <a:t>2 + 2 = 5</a:t>
            </a:r>
          </a:p>
          <a:p>
            <a:r>
              <a:rPr lang="en-GB" sz="2000" b="1" dirty="0"/>
              <a:t>Diversification - </a:t>
            </a:r>
            <a:r>
              <a:rPr lang="en-GB" sz="2000" dirty="0"/>
              <a:t>This means entering different markets in order to reduce the dependence upon current products and customers. </a:t>
            </a:r>
            <a:r>
              <a:rPr lang="en-GB" sz="2000" b="1" dirty="0">
                <a:highlight>
                  <a:srgbClr val="FFFF00"/>
                </a:highlight>
              </a:rPr>
              <a:t>Don't have all your eggs in one basket</a:t>
            </a:r>
          </a:p>
          <a:p>
            <a:r>
              <a:rPr lang="en-GB" sz="2000" b="1" dirty="0"/>
              <a:t>Market power – </a:t>
            </a:r>
            <a:r>
              <a:rPr lang="en-GB" sz="2000" dirty="0"/>
              <a:t>When two competitors in the same market merge, the combined business will have more power within the market.  (See Porter’s Five Forces Model)</a:t>
            </a:r>
          </a:p>
          <a:p>
            <a:pPr marL="0" indent="0">
              <a:buNone/>
            </a:pPr>
            <a:endParaRPr lang="en-GB" sz="2000" dirty="0"/>
          </a:p>
          <a:p>
            <a:endParaRPr lang="en-GB" sz="2400" dirty="0"/>
          </a:p>
          <a:p>
            <a:endParaRPr lang="en-GB" dirty="0"/>
          </a:p>
        </p:txBody>
      </p:sp>
    </p:spTree>
    <p:extLst>
      <p:ext uri="{BB962C8B-B14F-4D97-AF65-F5344CB8AC3E}">
        <p14:creationId xmlns:p14="http://schemas.microsoft.com/office/powerpoint/2010/main" val="362932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69EA-CEEA-4099-AF0C-E516682C639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517F3C-8286-4DC3-976D-C44E5096005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EB9A046-2BBB-4DC3-A1CA-72BA5B5228B7}"/>
              </a:ext>
            </a:extLst>
          </p:cNvPr>
          <p:cNvPicPr>
            <a:picLocks noChangeAspect="1"/>
          </p:cNvPicPr>
          <p:nvPr/>
        </p:nvPicPr>
        <p:blipFill>
          <a:blip r:embed="rId2"/>
          <a:stretch>
            <a:fillRect/>
          </a:stretch>
        </p:blipFill>
        <p:spPr>
          <a:xfrm>
            <a:off x="0" y="957262"/>
            <a:ext cx="9144000" cy="3359727"/>
          </a:xfrm>
          <a:prstGeom prst="rect">
            <a:avLst/>
          </a:prstGeom>
        </p:spPr>
      </p:pic>
    </p:spTree>
    <p:extLst>
      <p:ext uri="{BB962C8B-B14F-4D97-AF65-F5344CB8AC3E}">
        <p14:creationId xmlns:p14="http://schemas.microsoft.com/office/powerpoint/2010/main" val="356552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0E98-0012-44EE-981C-F27422C94617}"/>
              </a:ext>
            </a:extLst>
          </p:cNvPr>
          <p:cNvSpPr>
            <a:spLocks noGrp="1"/>
          </p:cNvSpPr>
          <p:nvPr>
            <p:ph type="title"/>
          </p:nvPr>
        </p:nvSpPr>
        <p:spPr/>
        <p:txBody>
          <a:bodyPr/>
          <a:lstStyle/>
          <a:p>
            <a:r>
              <a:rPr lang="en-GB" dirty="0"/>
              <a:t>Distinction between takeovers and mergers</a:t>
            </a:r>
          </a:p>
        </p:txBody>
      </p:sp>
      <p:sp>
        <p:nvSpPr>
          <p:cNvPr id="3" name="Content Placeholder 2">
            <a:extLst>
              <a:ext uri="{FF2B5EF4-FFF2-40B4-BE49-F238E27FC236}">
                <a16:creationId xmlns:a16="http://schemas.microsoft.com/office/drawing/2014/main" id="{CDD07A09-2DE4-4B9E-97E6-8EF1253311B3}"/>
              </a:ext>
            </a:extLst>
          </p:cNvPr>
          <p:cNvSpPr>
            <a:spLocks noGrp="1"/>
          </p:cNvSpPr>
          <p:nvPr>
            <p:ph idx="1"/>
          </p:nvPr>
        </p:nvSpPr>
        <p:spPr>
          <a:xfrm>
            <a:off x="400050" y="1268414"/>
            <a:ext cx="7981950" cy="5246686"/>
          </a:xfrm>
        </p:spPr>
        <p:txBody>
          <a:bodyPr/>
          <a:lstStyle/>
          <a:p>
            <a:r>
              <a:rPr lang="en-GB" sz="2000" b="1" dirty="0"/>
              <a:t>Merger</a:t>
            </a:r>
            <a:r>
              <a:rPr lang="en-GB" sz="2000" dirty="0"/>
              <a:t> - joining of equals in order to create a new and larger company. This is likely to be agreed in advance and on cordial terms.  </a:t>
            </a:r>
          </a:p>
          <a:p>
            <a:endParaRPr lang="en-GB" sz="2000" dirty="0"/>
          </a:p>
          <a:p>
            <a:r>
              <a:rPr lang="en-GB" sz="2000" b="1" dirty="0"/>
              <a:t>Takeover</a:t>
            </a:r>
            <a:r>
              <a:rPr lang="en-GB" sz="2000" dirty="0"/>
              <a:t> – may be `friendly` (agreed between both boards) or `hostile` (the target company’s board may not welcome the bid)</a:t>
            </a:r>
          </a:p>
          <a:p>
            <a:pPr lvl="1"/>
            <a:r>
              <a:rPr lang="en-GB" dirty="0">
                <a:hlinkClick r:id="rId2"/>
              </a:rPr>
              <a:t>Xerox hostile takeover of HP </a:t>
            </a:r>
            <a:endParaRPr lang="en-GB" dirty="0"/>
          </a:p>
          <a:p>
            <a:pPr lvl="1"/>
            <a:endParaRPr lang="en-GB" dirty="0"/>
          </a:p>
          <a:p>
            <a:pPr lvl="1"/>
            <a:endParaRPr lang="en-GB" dirty="0"/>
          </a:p>
          <a:p>
            <a:pPr lvl="1"/>
            <a:endParaRPr lang="en-GB" dirty="0"/>
          </a:p>
          <a:p>
            <a:pPr lvl="1"/>
            <a:endParaRPr lang="en-GB" dirty="0"/>
          </a:p>
          <a:p>
            <a:pPr lvl="1"/>
            <a:endParaRPr lang="en-GB" sz="2000" dirty="0">
              <a:ea typeface="+mn-ea"/>
              <a:cs typeface="+mn-cs"/>
            </a:endParaRPr>
          </a:p>
          <a:p>
            <a:pPr lvl="1"/>
            <a:endParaRPr lang="en-GB" dirty="0"/>
          </a:p>
          <a:p>
            <a:pPr lvl="0"/>
            <a:endParaRPr lang="en-GB" dirty="0"/>
          </a:p>
          <a:p>
            <a:pPr lvl="1"/>
            <a:endParaRPr lang="en-GB" dirty="0"/>
          </a:p>
          <a:p>
            <a:pPr lvl="1"/>
            <a:endParaRPr lang="en-GB" dirty="0"/>
          </a:p>
        </p:txBody>
      </p:sp>
      <p:sp>
        <p:nvSpPr>
          <p:cNvPr id="4" name="Rectangle 3">
            <a:extLst>
              <a:ext uri="{FF2B5EF4-FFF2-40B4-BE49-F238E27FC236}">
                <a16:creationId xmlns:a16="http://schemas.microsoft.com/office/drawing/2014/main" id="{C67A0FEE-FAE7-403D-81BD-26F4213B2B98}"/>
              </a:ext>
            </a:extLst>
          </p:cNvPr>
          <p:cNvSpPr/>
          <p:nvPr/>
        </p:nvSpPr>
        <p:spPr bwMode="auto">
          <a:xfrm>
            <a:off x="762000" y="3891757"/>
            <a:ext cx="7256585" cy="2031632"/>
          </a:xfrm>
          <a:prstGeom prst="rect">
            <a:avLst/>
          </a:prstGeom>
          <a:solidFill>
            <a:srgbClr val="FFFF00"/>
          </a:solidFill>
          <a:ln w="9525">
            <a:noFill/>
            <a:miter lim="800000"/>
            <a:headEnd/>
            <a:tailEnd/>
          </a:ln>
        </p:spPr>
        <p:txBody>
          <a:bodyPr rtlCol="0" anchor="ctr"/>
          <a:lstStyle/>
          <a:p>
            <a:pPr marL="914400" indent="-457200" eaLnBrk="1" hangingPunct="1">
              <a:lnSpc>
                <a:spcPct val="90000"/>
              </a:lnSpc>
              <a:spcBef>
                <a:spcPct val="20000"/>
              </a:spcBef>
              <a:buFont typeface="+mj-lt"/>
              <a:buAutoNum type="arabicPeriod"/>
            </a:pPr>
            <a:endParaRPr lang="en-GB" sz="2000" dirty="0"/>
          </a:p>
          <a:p>
            <a:pPr marL="914400" indent="-457200" eaLnBrk="1" hangingPunct="1">
              <a:lnSpc>
                <a:spcPct val="90000"/>
              </a:lnSpc>
              <a:spcBef>
                <a:spcPct val="20000"/>
              </a:spcBef>
              <a:buFont typeface="+mj-lt"/>
              <a:buAutoNum type="arabicPeriod"/>
            </a:pPr>
            <a:r>
              <a:rPr lang="en-GB" sz="2000" dirty="0"/>
              <a:t>What is the motivation for this hostile takeover?</a:t>
            </a:r>
          </a:p>
          <a:p>
            <a:pPr marL="914400" indent="-457200">
              <a:lnSpc>
                <a:spcPct val="90000"/>
              </a:lnSpc>
              <a:spcBef>
                <a:spcPct val="20000"/>
              </a:spcBef>
              <a:buFont typeface="+mj-lt"/>
              <a:buAutoNum type="arabicPeriod"/>
            </a:pPr>
            <a:r>
              <a:rPr lang="en-GB" sz="2000" dirty="0"/>
              <a:t>What is surprising about this particular hostile takeover?  </a:t>
            </a:r>
          </a:p>
          <a:p>
            <a:pPr marL="914400" indent="-457200">
              <a:lnSpc>
                <a:spcPct val="90000"/>
              </a:lnSpc>
              <a:spcBef>
                <a:spcPct val="20000"/>
              </a:spcBef>
              <a:buFont typeface="+mj-lt"/>
              <a:buAutoNum type="arabicPeriod"/>
            </a:pPr>
            <a:r>
              <a:rPr lang="en-GB" sz="2000" dirty="0"/>
              <a:t>Evidence suggest that hostile takeovers tend to be more successful than `friendly mergers`.  Can you explain why this might be the case?</a:t>
            </a:r>
          </a:p>
          <a:p>
            <a:pPr marL="742950" indent="-285750">
              <a:lnSpc>
                <a:spcPct val="90000"/>
              </a:lnSpc>
              <a:spcBef>
                <a:spcPct val="20000"/>
              </a:spcBef>
              <a:buBlip>
                <a:blip r:embed="rId3"/>
              </a:buBlip>
            </a:pPr>
            <a:endParaRPr lang="en-GB" sz="2000" dirty="0"/>
          </a:p>
        </p:txBody>
      </p:sp>
    </p:spTree>
    <p:extLst>
      <p:ext uri="{BB962C8B-B14F-4D97-AF65-F5344CB8AC3E}">
        <p14:creationId xmlns:p14="http://schemas.microsoft.com/office/powerpoint/2010/main" val="270816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E022-7DF8-4D72-8A6F-5F26A1440580}"/>
              </a:ext>
            </a:extLst>
          </p:cNvPr>
          <p:cNvSpPr>
            <a:spLocks noGrp="1"/>
          </p:cNvSpPr>
          <p:nvPr>
            <p:ph type="title"/>
          </p:nvPr>
        </p:nvSpPr>
        <p:spPr/>
        <p:txBody>
          <a:bodyPr/>
          <a:lstStyle/>
          <a:p>
            <a:r>
              <a:rPr lang="en-GB" dirty="0"/>
              <a:t>Types of integration</a:t>
            </a:r>
          </a:p>
        </p:txBody>
      </p:sp>
      <p:sp>
        <p:nvSpPr>
          <p:cNvPr id="3" name="Content Placeholder 2">
            <a:extLst>
              <a:ext uri="{FF2B5EF4-FFF2-40B4-BE49-F238E27FC236}">
                <a16:creationId xmlns:a16="http://schemas.microsoft.com/office/drawing/2014/main" id="{C28659EB-A68D-44E9-A25B-7EA2FE7C049F}"/>
              </a:ext>
            </a:extLst>
          </p:cNvPr>
          <p:cNvSpPr>
            <a:spLocks noGrp="1"/>
          </p:cNvSpPr>
          <p:nvPr>
            <p:ph idx="1"/>
          </p:nvPr>
        </p:nvSpPr>
        <p:spPr>
          <a:xfrm>
            <a:off x="457200" y="1169988"/>
            <a:ext cx="7924800" cy="4621213"/>
          </a:xfrm>
        </p:spPr>
        <p:txBody>
          <a:bodyPr/>
          <a:lstStyle/>
          <a:p>
            <a:r>
              <a:rPr lang="en-GB" sz="2000" b="1" dirty="0"/>
              <a:t>Vertical – </a:t>
            </a:r>
            <a:r>
              <a:rPr lang="en-GB" sz="2000" dirty="0"/>
              <a:t>integration between businesses in the same industry, but at different stages of production </a:t>
            </a:r>
          </a:p>
          <a:p>
            <a:pPr lvl="1"/>
            <a:r>
              <a:rPr lang="en-GB" sz="1800" dirty="0"/>
              <a:t>backwards – integrate with a supplier</a:t>
            </a:r>
          </a:p>
          <a:p>
            <a:pPr lvl="1"/>
            <a:r>
              <a:rPr lang="en-GB" sz="1800" dirty="0"/>
              <a:t>forwards  - integrate with a customer</a:t>
            </a:r>
            <a:endParaRPr lang="en-GB" sz="1800" b="1" dirty="0"/>
          </a:p>
          <a:p>
            <a:r>
              <a:rPr lang="en-GB" sz="2000" b="1" dirty="0"/>
              <a:t>Horizontal – </a:t>
            </a:r>
            <a:r>
              <a:rPr lang="en-GB" sz="2000" dirty="0"/>
              <a:t>integration occurs when one firm buys another firm in the same industry and at the same stage of production.</a:t>
            </a:r>
          </a:p>
          <a:p>
            <a:r>
              <a:rPr lang="en-GB" sz="2000" b="1" dirty="0"/>
              <a:t>Conglomerate - </a:t>
            </a:r>
            <a:r>
              <a:rPr lang="en-GB" sz="2000" dirty="0"/>
              <a:t>integration occurs when one firm buys another firm in an unrelated industry.  The desire to diversify is often the main motivation. </a:t>
            </a:r>
          </a:p>
          <a:p>
            <a:endParaRPr lang="en-GB" sz="2000" b="1" dirty="0"/>
          </a:p>
        </p:txBody>
      </p:sp>
      <p:pic>
        <p:nvPicPr>
          <p:cNvPr id="4" name="Picture 3">
            <a:extLst>
              <a:ext uri="{FF2B5EF4-FFF2-40B4-BE49-F238E27FC236}">
                <a16:creationId xmlns:a16="http://schemas.microsoft.com/office/drawing/2014/main" id="{4E8B6BD0-73F9-4094-81BE-C33485CEE62B}"/>
              </a:ext>
            </a:extLst>
          </p:cNvPr>
          <p:cNvPicPr>
            <a:picLocks noChangeAspect="1"/>
          </p:cNvPicPr>
          <p:nvPr/>
        </p:nvPicPr>
        <p:blipFill>
          <a:blip r:embed="rId2"/>
          <a:stretch>
            <a:fillRect/>
          </a:stretch>
        </p:blipFill>
        <p:spPr>
          <a:xfrm>
            <a:off x="2895600" y="3885350"/>
            <a:ext cx="4000500" cy="2961264"/>
          </a:xfrm>
          <a:prstGeom prst="rect">
            <a:avLst/>
          </a:prstGeom>
        </p:spPr>
      </p:pic>
    </p:spTree>
    <p:extLst>
      <p:ext uri="{BB962C8B-B14F-4D97-AF65-F5344CB8AC3E}">
        <p14:creationId xmlns:p14="http://schemas.microsoft.com/office/powerpoint/2010/main" val="374375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AD04-B3E3-484F-9935-2C86345FA04C}"/>
              </a:ext>
            </a:extLst>
          </p:cNvPr>
          <p:cNvSpPr>
            <a:spLocks noGrp="1"/>
          </p:cNvSpPr>
          <p:nvPr>
            <p:ph type="title"/>
          </p:nvPr>
        </p:nvSpPr>
        <p:spPr/>
        <p:txBody>
          <a:bodyPr/>
          <a:lstStyle/>
          <a:p>
            <a:r>
              <a:rPr lang="en-GB" dirty="0"/>
              <a:t>Vertical integration</a:t>
            </a:r>
          </a:p>
        </p:txBody>
      </p:sp>
      <p:pic>
        <p:nvPicPr>
          <p:cNvPr id="4" name="Picture 3">
            <a:extLst>
              <a:ext uri="{FF2B5EF4-FFF2-40B4-BE49-F238E27FC236}">
                <a16:creationId xmlns:a16="http://schemas.microsoft.com/office/drawing/2014/main" id="{8A25E214-B1ED-4AF3-8181-4664FEFE91DB}"/>
              </a:ext>
            </a:extLst>
          </p:cNvPr>
          <p:cNvPicPr>
            <a:picLocks noChangeAspect="1"/>
          </p:cNvPicPr>
          <p:nvPr/>
        </p:nvPicPr>
        <p:blipFill>
          <a:blip r:embed="rId2"/>
          <a:stretch>
            <a:fillRect/>
          </a:stretch>
        </p:blipFill>
        <p:spPr>
          <a:xfrm>
            <a:off x="223837" y="922335"/>
            <a:ext cx="7396163" cy="5805199"/>
          </a:xfrm>
          <a:prstGeom prst="rect">
            <a:avLst/>
          </a:prstGeom>
        </p:spPr>
      </p:pic>
      <p:sp>
        <p:nvSpPr>
          <p:cNvPr id="5" name="Rectangle 4">
            <a:extLst>
              <a:ext uri="{FF2B5EF4-FFF2-40B4-BE49-F238E27FC236}">
                <a16:creationId xmlns:a16="http://schemas.microsoft.com/office/drawing/2014/main" id="{0F51B9C2-7DF1-4E00-A1A7-D930BE6BAA28}"/>
              </a:ext>
            </a:extLst>
          </p:cNvPr>
          <p:cNvSpPr/>
          <p:nvPr/>
        </p:nvSpPr>
        <p:spPr bwMode="auto">
          <a:xfrm>
            <a:off x="3781425" y="255588"/>
            <a:ext cx="4857750" cy="1630365"/>
          </a:xfrm>
          <a:prstGeom prst="rect">
            <a:avLst/>
          </a:prstGeom>
          <a:solidFill>
            <a:srgbClr val="FFFF00"/>
          </a:solidFill>
          <a:ln w="9525">
            <a:noFill/>
            <a:miter lim="800000"/>
            <a:headEnd/>
            <a:tailEnd/>
          </a:ln>
        </p:spPr>
        <p:txBody>
          <a:bodyPr rtlCol="0" anchor="ctr"/>
          <a:lstStyle/>
          <a:p>
            <a:pPr marL="457200" eaLnBrk="1" hangingPunct="1">
              <a:lnSpc>
                <a:spcPct val="90000"/>
              </a:lnSpc>
              <a:spcBef>
                <a:spcPct val="20000"/>
              </a:spcBef>
            </a:pPr>
            <a:r>
              <a:rPr lang="en-GB" sz="2000" dirty="0">
                <a:latin typeface="Arial" charset="0"/>
              </a:rPr>
              <a:t>What would backwards and forwards vertical integration look like in the alcoholic drinks industry?  Provide a motivation for each!</a:t>
            </a:r>
          </a:p>
        </p:txBody>
      </p:sp>
    </p:spTree>
    <p:extLst>
      <p:ext uri="{BB962C8B-B14F-4D97-AF65-F5344CB8AC3E}">
        <p14:creationId xmlns:p14="http://schemas.microsoft.com/office/powerpoint/2010/main" val="302160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D048-928E-4917-AC38-12500C15AD57}"/>
              </a:ext>
            </a:extLst>
          </p:cNvPr>
          <p:cNvSpPr>
            <a:spLocks noGrp="1"/>
          </p:cNvSpPr>
          <p:nvPr>
            <p:ph type="title"/>
          </p:nvPr>
        </p:nvSpPr>
        <p:spPr/>
        <p:txBody>
          <a:bodyPr/>
          <a:lstStyle/>
          <a:p>
            <a:r>
              <a:rPr lang="en-GB" dirty="0"/>
              <a:t>Horizontal integration</a:t>
            </a:r>
          </a:p>
        </p:txBody>
      </p:sp>
      <p:sp>
        <p:nvSpPr>
          <p:cNvPr id="3" name="Content Placeholder 2">
            <a:extLst>
              <a:ext uri="{FF2B5EF4-FFF2-40B4-BE49-F238E27FC236}">
                <a16:creationId xmlns:a16="http://schemas.microsoft.com/office/drawing/2014/main" id="{1835999B-C8B0-43DA-AA3B-9E2439FBCAC6}"/>
              </a:ext>
            </a:extLst>
          </p:cNvPr>
          <p:cNvSpPr>
            <a:spLocks noGrp="1"/>
          </p:cNvSpPr>
          <p:nvPr>
            <p:ph idx="1"/>
          </p:nvPr>
        </p:nvSpPr>
        <p:spPr/>
        <p:txBody>
          <a:bodyPr/>
          <a:lstStyle/>
          <a:p>
            <a:r>
              <a:rPr lang="en-GB" sz="2400" dirty="0"/>
              <a:t>This is the most common form of integration – buying out a competitor.</a:t>
            </a:r>
          </a:p>
          <a:p>
            <a:r>
              <a:rPr lang="en-GB" sz="2400" dirty="0"/>
              <a:t>It is likely to result in a CMA investigation if the proposed merger results in the combined business holding &gt; 25% of the UK market and a market capitalisation of £75m.</a:t>
            </a:r>
          </a:p>
          <a:p>
            <a:r>
              <a:rPr lang="en-GB" sz="2400" dirty="0"/>
              <a:t>Motivations include:</a:t>
            </a:r>
          </a:p>
          <a:p>
            <a:pPr lvl="1"/>
            <a:r>
              <a:rPr lang="en-GB" sz="2000" dirty="0"/>
              <a:t>Economies of scale</a:t>
            </a:r>
          </a:p>
          <a:p>
            <a:pPr lvl="1"/>
            <a:r>
              <a:rPr lang="en-GB" sz="2000" dirty="0"/>
              <a:t>Exploitation of synergies</a:t>
            </a:r>
          </a:p>
          <a:p>
            <a:pPr lvl="1"/>
            <a:r>
              <a:rPr lang="en-GB" sz="2000" dirty="0"/>
              <a:t>Reduction in competition</a:t>
            </a:r>
          </a:p>
          <a:p>
            <a:pPr marL="342900" lvl="1" indent="0">
              <a:buNone/>
            </a:pPr>
            <a:endParaRPr lang="en-GB" sz="1700" dirty="0"/>
          </a:p>
          <a:p>
            <a:endParaRPr lang="en-GB" dirty="0"/>
          </a:p>
          <a:p>
            <a:endParaRPr lang="en-GB" dirty="0"/>
          </a:p>
        </p:txBody>
      </p:sp>
    </p:spTree>
    <p:extLst>
      <p:ext uri="{BB962C8B-B14F-4D97-AF65-F5344CB8AC3E}">
        <p14:creationId xmlns:p14="http://schemas.microsoft.com/office/powerpoint/2010/main" val="51822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9D94-C746-41E9-A3A1-38174DACE895}"/>
              </a:ext>
            </a:extLst>
          </p:cNvPr>
          <p:cNvSpPr>
            <a:spLocks noGrp="1"/>
          </p:cNvSpPr>
          <p:nvPr>
            <p:ph type="title"/>
          </p:nvPr>
        </p:nvSpPr>
        <p:spPr/>
        <p:txBody>
          <a:bodyPr/>
          <a:lstStyle/>
          <a:p>
            <a:r>
              <a:rPr lang="en-GB" dirty="0"/>
              <a:t>Conglomerate integration</a:t>
            </a:r>
          </a:p>
        </p:txBody>
      </p:sp>
      <p:sp>
        <p:nvSpPr>
          <p:cNvPr id="3" name="Content Placeholder 2">
            <a:extLst>
              <a:ext uri="{FF2B5EF4-FFF2-40B4-BE49-F238E27FC236}">
                <a16:creationId xmlns:a16="http://schemas.microsoft.com/office/drawing/2014/main" id="{9AC33C9E-C168-46A6-90C7-2366E576BF81}"/>
              </a:ext>
            </a:extLst>
          </p:cNvPr>
          <p:cNvSpPr>
            <a:spLocks noGrp="1"/>
          </p:cNvSpPr>
          <p:nvPr>
            <p:ph idx="1"/>
          </p:nvPr>
        </p:nvSpPr>
        <p:spPr>
          <a:xfrm>
            <a:off x="409574" y="1268414"/>
            <a:ext cx="7972425" cy="5084761"/>
          </a:xfrm>
        </p:spPr>
        <p:txBody>
          <a:bodyPr/>
          <a:lstStyle/>
          <a:p>
            <a:r>
              <a:rPr lang="en-GB" sz="2400" dirty="0"/>
              <a:t>Motivations include:</a:t>
            </a:r>
          </a:p>
          <a:p>
            <a:pPr lvl="1"/>
            <a:r>
              <a:rPr lang="en-GB" sz="2100" dirty="0"/>
              <a:t>Asset strip a business and sell it on</a:t>
            </a:r>
          </a:p>
          <a:p>
            <a:pPr lvl="1"/>
            <a:r>
              <a:rPr lang="en-GB" sz="2100" dirty="0"/>
              <a:t>Spread the risk of being dependent on one marketplace</a:t>
            </a:r>
          </a:p>
          <a:p>
            <a:pPr lvl="1"/>
            <a:endParaRPr lang="en-GB" sz="2100" dirty="0"/>
          </a:p>
          <a:p>
            <a:pPr lvl="0"/>
            <a:r>
              <a:rPr lang="en-GB" sz="2400" dirty="0"/>
              <a:t>These are not always successful – primarily because the management team do not know much about the marketplace</a:t>
            </a:r>
            <a:r>
              <a:rPr lang="en-GB" sz="2400" baseline="0" dirty="0"/>
              <a:t> of the  company that has been bought.</a:t>
            </a:r>
            <a:endParaRPr lang="en-GB" sz="2400" dirty="0"/>
          </a:p>
        </p:txBody>
      </p:sp>
    </p:spTree>
    <p:extLst>
      <p:ext uri="{BB962C8B-B14F-4D97-AF65-F5344CB8AC3E}">
        <p14:creationId xmlns:p14="http://schemas.microsoft.com/office/powerpoint/2010/main" val="169782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a:lstStyle>
        <a:defPPr marL="742950" indent="-285750" eaLnBrk="1" hangingPunct="1">
          <a:lnSpc>
            <a:spcPct val="90000"/>
          </a:lnSpc>
          <a:spcBef>
            <a:spcPct val="20000"/>
          </a:spcBef>
          <a:buFont typeface="Wingdings 3" pitchFamily="18" charset="2"/>
          <a:buBlip>
            <a:blip xmlns:r="http://schemas.openxmlformats.org/officeDocument/2006/relationships" r:embed="rId1"/>
          </a:buBlip>
          <a:defRPr sz="1600" dirty="0">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72</TotalTime>
  <Words>572</Words>
  <Application>Microsoft Office PowerPoint</Application>
  <PresentationFormat>On-screen Show (4:3)</PresentationFormat>
  <Paragraphs>61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PGothic</vt:lpstr>
      <vt:lpstr>Arial</vt:lpstr>
      <vt:lpstr>Calibri</vt:lpstr>
      <vt:lpstr>Comic Sans MS</vt:lpstr>
      <vt:lpstr>Wingdings 3</vt:lpstr>
      <vt:lpstr>1_Blank Presentation</vt:lpstr>
      <vt:lpstr>PowerPoint Presentation</vt:lpstr>
      <vt:lpstr>Definition</vt:lpstr>
      <vt:lpstr>Reasons for mergers and takeovers</vt:lpstr>
      <vt:lpstr>PowerPoint Presentation</vt:lpstr>
      <vt:lpstr>Distinction between takeovers and mergers</vt:lpstr>
      <vt:lpstr>Types of integration</vt:lpstr>
      <vt:lpstr>Vertical integration</vt:lpstr>
      <vt:lpstr>Horizontal integration</vt:lpstr>
      <vt:lpstr>Conglomerate integration</vt:lpstr>
      <vt:lpstr>Takeover decisions and Ansoff’s Matrix</vt:lpstr>
      <vt:lpstr>PowerPoint Presentation</vt:lpstr>
      <vt:lpstr>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Gouldthorpe</dc:creator>
  <cp:lastModifiedBy>S Gouldthorpe</cp:lastModifiedBy>
  <cp:revision>31</cp:revision>
  <dcterms:created xsi:type="dcterms:W3CDTF">2020-01-30T15:02:34Z</dcterms:created>
  <dcterms:modified xsi:type="dcterms:W3CDTF">2020-01-30T16:15:14Z</dcterms:modified>
</cp:coreProperties>
</file>