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58" autoAdjust="0"/>
    <p:restoredTop sz="94660"/>
  </p:normalViewPr>
  <p:slideViewPr>
    <p:cSldViewPr>
      <p:cViewPr varScale="1">
        <p:scale>
          <a:sx n="87" d="100"/>
          <a:sy n="87" d="100"/>
        </p:scale>
        <p:origin x="-147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EB60D4-A07E-48DD-96DC-DAF61AA84B4C}" type="datetimeFigureOut">
              <a:rPr lang="en-GB" smtClean="0"/>
              <a:t>13/01/2013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6B70B6-266C-49ED-9DB7-F09E2BE064BC}" type="slidenum">
              <a:rPr lang="en-GB" smtClean="0"/>
              <a:t>‹#›</a:t>
            </a:fld>
            <a:endParaRPr lang="en-GB"/>
          </a:p>
        </p:txBody>
      </p:sp>
    </p:spTree>
    <p:extLst>
      <p:ext uri="{BB962C8B-B14F-4D97-AF65-F5344CB8AC3E}">
        <p14:creationId xmlns:p14="http://schemas.microsoft.com/office/powerpoint/2010/main" val="3099965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16B70B6-266C-49ED-9DB7-F09E2BE064BC}" type="slidenum">
              <a:rPr lang="en-GB" smtClean="0"/>
              <a:t>4</a:t>
            </a:fld>
            <a:endParaRPr lang="en-GB"/>
          </a:p>
        </p:txBody>
      </p:sp>
    </p:spTree>
    <p:extLst>
      <p:ext uri="{BB962C8B-B14F-4D97-AF65-F5344CB8AC3E}">
        <p14:creationId xmlns:p14="http://schemas.microsoft.com/office/powerpoint/2010/main" val="1553137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16B70B6-266C-49ED-9DB7-F09E2BE064BC}" type="slidenum">
              <a:rPr lang="en-GB" smtClean="0"/>
              <a:t>5</a:t>
            </a:fld>
            <a:endParaRPr lang="en-GB"/>
          </a:p>
        </p:txBody>
      </p:sp>
    </p:spTree>
    <p:extLst>
      <p:ext uri="{BB962C8B-B14F-4D97-AF65-F5344CB8AC3E}">
        <p14:creationId xmlns:p14="http://schemas.microsoft.com/office/powerpoint/2010/main" val="1553137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16B70B6-266C-49ED-9DB7-F09E2BE064BC}" type="slidenum">
              <a:rPr lang="en-GB" smtClean="0"/>
              <a:t>6</a:t>
            </a:fld>
            <a:endParaRPr lang="en-GB"/>
          </a:p>
        </p:txBody>
      </p:sp>
    </p:spTree>
    <p:extLst>
      <p:ext uri="{BB962C8B-B14F-4D97-AF65-F5344CB8AC3E}">
        <p14:creationId xmlns:p14="http://schemas.microsoft.com/office/powerpoint/2010/main" val="1553137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16B70B6-266C-49ED-9DB7-F09E2BE064BC}" type="slidenum">
              <a:rPr lang="en-GB" smtClean="0"/>
              <a:t>7</a:t>
            </a:fld>
            <a:endParaRPr lang="en-GB"/>
          </a:p>
        </p:txBody>
      </p:sp>
    </p:spTree>
    <p:extLst>
      <p:ext uri="{BB962C8B-B14F-4D97-AF65-F5344CB8AC3E}">
        <p14:creationId xmlns:p14="http://schemas.microsoft.com/office/powerpoint/2010/main" val="1553137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F41E873-2AA1-4E56-9613-AEE5B52EE47E}" type="datetimeFigureOut">
              <a:rPr lang="en-GB" smtClean="0"/>
              <a:t>13/01/2013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3487673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41E873-2AA1-4E56-9613-AEE5B52EE47E}" type="datetimeFigureOut">
              <a:rPr lang="en-GB" smtClean="0"/>
              <a:t>13/01/2013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3675955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41E873-2AA1-4E56-9613-AEE5B52EE47E}" type="datetimeFigureOut">
              <a:rPr lang="en-GB" smtClean="0"/>
              <a:t>13/01/2013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1472991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41E873-2AA1-4E56-9613-AEE5B52EE47E}" type="datetimeFigureOut">
              <a:rPr lang="en-GB" smtClean="0"/>
              <a:t>13/01/2013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584426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41E873-2AA1-4E56-9613-AEE5B52EE47E}" type="datetimeFigureOut">
              <a:rPr lang="en-GB" smtClean="0"/>
              <a:t>13/01/2013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14614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F41E873-2AA1-4E56-9613-AEE5B52EE47E}" type="datetimeFigureOut">
              <a:rPr lang="en-GB" smtClean="0"/>
              <a:t>13/01/2013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4070300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F41E873-2AA1-4E56-9613-AEE5B52EE47E}" type="datetimeFigureOut">
              <a:rPr lang="en-GB" smtClean="0"/>
              <a:t>13/01/2013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2842102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F41E873-2AA1-4E56-9613-AEE5B52EE47E}" type="datetimeFigureOut">
              <a:rPr lang="en-GB" smtClean="0"/>
              <a:t>13/01/2013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3068930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41E873-2AA1-4E56-9613-AEE5B52EE47E}" type="datetimeFigureOut">
              <a:rPr lang="en-GB" smtClean="0"/>
              <a:t>13/01/2013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787784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41E873-2AA1-4E56-9613-AEE5B52EE47E}" type="datetimeFigureOut">
              <a:rPr lang="en-GB" smtClean="0"/>
              <a:t>13/01/2013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3869978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41E873-2AA1-4E56-9613-AEE5B52EE47E}" type="datetimeFigureOut">
              <a:rPr lang="en-GB" smtClean="0"/>
              <a:t>13/01/2013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490875-C50E-4644-B512-2BC5C0D09F7A}" type="slidenum">
              <a:rPr lang="en-GB" smtClean="0"/>
              <a:t>‹#›</a:t>
            </a:fld>
            <a:endParaRPr lang="en-GB"/>
          </a:p>
        </p:txBody>
      </p:sp>
    </p:spTree>
    <p:extLst>
      <p:ext uri="{BB962C8B-B14F-4D97-AF65-F5344CB8AC3E}">
        <p14:creationId xmlns:p14="http://schemas.microsoft.com/office/powerpoint/2010/main" val="3933942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41E873-2AA1-4E56-9613-AEE5B52EE47E}" type="datetimeFigureOut">
              <a:rPr lang="en-GB" smtClean="0"/>
              <a:t>13/01/2013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490875-C50E-4644-B512-2BC5C0D09F7A}" type="slidenum">
              <a:rPr lang="en-GB" smtClean="0"/>
              <a:t>‹#›</a:t>
            </a:fld>
            <a:endParaRPr lang="en-GB"/>
          </a:p>
        </p:txBody>
      </p:sp>
    </p:spTree>
    <p:extLst>
      <p:ext uri="{BB962C8B-B14F-4D97-AF65-F5344CB8AC3E}">
        <p14:creationId xmlns:p14="http://schemas.microsoft.com/office/powerpoint/2010/main" val="1085475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052736"/>
            <a:ext cx="7772400" cy="1470025"/>
          </a:xfrm>
        </p:spPr>
        <p:txBody>
          <a:bodyPr/>
          <a:lstStyle/>
          <a:p>
            <a:r>
              <a:rPr lang="en-GB" sz="6000" dirty="0" smtClean="0">
                <a:latin typeface="Aharoni" pitchFamily="2" charset="-79"/>
                <a:cs typeface="Aharoni" pitchFamily="2" charset="-79"/>
              </a:rPr>
              <a:t>Blood Brothers</a:t>
            </a:r>
            <a:r>
              <a:rPr lang="en-GB" dirty="0" smtClean="0"/>
              <a:t>.</a:t>
            </a:r>
            <a:endParaRPr lang="en-GB" dirty="0"/>
          </a:p>
        </p:txBody>
      </p:sp>
      <p:sp>
        <p:nvSpPr>
          <p:cNvPr id="3" name="Subtitle 2"/>
          <p:cNvSpPr>
            <a:spLocks noGrp="1"/>
          </p:cNvSpPr>
          <p:nvPr>
            <p:ph type="subTitle" idx="1"/>
          </p:nvPr>
        </p:nvSpPr>
        <p:spPr/>
        <p:txBody>
          <a:bodyPr/>
          <a:lstStyle/>
          <a:p>
            <a:r>
              <a:rPr lang="en-GB" dirty="0" smtClean="0">
                <a:solidFill>
                  <a:schemeClr val="tx1"/>
                </a:solidFill>
                <a:latin typeface="Aharoni" pitchFamily="2" charset="-79"/>
                <a:cs typeface="Aharoni" pitchFamily="2" charset="-79"/>
              </a:rPr>
              <a:t>LO: To use characterisation to show social class. </a:t>
            </a:r>
            <a:endParaRPr lang="en-GB" dirty="0">
              <a:solidFill>
                <a:schemeClr val="tx1"/>
              </a:solidFill>
              <a:latin typeface="Aharoni" pitchFamily="2" charset="-79"/>
              <a:cs typeface="Aharoni" pitchFamily="2" charset="-79"/>
            </a:endParaRPr>
          </a:p>
        </p:txBody>
      </p:sp>
    </p:spTree>
    <p:extLst>
      <p:ext uri="{BB962C8B-B14F-4D97-AF65-F5344CB8AC3E}">
        <p14:creationId xmlns:p14="http://schemas.microsoft.com/office/powerpoint/2010/main" val="2045846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Perform and Evaluate</a:t>
            </a:r>
            <a:endParaRPr lang="en-GB" dirty="0">
              <a:latin typeface="Aharoni" pitchFamily="2" charset="-79"/>
              <a:cs typeface="Aharoni" pitchFamily="2" charset="-79"/>
            </a:endParaRP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17825" y="2636912"/>
            <a:ext cx="2742937" cy="216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1340768"/>
            <a:ext cx="2847644" cy="2232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4208" y="3717032"/>
            <a:ext cx="2088232" cy="2762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0748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Theory Stuff…</a:t>
            </a:r>
            <a:endParaRPr lang="en-GB" dirty="0">
              <a:latin typeface="Aharoni" pitchFamily="2" charset="-79"/>
              <a:cs typeface="Aharoni" pitchFamily="2" charset="-79"/>
            </a:endParaRPr>
          </a:p>
        </p:txBody>
      </p:sp>
      <p:sp>
        <p:nvSpPr>
          <p:cNvPr id="3" name="Content Placeholder 2"/>
          <p:cNvSpPr>
            <a:spLocks noGrp="1"/>
          </p:cNvSpPr>
          <p:nvPr>
            <p:ph idx="1"/>
          </p:nvPr>
        </p:nvSpPr>
        <p:spPr/>
        <p:txBody>
          <a:bodyPr>
            <a:normAutofit fontScale="77500" lnSpcReduction="20000"/>
          </a:bodyPr>
          <a:lstStyle/>
          <a:p>
            <a:pPr marL="0" indent="0">
              <a:buNone/>
            </a:pPr>
            <a:r>
              <a:rPr lang="en-GB" b="1" u="sng" dirty="0" smtClean="0"/>
              <a:t>Explorative Strategies.</a:t>
            </a:r>
          </a:p>
          <a:p>
            <a:r>
              <a:rPr lang="en-GB" dirty="0" smtClean="0"/>
              <a:t>Role Play</a:t>
            </a:r>
            <a:endParaRPr lang="en-GB" dirty="0"/>
          </a:p>
          <a:p>
            <a:pPr marL="0" indent="0">
              <a:buNone/>
            </a:pPr>
            <a:endParaRPr lang="en-GB" b="1" u="sng" dirty="0" smtClean="0"/>
          </a:p>
          <a:p>
            <a:pPr marL="0" indent="0">
              <a:buNone/>
            </a:pPr>
            <a:r>
              <a:rPr lang="en-GB" b="1" u="sng" dirty="0" smtClean="0"/>
              <a:t>Drama Medium.</a:t>
            </a:r>
          </a:p>
          <a:p>
            <a:r>
              <a:rPr lang="en-GB" dirty="0" smtClean="0"/>
              <a:t>Use of Voice</a:t>
            </a:r>
          </a:p>
          <a:p>
            <a:r>
              <a:rPr lang="en-GB" dirty="0" smtClean="0"/>
              <a:t>Use of spoken language</a:t>
            </a:r>
          </a:p>
          <a:p>
            <a:r>
              <a:rPr lang="en-GB" dirty="0" smtClean="0"/>
              <a:t>Use of movement and gesture</a:t>
            </a:r>
            <a:endParaRPr lang="en-GB" dirty="0"/>
          </a:p>
          <a:p>
            <a:pPr marL="0" indent="0">
              <a:buNone/>
            </a:pPr>
            <a:endParaRPr lang="en-GB" b="1" u="sng" dirty="0" smtClean="0"/>
          </a:p>
          <a:p>
            <a:pPr marL="0" indent="0">
              <a:buNone/>
            </a:pPr>
            <a:r>
              <a:rPr lang="en-GB" b="1" u="sng" dirty="0" smtClean="0"/>
              <a:t>Elements of Drama. </a:t>
            </a:r>
          </a:p>
          <a:p>
            <a:r>
              <a:rPr lang="en-GB" dirty="0" smtClean="0"/>
              <a:t>Contrasts</a:t>
            </a:r>
          </a:p>
          <a:p>
            <a:r>
              <a:rPr lang="en-GB" dirty="0" smtClean="0"/>
              <a:t>Characterisations</a:t>
            </a:r>
            <a:endParaRPr lang="en-GB"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8144" y="2432298"/>
            <a:ext cx="2857500" cy="285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26240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Independent Learning</a:t>
            </a:r>
            <a:endParaRPr lang="en-GB" dirty="0">
              <a:latin typeface="Aharoni" pitchFamily="2" charset="-79"/>
              <a:cs typeface="Aharoni" pitchFamily="2" charset="-79"/>
            </a:endParaRPr>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latin typeface="Aharoni" pitchFamily="2" charset="-79"/>
                <a:cs typeface="Aharoni" pitchFamily="2" charset="-79"/>
              </a:rPr>
              <a:t>Drama diaries up to date.</a:t>
            </a:r>
          </a:p>
          <a:p>
            <a:pPr marL="514350" indent="-514350">
              <a:buFont typeface="+mj-lt"/>
              <a:buAutoNum type="arabicPeriod"/>
            </a:pPr>
            <a:endParaRPr lang="en-GB" dirty="0">
              <a:latin typeface="Aharoni" pitchFamily="2" charset="-79"/>
              <a:cs typeface="Aharoni" pitchFamily="2" charset="-79"/>
            </a:endParaRPr>
          </a:p>
          <a:p>
            <a:pPr marL="514350" indent="-514350">
              <a:buFont typeface="+mj-lt"/>
              <a:buAutoNum type="arabicPeriod"/>
            </a:pPr>
            <a:r>
              <a:rPr lang="en-GB" dirty="0" smtClean="0">
                <a:latin typeface="Aharoni" pitchFamily="2" charset="-79"/>
                <a:cs typeface="Aharoni" pitchFamily="2" charset="-79"/>
              </a:rPr>
              <a:t>Create a labelled costume design for either Mrs Johnstone or Mrs Lyons. </a:t>
            </a:r>
            <a:endParaRPr lang="en-GB" dirty="0">
              <a:latin typeface="Aharoni" pitchFamily="2" charset="-79"/>
              <a:cs typeface="Aharoni" pitchFamily="2" charset="-79"/>
            </a:endParaRPr>
          </a:p>
        </p:txBody>
      </p:sp>
    </p:spTree>
    <p:extLst>
      <p:ext uri="{BB962C8B-B14F-4D97-AF65-F5344CB8AC3E}">
        <p14:creationId xmlns:p14="http://schemas.microsoft.com/office/powerpoint/2010/main" val="140786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Learning Outcomes</a:t>
            </a:r>
            <a:r>
              <a:rPr lang="en-GB" dirty="0" smtClean="0"/>
              <a:t>.</a:t>
            </a:r>
            <a:endParaRPr lang="en-GB" dirty="0"/>
          </a:p>
        </p:txBody>
      </p:sp>
      <p:sp>
        <p:nvSpPr>
          <p:cNvPr id="3" name="Content Placeholder 2"/>
          <p:cNvSpPr>
            <a:spLocks noGrp="1"/>
          </p:cNvSpPr>
          <p:nvPr>
            <p:ph idx="1"/>
          </p:nvPr>
        </p:nvSpPr>
        <p:spPr>
          <a:xfrm>
            <a:off x="457200" y="1600200"/>
            <a:ext cx="8435280" cy="4525963"/>
          </a:xfrm>
        </p:spPr>
        <p:txBody>
          <a:bodyPr>
            <a:normAutofit/>
          </a:bodyPr>
          <a:lstStyle/>
          <a:p>
            <a:pPr marL="0" indent="0">
              <a:buNone/>
            </a:pPr>
            <a:r>
              <a:rPr lang="en-GB" sz="2800" dirty="0" smtClean="0">
                <a:latin typeface="Aharoni" pitchFamily="2" charset="-79"/>
                <a:cs typeface="Aharoni" pitchFamily="2" charset="-79"/>
              </a:rPr>
              <a:t>By the end of the lesson you should be able to…</a:t>
            </a:r>
          </a:p>
          <a:p>
            <a:pPr marL="0" indent="0">
              <a:buNone/>
            </a:pPr>
            <a:endParaRPr lang="en-GB" sz="2800" dirty="0">
              <a:latin typeface="Aharoni" pitchFamily="2" charset="-79"/>
              <a:cs typeface="Aharoni" pitchFamily="2" charset="-79"/>
            </a:endParaRPr>
          </a:p>
          <a:p>
            <a:pPr marL="0" indent="0">
              <a:buNone/>
            </a:pPr>
            <a:r>
              <a:rPr lang="en-GB" sz="2800" dirty="0" smtClean="0">
                <a:latin typeface="Aharoni" pitchFamily="2" charset="-79"/>
                <a:cs typeface="Aharoni" pitchFamily="2" charset="-79"/>
              </a:rPr>
              <a:t>Recall what the main themes of the play are.</a:t>
            </a:r>
          </a:p>
          <a:p>
            <a:pPr marL="0" indent="0">
              <a:buNone/>
            </a:pPr>
            <a:endParaRPr lang="en-GB" sz="2800" dirty="0">
              <a:latin typeface="Aharoni" pitchFamily="2" charset="-79"/>
              <a:cs typeface="Aharoni" pitchFamily="2" charset="-79"/>
            </a:endParaRPr>
          </a:p>
          <a:p>
            <a:pPr marL="0" indent="0">
              <a:buNone/>
            </a:pPr>
            <a:r>
              <a:rPr lang="en-GB" sz="2800" dirty="0" smtClean="0">
                <a:latin typeface="Aharoni" pitchFamily="2" charset="-79"/>
                <a:cs typeface="Aharoni" pitchFamily="2" charset="-79"/>
              </a:rPr>
              <a:t>Describe the differences between working and middle class. </a:t>
            </a:r>
          </a:p>
          <a:p>
            <a:pPr marL="0" indent="0">
              <a:buNone/>
            </a:pPr>
            <a:endParaRPr lang="en-GB" sz="2800" dirty="0">
              <a:latin typeface="Aharoni" pitchFamily="2" charset="-79"/>
              <a:cs typeface="Aharoni" pitchFamily="2" charset="-79"/>
            </a:endParaRPr>
          </a:p>
          <a:p>
            <a:pPr marL="0" indent="0">
              <a:buNone/>
            </a:pPr>
            <a:r>
              <a:rPr lang="en-GB" sz="2800" dirty="0" smtClean="0">
                <a:latin typeface="Aharoni" pitchFamily="2" charset="-79"/>
                <a:cs typeface="Aharoni" pitchFamily="2" charset="-79"/>
              </a:rPr>
              <a:t>Explain how you would create contrasting characters. </a:t>
            </a:r>
            <a:endParaRPr lang="en-GB" sz="2800" dirty="0">
              <a:latin typeface="Aharoni" pitchFamily="2" charset="-79"/>
              <a:cs typeface="Aharoni" pitchFamily="2" charset="-79"/>
            </a:endParaRPr>
          </a:p>
        </p:txBody>
      </p:sp>
    </p:spTree>
    <p:extLst>
      <p:ext uri="{BB962C8B-B14F-4D97-AF65-F5344CB8AC3E}">
        <p14:creationId xmlns:p14="http://schemas.microsoft.com/office/powerpoint/2010/main" val="239376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Discussion.</a:t>
            </a:r>
            <a:endParaRPr lang="en-GB" dirty="0">
              <a:latin typeface="Aharoni" pitchFamily="2" charset="-79"/>
              <a:cs typeface="Aharoni" pitchFamily="2" charset="-79"/>
            </a:endParaRPr>
          </a:p>
        </p:txBody>
      </p:sp>
      <p:sp>
        <p:nvSpPr>
          <p:cNvPr id="3" name="Content Placeholder 2"/>
          <p:cNvSpPr>
            <a:spLocks noGrp="1"/>
          </p:cNvSpPr>
          <p:nvPr>
            <p:ph idx="1"/>
          </p:nvPr>
        </p:nvSpPr>
        <p:spPr>
          <a:xfrm>
            <a:off x="457200" y="1600200"/>
            <a:ext cx="8435280" cy="4525963"/>
          </a:xfrm>
        </p:spPr>
        <p:txBody>
          <a:bodyPr>
            <a:normAutofit/>
          </a:bodyPr>
          <a:lstStyle/>
          <a:p>
            <a:pPr marL="0" indent="0">
              <a:buNone/>
            </a:pPr>
            <a:r>
              <a:rPr lang="en-GB" sz="2800" dirty="0" smtClean="0">
                <a:latin typeface="Aharoni" pitchFamily="2" charset="-79"/>
                <a:cs typeface="Aharoni" pitchFamily="2" charset="-79"/>
              </a:rPr>
              <a:t>What did we find out about the play?</a:t>
            </a:r>
          </a:p>
          <a:p>
            <a:pPr marL="0" indent="0">
              <a:buNone/>
            </a:pPr>
            <a:endParaRPr lang="en-GB" sz="2800" dirty="0">
              <a:latin typeface="Aharoni" pitchFamily="2" charset="-79"/>
              <a:cs typeface="Aharoni" pitchFamily="2" charset="-79"/>
            </a:endParaRPr>
          </a:p>
          <a:p>
            <a:pPr marL="0" indent="0">
              <a:buNone/>
            </a:pPr>
            <a:r>
              <a:rPr lang="en-GB" sz="2800" dirty="0" smtClean="0">
                <a:latin typeface="Aharoni" pitchFamily="2" charset="-79"/>
                <a:cs typeface="Aharoni" pitchFamily="2" charset="-79"/>
              </a:rPr>
              <a:t>What are the main themes of the play?</a:t>
            </a:r>
          </a:p>
          <a:p>
            <a:pPr marL="0" indent="0">
              <a:buNone/>
            </a:pPr>
            <a:endParaRPr lang="en-GB" sz="2800" dirty="0">
              <a:latin typeface="Aharoni" pitchFamily="2" charset="-79"/>
              <a:cs typeface="Aharoni" pitchFamily="2" charset="-79"/>
            </a:endParaRPr>
          </a:p>
          <a:p>
            <a:pPr marL="0" indent="0">
              <a:buNone/>
            </a:pPr>
            <a:r>
              <a:rPr lang="en-GB" sz="2800" dirty="0" smtClean="0">
                <a:latin typeface="Aharoni" pitchFamily="2" charset="-79"/>
                <a:cs typeface="Aharoni" pitchFamily="2" charset="-79"/>
              </a:rPr>
              <a:t>What do we now know about the play?</a:t>
            </a:r>
            <a:endParaRPr lang="en-GB" sz="2800" dirty="0">
              <a:latin typeface="Aharoni" pitchFamily="2" charset="-79"/>
              <a:cs typeface="Aharoni" pitchFamily="2" charset="-79"/>
            </a:endParaRPr>
          </a:p>
        </p:txBody>
      </p:sp>
    </p:spTree>
    <p:extLst>
      <p:ext uri="{BB962C8B-B14F-4D97-AF65-F5344CB8AC3E}">
        <p14:creationId xmlns:p14="http://schemas.microsoft.com/office/powerpoint/2010/main" val="1202886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Themes</a:t>
            </a:r>
            <a:endParaRPr lang="en-GB" dirty="0">
              <a:latin typeface="Aharoni" pitchFamily="2" charset="-79"/>
              <a:cs typeface="Aharoni" pitchFamily="2" charset="-79"/>
            </a:endParaRPr>
          </a:p>
        </p:txBody>
      </p:sp>
      <p:sp>
        <p:nvSpPr>
          <p:cNvPr id="3" name="Content Placeholder 2"/>
          <p:cNvSpPr>
            <a:spLocks noGrp="1"/>
          </p:cNvSpPr>
          <p:nvPr>
            <p:ph idx="1"/>
          </p:nvPr>
        </p:nvSpPr>
        <p:spPr>
          <a:xfrm>
            <a:off x="457200" y="1600200"/>
            <a:ext cx="8435280" cy="4493095"/>
          </a:xfrm>
        </p:spPr>
        <p:txBody>
          <a:bodyPr>
            <a:normAutofit/>
          </a:bodyPr>
          <a:lstStyle/>
          <a:p>
            <a:pPr marL="0" indent="0">
              <a:buNone/>
            </a:pPr>
            <a:r>
              <a:rPr lang="en-GB" sz="2800" dirty="0" smtClean="0">
                <a:latin typeface="Aharoni" pitchFamily="2" charset="-79"/>
                <a:cs typeface="Aharoni" pitchFamily="2" charset="-79"/>
              </a:rPr>
              <a:t>The main themes in Blood Brothers are connected with differences in social class, and the effects these have on the lives of the main characters.</a:t>
            </a:r>
          </a:p>
          <a:p>
            <a:pPr marL="0" indent="0">
              <a:buNone/>
            </a:pPr>
            <a:endParaRPr lang="en-GB" sz="2800" dirty="0" smtClean="0">
              <a:latin typeface="Aharoni" pitchFamily="2" charset="-79"/>
              <a:cs typeface="Aharoni" pitchFamily="2" charset="-79"/>
            </a:endParaRPr>
          </a:p>
          <a:p>
            <a:pPr marL="0" indent="0">
              <a:buNone/>
            </a:pPr>
            <a:r>
              <a:rPr lang="en-GB" sz="2800" dirty="0" smtClean="0">
                <a:latin typeface="Aharoni" pitchFamily="2" charset="-79"/>
                <a:cs typeface="Aharoni" pitchFamily="2" charset="-79"/>
              </a:rPr>
              <a:t>Although superstition and fate are presented as themes, the political message of the play seems to be saying that it is real-world social forces that shape people's lives.</a:t>
            </a:r>
          </a:p>
          <a:p>
            <a:pPr marL="0" indent="0">
              <a:buNone/>
            </a:pPr>
            <a:endParaRPr lang="en-GB" sz="2800" dirty="0">
              <a:latin typeface="Aharoni" pitchFamily="2" charset="-79"/>
              <a:cs typeface="Aharoni" pitchFamily="2" charset="-79"/>
            </a:endParaRPr>
          </a:p>
        </p:txBody>
      </p:sp>
    </p:spTree>
    <p:extLst>
      <p:ext uri="{BB962C8B-B14F-4D97-AF65-F5344CB8AC3E}">
        <p14:creationId xmlns:p14="http://schemas.microsoft.com/office/powerpoint/2010/main" val="1319031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Social Class</a:t>
            </a:r>
            <a:endParaRPr lang="en-GB" dirty="0">
              <a:latin typeface="Aharoni" pitchFamily="2" charset="-79"/>
              <a:cs typeface="Aharoni" pitchFamily="2" charset="-79"/>
            </a:endParaRPr>
          </a:p>
        </p:txBody>
      </p:sp>
      <p:sp>
        <p:nvSpPr>
          <p:cNvPr id="3" name="Content Placeholder 2"/>
          <p:cNvSpPr>
            <a:spLocks noGrp="1"/>
          </p:cNvSpPr>
          <p:nvPr>
            <p:ph idx="1"/>
          </p:nvPr>
        </p:nvSpPr>
        <p:spPr>
          <a:xfrm>
            <a:off x="457200" y="1600200"/>
            <a:ext cx="8435280" cy="4493095"/>
          </a:xfrm>
        </p:spPr>
        <p:txBody>
          <a:bodyPr>
            <a:normAutofit lnSpcReduction="10000"/>
          </a:bodyPr>
          <a:lstStyle/>
          <a:p>
            <a:pPr marL="0" indent="0">
              <a:buNone/>
            </a:pPr>
            <a:r>
              <a:rPr lang="en-GB" sz="2800" dirty="0" smtClean="0">
                <a:latin typeface="Aharoni" pitchFamily="2" charset="-79"/>
                <a:cs typeface="Aharoni" pitchFamily="2" charset="-79"/>
              </a:rPr>
              <a:t>Family and friendship for characters from two different social classes form the heart of the play. Russell shows how wealth brings privilege, even down to the way the </a:t>
            </a:r>
            <a:r>
              <a:rPr lang="en-GB" sz="2800" dirty="0" err="1" smtClean="0">
                <a:latin typeface="Aharoni" pitchFamily="2" charset="-79"/>
                <a:cs typeface="Aharoni" pitchFamily="2" charset="-79"/>
              </a:rPr>
              <a:t>Johnstone's</a:t>
            </a:r>
            <a:r>
              <a:rPr lang="en-GB" sz="2800" dirty="0" smtClean="0">
                <a:latin typeface="Aharoni" pitchFamily="2" charset="-79"/>
                <a:cs typeface="Aharoni" pitchFamily="2" charset="-79"/>
              </a:rPr>
              <a:t> and the Lyons are treated differently by the law.</a:t>
            </a:r>
          </a:p>
          <a:p>
            <a:pPr marL="0" indent="0">
              <a:buNone/>
            </a:pPr>
            <a:endParaRPr lang="en-GB" sz="2800" dirty="0" smtClean="0">
              <a:latin typeface="Aharoni" pitchFamily="2" charset="-79"/>
              <a:cs typeface="Aharoni" pitchFamily="2" charset="-79"/>
            </a:endParaRPr>
          </a:p>
          <a:p>
            <a:pPr marL="0" indent="0">
              <a:buNone/>
            </a:pPr>
            <a:r>
              <a:rPr lang="en-GB" sz="2800" dirty="0" smtClean="0">
                <a:latin typeface="Aharoni" pitchFamily="2" charset="-79"/>
                <a:cs typeface="Aharoni" pitchFamily="2" charset="-79"/>
              </a:rPr>
              <a:t>The four main characters can be seen to be social stereotypes, presented dramatically in order to emphasise certain important differences in social class. Russell does this to show the unfairness that it results in.</a:t>
            </a:r>
          </a:p>
          <a:p>
            <a:pPr marL="0" indent="0">
              <a:buNone/>
            </a:pPr>
            <a:endParaRPr lang="en-GB" sz="2800" dirty="0">
              <a:latin typeface="Aharoni" pitchFamily="2" charset="-79"/>
              <a:cs typeface="Aharoni" pitchFamily="2" charset="-79"/>
            </a:endParaRPr>
          </a:p>
        </p:txBody>
      </p:sp>
    </p:spTree>
    <p:extLst>
      <p:ext uri="{BB962C8B-B14F-4D97-AF65-F5344CB8AC3E}">
        <p14:creationId xmlns:p14="http://schemas.microsoft.com/office/powerpoint/2010/main" val="2920326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Class Task</a:t>
            </a:r>
            <a:endParaRPr lang="en-GB" dirty="0">
              <a:latin typeface="Aharoni" pitchFamily="2" charset="-79"/>
              <a:cs typeface="Aharoni" pitchFamily="2" charset="-79"/>
            </a:endParaRPr>
          </a:p>
        </p:txBody>
      </p:sp>
      <p:sp>
        <p:nvSpPr>
          <p:cNvPr id="3" name="Content Placeholder 2"/>
          <p:cNvSpPr>
            <a:spLocks noGrp="1"/>
          </p:cNvSpPr>
          <p:nvPr>
            <p:ph idx="1"/>
          </p:nvPr>
        </p:nvSpPr>
        <p:spPr>
          <a:xfrm>
            <a:off x="457200" y="1600200"/>
            <a:ext cx="4042792" cy="4493095"/>
          </a:xfrm>
        </p:spPr>
        <p:txBody>
          <a:bodyPr>
            <a:normAutofit/>
          </a:bodyPr>
          <a:lstStyle/>
          <a:p>
            <a:pPr marL="0" indent="0" algn="ctr">
              <a:buNone/>
            </a:pPr>
            <a:r>
              <a:rPr lang="en-GB" sz="2800" dirty="0" smtClean="0">
                <a:latin typeface="Aharoni" pitchFamily="2" charset="-79"/>
                <a:cs typeface="Aharoni" pitchFamily="2" charset="-79"/>
              </a:rPr>
              <a:t>One group create a still image of working class people. </a:t>
            </a:r>
            <a:endParaRPr lang="en-GB" sz="2800" dirty="0">
              <a:latin typeface="Aharoni" pitchFamily="2" charset="-79"/>
              <a:cs typeface="Aharoni" pitchFamily="2" charset="-79"/>
            </a:endParaRPr>
          </a:p>
        </p:txBody>
      </p:sp>
      <p:sp>
        <p:nvSpPr>
          <p:cNvPr id="5" name="Rectangle 4"/>
          <p:cNvSpPr/>
          <p:nvPr/>
        </p:nvSpPr>
        <p:spPr>
          <a:xfrm>
            <a:off x="4427984" y="1624742"/>
            <a:ext cx="4572000" cy="1384995"/>
          </a:xfrm>
          <a:prstGeom prst="rect">
            <a:avLst/>
          </a:prstGeom>
        </p:spPr>
        <p:txBody>
          <a:bodyPr>
            <a:spAutoFit/>
          </a:bodyPr>
          <a:lstStyle/>
          <a:p>
            <a:pPr algn="ctr"/>
            <a:r>
              <a:rPr lang="en-GB" sz="2800" dirty="0" smtClean="0">
                <a:latin typeface="Aharoni" pitchFamily="2" charset="-79"/>
                <a:cs typeface="Aharoni" pitchFamily="2" charset="-79"/>
              </a:rPr>
              <a:t>One group create a still image of middle class people. </a:t>
            </a:r>
            <a:endParaRPr lang="en-GB" sz="2800" dirty="0">
              <a:latin typeface="Aharoni" pitchFamily="2" charset="-79"/>
              <a:cs typeface="Aharoni" pitchFamily="2" charset="-79"/>
            </a:endParaRPr>
          </a:p>
        </p:txBody>
      </p:sp>
      <p:cxnSp>
        <p:nvCxnSpPr>
          <p:cNvPr id="7" name="Straight Connector 6"/>
          <p:cNvCxnSpPr/>
          <p:nvPr/>
        </p:nvCxnSpPr>
        <p:spPr>
          <a:xfrm>
            <a:off x="4572000" y="1340768"/>
            <a:ext cx="0" cy="5184576"/>
          </a:xfrm>
          <a:prstGeom prst="line">
            <a:avLst/>
          </a:prstGeom>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624" y="3501008"/>
            <a:ext cx="2718048" cy="2774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7666" y="3903712"/>
            <a:ext cx="4078634" cy="2295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3403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Progress Check</a:t>
            </a:r>
            <a:endParaRPr lang="en-GB" dirty="0">
              <a:latin typeface="Aharoni" pitchFamily="2" charset="-79"/>
              <a:cs typeface="Aharoni" pitchFamily="2" charset="-79"/>
            </a:endParaRPr>
          </a:p>
        </p:txBody>
      </p:sp>
      <p:sp>
        <p:nvSpPr>
          <p:cNvPr id="3" name="Content Placeholder 2"/>
          <p:cNvSpPr>
            <a:spLocks noGrp="1"/>
          </p:cNvSpPr>
          <p:nvPr>
            <p:ph idx="1"/>
          </p:nvPr>
        </p:nvSpPr>
        <p:spPr>
          <a:xfrm>
            <a:off x="457200" y="1600200"/>
            <a:ext cx="8291264" cy="4493095"/>
          </a:xfrm>
        </p:spPr>
        <p:txBody>
          <a:bodyPr>
            <a:normAutofit/>
          </a:bodyPr>
          <a:lstStyle/>
          <a:p>
            <a:pPr marL="0" indent="0" algn="ctr">
              <a:buNone/>
            </a:pPr>
            <a:r>
              <a:rPr lang="en-GB" sz="2800" dirty="0" smtClean="0">
                <a:latin typeface="Aharoni" pitchFamily="2" charset="-79"/>
                <a:cs typeface="Aharoni" pitchFamily="2" charset="-79"/>
              </a:rPr>
              <a:t>What is the difference between the two?</a:t>
            </a:r>
          </a:p>
          <a:p>
            <a:pPr marL="0" indent="0" algn="ctr">
              <a:buNone/>
            </a:pPr>
            <a:endParaRPr lang="en-GB" sz="2800" dirty="0">
              <a:latin typeface="Aharoni" pitchFamily="2" charset="-79"/>
              <a:cs typeface="Aharoni" pitchFamily="2" charset="-79"/>
            </a:endParaRPr>
          </a:p>
          <a:p>
            <a:pPr marL="0" indent="0" algn="ctr">
              <a:buNone/>
            </a:pPr>
            <a:r>
              <a:rPr lang="en-GB" sz="2800" dirty="0" smtClean="0">
                <a:latin typeface="Aharoni" pitchFamily="2" charset="-79"/>
                <a:cs typeface="Aharoni" pitchFamily="2" charset="-79"/>
              </a:rPr>
              <a:t>How does class dictate the way we stand?</a:t>
            </a:r>
          </a:p>
          <a:p>
            <a:pPr marL="0" indent="0" algn="ctr">
              <a:buNone/>
            </a:pPr>
            <a:endParaRPr lang="en-GB" sz="2800" dirty="0">
              <a:latin typeface="Aharoni" pitchFamily="2" charset="-79"/>
              <a:cs typeface="Aharoni" pitchFamily="2" charset="-79"/>
            </a:endParaRPr>
          </a:p>
          <a:p>
            <a:pPr marL="0" indent="0" algn="ctr">
              <a:buNone/>
            </a:pPr>
            <a:r>
              <a:rPr lang="en-GB" sz="2800" dirty="0" smtClean="0">
                <a:latin typeface="Aharoni" pitchFamily="2" charset="-79"/>
                <a:cs typeface="Aharoni" pitchFamily="2" charset="-79"/>
              </a:rPr>
              <a:t>How does class dictate the way we talk?</a:t>
            </a:r>
          </a:p>
          <a:p>
            <a:pPr marL="0" indent="0" algn="ctr">
              <a:buNone/>
            </a:pPr>
            <a:endParaRPr lang="en-GB" sz="2800" dirty="0">
              <a:latin typeface="Aharoni" pitchFamily="2" charset="-79"/>
              <a:cs typeface="Aharoni" pitchFamily="2" charset="-79"/>
            </a:endParaRPr>
          </a:p>
          <a:p>
            <a:pPr marL="0" indent="0" algn="ctr">
              <a:buNone/>
            </a:pPr>
            <a:r>
              <a:rPr lang="en-GB" sz="2800" dirty="0" smtClean="0">
                <a:latin typeface="Aharoni" pitchFamily="2" charset="-79"/>
                <a:cs typeface="Aharoni" pitchFamily="2" charset="-79"/>
              </a:rPr>
              <a:t>What is a </a:t>
            </a:r>
            <a:r>
              <a:rPr lang="en-GB" sz="2800" dirty="0" err="1" smtClean="0">
                <a:latin typeface="Aharoni" pitchFamily="2" charset="-79"/>
                <a:cs typeface="Aharoni" pitchFamily="2" charset="-79"/>
              </a:rPr>
              <a:t>sterotype</a:t>
            </a:r>
            <a:r>
              <a:rPr lang="en-GB" sz="2800" dirty="0" smtClean="0">
                <a:latin typeface="Aharoni" pitchFamily="2" charset="-79"/>
                <a:cs typeface="Aharoni" pitchFamily="2" charset="-79"/>
              </a:rPr>
              <a:t>?</a:t>
            </a:r>
            <a:endParaRPr lang="en-GB" sz="2800" dirty="0">
              <a:latin typeface="Aharoni" pitchFamily="2" charset="-79"/>
              <a:cs typeface="Aharoni" pitchFamily="2" charset="-79"/>
            </a:endParaRPr>
          </a:p>
        </p:txBody>
      </p:sp>
    </p:spTree>
    <p:extLst>
      <p:ext uri="{BB962C8B-B14F-4D97-AF65-F5344CB8AC3E}">
        <p14:creationId xmlns:p14="http://schemas.microsoft.com/office/powerpoint/2010/main" val="3939839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Mickey and Eddie</a:t>
            </a:r>
            <a:endParaRPr lang="en-GB" dirty="0">
              <a:latin typeface="Aharoni" pitchFamily="2" charset="-79"/>
              <a:cs typeface="Aharoni" pitchFamily="2" charset="-79"/>
            </a:endParaRPr>
          </a:p>
        </p:txBody>
      </p:sp>
      <p:sp>
        <p:nvSpPr>
          <p:cNvPr id="3" name="Content Placeholder 2"/>
          <p:cNvSpPr>
            <a:spLocks noGrp="1"/>
          </p:cNvSpPr>
          <p:nvPr>
            <p:ph idx="1"/>
          </p:nvPr>
        </p:nvSpPr>
        <p:spPr/>
        <p:txBody>
          <a:bodyPr/>
          <a:lstStyle/>
          <a:p>
            <a:pPr marL="0" indent="0">
              <a:buNone/>
            </a:pPr>
            <a:r>
              <a:rPr lang="en-GB" dirty="0" smtClean="0"/>
              <a:t>Language?                                                 Accents? </a:t>
            </a:r>
          </a:p>
          <a:p>
            <a:pPr marL="0" indent="0">
              <a:buNone/>
            </a:pPr>
            <a:endParaRPr lang="en-GB" dirty="0"/>
          </a:p>
          <a:p>
            <a:pPr marL="0" indent="0">
              <a:buNone/>
            </a:pPr>
            <a:r>
              <a:rPr lang="en-GB" dirty="0" smtClean="0"/>
              <a:t>How do you show the difference between the two?  PPPPP</a:t>
            </a:r>
          </a:p>
          <a:p>
            <a:pPr marL="0" indent="0">
              <a:buNone/>
            </a:pPr>
            <a:endParaRPr lang="en-GB" dirty="0"/>
          </a:p>
          <a:p>
            <a:pPr marL="0" indent="0">
              <a:buNone/>
            </a:pPr>
            <a:r>
              <a:rPr lang="en-GB" dirty="0" smtClean="0"/>
              <a:t>How do you show the differences between the two and show that you are a 7 year old.</a:t>
            </a:r>
            <a:endParaRPr lang="en-GB" dirty="0"/>
          </a:p>
        </p:txBody>
      </p:sp>
    </p:spTree>
    <p:extLst>
      <p:ext uri="{BB962C8B-B14F-4D97-AF65-F5344CB8AC3E}">
        <p14:creationId xmlns:p14="http://schemas.microsoft.com/office/powerpoint/2010/main" val="1012143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haroni" pitchFamily="2" charset="-79"/>
                <a:cs typeface="Aharoni" pitchFamily="2" charset="-79"/>
              </a:rPr>
              <a:t>Pair Work.</a:t>
            </a:r>
            <a:endParaRPr lang="en-GB" dirty="0">
              <a:latin typeface="Aharoni" pitchFamily="2" charset="-79"/>
              <a:cs typeface="Aharoni" pitchFamily="2" charset="-79"/>
            </a:endParaRPr>
          </a:p>
        </p:txBody>
      </p:sp>
      <p:sp>
        <p:nvSpPr>
          <p:cNvPr id="3" name="Content Placeholder 2"/>
          <p:cNvSpPr>
            <a:spLocks noGrp="1"/>
          </p:cNvSpPr>
          <p:nvPr>
            <p:ph idx="1"/>
          </p:nvPr>
        </p:nvSpPr>
        <p:spPr/>
        <p:txBody>
          <a:bodyPr/>
          <a:lstStyle/>
          <a:p>
            <a:pPr marL="0" indent="0">
              <a:buNone/>
            </a:pPr>
            <a:r>
              <a:rPr lang="en-GB" dirty="0" smtClean="0"/>
              <a:t>In pairs create the scene between Micky and Eddie from where they fist meet until Sammy walks in. </a:t>
            </a:r>
          </a:p>
          <a:p>
            <a:pPr marL="0" indent="0">
              <a:buNone/>
            </a:pPr>
            <a:endParaRPr lang="en-GB" dirty="0"/>
          </a:p>
          <a:p>
            <a:pPr marL="0" indent="0">
              <a:buNone/>
            </a:pPr>
            <a:endParaRPr lang="en-GB" dirty="0" smtClean="0"/>
          </a:p>
          <a:p>
            <a:pPr marL="0" indent="0">
              <a:buNone/>
            </a:pPr>
            <a:r>
              <a:rPr lang="en-GB" dirty="0" smtClean="0"/>
              <a:t>Think  Voice… Movement… facial expressions. </a:t>
            </a:r>
            <a:endParaRPr lang="en-GB" dirty="0"/>
          </a:p>
        </p:txBody>
      </p:sp>
    </p:spTree>
    <p:extLst>
      <p:ext uri="{BB962C8B-B14F-4D97-AF65-F5344CB8AC3E}">
        <p14:creationId xmlns:p14="http://schemas.microsoft.com/office/powerpoint/2010/main" val="13949896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403</Words>
  <Application>Microsoft Office PowerPoint</Application>
  <PresentationFormat>On-screen Show (4:3)</PresentationFormat>
  <Paragraphs>67</Paragraphs>
  <Slides>12</Slides>
  <Notes>4</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Blood Brothers.</vt:lpstr>
      <vt:lpstr>Learning Outcomes.</vt:lpstr>
      <vt:lpstr>Discussion.</vt:lpstr>
      <vt:lpstr>Themes</vt:lpstr>
      <vt:lpstr>Social Class</vt:lpstr>
      <vt:lpstr>Class Task</vt:lpstr>
      <vt:lpstr>Progress Check</vt:lpstr>
      <vt:lpstr>Mickey and Eddie</vt:lpstr>
      <vt:lpstr>Pair Work.</vt:lpstr>
      <vt:lpstr>Perform and Evaluate</vt:lpstr>
      <vt:lpstr>Theory Stuff…</vt:lpstr>
      <vt:lpstr>Independent Learning</vt:lpstr>
    </vt:vector>
  </TitlesOfParts>
  <Company>Beverley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 Brothers.</dc:title>
  <dc:creator>BAsquith</dc:creator>
  <cp:lastModifiedBy>BAsquith</cp:lastModifiedBy>
  <cp:revision>4</cp:revision>
  <dcterms:created xsi:type="dcterms:W3CDTF">2013-01-13T15:28:57Z</dcterms:created>
  <dcterms:modified xsi:type="dcterms:W3CDTF">2013-01-13T16:01:18Z</dcterms:modified>
</cp:coreProperties>
</file>