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1" r:id="rId2"/>
    <p:sldId id="267" r:id="rId3"/>
    <p:sldId id="330" r:id="rId4"/>
    <p:sldId id="300" r:id="rId5"/>
    <p:sldId id="314" r:id="rId6"/>
    <p:sldId id="311" r:id="rId7"/>
    <p:sldId id="301" r:id="rId8"/>
    <p:sldId id="326" r:id="rId9"/>
    <p:sldId id="298" r:id="rId10"/>
    <p:sldId id="299" r:id="rId11"/>
    <p:sldId id="335" r:id="rId12"/>
    <p:sldId id="322" r:id="rId13"/>
    <p:sldId id="324" r:id="rId14"/>
    <p:sldId id="317" r:id="rId15"/>
    <p:sldId id="307" r:id="rId16"/>
    <p:sldId id="325" r:id="rId17"/>
    <p:sldId id="309" r:id="rId18"/>
    <p:sldId id="327" r:id="rId19"/>
    <p:sldId id="305" r:id="rId20"/>
    <p:sldId id="306" r:id="rId21"/>
    <p:sldId id="323" r:id="rId22"/>
    <p:sldId id="334" r:id="rId23"/>
    <p:sldId id="331" r:id="rId24"/>
    <p:sldId id="332" r:id="rId25"/>
    <p:sldId id="320" r:id="rId26"/>
    <p:sldId id="328" r:id="rId27"/>
    <p:sldId id="312" r:id="rId28"/>
    <p:sldId id="316" r:id="rId29"/>
    <p:sldId id="313" r:id="rId30"/>
    <p:sldId id="319" r:id="rId31"/>
    <p:sldId id="333" r:id="rId32"/>
    <p:sldId id="337" r:id="rId33"/>
    <p:sldId id="336" r:id="rId34"/>
    <p:sldId id="329" r:id="rId35"/>
    <p:sldId id="303" r:id="rId36"/>
    <p:sldId id="321" r:id="rId37"/>
    <p:sldId id="308" r:id="rId38"/>
    <p:sldId id="318" r:id="rId39"/>
    <p:sldId id="31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4850" autoAdjust="0"/>
  </p:normalViewPr>
  <p:slideViewPr>
    <p:cSldViewPr snapToGrid="0">
      <p:cViewPr varScale="1">
        <p:scale>
          <a:sx n="70" d="100"/>
          <a:sy n="70" d="100"/>
        </p:scale>
        <p:origin x="5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B8C5-3729-47B9-A5DE-37C0DFA1E76E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EDF98-4E86-4FEA-8AB6-295F118B2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9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qualifications.pearson.com/content/dam/pdf/A%20Level/Economics/2013/Exam%20materials/Question-paper-Unit-1-(6EC01)-June-2014.pdf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qualifications.pearson.com/content/dam/pdf/A%20Level/Economics/2013/Exam%20materials/Mark-scheme-Unit-1-(6EC01)-June-2014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3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 smtClean="0"/>
              <a:t>SETS UP THE NEXT</a:t>
            </a:r>
            <a:r>
              <a:rPr lang="en-GB" sz="2400" b="1" baseline="0" dirty="0" smtClean="0"/>
              <a:t> VIDEO… TRICKLE DOWN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78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http://qualifications.pearson.com/content/dam/pdf/A%20Level/Economics/2013/Exam%20materials/Question-paper-Unit-1-(6EC01)-June-2014.pdf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PAPER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http://qualifications.pearson.com/content/dam/pdf/A%20Level/Economics/2013/Exam%20materials/Mark-scheme-Unit-1-(6EC01)-June-2014.pdf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Scheme p26-27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1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9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 smtClean="0"/>
              <a:t>Things like healthcare and education provide positive externalities to third parties.</a:t>
            </a:r>
          </a:p>
          <a:p>
            <a:r>
              <a:rPr lang="en-GB" b="1" baseline="0" dirty="0" smtClean="0"/>
              <a:t>However, when left to the market, we won’t get enough of these goods (market failure). As market forces will only generate so much, as a larger level of output would be good for society.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Private benefits = those enjoyed by the buyers and sellers.</a:t>
            </a:r>
          </a:p>
          <a:p>
            <a:r>
              <a:rPr lang="en-GB" b="1" baseline="0" dirty="0" smtClean="0"/>
              <a:t>Marginal private benefit = the extra benefit enjoyed by having one more. MPC = cost of one more.</a:t>
            </a:r>
          </a:p>
          <a:p>
            <a:r>
              <a:rPr lang="en-GB" b="1" baseline="0" dirty="0" smtClean="0"/>
              <a:t>MSB = The private benefit + the externality which, in this case, is positive.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Education: If you’re in education, you’re earning more and pay more tax – which is then spent on society and benefits them.</a:t>
            </a:r>
          </a:p>
          <a:p>
            <a:r>
              <a:rPr lang="en-GB" b="1" baseline="0" dirty="0" smtClean="0"/>
              <a:t>Healthcare: Vaccination for the private benefits of avoiding flu. Benefits society as they’re now less likely to get sick.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8121-1883-4397-A452-22A6E0CA5D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7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1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94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https://www.youtube.com/watch?v=DyyJuOJVYC8</a:t>
            </a:r>
          </a:p>
          <a:p>
            <a:r>
              <a:rPr lang="en-GB" altLang="en-US" dirty="0" smtClean="0"/>
              <a:t>https://www.youtube.com/watch?v=Gq7T3_M_Zn4</a:t>
            </a:r>
          </a:p>
          <a:p>
            <a:endParaRPr lang="en-GB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2A12BF-0FED-4DFB-B738-53BFF7709438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5843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1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16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3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7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6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9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2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0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E0A8-0D9E-4D18-8883-353B82C8F931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UDjRZ30SN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national-minimum-wage-rat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clickv.ie/w/yqci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images.express.co.uk/img/dynamic/1/590x/david-cameron-4078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6" r="14863"/>
          <a:stretch/>
        </p:blipFill>
        <p:spPr bwMode="auto">
          <a:xfrm>
            <a:off x="8639046" y="3524250"/>
            <a:ext cx="3536599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717" y="477262"/>
            <a:ext cx="107814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What do you think is meant by the phrase </a:t>
            </a:r>
            <a:br>
              <a:rPr lang="en-GB" sz="4800" dirty="0" smtClean="0"/>
            </a:br>
            <a:r>
              <a:rPr lang="en-GB" sz="4800" dirty="0" smtClean="0"/>
              <a:t>‘government failure’?</a:t>
            </a:r>
          </a:p>
          <a:p>
            <a:endParaRPr lang="en-GB" sz="4800" dirty="0"/>
          </a:p>
          <a:p>
            <a:r>
              <a:rPr lang="en-GB" sz="4800" dirty="0" smtClean="0"/>
              <a:t>Can you provide any examples?</a:t>
            </a:r>
            <a:endParaRPr lang="en-GB" sz="4800" dirty="0"/>
          </a:p>
        </p:txBody>
      </p:sp>
      <p:pic>
        <p:nvPicPr>
          <p:cNvPr id="5" name="Picture 2" descr="http://www.blackpoolpleasurebeach.com/wp-content/uploads/2014/05/nhs-logo-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46" y="4367283"/>
            <a:ext cx="3004304" cy="200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telegraph.co.uk/content/dam/opinion/2016/07/08/ds-large_trans++ZgEkZX3M936N5BQK4Va8RWtT0gK_6EfZT336f62EI5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3092"/>
            <a:ext cx="4375853" cy="27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ews.bbcimg.co.uk/media/images/62998000/jpg/_62998820_629988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8" t="4677"/>
          <a:stretch/>
        </p:blipFill>
        <p:spPr bwMode="auto">
          <a:xfrm>
            <a:off x="10791345" y="1133098"/>
            <a:ext cx="1384300" cy="23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 rot="5400000">
            <a:off x="3408633" y="1929499"/>
            <a:ext cx="1829308" cy="1096383"/>
          </a:xfrm>
          <a:prstGeom prst="triangle">
            <a:avLst>
              <a:gd name="adj" fmla="val 54031"/>
            </a:avLst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051456" y="834479"/>
            <a:ext cx="0" cy="498909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1456" y="5823573"/>
            <a:ext cx="595162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4943" y="449468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Cost/Benefit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233056" y="5935869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Quantity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42135" y="4378531"/>
            <a:ext cx="61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MSB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873968" y="2526459"/>
            <a:ext cx="25691" cy="32971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60787" y="5881277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Qe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192216" y="1783389"/>
            <a:ext cx="222766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MSB &gt; MPB = </a:t>
            </a:r>
            <a:br>
              <a:rPr lang="en-GB" sz="2000" b="1" dirty="0" smtClean="0"/>
            </a:br>
            <a:r>
              <a:rPr lang="en-GB" sz="2000" b="1" dirty="0" smtClean="0"/>
              <a:t>Positive externality</a:t>
            </a:r>
            <a:endParaRPr lang="en-GB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388224" y="620704"/>
            <a:ext cx="140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MSC = MPC</a:t>
            </a:r>
            <a:endParaRPr lang="en-GB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775095" y="1563037"/>
            <a:ext cx="15752" cy="42605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92216" y="113957"/>
            <a:ext cx="289957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Q* = Socially optimal</a:t>
            </a:r>
            <a:br>
              <a:rPr lang="en-GB" sz="2000" b="1" dirty="0" smtClean="0"/>
            </a:br>
            <a:r>
              <a:rPr lang="en-GB" sz="2000" b="1" dirty="0" smtClean="0"/>
              <a:t>level of output. Best level</a:t>
            </a:r>
            <a:br>
              <a:rPr lang="en-GB" sz="2000" b="1" dirty="0" smtClean="0"/>
            </a:br>
            <a:r>
              <a:rPr lang="en-GB" sz="2000" b="1" dirty="0" smtClean="0"/>
              <a:t>for society. MC = MSB</a:t>
            </a:r>
            <a:endParaRPr lang="en-GB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192216" y="1271762"/>
            <a:ext cx="33822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smtClean="0"/>
              <a:t>Qe </a:t>
            </a:r>
            <a:r>
              <a:rPr lang="en-GB" sz="2000" b="1" dirty="0" smtClean="0"/>
              <a:t>= Free market. MSB </a:t>
            </a:r>
            <a:r>
              <a:rPr lang="en-GB" sz="2000" b="1" dirty="0"/>
              <a:t>&gt;</a:t>
            </a:r>
            <a:r>
              <a:rPr lang="en-GB" sz="2000" b="1" dirty="0" smtClean="0"/>
              <a:t> MPB</a:t>
            </a:r>
            <a:endParaRPr lang="en-GB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682935" y="5853981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Q*</a:t>
            </a:r>
            <a:endParaRPr lang="en-GB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8193626" y="2602792"/>
            <a:ext cx="289816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If output was at Q*, extra</a:t>
            </a:r>
            <a:br>
              <a:rPr lang="en-GB" sz="2000" b="1" dirty="0" smtClean="0"/>
            </a:br>
            <a:r>
              <a:rPr lang="en-GB" sz="2000" b="1" dirty="0" smtClean="0"/>
              <a:t>welfare could be gained. </a:t>
            </a:r>
            <a:endParaRPr lang="en-GB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21059" y="490263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MPB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8192216" y="3406898"/>
            <a:ext cx="360367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Therefore there is a welfare</a:t>
            </a:r>
            <a:br>
              <a:rPr lang="en-GB" sz="2000" b="1" dirty="0" smtClean="0"/>
            </a:br>
            <a:r>
              <a:rPr lang="en-GB" sz="2000" b="1" dirty="0" smtClean="0"/>
              <a:t>loss between the two quantities</a:t>
            </a:r>
            <a:endParaRPr lang="en-GB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43414" y="5429727"/>
            <a:ext cx="200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MPB + Intervention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274127" y="1129620"/>
            <a:ext cx="0" cy="46830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18306" y="5880285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Qe2</a:t>
            </a:r>
            <a:endParaRPr lang="en-GB" sz="2400" dirty="0"/>
          </a:p>
        </p:txBody>
      </p:sp>
      <p:sp>
        <p:nvSpPr>
          <p:cNvPr id="39" name="Trapezoid 38"/>
          <p:cNvSpPr/>
          <p:nvPr/>
        </p:nvSpPr>
        <p:spPr>
          <a:xfrm rot="5400000">
            <a:off x="2212938" y="2204457"/>
            <a:ext cx="2631220" cy="508844"/>
          </a:xfrm>
          <a:prstGeom prst="trapezoid">
            <a:avLst>
              <a:gd name="adj" fmla="val 79264"/>
            </a:avLst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8193626" y="4530458"/>
            <a:ext cx="3269869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Arguably, the tuition fee rise </a:t>
            </a:r>
            <a:br>
              <a:rPr lang="en-GB" sz="2000" b="1" dirty="0" smtClean="0"/>
            </a:br>
            <a:r>
              <a:rPr lang="en-GB" sz="2000" b="1" dirty="0" smtClean="0"/>
              <a:t>would put people off</a:t>
            </a:r>
            <a:br>
              <a:rPr lang="en-GB" sz="2000" b="1" dirty="0" smtClean="0"/>
            </a:br>
            <a:r>
              <a:rPr lang="en-GB" sz="2000" b="1" dirty="0" smtClean="0"/>
              <a:t>from going to university.</a:t>
            </a:r>
            <a:endParaRPr lang="en-GB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193626" y="5614393"/>
            <a:ext cx="3373168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This would result in a reduced</a:t>
            </a:r>
            <a:br>
              <a:rPr lang="en-GB" sz="2000" b="1" dirty="0" smtClean="0"/>
            </a:br>
            <a:r>
              <a:rPr lang="en-GB" sz="2000" b="1" dirty="0" smtClean="0"/>
              <a:t>quantity (Q2) and the welfare</a:t>
            </a:r>
            <a:br>
              <a:rPr lang="en-GB" sz="2000" b="1" dirty="0" smtClean="0"/>
            </a:br>
            <a:r>
              <a:rPr lang="en-GB" sz="2000" b="1" dirty="0" smtClean="0"/>
              <a:t>loss triangle would increase</a:t>
            </a:r>
            <a:endParaRPr lang="en-GB" sz="2000" b="1" dirty="0"/>
          </a:p>
        </p:txBody>
      </p:sp>
      <p:sp>
        <p:nvSpPr>
          <p:cNvPr id="40" name="Right Arrow 39"/>
          <p:cNvSpPr/>
          <p:nvPr/>
        </p:nvSpPr>
        <p:spPr>
          <a:xfrm>
            <a:off x="0" y="5635283"/>
            <a:ext cx="2811439" cy="117853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Quantity has moved even further away from the socially optimum level</a:t>
            </a:r>
            <a:endParaRPr lang="en-GB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10740" y="420474"/>
            <a:ext cx="4295909" cy="384319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505762" y="1043957"/>
            <a:ext cx="4235116" cy="33528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58295" y="1395145"/>
            <a:ext cx="4295909" cy="384319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456458" y="2164215"/>
            <a:ext cx="3771819" cy="336312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5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/>
      <p:bldP spid="20" grpId="0"/>
      <p:bldP spid="21" grpId="0" animBg="1"/>
      <p:bldP spid="26" grpId="0"/>
      <p:bldP spid="30" grpId="0" animBg="1"/>
      <p:bldP spid="31" grpId="0" animBg="1"/>
      <p:bldP spid="32" grpId="0"/>
      <p:bldP spid="34" grpId="0" animBg="1"/>
      <p:bldP spid="27" grpId="0"/>
      <p:bldP spid="37" grpId="0" animBg="1"/>
      <p:bldP spid="35" grpId="0"/>
      <p:bldP spid="38" grpId="0"/>
      <p:bldP spid="39" grpId="0" animBg="1"/>
      <p:bldP spid="41" grpId="0" animBg="1"/>
      <p:bldP spid="43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www.youtube.com/watch?v=KUDjRZ30SNo</a:t>
            </a:r>
            <a:endParaRPr lang="en-GB" dirty="0" smtClean="0"/>
          </a:p>
          <a:p>
            <a:r>
              <a:rPr lang="en-GB" dirty="0" smtClean="0"/>
              <a:t>Nick Clegg Apology Song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1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027" y="382669"/>
            <a:ext cx="113958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HOUSING MARKET 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RENT CONTROLS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6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99" y="1442478"/>
            <a:ext cx="11333707" cy="4958321"/>
          </a:xfrm>
        </p:spPr>
        <p:txBody>
          <a:bodyPr>
            <a:normAutofit/>
          </a:bodyPr>
          <a:lstStyle/>
          <a:p>
            <a:r>
              <a:rPr lang="en-GB" sz="4400" dirty="0" smtClean="0"/>
              <a:t>Read the information about </a:t>
            </a:r>
            <a:r>
              <a:rPr lang="en-GB" sz="4400" b="1" dirty="0" smtClean="0">
                <a:solidFill>
                  <a:srgbClr val="FF0000"/>
                </a:solidFill>
              </a:rPr>
              <a:t>rent controls </a:t>
            </a:r>
            <a:r>
              <a:rPr lang="en-GB" sz="4400" dirty="0" smtClean="0"/>
              <a:t>and government failure in the housing market.</a:t>
            </a:r>
            <a:br>
              <a:rPr lang="en-GB" sz="4400" dirty="0" smtClean="0"/>
            </a:br>
            <a:endParaRPr lang="en-GB" sz="4400" dirty="0" smtClean="0"/>
          </a:p>
          <a:p>
            <a:r>
              <a:rPr lang="en-GB" sz="4400" dirty="0" smtClean="0"/>
              <a:t>Demonstrate the affect of such an intervention using a </a:t>
            </a:r>
            <a:r>
              <a:rPr lang="en-GB" sz="4400" b="1" dirty="0" smtClean="0">
                <a:solidFill>
                  <a:srgbClr val="FF0000"/>
                </a:solidFill>
              </a:rPr>
              <a:t>demand and supply diagram.</a:t>
            </a:r>
            <a:br>
              <a:rPr lang="en-GB" sz="4400" b="1" dirty="0" smtClean="0">
                <a:solidFill>
                  <a:srgbClr val="FF0000"/>
                </a:solidFill>
              </a:rPr>
            </a:b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dirty="0" smtClean="0"/>
              <a:t>What government failure has occurred?</a:t>
            </a:r>
            <a:endParaRPr lang="en-GB" sz="4400" dirty="0"/>
          </a:p>
          <a:p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464027" y="382669"/>
            <a:ext cx="11395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HOUSING MARKET – RENT CONTROLS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9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59865" y="1120462"/>
            <a:ext cx="0" cy="500988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59865" y="6130344"/>
            <a:ext cx="646519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0327" y="1481070"/>
            <a:ext cx="4146997" cy="39795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25780" y="1481070"/>
            <a:ext cx="4494727" cy="39795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345" y="77273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638616" y="6220496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Quantity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966028" y="114425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Supply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699612" y="5286777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Demand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40547" y="4630051"/>
            <a:ext cx="64265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981955" y="4265942"/>
            <a:ext cx="147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Rent Control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(Price Ceiling)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365938" y="4630051"/>
            <a:ext cx="0" cy="15002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34032" y="4630051"/>
            <a:ext cx="0" cy="15131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11049" y="6179552"/>
            <a:ext cx="79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QS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623382" y="6179552"/>
            <a:ext cx="79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QD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00471" y="614758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578959" y="1952788"/>
            <a:ext cx="3054362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With rent capped, there is a</a:t>
            </a:r>
            <a:br>
              <a:rPr lang="en-GB" b="1" dirty="0" smtClean="0"/>
            </a:br>
            <a:r>
              <a:rPr lang="en-GB" b="1" dirty="0" smtClean="0"/>
              <a:t>lack of incentive for landlords</a:t>
            </a:r>
            <a:br>
              <a:rPr lang="en-GB" b="1" dirty="0" smtClean="0"/>
            </a:br>
            <a:r>
              <a:rPr lang="en-GB" b="1" dirty="0" smtClean="0"/>
              <a:t>to supply more. Therefore a</a:t>
            </a:r>
            <a:br>
              <a:rPr lang="en-GB" b="1" dirty="0" smtClean="0"/>
            </a:br>
            <a:r>
              <a:rPr lang="en-GB" b="1" dirty="0" smtClean="0"/>
              <a:t>disequilibrium occurs and the</a:t>
            </a:r>
            <a:br>
              <a:rPr lang="en-GB" b="1" dirty="0" smtClean="0"/>
            </a:br>
            <a:r>
              <a:rPr lang="en-GB" b="1" dirty="0" smtClean="0"/>
              <a:t>demand is higher than supply.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486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6" grpId="0"/>
      <p:bldP spid="27" grpId="0"/>
      <p:bldP spid="19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027" y="382669"/>
            <a:ext cx="113958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HOUSING MARKET 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PLANNING PERMISSION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3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1288588"/>
            <a:ext cx="11805314" cy="5107438"/>
          </a:xfrm>
        </p:spPr>
        <p:txBody>
          <a:bodyPr>
            <a:noAutofit/>
          </a:bodyPr>
          <a:lstStyle/>
          <a:p>
            <a:r>
              <a:rPr lang="en-GB" dirty="0" smtClean="0"/>
              <a:t>Localism Act 2011 has increased </a:t>
            </a:r>
            <a:r>
              <a:rPr lang="en-GB" b="1" dirty="0" smtClean="0"/>
              <a:t>NIMBYism </a:t>
            </a:r>
            <a:r>
              <a:rPr lang="en-GB" b="1" dirty="0" smtClean="0">
                <a:solidFill>
                  <a:srgbClr val="FF0000"/>
                </a:solidFill>
              </a:rPr>
              <a:t>(Not In My Back Yard). </a:t>
            </a:r>
            <a:r>
              <a:rPr lang="en-GB" dirty="0" smtClean="0"/>
              <a:t>This adds to already strict planning laws, which make it difficult for developers to build houses.</a:t>
            </a:r>
          </a:p>
          <a:p>
            <a:endParaRPr lang="en-GB" dirty="0"/>
          </a:p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Green Belts </a:t>
            </a:r>
            <a:r>
              <a:rPr lang="en-GB" dirty="0" smtClean="0"/>
              <a:t>restrict what can be built on land around urban areas, this is to prevent </a:t>
            </a:r>
            <a:r>
              <a:rPr lang="en-GB" b="1" dirty="0" smtClean="0"/>
              <a:t>urban sprawl </a:t>
            </a:r>
            <a:r>
              <a:rPr lang="en-GB" dirty="0" smtClean="0"/>
              <a:t>and towns merging into one another</a:t>
            </a:r>
          </a:p>
          <a:p>
            <a:endParaRPr lang="en-GB" sz="3200" dirty="0"/>
          </a:p>
          <a:p>
            <a:r>
              <a:rPr lang="en-GB" sz="3200" dirty="0" smtClean="0"/>
              <a:t>All of which has </a:t>
            </a:r>
            <a:r>
              <a:rPr lang="en-GB" sz="3200" dirty="0"/>
              <a:t>made the supply of housing even more inelastic</a:t>
            </a:r>
            <a:r>
              <a:rPr lang="en-GB" sz="3200" dirty="0" smtClean="0"/>
              <a:t>.</a:t>
            </a:r>
            <a:endParaRPr lang="en-GB" sz="3200" dirty="0"/>
          </a:p>
          <a:p>
            <a:r>
              <a:rPr lang="en-GB" sz="3200" dirty="0" smtClean="0"/>
              <a:t>Increasing house prices and age of first time buyers is 36 and rising.</a:t>
            </a:r>
          </a:p>
          <a:p>
            <a:r>
              <a:rPr lang="en-GB" sz="3200" dirty="0" smtClean="0"/>
              <a:t>Generation of people renting and living with parents.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464027" y="382669"/>
            <a:ext cx="113958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HOUSING MARKET – PLANNING PERMISSION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07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027" y="382669"/>
            <a:ext cx="11395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LABOUR MARKET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4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57" y="1442479"/>
            <a:ext cx="11253717" cy="4351338"/>
          </a:xfrm>
        </p:spPr>
        <p:txBody>
          <a:bodyPr>
            <a:normAutofit/>
          </a:bodyPr>
          <a:lstStyle/>
          <a:p>
            <a:r>
              <a:rPr lang="en-GB" sz="4800" dirty="0" smtClean="0"/>
              <a:t>How has the government intervened in the labour market?</a:t>
            </a:r>
          </a:p>
          <a:p>
            <a:r>
              <a:rPr lang="en-GB" sz="4800" dirty="0" smtClean="0"/>
              <a:t>Where has the government failure occurred?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LABOUR MARKET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3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44" y="1849076"/>
            <a:ext cx="11643590" cy="4351338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Lo1: </a:t>
            </a:r>
            <a:r>
              <a:rPr lang="en-GB" sz="4000" b="1" dirty="0" smtClean="0">
                <a:solidFill>
                  <a:srgbClr val="C00000"/>
                </a:solidFill>
              </a:rPr>
              <a:t>Explain the term ‘government failure’</a:t>
            </a:r>
            <a:endParaRPr lang="en-GB" sz="4000" b="1" i="1" dirty="0">
              <a:solidFill>
                <a:srgbClr val="C00000"/>
              </a:solidFill>
            </a:endParaRPr>
          </a:p>
          <a:p>
            <a:endParaRPr lang="en-GB" sz="4000" b="1" dirty="0"/>
          </a:p>
          <a:p>
            <a:r>
              <a:rPr lang="en-GB" sz="4000" b="1" dirty="0" smtClean="0">
                <a:solidFill>
                  <a:srgbClr val="0070C0"/>
                </a:solidFill>
              </a:rPr>
              <a:t>Lo2: Explain how government failure can occur.</a:t>
            </a:r>
          </a:p>
          <a:p>
            <a:endParaRPr lang="en-GB" sz="4000" b="1" dirty="0">
              <a:solidFill>
                <a:srgbClr val="0070C0"/>
              </a:solidFill>
            </a:endParaRPr>
          </a:p>
          <a:p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Lo3: Analyse various instances and real examples of where government failure has occurred.</a:t>
            </a:r>
            <a:endParaRPr lang="en-GB" sz="4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7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59865" y="1120462"/>
            <a:ext cx="0" cy="500988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59865" y="6130344"/>
            <a:ext cx="646519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0327" y="1481070"/>
            <a:ext cx="4146997" cy="39795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25780" y="1481070"/>
            <a:ext cx="4494727" cy="39795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65161" y="772732"/>
            <a:ext cx="80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Wages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638616" y="6220496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Quantity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081714" y="1120462"/>
            <a:ext cx="1886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Supply of Workers</a:t>
            </a:r>
            <a:br>
              <a:rPr lang="en-GB" dirty="0"/>
            </a:br>
            <a:r>
              <a:rPr lang="en-GB" dirty="0"/>
              <a:t>(Labour)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1871" y="5286777"/>
            <a:ext cx="2130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Demand for Workers</a:t>
            </a:r>
            <a:br>
              <a:rPr lang="en-GB" dirty="0" smtClean="0"/>
            </a:br>
            <a:r>
              <a:rPr lang="en-GB" dirty="0" smtClean="0"/>
              <a:t>(Jobs)</a:t>
            </a:r>
            <a:endParaRPr lang="en-GB" dirty="0"/>
          </a:p>
        </p:txBody>
      </p:sp>
      <p:cxnSp>
        <p:nvCxnSpPr>
          <p:cNvPr id="20" name="Straight Connector 19"/>
          <p:cNvCxnSpPr>
            <a:endCxn id="21" idx="1"/>
          </p:cNvCxnSpPr>
          <p:nvPr/>
        </p:nvCxnSpPr>
        <p:spPr>
          <a:xfrm>
            <a:off x="2459865" y="2228045"/>
            <a:ext cx="64265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86421" y="1904879"/>
            <a:ext cx="1683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Minimum Wage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(Price Floor)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353059" y="2228044"/>
            <a:ext cx="12879" cy="3902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94113" y="2240923"/>
            <a:ext cx="12879" cy="3902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38345" y="6220496"/>
            <a:ext cx="79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QD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937286" y="6220496"/>
            <a:ext cx="79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100471" y="614758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024879" y="2825083"/>
            <a:ext cx="3880513" cy="16312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government’s intervention</a:t>
            </a:r>
            <a:br>
              <a:rPr lang="en-GB" sz="2000" dirty="0" smtClean="0"/>
            </a:br>
            <a:r>
              <a:rPr lang="en-GB" sz="2000" dirty="0" smtClean="0"/>
              <a:t>has reduced inequality amongst</a:t>
            </a:r>
            <a:br>
              <a:rPr lang="en-GB" sz="2000" dirty="0" smtClean="0"/>
            </a:br>
            <a:r>
              <a:rPr lang="en-GB" sz="2000" dirty="0" smtClean="0"/>
              <a:t>other benefits, but the unintended</a:t>
            </a:r>
            <a:br>
              <a:rPr lang="en-GB" sz="2000" dirty="0" smtClean="0"/>
            </a:br>
            <a:r>
              <a:rPr lang="en-GB" sz="2000" dirty="0" smtClean="0"/>
              <a:t>consequence was unemployment</a:t>
            </a:r>
            <a:br>
              <a:rPr lang="en-GB" sz="2000" dirty="0" smtClean="0"/>
            </a:br>
            <a:r>
              <a:rPr lang="en-GB" sz="2000" dirty="0" smtClean="0"/>
              <a:t>(arguably) – government failure.</a:t>
            </a:r>
            <a:endParaRPr lang="en-GB" sz="2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53058" y="2116752"/>
            <a:ext cx="26804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62892" y="1768561"/>
            <a:ext cx="251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(QD-QS) Unemployment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6" grpId="0"/>
      <p:bldP spid="27" grpId="0"/>
      <p:bldP spid="19" grpId="0"/>
      <p:bldP spid="2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57" y="1442478"/>
            <a:ext cx="11253717" cy="523710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Disequilibrium in the mark may theoretically create </a:t>
            </a:r>
            <a:r>
              <a:rPr lang="en-GB" sz="4000" b="1" dirty="0" smtClean="0">
                <a:solidFill>
                  <a:srgbClr val="7030A0"/>
                </a:solidFill>
              </a:rPr>
              <a:t>unemployment.</a:t>
            </a:r>
          </a:p>
          <a:p>
            <a:r>
              <a:rPr lang="en-GB" sz="4000" dirty="0" smtClean="0"/>
              <a:t>Firms will also seek to </a:t>
            </a:r>
            <a:r>
              <a:rPr lang="en-GB" sz="4000" b="1" dirty="0" smtClean="0">
                <a:solidFill>
                  <a:srgbClr val="00B0F0"/>
                </a:solidFill>
              </a:rPr>
              <a:t>reduce costs in other ways</a:t>
            </a:r>
            <a:r>
              <a:rPr lang="en-GB" sz="4000" dirty="0" smtClean="0"/>
              <a:t>, by reducing overtime and paid breaks.</a:t>
            </a:r>
          </a:p>
          <a:p>
            <a:r>
              <a:rPr lang="en-GB" sz="4000" dirty="0" smtClean="0"/>
              <a:t>They may also pass on the additional labour costs in the form of </a:t>
            </a:r>
            <a:r>
              <a:rPr lang="en-GB" sz="4000" b="1" dirty="0" smtClean="0">
                <a:solidFill>
                  <a:srgbClr val="00B050"/>
                </a:solidFill>
              </a:rPr>
              <a:t>higher prices </a:t>
            </a:r>
            <a:r>
              <a:rPr lang="en-GB" sz="4000" dirty="0" smtClean="0"/>
              <a:t>(cost-push inflation).</a:t>
            </a:r>
          </a:p>
          <a:p>
            <a:r>
              <a:rPr lang="en-GB" sz="4000" dirty="0" smtClean="0"/>
              <a:t>Ultimately, fewer may be left with a job and those that do will have worse conditions.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Minimum Wage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7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www.gov.uk/national-minimum-wage-rates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NMW and NLW current figures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86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74651" y="1765301"/>
            <a:ext cx="6588628" cy="4044949"/>
          </a:xfrm>
        </p:spPr>
        <p:txBody>
          <a:bodyPr>
            <a:normAutofit lnSpcReduction="10000"/>
          </a:bodyPr>
          <a:lstStyle/>
          <a:p>
            <a:r>
              <a:rPr lang="en-GB" altLang="en-US" sz="3200" dirty="0" smtClean="0"/>
              <a:t>On April 1</a:t>
            </a:r>
            <a:r>
              <a:rPr lang="en-GB" altLang="en-US" sz="3200" baseline="30000" dirty="0" smtClean="0"/>
              <a:t>st</a:t>
            </a:r>
            <a:r>
              <a:rPr lang="en-GB" altLang="en-US" sz="3200" dirty="0" smtClean="0"/>
              <a:t> 2016 the government introduced the National Living Wage.</a:t>
            </a:r>
          </a:p>
          <a:p>
            <a:r>
              <a:rPr lang="en-GB" altLang="en-US" sz="3200" dirty="0" smtClean="0"/>
              <a:t>Increasing the minimum amount that an over 25 can earn to £7.20 per hour.</a:t>
            </a:r>
          </a:p>
          <a:p>
            <a:r>
              <a:rPr lang="en-GB" altLang="en-US" sz="3200" dirty="0" smtClean="0"/>
              <a:t>Read the article and watch the clips to assess the impacts upon employers, employees and consumers.</a:t>
            </a:r>
            <a:endParaRPr lang="en-GB" altLang="en-US" sz="3000" dirty="0" smtClean="0"/>
          </a:p>
        </p:txBody>
      </p:sp>
      <p:pic>
        <p:nvPicPr>
          <p:cNvPr id="32772" name="Picture 4" descr="Wai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61"/>
          <a:stretch>
            <a:fillRect/>
          </a:stretch>
        </p:blipFill>
        <p:spPr bwMode="auto">
          <a:xfrm>
            <a:off x="7361766" y="1955801"/>
            <a:ext cx="4512733" cy="332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919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dirty="0" smtClean="0"/>
              <a:t>https://www.youtube.com/watch?v=DyyJuOJVYC8</a:t>
            </a:r>
            <a:endParaRPr lang="en-GB" altLang="en-US" dirty="0"/>
          </a:p>
          <a:p>
            <a:r>
              <a:rPr lang="en-GB" altLang="en-US" dirty="0"/>
              <a:t>https://</a:t>
            </a:r>
            <a:r>
              <a:rPr lang="en-GB" altLang="en-US" dirty="0" smtClean="0"/>
              <a:t>www.youtube.com/watch?v=Gq7T3_M_Zn4</a:t>
            </a:r>
            <a:endParaRPr lang="en-GB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262509" y="6515100"/>
            <a:ext cx="492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https://www.youtube.com/watch?v=etZvDNANf2g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National Living Wage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3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675"/>
            <a:ext cx="11247967" cy="11430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09601" y="1609725"/>
            <a:ext cx="11055351" cy="4846638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31748" name="Picture 3" descr="chart of National Living and Minimum w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188914"/>
            <a:ext cx="112903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0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027" y="382669"/>
            <a:ext cx="113958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TAXATION</a:t>
            </a:r>
            <a:b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LAFFER CURVE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8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1152108"/>
            <a:ext cx="11805314" cy="5569412"/>
          </a:xfrm>
        </p:spPr>
        <p:txBody>
          <a:bodyPr>
            <a:noAutofit/>
          </a:bodyPr>
          <a:lstStyle/>
          <a:p>
            <a:pPr algn="ctr"/>
            <a:endParaRPr lang="en-GB" sz="6000" dirty="0" smtClean="0"/>
          </a:p>
          <a:p>
            <a:pPr algn="ctr"/>
            <a:r>
              <a:rPr lang="en-GB" sz="6000" dirty="0" smtClean="0"/>
              <a:t>Tax rate and revenue.</a:t>
            </a:r>
          </a:p>
          <a:p>
            <a:pPr algn="ctr"/>
            <a:r>
              <a:rPr lang="en-GB" sz="6000" dirty="0" smtClean="0"/>
              <a:t>Demonstrates that setting a tax at 100% does not result in maximum revenue for the government.</a:t>
            </a:r>
          </a:p>
          <a:p>
            <a:pPr algn="ctr"/>
            <a:r>
              <a:rPr lang="en-GB" sz="6000" dirty="0" smtClean="0"/>
              <a:t>Too high = less revenue.</a:t>
            </a:r>
          </a:p>
          <a:p>
            <a:endParaRPr lang="en-GB" sz="6000" dirty="0"/>
          </a:p>
          <a:p>
            <a:endParaRPr lang="en-GB" sz="6000" dirty="0"/>
          </a:p>
        </p:txBody>
      </p:sp>
      <p:sp>
        <p:nvSpPr>
          <p:cNvPr id="5" name="Rectangle 4"/>
          <p:cNvSpPr/>
          <p:nvPr/>
        </p:nvSpPr>
        <p:spPr>
          <a:xfrm>
            <a:off x="464027" y="382669"/>
            <a:ext cx="113958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WOULD THE CURVE LOOK LIKE..?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9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1288588"/>
            <a:ext cx="11805314" cy="5107438"/>
          </a:xfrm>
        </p:spPr>
        <p:txBody>
          <a:bodyPr>
            <a:noAutofit/>
          </a:bodyPr>
          <a:lstStyle/>
          <a:p>
            <a:r>
              <a:rPr lang="en-GB" sz="3200" dirty="0" smtClean="0"/>
              <a:t>In order to reduce the externalities associated with smoking, the government taxes cigarettes. </a:t>
            </a:r>
            <a:r>
              <a:rPr lang="en-GB" sz="3200" b="1" dirty="0" smtClean="0">
                <a:solidFill>
                  <a:srgbClr val="FF0000"/>
                </a:solidFill>
              </a:rPr>
              <a:t>But what if the tax is set too high?</a:t>
            </a:r>
          </a:p>
          <a:p>
            <a:r>
              <a:rPr lang="en-GB" sz="3200" b="1" dirty="0" smtClean="0"/>
              <a:t>Arthur </a:t>
            </a:r>
            <a:r>
              <a:rPr lang="en-GB" sz="3200" b="1" dirty="0" err="1" smtClean="0"/>
              <a:t>Laffer’s</a:t>
            </a:r>
            <a:r>
              <a:rPr lang="en-GB" sz="3200" b="1" dirty="0" smtClean="0"/>
              <a:t> </a:t>
            </a:r>
            <a:r>
              <a:rPr lang="en-GB" sz="3200" dirty="0" smtClean="0"/>
              <a:t>theory suggests that if taxes on the likes of tobacco are set too high, then government failure will occur.</a:t>
            </a:r>
          </a:p>
          <a:p>
            <a:r>
              <a:rPr lang="en-GB" sz="3200" dirty="0" smtClean="0"/>
              <a:t>Whereby taxes are set to high, consumers will </a:t>
            </a:r>
            <a:r>
              <a:rPr lang="en-GB" sz="3200" b="1" dirty="0" smtClean="0"/>
              <a:t>smuggle tobacco </a:t>
            </a:r>
            <a:r>
              <a:rPr lang="en-GB" sz="3200" dirty="0" smtClean="0"/>
              <a:t>in from other countries where they are cheaper e.g. Belgium.</a:t>
            </a:r>
          </a:p>
          <a:p>
            <a:r>
              <a:rPr lang="en-GB" sz="3200" dirty="0" smtClean="0"/>
              <a:t>Could also apply to income tax/corporation tax – companies and </a:t>
            </a:r>
            <a:r>
              <a:rPr lang="en-GB" sz="3200" b="1" dirty="0" smtClean="0"/>
              <a:t>people leave/tax avoidance </a:t>
            </a:r>
            <a:r>
              <a:rPr lang="en-GB" sz="3200" dirty="0" smtClean="0"/>
              <a:t>if set too high.</a:t>
            </a:r>
          </a:p>
          <a:p>
            <a:r>
              <a:rPr lang="en-GB" sz="3200" dirty="0" smtClean="0"/>
              <a:t>These </a:t>
            </a:r>
            <a:r>
              <a:rPr lang="en-GB" sz="3200" b="1" dirty="0" smtClean="0">
                <a:solidFill>
                  <a:srgbClr val="0070C0"/>
                </a:solidFill>
              </a:rPr>
              <a:t>unintended consequences </a:t>
            </a:r>
            <a:r>
              <a:rPr lang="en-GB" sz="3200" dirty="0" smtClean="0"/>
              <a:t>are government failure.</a:t>
            </a:r>
            <a:endParaRPr lang="en-GB" sz="3200" dirty="0"/>
          </a:p>
          <a:p>
            <a:r>
              <a:rPr lang="en-GB" sz="3200" dirty="0" smtClean="0"/>
              <a:t>As a result, the government’s tax becomes less effective and they are losing out on tax revenue.</a:t>
            </a:r>
          </a:p>
          <a:p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464027" y="382669"/>
            <a:ext cx="113958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TAX EVALUATION – LAFFER CURVE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6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33019" y="668740"/>
            <a:ext cx="0" cy="519979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33019" y="5868537"/>
            <a:ext cx="979909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473963" y="1405718"/>
            <a:ext cx="8939283" cy="4421876"/>
          </a:xfrm>
          <a:custGeom>
            <a:avLst/>
            <a:gdLst>
              <a:gd name="connsiteX0" fmla="*/ 0 w 8939283"/>
              <a:gd name="connsiteY0" fmla="*/ 4408228 h 4421876"/>
              <a:gd name="connsiteX1" fmla="*/ 4367283 w 8939283"/>
              <a:gd name="connsiteY1" fmla="*/ 1 h 4421876"/>
              <a:gd name="connsiteX2" fmla="*/ 8939283 w 8939283"/>
              <a:gd name="connsiteY2" fmla="*/ 4421876 h 4421876"/>
              <a:gd name="connsiteX3" fmla="*/ 8939283 w 8939283"/>
              <a:gd name="connsiteY3" fmla="*/ 4421876 h 44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9283" h="4421876">
                <a:moveTo>
                  <a:pt x="0" y="4408228"/>
                </a:moveTo>
                <a:cubicBezTo>
                  <a:pt x="1438701" y="2202977"/>
                  <a:pt x="2877403" y="-2274"/>
                  <a:pt x="4367283" y="1"/>
                </a:cubicBezTo>
                <a:cubicBezTo>
                  <a:pt x="5857163" y="2276"/>
                  <a:pt x="8939283" y="4421876"/>
                  <a:pt x="8939283" y="4421876"/>
                </a:cubicBezTo>
                <a:lnTo>
                  <a:pt x="8939283" y="4421876"/>
                </a:lnTo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59312" y="738776"/>
            <a:ext cx="1085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Tax</a:t>
            </a:r>
            <a:br>
              <a:rPr lang="en-GB" sz="2000" dirty="0" smtClean="0"/>
            </a:br>
            <a:r>
              <a:rPr lang="en-GB" sz="2000" dirty="0" smtClean="0"/>
              <a:t>Revenue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910556" y="5909481"/>
            <a:ext cx="1292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Tax Rate %</a:t>
            </a:r>
            <a:endParaRPr lang="en-GB" sz="2000" dirty="0"/>
          </a:p>
        </p:txBody>
      </p:sp>
      <p:cxnSp>
        <p:nvCxnSpPr>
          <p:cNvPr id="13" name="Straight Connector 12"/>
          <p:cNvCxnSpPr>
            <a:stCxn id="9" idx="1"/>
          </p:cNvCxnSpPr>
          <p:nvPr/>
        </p:nvCxnSpPr>
        <p:spPr>
          <a:xfrm>
            <a:off x="5841246" y="1405719"/>
            <a:ext cx="0" cy="4421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95241" y="5904820"/>
            <a:ext cx="2214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T*</a:t>
            </a:r>
            <a:br>
              <a:rPr lang="en-GB" sz="2000" b="1" dirty="0" smtClean="0"/>
            </a:br>
            <a:r>
              <a:rPr lang="en-GB" sz="2000" b="1" dirty="0" smtClean="0"/>
              <a:t>Optimum Tax Level</a:t>
            </a:r>
            <a:endParaRPr lang="en-GB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70550" y="232009"/>
            <a:ext cx="3643754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Anything beyond a tax rate of T*</a:t>
            </a:r>
            <a:br>
              <a:rPr lang="en-GB" b="1" dirty="0" smtClean="0"/>
            </a:br>
            <a:r>
              <a:rPr lang="en-GB" b="1" dirty="0" smtClean="0"/>
              <a:t>and consumers begin to smuggle</a:t>
            </a:r>
            <a:br>
              <a:rPr lang="en-GB" b="1" dirty="0" smtClean="0"/>
            </a:br>
            <a:r>
              <a:rPr lang="en-GB" b="1" dirty="0" smtClean="0"/>
              <a:t>the good in from other countries.</a:t>
            </a:r>
          </a:p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Thus, the government loses revenue</a:t>
            </a:r>
            <a:br>
              <a:rPr lang="en-GB" b="1" dirty="0" smtClean="0"/>
            </a:br>
            <a:r>
              <a:rPr lang="en-GB" b="1" dirty="0" smtClean="0"/>
              <a:t>and people are still consuming the</a:t>
            </a:r>
          </a:p>
          <a:p>
            <a:r>
              <a:rPr lang="en-GB" b="1" dirty="0" smtClean="0"/>
              <a:t>good (and the negative externality</a:t>
            </a:r>
            <a:br>
              <a:rPr lang="en-GB" b="1" dirty="0" smtClean="0"/>
            </a:br>
            <a:r>
              <a:rPr lang="en-GB" b="1" dirty="0" smtClean="0"/>
              <a:t>continues).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16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57325"/>
            <a:ext cx="112141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/>
              <a:t>1.4.2 Government failure</a:t>
            </a:r>
            <a:endParaRPr lang="en-GB" sz="3200" dirty="0"/>
          </a:p>
          <a:p>
            <a:pPr marL="0" indent="0">
              <a:buNone/>
            </a:pPr>
            <a:r>
              <a:rPr lang="en-GB" sz="3200" i="1" dirty="0"/>
              <a:t>a) Understand of government failure as intervention that results in a net welfare loss</a:t>
            </a:r>
            <a:endParaRPr lang="en-GB" sz="3200" dirty="0"/>
          </a:p>
          <a:p>
            <a:pPr marL="0" indent="0">
              <a:buNone/>
            </a:pPr>
            <a:r>
              <a:rPr lang="en-GB" sz="3200" i="1" dirty="0"/>
              <a:t>b) Causes of government failure:</a:t>
            </a:r>
            <a:endParaRPr lang="en-GB" sz="3200" dirty="0"/>
          </a:p>
          <a:p>
            <a:pPr lvl="0"/>
            <a:r>
              <a:rPr lang="en-GB" sz="3200" i="1" dirty="0"/>
              <a:t>Distortion of price signals</a:t>
            </a:r>
            <a:endParaRPr lang="en-GB" sz="3200" dirty="0"/>
          </a:p>
          <a:p>
            <a:pPr lvl="0"/>
            <a:r>
              <a:rPr lang="en-GB" sz="3200" i="1" dirty="0"/>
              <a:t>Unintended consequences</a:t>
            </a:r>
            <a:endParaRPr lang="en-GB" sz="3200" dirty="0"/>
          </a:p>
          <a:p>
            <a:pPr lvl="0"/>
            <a:r>
              <a:rPr lang="en-GB" sz="3200" i="1" dirty="0"/>
              <a:t>Excessive administration costs</a:t>
            </a:r>
            <a:endParaRPr lang="en-GB" sz="3200" dirty="0"/>
          </a:p>
          <a:p>
            <a:pPr lvl="0"/>
            <a:r>
              <a:rPr lang="en-GB" sz="3200" i="1" dirty="0"/>
              <a:t>Information gaps</a:t>
            </a: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c) Government </a:t>
            </a:r>
            <a:r>
              <a:rPr lang="en-GB" sz="3200" dirty="0"/>
              <a:t>failure in various markets</a:t>
            </a:r>
            <a:r>
              <a:rPr lang="en-GB" sz="3200" i="1" dirty="0"/>
              <a:t> 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Specification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2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92" y="1634556"/>
            <a:ext cx="11062648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Read the article:</a:t>
            </a:r>
          </a:p>
          <a:p>
            <a:r>
              <a:rPr lang="en-GB" sz="3600" b="1" dirty="0" smtClean="0"/>
              <a:t>One </a:t>
            </a:r>
            <a:r>
              <a:rPr lang="en-GB" sz="3600" b="1" dirty="0"/>
              <a:t>in five cigarettes smoked in Britain avoids UK tax as holidaymakers stock up </a:t>
            </a:r>
            <a:r>
              <a:rPr lang="en-GB" sz="3600" b="1" dirty="0" smtClean="0"/>
              <a:t>abroad.</a:t>
            </a:r>
          </a:p>
          <a:p>
            <a:endParaRPr lang="en-GB" sz="3600" dirty="0"/>
          </a:p>
          <a:p>
            <a:r>
              <a:rPr lang="en-GB" sz="3600" dirty="0" smtClean="0"/>
              <a:t>This illustrates an A* piece of </a:t>
            </a:r>
            <a:br>
              <a:rPr lang="en-GB" sz="3600" dirty="0" smtClean="0"/>
            </a:br>
            <a:r>
              <a:rPr lang="en-GB" sz="3600" dirty="0" smtClean="0"/>
              <a:t>evaluation for taxation and also </a:t>
            </a:r>
            <a:br>
              <a:rPr lang="en-GB" sz="3600" dirty="0" smtClean="0"/>
            </a:br>
            <a:r>
              <a:rPr lang="en-GB" sz="3600" dirty="0" smtClean="0"/>
              <a:t>government failure.</a:t>
            </a:r>
            <a:endParaRPr lang="en-GB" sz="3600" dirty="0"/>
          </a:p>
          <a:p>
            <a:endParaRPr lang="en-GB" sz="3600" dirty="0"/>
          </a:p>
        </p:txBody>
      </p:sp>
      <p:pic>
        <p:nvPicPr>
          <p:cNvPr id="4" name="Picture 3" descr="The US agency tasked with stopping illegal tobacco trafficking lost track of 420 million cigarettes purchased in undercover operations, justice department auditors have found.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28" y="3302757"/>
            <a:ext cx="4217157" cy="27022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64027" y="382669"/>
            <a:ext cx="113958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LAFFER CURVE…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5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6" b="1129"/>
          <a:stretch/>
        </p:blipFill>
        <p:spPr>
          <a:xfrm>
            <a:off x="3458570" y="365125"/>
            <a:ext cx="5508009" cy="6288321"/>
          </a:xfrm>
        </p:spPr>
      </p:pic>
    </p:spTree>
    <p:extLst>
      <p:ext uri="{BB962C8B-B14F-4D97-AF65-F5344CB8AC3E}">
        <p14:creationId xmlns:p14="http://schemas.microsoft.com/office/powerpoint/2010/main" val="23915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92" y="1634556"/>
            <a:ext cx="11062648" cy="435133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Top 1% of earners (£126,000+) contribute 27% of all income tax revenue.</a:t>
            </a:r>
          </a:p>
          <a:p>
            <a:endParaRPr lang="en-GB" sz="4400" dirty="0"/>
          </a:p>
          <a:p>
            <a:r>
              <a:rPr lang="en-GB" sz="4400" dirty="0" smtClean="0"/>
              <a:t>If taxes for top earners was reduced, how might this actually increase government revenue overall?</a:t>
            </a:r>
          </a:p>
          <a:p>
            <a:endParaRPr lang="en-GB" sz="4400" dirty="0"/>
          </a:p>
          <a:p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464027" y="382669"/>
            <a:ext cx="113958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LAFFER CURVE…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2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clickv.ie/w/yqci</a:t>
            </a:r>
            <a:endParaRPr lang="en-GB" dirty="0" smtClean="0"/>
          </a:p>
          <a:p>
            <a:r>
              <a:rPr lang="en-GB" b="1" dirty="0"/>
              <a:t>Super-Rich and Us - TRICKLE DOWN</a:t>
            </a:r>
          </a:p>
          <a:p>
            <a:r>
              <a:rPr lang="en-GB" dirty="0" smtClean="0"/>
              <a:t>24:00 – 35:00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5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027" y="382669"/>
            <a:ext cx="1139588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NHS</a:t>
            </a:r>
            <a:endParaRPr lang="en-US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0" y="1442478"/>
            <a:ext cx="10787794" cy="5046187"/>
          </a:xfrm>
        </p:spPr>
        <p:txBody>
          <a:bodyPr/>
          <a:lstStyle/>
          <a:p>
            <a:r>
              <a:rPr lang="en-GB" dirty="0" smtClean="0"/>
              <a:t>Healthcare in the UK is publicly funded and this state provision brings about enormous positive externalities.</a:t>
            </a:r>
          </a:p>
          <a:p>
            <a:r>
              <a:rPr lang="en-GB" dirty="0" smtClean="0"/>
              <a:t>However, it is not without criticism and there are examples of where government failure occurs.</a:t>
            </a:r>
          </a:p>
          <a:p>
            <a:r>
              <a:rPr lang="en-GB" dirty="0" smtClean="0"/>
              <a:t>Because the NHS is free at the point of consumption, the result can be</a:t>
            </a:r>
            <a:br>
              <a:rPr lang="en-GB" dirty="0" smtClean="0"/>
            </a:br>
            <a:r>
              <a:rPr lang="en-GB" dirty="0" smtClean="0"/>
              <a:t>very long waiting times.</a:t>
            </a:r>
          </a:p>
          <a:p>
            <a:endParaRPr lang="en-GB" dirty="0"/>
          </a:p>
          <a:p>
            <a:r>
              <a:rPr lang="en-GB" dirty="0" smtClean="0"/>
              <a:t>Further NHS concerns include the</a:t>
            </a:r>
            <a:br>
              <a:rPr lang="en-GB" dirty="0" smtClean="0"/>
            </a:br>
            <a:r>
              <a:rPr lang="en-GB" dirty="0" smtClean="0"/>
              <a:t>performances of some hospitals,</a:t>
            </a:r>
            <a:br>
              <a:rPr lang="en-GB" dirty="0" smtClean="0"/>
            </a:br>
            <a:r>
              <a:rPr lang="en-GB" dirty="0" smtClean="0"/>
              <a:t>including higher than average</a:t>
            </a:r>
            <a:br>
              <a:rPr lang="en-GB" dirty="0" smtClean="0"/>
            </a:br>
            <a:r>
              <a:rPr lang="en-GB" dirty="0" smtClean="0"/>
              <a:t>‘death rates’.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776" y="382669"/>
            <a:ext cx="8547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NHS – Government Failure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81" y="6488666"/>
            <a:ext cx="4534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http://www.bbc.co.uk/news/health-22758157</a:t>
            </a:r>
          </a:p>
        </p:txBody>
      </p:sp>
      <p:pic>
        <p:nvPicPr>
          <p:cNvPr id="3074" name="Picture 2" descr="http://www.blackpoolpleasurebeach.com/wp-content/uploads/2014/05/nhs-logo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01" y="3732858"/>
            <a:ext cx="4415099" cy="29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19" y="1360591"/>
            <a:ext cx="11333707" cy="543599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Mind map KAA/EV points for the following questions:</a:t>
            </a:r>
          </a:p>
          <a:p>
            <a:endParaRPr lang="en-GB" sz="4000" dirty="0"/>
          </a:p>
          <a:p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To what extent has government intervention within (insert industry) resulted in government failure?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endParaRPr lang="en-GB" sz="4000" dirty="0"/>
          </a:p>
          <a:p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464027" y="382669"/>
            <a:ext cx="11395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ANSWERING ANY GOV. FAILURE Q.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685" y="2576164"/>
            <a:ext cx="11271383" cy="2085251"/>
            <a:chOff x="616685" y="3053844"/>
            <a:chExt cx="11271383" cy="2085251"/>
          </a:xfrm>
        </p:grpSpPr>
        <p:pic>
          <p:nvPicPr>
            <p:cNvPr id="4" name="Picture 3" descr="http://static.guim.co.uk/sys-images/Guardian/Pix/pictures/2012/8/31/1346432757020/Construction-on-a-buildin-004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85" y="3053844"/>
              <a:ext cx="2904438" cy="2085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http://img01.thedrum.com/s3fs-public/news/tmp/90538/uk-cigarettes-branding-ban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123" y="3065864"/>
              <a:ext cx="3088005" cy="2061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globalvillageextra.com/wp-content/uploads/2015/01/petrol-pump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578" y="3053844"/>
              <a:ext cx="3088005" cy="2085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consciouslifenews.com/wp-content/uploads/2012/01/Income-Tax-Monopoly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733" y="3053844"/>
              <a:ext cx="2553335" cy="20732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84669" y="5813946"/>
            <a:ext cx="344882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KAA – </a:t>
            </a:r>
            <a:br>
              <a:rPr lang="en-GB" sz="2000" b="1" dirty="0" smtClean="0"/>
            </a:br>
            <a:r>
              <a:rPr lang="en-GB" sz="2000" b="1" dirty="0" smtClean="0"/>
              <a:t>Government failure because….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68536" y="5813946"/>
            <a:ext cx="746127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EV – </a:t>
            </a:r>
            <a:br>
              <a:rPr lang="en-GB" sz="2000" b="1" dirty="0" smtClean="0"/>
            </a:br>
            <a:r>
              <a:rPr lang="en-GB" sz="2000" b="1" dirty="0" smtClean="0"/>
              <a:t>Not gov</a:t>
            </a:r>
            <a:r>
              <a:rPr lang="en-GB" sz="2000" b="1" dirty="0"/>
              <a:t>.</a:t>
            </a:r>
            <a:r>
              <a:rPr lang="en-GB" sz="2000" b="1" dirty="0" smtClean="0"/>
              <a:t> failure because (successes of intervention) / critique of KAA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822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99" y="1442478"/>
            <a:ext cx="11333707" cy="4958321"/>
          </a:xfrm>
        </p:spPr>
        <p:txBody>
          <a:bodyPr>
            <a:normAutofit/>
          </a:bodyPr>
          <a:lstStyle/>
          <a:p>
            <a:r>
              <a:rPr lang="en-GB" sz="4400" i="1" dirty="0" smtClean="0"/>
              <a:t>“With </a:t>
            </a:r>
            <a:r>
              <a:rPr lang="en-GB" sz="4400" i="1" dirty="0"/>
              <a:t>reference to the information provided and your own knowledge, to </a:t>
            </a:r>
            <a:r>
              <a:rPr lang="en-GB" sz="4400" i="1" dirty="0" smtClean="0"/>
              <a:t>what extent </a:t>
            </a:r>
            <a:r>
              <a:rPr lang="en-GB" sz="4400" i="1" dirty="0"/>
              <a:t>might regulations on the sale of cigarettes and high taxes on </a:t>
            </a:r>
            <a:r>
              <a:rPr lang="en-GB" sz="4400" i="1" dirty="0" smtClean="0"/>
              <a:t>tobacco result </a:t>
            </a:r>
            <a:r>
              <a:rPr lang="en-GB" sz="4400" i="1" dirty="0"/>
              <a:t>in government failure</a:t>
            </a:r>
            <a:r>
              <a:rPr lang="en-GB" sz="4400" i="1" dirty="0" smtClean="0"/>
              <a:t>?” </a:t>
            </a:r>
            <a:r>
              <a:rPr lang="en-GB" sz="4400" b="1" i="1" dirty="0"/>
              <a:t>(</a:t>
            </a:r>
            <a:r>
              <a:rPr lang="en-GB" sz="4400" b="1" i="1" dirty="0" smtClean="0"/>
              <a:t>15)</a:t>
            </a:r>
            <a:endParaRPr lang="en-GB" sz="4400" i="1" dirty="0"/>
          </a:p>
          <a:p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464027" y="382669"/>
            <a:ext cx="11395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GOVERNMENT FAILURE Q…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0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44" y="1849076"/>
            <a:ext cx="11643590" cy="4351338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Lo1</a:t>
            </a:r>
            <a:r>
              <a:rPr lang="en-GB" sz="4000" dirty="0">
                <a:solidFill>
                  <a:srgbClr val="C00000"/>
                </a:solidFill>
              </a:rPr>
              <a:t>: </a:t>
            </a:r>
            <a:r>
              <a:rPr lang="en-GB" sz="4000" dirty="0" smtClean="0">
                <a:solidFill>
                  <a:srgbClr val="C00000"/>
                </a:solidFill>
              </a:rPr>
              <a:t>Explain the term ‘government failure’</a:t>
            </a:r>
            <a:endParaRPr lang="en-GB" sz="4000" b="1" i="1" dirty="0">
              <a:solidFill>
                <a:srgbClr val="C00000"/>
              </a:solidFill>
            </a:endParaRPr>
          </a:p>
          <a:p>
            <a:endParaRPr lang="en-GB" sz="4000" dirty="0"/>
          </a:p>
          <a:p>
            <a:r>
              <a:rPr lang="en-GB" sz="4000" b="1" dirty="0" smtClean="0">
                <a:solidFill>
                  <a:srgbClr val="0070C0"/>
                </a:solidFill>
              </a:rPr>
              <a:t>Lo2</a:t>
            </a:r>
            <a:r>
              <a:rPr lang="en-GB" sz="4000" dirty="0" smtClean="0">
                <a:solidFill>
                  <a:srgbClr val="0070C0"/>
                </a:solidFill>
              </a:rPr>
              <a:t>: </a:t>
            </a:r>
            <a:r>
              <a:rPr lang="en-GB" sz="4000" b="1" dirty="0" smtClean="0">
                <a:solidFill>
                  <a:srgbClr val="0070C0"/>
                </a:solidFill>
              </a:rPr>
              <a:t>Explain </a:t>
            </a:r>
            <a:r>
              <a:rPr lang="en-GB" sz="4000" dirty="0" smtClean="0">
                <a:solidFill>
                  <a:srgbClr val="0070C0"/>
                </a:solidFill>
              </a:rPr>
              <a:t>how government failure can occur.</a:t>
            </a:r>
          </a:p>
          <a:p>
            <a:endParaRPr lang="en-GB" sz="4000" b="1" dirty="0">
              <a:solidFill>
                <a:srgbClr val="0070C0"/>
              </a:solidFill>
            </a:endParaRPr>
          </a:p>
          <a:p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Lo3: Analyse</a:t>
            </a:r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</a:rPr>
              <a:t> various instances and real examples of where government failure has occurred.</a:t>
            </a:r>
            <a:endParaRPr lang="en-GB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8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2274991"/>
            <a:ext cx="11464120" cy="2952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dirty="0" smtClean="0"/>
              <a:t>“Situation where </a:t>
            </a:r>
            <a:r>
              <a:rPr lang="en-GB" sz="4800" dirty="0"/>
              <a:t>government intervention in the </a:t>
            </a:r>
            <a:r>
              <a:rPr lang="en-GB" sz="4800" dirty="0" smtClean="0"/>
              <a:t>economy, </a:t>
            </a:r>
            <a:r>
              <a:rPr lang="en-GB" sz="4800" dirty="0"/>
              <a:t>to correct a market </a:t>
            </a:r>
            <a:r>
              <a:rPr lang="en-GB" sz="4800" dirty="0" smtClean="0"/>
              <a:t>failure, </a:t>
            </a:r>
            <a:r>
              <a:rPr lang="en-GB" sz="4800" b="1" dirty="0">
                <a:solidFill>
                  <a:schemeClr val="accent4">
                    <a:lumMod val="75000"/>
                  </a:schemeClr>
                </a:solidFill>
              </a:rPr>
              <a:t>creates inefficiency </a:t>
            </a:r>
            <a:r>
              <a:rPr lang="en-GB" sz="4800" dirty="0"/>
              <a:t>and leads to a </a:t>
            </a:r>
            <a:r>
              <a:rPr lang="en-GB" sz="4800" b="1" dirty="0">
                <a:solidFill>
                  <a:schemeClr val="accent4">
                    <a:lumMod val="75000"/>
                  </a:schemeClr>
                </a:solidFill>
              </a:rPr>
              <a:t>misallocation</a:t>
            </a:r>
            <a:r>
              <a:rPr lang="en-GB" sz="4800" dirty="0"/>
              <a:t> of </a:t>
            </a:r>
            <a:r>
              <a:rPr lang="en-GB" sz="4800" dirty="0" smtClean="0"/>
              <a:t>resources.”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GOVERNMENT FAILURE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5268" y="5272754"/>
            <a:ext cx="463966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Be careful with this definition, as it is tempting</a:t>
            </a:r>
            <a:br>
              <a:rPr lang="en-GB" b="1" dirty="0" smtClean="0"/>
            </a:br>
            <a:r>
              <a:rPr lang="en-GB" b="1" dirty="0" smtClean="0"/>
              <a:t>to write an overly simplistic definition… e.g.</a:t>
            </a:r>
            <a:br>
              <a:rPr lang="en-GB" b="1" dirty="0" smtClean="0"/>
            </a:br>
            <a:r>
              <a:rPr lang="en-GB" b="1" dirty="0" smtClean="0"/>
              <a:t>“When the government makes things worse.”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3137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/>
              <a:t>The main causes of </a:t>
            </a:r>
            <a:r>
              <a:rPr lang="en-GB" sz="4000" b="1" dirty="0" smtClean="0"/>
              <a:t>government </a:t>
            </a:r>
            <a:r>
              <a:rPr lang="en-GB" sz="4000" b="1" dirty="0"/>
              <a:t>failure are:</a:t>
            </a:r>
            <a:endParaRPr lang="en-GB" sz="4000" dirty="0"/>
          </a:p>
          <a:p>
            <a:pPr lvl="0"/>
            <a:r>
              <a:rPr lang="en-GB" sz="4000" dirty="0"/>
              <a:t>Information gaps</a:t>
            </a:r>
          </a:p>
          <a:p>
            <a:pPr lvl="0"/>
            <a:r>
              <a:rPr lang="en-GB" sz="4000" dirty="0"/>
              <a:t>Distortion of price signals</a:t>
            </a:r>
          </a:p>
          <a:p>
            <a:pPr lvl="0"/>
            <a:r>
              <a:rPr lang="en-GB" sz="4000" dirty="0"/>
              <a:t>Unintended consequences </a:t>
            </a:r>
          </a:p>
          <a:p>
            <a:pPr lvl="0"/>
            <a:r>
              <a:rPr lang="en-GB" sz="4000" dirty="0"/>
              <a:t>Excessive administrative costs</a:t>
            </a:r>
          </a:p>
          <a:p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GOVERNMENT FAILURE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http://www.blackpoolpleasurebeach.com/wp-content/uploads/2014/05/nhs-logo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72" y="3366843"/>
            <a:ext cx="3004304" cy="200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02" y="1014807"/>
            <a:ext cx="11526671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Government failure has a </a:t>
            </a:r>
            <a:r>
              <a:rPr lang="en-GB" sz="2400" b="1" dirty="0" smtClean="0"/>
              <a:t>wide variety of associations</a:t>
            </a:r>
            <a:r>
              <a:rPr lang="en-GB" sz="2400" dirty="0" smtClean="0"/>
              <a:t>.</a:t>
            </a:r>
          </a:p>
          <a:p>
            <a:r>
              <a:rPr lang="en-GB" sz="2400" b="1" dirty="0" smtClean="0"/>
              <a:t>Information failure</a:t>
            </a:r>
            <a:r>
              <a:rPr lang="en-GB" sz="2400" dirty="0" smtClean="0"/>
              <a:t> is one of them (Hayek) – how can a government intervene if they do not understand the full scale or complexity of the issues? Such as not knowing the socially optimum level (bottom right photo).</a:t>
            </a:r>
          </a:p>
          <a:p>
            <a:r>
              <a:rPr lang="en-GB" sz="2400" dirty="0" smtClean="0"/>
              <a:t>It can even be used in the context of </a:t>
            </a:r>
            <a:r>
              <a:rPr lang="en-GB" sz="2400" b="1" dirty="0" smtClean="0"/>
              <a:t>pot holes </a:t>
            </a:r>
            <a:r>
              <a:rPr lang="en-GB" sz="2400" dirty="0" smtClean="0"/>
              <a:t>– roads are provided by the government (state provision) but the failure to know about and fix pot-holes (information failure) is government failure too. </a:t>
            </a:r>
          </a:p>
          <a:p>
            <a:r>
              <a:rPr lang="en-GB" sz="2400" dirty="0" smtClean="0"/>
              <a:t>Anything where the government intervenes and makes the situation worse or creates different problems.</a:t>
            </a:r>
            <a:endParaRPr lang="en-GB" sz="2400" dirty="0"/>
          </a:p>
        </p:txBody>
      </p:sp>
      <p:pic>
        <p:nvPicPr>
          <p:cNvPr id="1026" name="Picture 2" descr="http://i.dailymail.co.uk/i/pix/2011/07/26/article-0-0D29B89800000578-568_468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444" y="4615517"/>
            <a:ext cx="3207556" cy="22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79576" y="0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GOVERNMENT FAILURE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://upload.wikimedia.org/wikipedia/commons/d/dd/Newport_Whitepit_Lane_pot_hol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65"/>
            <a:ext cx="2988860" cy="22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nstructionphotography.com/ImageThumbs/A074-00105/3/A074-00105_Derelict_highrise_council_tower_block_damaged_by_fire_Manche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42" y="4629165"/>
            <a:ext cx="3009102" cy="224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88859" y="4629165"/>
            <a:ext cx="2986483" cy="2242482"/>
            <a:chOff x="2988859" y="4629165"/>
            <a:chExt cx="2986483" cy="2242482"/>
          </a:xfrm>
        </p:grpSpPr>
        <p:pic>
          <p:nvPicPr>
            <p:cNvPr id="1030" name="Picture 6" descr="http://cdn.images.express.co.uk/img/dynamic/1/285x214/81314_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859" y="4629165"/>
              <a:ext cx="2986483" cy="224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19286113">
              <a:off x="3753134" y="5445457"/>
              <a:ext cx="18611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CAP</a:t>
              </a:r>
              <a:br>
                <a:rPr lang="en-GB" b="1" dirty="0" smtClean="0"/>
              </a:br>
              <a:r>
                <a:rPr lang="en-GB" b="1" dirty="0" smtClean="0"/>
                <a:t>Butter mountains</a:t>
              </a:r>
              <a:endParaRPr lang="en-GB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85319" y="4420491"/>
            <a:ext cx="2098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Impoverished</a:t>
            </a:r>
            <a:b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Council Estates</a:t>
            </a:r>
            <a:endParaRPr lang="en-GB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1306000"/>
            <a:ext cx="11464120" cy="542234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Most governments see it as their responsibility to correct market failure.</a:t>
            </a:r>
          </a:p>
          <a:p>
            <a:r>
              <a:rPr lang="en-GB" dirty="0" smtClean="0"/>
              <a:t>However, some policies have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unintended effects </a:t>
            </a:r>
            <a:r>
              <a:rPr lang="en-GB" dirty="0" smtClean="0"/>
              <a:t>that may not culminate in successful elimination of market failure – sometimes even leading to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new market distortions</a:t>
            </a:r>
            <a:r>
              <a:rPr lang="en-GB" dirty="0" smtClean="0"/>
              <a:t>. Known as government failure.</a:t>
            </a:r>
          </a:p>
          <a:p>
            <a:r>
              <a:rPr lang="en-GB" dirty="0" smtClean="0"/>
              <a:t>For example, with externalities, the government may choose to tackle pollution with a tax or regulation.</a:t>
            </a:r>
          </a:p>
          <a:p>
            <a:r>
              <a:rPr lang="en-GB" dirty="0" smtClean="0"/>
              <a:t>However, it may not be possible to identify the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appropriate amount of tax</a:t>
            </a:r>
            <a:r>
              <a:rPr lang="en-GB" dirty="0" smtClean="0"/>
              <a:t> to correct the market failure or how many pollution permits need to be issued to reach the socially optimum level.</a:t>
            </a:r>
          </a:p>
          <a:p>
            <a:r>
              <a:rPr lang="en-GB" dirty="0" smtClean="0"/>
              <a:t>Furthermore, if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Q* is not accurate </a:t>
            </a:r>
            <a:r>
              <a:rPr lang="en-GB" dirty="0" smtClean="0"/>
              <a:t>– then it will not be possible to get the policy exactly right. </a:t>
            </a:r>
          </a:p>
          <a:p>
            <a:r>
              <a:rPr lang="en-GB" dirty="0" smtClean="0"/>
              <a:t>Government failure is not just restricted to externalities – government failure may rise in many other ways. As we shall see…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GOVERNMENT FAILURE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8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027" y="382669"/>
            <a:ext cx="113958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TUITION FEES</a:t>
            </a:r>
            <a:b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£9,000 A YEAR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99" y="1442479"/>
            <a:ext cx="10515600" cy="5244924"/>
          </a:xfrm>
        </p:spPr>
        <p:txBody>
          <a:bodyPr/>
          <a:lstStyle/>
          <a:p>
            <a:r>
              <a:rPr lang="en-GB" dirty="0" smtClean="0"/>
              <a:t>Despite being a flagship policy of the Liberal Democrats, in 2011 the Coalition increased the </a:t>
            </a:r>
            <a:r>
              <a:rPr lang="en-GB" b="1" dirty="0" smtClean="0">
                <a:solidFill>
                  <a:srgbClr val="FF0000"/>
                </a:solidFill>
              </a:rPr>
              <a:t>maximum level of tuition fees from £3,000 to £9,000.</a:t>
            </a:r>
          </a:p>
          <a:p>
            <a:r>
              <a:rPr lang="en-GB" dirty="0" smtClean="0"/>
              <a:t>This piece of regulation intended to bring more funding to universities, so that the quality of labour and further education would increase.</a:t>
            </a:r>
          </a:p>
          <a:p>
            <a:r>
              <a:rPr lang="en-GB" dirty="0" smtClean="0"/>
              <a:t>However, how could it be argued that </a:t>
            </a:r>
            <a:br>
              <a:rPr lang="en-GB" dirty="0" smtClean="0"/>
            </a:br>
            <a:r>
              <a:rPr lang="en-GB" dirty="0" smtClean="0"/>
              <a:t>government failure has occurred </a:t>
            </a:r>
            <a:br>
              <a:rPr lang="en-GB" dirty="0" smtClean="0"/>
            </a:br>
            <a:r>
              <a:rPr lang="en-GB" dirty="0" smtClean="0"/>
              <a:t>and that the situation is worse?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Draw a positive externality diagram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and illustrate the problem 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getting worse.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news.bbcimg.co.uk/media/images/62998000/jpg/_62998820_629988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4677"/>
          <a:stretch/>
        </p:blipFill>
        <p:spPr bwMode="auto">
          <a:xfrm>
            <a:off x="7096836" y="3589361"/>
            <a:ext cx="5095164" cy="32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INCREASED TUITION FEES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0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4821</TotalTime>
  <Words>1451</Words>
  <Application>Microsoft Office PowerPoint</Application>
  <PresentationFormat>Widescreen</PresentationFormat>
  <Paragraphs>205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Wilson</dc:creator>
  <cp:lastModifiedBy>Michael Wilson</cp:lastModifiedBy>
  <cp:revision>358</cp:revision>
  <dcterms:created xsi:type="dcterms:W3CDTF">2013-12-06T10:07:58Z</dcterms:created>
  <dcterms:modified xsi:type="dcterms:W3CDTF">2018-01-06T15:05:59Z</dcterms:modified>
</cp:coreProperties>
</file>