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sldIdLst>
    <p:sldId id="329" r:id="rId2"/>
    <p:sldId id="330" r:id="rId3"/>
    <p:sldId id="319" r:id="rId4"/>
    <p:sldId id="320" r:id="rId5"/>
    <p:sldId id="322" r:id="rId6"/>
    <p:sldId id="300" r:id="rId7"/>
    <p:sldId id="323" r:id="rId8"/>
    <p:sldId id="325" r:id="rId9"/>
    <p:sldId id="326" r:id="rId10"/>
    <p:sldId id="324" r:id="rId11"/>
    <p:sldId id="327" r:id="rId12"/>
    <p:sldId id="32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FF"/>
    <a:srgbClr val="FFFFCC"/>
    <a:srgbClr val="FF0000"/>
    <a:srgbClr val="CCECFF"/>
    <a:srgbClr val="00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491" autoAdjust="0"/>
  </p:normalViewPr>
  <p:slideViewPr>
    <p:cSldViewPr snapToGrid="0">
      <p:cViewPr varScale="1">
        <p:scale>
          <a:sx n="70" d="100"/>
          <a:sy n="70" d="100"/>
        </p:scale>
        <p:origin x="-5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313F94F-1C95-4D59-89EC-6C241492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9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9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3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4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20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3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13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35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321175" y="6610350"/>
            <a:ext cx="4822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latin typeface="Times New Roman" pitchFamily="18" charset="0"/>
              </a:rPr>
              <a:t> © Business Studies Online: Slide </a:t>
            </a:r>
            <a:fld id="{32CE4F9E-AF85-4701-92EC-3DD132D4F8B1}" type="slidenum">
              <a:rPr lang="en-US" sz="120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Stakeholders and Corporate Social Responsibility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Starter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Corporate Social Responsibility can mean different things to different people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Generally CSR involves: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This means that CSR is about:</a:t>
            </a:r>
            <a:endParaRPr lang="en-GB" sz="1600" dirty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Conducting business in an ethical and moral way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Balancing the interests of different stakeholders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Acting upon issues before legally required to do so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The business as a good citizen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Corporate Social Responsibility (CSR)</a:t>
            </a:r>
            <a:endParaRPr lang="en-US" dirty="0" smtClean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9125" y="2857500"/>
            <a:ext cx="7875588" cy="1200150"/>
            <a:chOff x="390" y="1147"/>
            <a:chExt cx="4961" cy="756"/>
          </a:xfrm>
        </p:grpSpPr>
        <p:pic>
          <p:nvPicPr>
            <p:cNvPr id="9221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1179"/>
              <a:ext cx="92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19"/>
            <p:cNvSpPr txBox="1">
              <a:spLocks noChangeArrowheads="1"/>
            </p:cNvSpPr>
            <p:nvPr/>
          </p:nvSpPr>
          <p:spPr bwMode="auto">
            <a:xfrm>
              <a:off x="1307" y="1147"/>
              <a:ext cx="4044" cy="7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“Managing a business so that it exceeds minimum legal requirements, and has a positive impact upon society”</a:t>
              </a:r>
              <a:endParaRPr lang="en-US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223" name="Rectangle 20"/>
            <p:cNvSpPr>
              <a:spLocks noChangeArrowheads="1"/>
            </p:cNvSpPr>
            <p:nvPr/>
          </p:nvSpPr>
          <p:spPr bwMode="auto">
            <a:xfrm>
              <a:off x="390" y="1147"/>
              <a:ext cx="4960" cy="74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ote_with_tape_pc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628">
            <a:off x="5300663" y="1301750"/>
            <a:ext cx="38417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4213" y="1128713"/>
            <a:ext cx="8201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>
                <a:latin typeface="Arial" charset="0"/>
              </a:rPr>
              <a:t>CSR should permeate everything a business does since:</a:t>
            </a:r>
            <a:endParaRPr lang="en-GB" sz="16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56588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What Does CSR Mean For A Business?</a:t>
            </a:r>
            <a:endParaRPr lang="en-US" dirty="0" smtClean="0"/>
          </a:p>
        </p:txBody>
      </p:sp>
      <p:pic>
        <p:nvPicPr>
          <p:cNvPr id="9" name="Picture 8" descr="note_with_tape_pc_800_cl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1287463"/>
            <a:ext cx="3857626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 rot="21326801">
            <a:off x="153988" y="2074863"/>
            <a:ext cx="3082925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0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1800" dirty="0">
                <a:latin typeface="Hand of Sean" pitchFamily="2" charset="0"/>
              </a:rPr>
              <a:t>Will be concerned with: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Product sourcing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Value for money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Informed choices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After sales service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-307499">
            <a:off x="342900" y="1722438"/>
            <a:ext cx="25796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endParaRPr lang="en-GB" sz="2000" b="1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b="1" u="sng">
                <a:solidFill>
                  <a:srgbClr val="FF0000"/>
                </a:solidFill>
                <a:latin typeface="Hand of Sean" pitchFamily="2" charset="0"/>
              </a:rPr>
              <a:t>Customers</a:t>
            </a:r>
          </a:p>
        </p:txBody>
      </p:sp>
      <p:pic>
        <p:nvPicPr>
          <p:cNvPr id="12" name="Picture 11" descr="note_with_tape_pc_800_cl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628">
            <a:off x="5440363" y="3846513"/>
            <a:ext cx="40116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 rot="274429">
            <a:off x="5886450" y="4468813"/>
            <a:ext cx="2938463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0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1800" dirty="0">
                <a:latin typeface="Hand of Sean" pitchFamily="2" charset="0"/>
              </a:rPr>
              <a:t>Will be concerned with: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Health &amp; Safety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Equality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Work-life balance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Training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 rot="240129">
            <a:off x="6064250" y="4129088"/>
            <a:ext cx="25796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endParaRPr lang="en-GB" sz="2000" b="1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b="1" u="sng">
                <a:solidFill>
                  <a:srgbClr val="FF0000"/>
                </a:solidFill>
                <a:latin typeface="Hand of Sean" pitchFamily="2" charset="0"/>
              </a:rPr>
              <a:t>Employees</a:t>
            </a:r>
          </a:p>
        </p:txBody>
      </p:sp>
      <p:pic>
        <p:nvPicPr>
          <p:cNvPr id="15" name="Picture 14" descr="note_with_tape_pc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829050"/>
            <a:ext cx="38576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 rot="21326801">
            <a:off x="581025" y="4538663"/>
            <a:ext cx="2795588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0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1800" dirty="0">
                <a:latin typeface="Hand of Sean" pitchFamily="2" charset="0"/>
              </a:rPr>
              <a:t>Will be concerned with: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Pollution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Job creation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Consultation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Health &amp; Safety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-307499">
            <a:off x="407988" y="4203700"/>
            <a:ext cx="290036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endParaRPr lang="en-GB" sz="2000" b="1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b="1" u="sng">
                <a:solidFill>
                  <a:srgbClr val="FF0000"/>
                </a:solidFill>
                <a:latin typeface="Hand of Sean" pitchFamily="2" charset="0"/>
              </a:rPr>
              <a:t>The Local Community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 rot="274429">
            <a:off x="5673725" y="2054225"/>
            <a:ext cx="2897188" cy="163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0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1800" dirty="0">
                <a:latin typeface="Hand of Sean" pitchFamily="2" charset="0"/>
              </a:rPr>
              <a:t>Will be concerned with: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Waste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Carbon emissions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Biodiversity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accent6"/>
                </a:solidFill>
                <a:latin typeface="Hand of Sean" pitchFamily="2" charset="0"/>
              </a:rPr>
              <a:t>Energy efficiency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240129">
            <a:off x="5821363" y="1685925"/>
            <a:ext cx="25781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endParaRPr lang="en-GB" sz="2000" b="1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b="1" u="sng">
                <a:solidFill>
                  <a:srgbClr val="FF0000"/>
                </a:solidFill>
                <a:latin typeface="Hand of Sean" pitchFamily="2" charset="0"/>
              </a:rPr>
              <a:t>Society</a:t>
            </a:r>
          </a:p>
        </p:txBody>
      </p:sp>
      <p:pic>
        <p:nvPicPr>
          <p:cNvPr id="10256" name="Picture 7" descr="factory_building_smoke_stack_400_cl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719263"/>
            <a:ext cx="4217988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outline torn lined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025650"/>
            <a:ext cx="42195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dirty="0">
                <a:latin typeface="Arial" charset="0"/>
              </a:rPr>
              <a:t>Some people believe that CSR is a marketing ploy</a:t>
            </a:r>
            <a:endParaRPr lang="en-GB" sz="1600" dirty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There are a number of arguments for and against CSR: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56588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Arguments For &amp; Against CSR</a:t>
            </a:r>
            <a:endParaRPr lang="en-US" dirty="0" smtClean="0"/>
          </a:p>
        </p:txBody>
      </p:sp>
      <p:pic>
        <p:nvPicPr>
          <p:cNvPr id="10" name="Picture 7" descr="outline torn lined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27238"/>
            <a:ext cx="42386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34938" y="2400300"/>
            <a:ext cx="4659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3488" lvl="2" indent="-228600" eaLnBrk="1" hangingPunct="1">
              <a:spcBef>
                <a:spcPct val="20000"/>
              </a:spcBef>
            </a:pPr>
            <a:endParaRPr lang="en-GB" sz="180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>
              <a:solidFill>
                <a:srgbClr val="FF0000"/>
              </a:solidFill>
              <a:latin typeface="Comic Sans MS" pitchFamily="66" charset="0"/>
            </a:endParaRP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 sz="1800">
                <a:latin typeface="Comic Sans MS" pitchFamily="66" charset="0"/>
              </a:rPr>
              <a:t>Help to attract and retain staff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 sz="1800">
                <a:latin typeface="Comic Sans MS" pitchFamily="66" charset="0"/>
              </a:rPr>
              <a:t>Reduce the risks of gaining a poor reputation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 sz="1800">
                <a:latin typeface="Comic Sans MS" pitchFamily="66" charset="0"/>
              </a:rPr>
              <a:t>Create a USP that helps a company stand out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 sz="1800">
                <a:latin typeface="Comic Sans MS" pitchFamily="66" charset="0"/>
              </a:rPr>
              <a:t>Reduce the chances of government intervention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None/>
            </a:pPr>
            <a:endParaRPr lang="en-GB" sz="1800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8463" y="2190750"/>
            <a:ext cx="4384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3488" lvl="2" indent="-228600" eaLnBrk="1" hangingPunct="1">
              <a:lnSpc>
                <a:spcPct val="90000"/>
              </a:lnSpc>
              <a:spcBef>
                <a:spcPct val="20000"/>
              </a:spcBef>
            </a:pPr>
            <a:endParaRPr lang="en-GB" sz="18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CSR could…</a:t>
            </a:r>
          </a:p>
          <a:p>
            <a:pPr marL="82550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None/>
            </a:pPr>
            <a:endParaRPr lang="en-GB" sz="2000"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35513" y="2130425"/>
            <a:ext cx="4384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3488" lvl="2" indent="-228600" eaLnBrk="1" hangingPunct="1">
              <a:lnSpc>
                <a:spcPct val="90000"/>
              </a:lnSpc>
              <a:spcBef>
                <a:spcPct val="20000"/>
              </a:spcBef>
            </a:pPr>
            <a:endParaRPr lang="en-GB" sz="18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However CSR could also…</a:t>
            </a:r>
          </a:p>
          <a:p>
            <a:pPr marL="82550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None/>
            </a:pPr>
            <a:endParaRPr lang="en-GB" sz="2000">
              <a:latin typeface="Arial" charset="0"/>
            </a:endParaRPr>
          </a:p>
        </p:txBody>
      </p:sp>
      <p:pic>
        <p:nvPicPr>
          <p:cNvPr id="14" name="Picture 15" descr="Man Thumbs Down Transpar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610100"/>
            <a:ext cx="15367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Man Thumbs Up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992688"/>
            <a:ext cx="13954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41800" y="2273300"/>
            <a:ext cx="46593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33488" lvl="2" indent="-228600" eaLnBrk="1" hangingPunct="1">
              <a:spcBef>
                <a:spcPct val="20000"/>
              </a:spcBef>
              <a:defRPr/>
            </a:pPr>
            <a:endParaRPr lang="en-GB" sz="1800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10"/>
              </a:buBlip>
              <a:defRPr/>
            </a:pPr>
            <a:r>
              <a:rPr lang="en-GB" sz="1800" dirty="0">
                <a:latin typeface="Comic Sans MS" pitchFamily="66" charset="0"/>
              </a:rPr>
              <a:t>Be seen as being hypocritical – given that most businesses focus on profits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10"/>
              </a:buBlip>
              <a:defRPr/>
            </a:pPr>
            <a:r>
              <a:rPr lang="en-GB" sz="1800" dirty="0">
                <a:latin typeface="Comic Sans MS" pitchFamily="66" charset="0"/>
              </a:rPr>
              <a:t>Distract a business from their core activities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10"/>
              </a:buBlip>
              <a:defRPr/>
            </a:pPr>
            <a:r>
              <a:rPr lang="en-GB" sz="1800" dirty="0">
                <a:latin typeface="Comic Sans MS" pitchFamily="66" charset="0"/>
              </a:rPr>
              <a:t>Be seen as trying to avoid government intervention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GB" sz="18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11" grpId="0" build="p" bldLvl="4" autoUpdateAnimBg="0"/>
      <p:bldP spid="12" grpId="0" build="p" bldLvl="4" autoUpdateAnimBg="0"/>
      <p:bldP spid="13" grpId="0" build="p" bldLvl="4" autoUpdateAnimBg="0"/>
      <p:bldP spid="16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how stakeholders affect corporations</a:t>
            </a:r>
          </a:p>
          <a:p>
            <a:r>
              <a:rPr lang="en-GB" dirty="0" smtClean="0"/>
              <a:t>Be able to identify conflicting and common objectives of </a:t>
            </a:r>
            <a:r>
              <a:rPr lang="en-GB" smtClean="0"/>
              <a:t>stakeholder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34950" y="5572125"/>
            <a:ext cx="8640763" cy="936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250825" y="2276475"/>
            <a:ext cx="8642350" cy="108108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900113" y="1268413"/>
            <a:ext cx="77041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Stakeholders are people or groups who have an interest - or “stake” - in the activities of a business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YOU</a:t>
            </a:r>
            <a:r>
              <a:rPr lang="en-GB" dirty="0">
                <a:latin typeface="Arial" charset="0"/>
              </a:rPr>
              <a:t> are a stakeholder in a number of businesses	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E.g. Stoke City fans are stakeholders in the football club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Stakeholders may be able to influence the behaviour of  a business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Fans protesting can get a football manager sacked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Some stakeholders have more influence than others!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E.g. Peter Coates has more influence on Stoke City than any of the fans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  <a:defRPr/>
            </a:pPr>
            <a:endParaRPr lang="en-GB" sz="2000" dirty="0">
              <a:latin typeface="Arial" charset="0"/>
            </a:endParaRPr>
          </a:p>
        </p:txBody>
      </p:sp>
      <p:pic>
        <p:nvPicPr>
          <p:cNvPr id="141321" name="Picture 9" descr="wolvesEmbl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7477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/>
              <a:t>Who Are The Stakeholders?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81663"/>
            <a:ext cx="5635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5693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occer_ball_pc_4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12969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8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/>
              <a:t>An Example of Stakeholders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00338" y="1341438"/>
            <a:ext cx="3743325" cy="1055687"/>
          </a:xfrm>
          <a:prstGeom prst="roundRect">
            <a:avLst/>
          </a:prstGeom>
          <a:solidFill>
            <a:srgbClr val="CCECFF">
              <a:alpha val="70000"/>
            </a:srgb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accent2"/>
                </a:solidFill>
                <a:latin typeface="+mn-lt"/>
              </a:rPr>
              <a:t>The Stakeholders of </a:t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800" b="1" dirty="0">
                <a:solidFill>
                  <a:schemeClr val="accent2"/>
                </a:solidFill>
                <a:latin typeface="+mn-lt"/>
              </a:rPr>
              <a:t>Stoke City FC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751388" y="5759450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Local Community</a:t>
            </a:r>
            <a:br>
              <a:rPr lang="en-GB" sz="1800" b="1" dirty="0">
                <a:solidFill>
                  <a:schemeClr val="accent6"/>
                </a:solidFill>
              </a:rPr>
            </a:br>
            <a:r>
              <a:rPr lang="en-GB" sz="1800" b="1" dirty="0">
                <a:solidFill>
                  <a:schemeClr val="accent6"/>
                </a:solidFill>
              </a:rPr>
              <a:t>(E.g. Residents)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303463" y="5759450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Pressure Groups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527425" y="3875088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Customers</a:t>
            </a:r>
            <a:br>
              <a:rPr lang="en-GB" sz="1800" b="1" dirty="0">
                <a:solidFill>
                  <a:schemeClr val="accent6"/>
                </a:solidFill>
              </a:rPr>
            </a:br>
            <a:r>
              <a:rPr lang="en-GB" sz="1800" b="1" dirty="0">
                <a:solidFill>
                  <a:schemeClr val="accent6"/>
                </a:solidFill>
              </a:rPr>
              <a:t>(E.g. Fans)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150938" y="3875088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Financiers</a:t>
            </a:r>
            <a:br>
              <a:rPr lang="en-GB" sz="1800" b="1" dirty="0">
                <a:solidFill>
                  <a:schemeClr val="accent6"/>
                </a:solidFill>
              </a:rPr>
            </a:br>
            <a:r>
              <a:rPr lang="en-GB" sz="1800" b="1" dirty="0">
                <a:solidFill>
                  <a:schemeClr val="accent6"/>
                </a:solidFill>
              </a:rPr>
              <a:t>(E.g. Banks)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903913" y="3875088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Suppliers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303463" y="4818063"/>
            <a:ext cx="2089150" cy="719137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Central Government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751388" y="4818063"/>
            <a:ext cx="2089150" cy="719137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Local Government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150938" y="2973388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Owners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527425" y="2973388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Employees</a:t>
            </a:r>
            <a:br>
              <a:rPr lang="en-GB" sz="1800" b="1" dirty="0">
                <a:solidFill>
                  <a:schemeClr val="accent6"/>
                </a:solidFill>
              </a:rPr>
            </a:br>
            <a:r>
              <a:rPr lang="en-GB" sz="1800" b="1" dirty="0">
                <a:solidFill>
                  <a:schemeClr val="accent6"/>
                </a:solidFill>
              </a:rPr>
              <a:t>(E.g. Players)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5903913" y="2973388"/>
            <a:ext cx="2089150" cy="7207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195" tIns="36195" rIns="36195" bIns="36195" anchor="ctr" anchorCtr="1"/>
          <a:lstStyle/>
          <a:p>
            <a:pPr algn="ctr">
              <a:defRPr/>
            </a:pPr>
            <a:r>
              <a:rPr lang="en-GB" sz="1800" b="1" dirty="0">
                <a:solidFill>
                  <a:schemeClr val="accent6"/>
                </a:solidFill>
              </a:rPr>
              <a:t>Managers</a:t>
            </a:r>
          </a:p>
        </p:txBody>
      </p:sp>
      <p:pic>
        <p:nvPicPr>
          <p:cNvPr id="45" name="Picture 44" descr="StokeC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24388"/>
            <a:ext cx="1739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tokeC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24388"/>
            <a:ext cx="17383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occer_ball_pc_4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12969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 bwMode="auto">
          <a:xfrm>
            <a:off x="736600" y="2565400"/>
            <a:ext cx="7656513" cy="1228725"/>
          </a:xfrm>
          <a:prstGeom prst="roundRect">
            <a:avLst/>
          </a:prstGeom>
          <a:solidFill>
            <a:srgbClr val="D9FAFF">
              <a:alpha val="15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7200" y="2538413"/>
            <a:ext cx="568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INTERNAL STAKEHOLDERS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2" grpId="0" animBg="1"/>
      <p:bldP spid="30" grpId="0" animBg="1"/>
      <p:bldP spid="34" grpId="0" animBg="1"/>
      <p:bldP spid="36" grpId="0" animBg="1"/>
      <p:bldP spid="37" grpId="0" animBg="1"/>
      <p:bldP spid="38" grpId="0" animBg="1"/>
      <p:bldP spid="31" grpId="0" animBg="1"/>
      <p:bldP spid="35" grpId="0" animBg="1"/>
      <p:bldP spid="39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group_casual_people_silhouette_400_clr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24" y="1412776"/>
            <a:ext cx="6624736" cy="5382598"/>
          </a:xfrm>
          <a:prstGeom prst="rect">
            <a:avLst/>
          </a:prstGeom>
        </p:spPr>
      </p:pic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07950" y="1196975"/>
          <a:ext cx="8893175" cy="5429250"/>
        </p:xfrm>
        <a:graphic>
          <a:graphicData uri="http://schemas.openxmlformats.org/drawingml/2006/table">
            <a:tbl>
              <a:tblPr/>
              <a:tblGrid>
                <a:gridCol w="2016125"/>
                <a:gridCol w="3816350"/>
                <a:gridCol w="30607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Stakeholder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Possible 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How Much Influence?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Owners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Survival, profit, independence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Major decision maker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Shareholders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 dividends, 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Limited unless holding many shares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Managers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Career progression, good salary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Some input into decisions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Employees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Job security,  job satisfaction, good pay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Limited; may have influence through trade unions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Customers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Good quality, value for money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Varies – can take their trade elsewhere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Suppliers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Regular 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Varies according to 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Financiers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Prompt repayments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Varies – but may have great influence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Government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Job creation, good economic 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Can be very influential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Local Community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Good quality of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>
                        <a:alpha val="90195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Pressure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Business meets their demands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Limited, unless 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9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481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Objectives &amp; Stakeholders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00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Conflicts can occur in 2 ways: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</a:pPr>
            <a:endParaRPr lang="en-GB" sz="16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Conflicts can be overcome if the business is adaptable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Objectives may have to be changed if circumstances change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1665288"/>
            <a:ext cx="4211638" cy="29876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GB" sz="1800" b="1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The objectives of stakeholders can conflict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800">
                <a:latin typeface="Arial" charset="0"/>
              </a:rPr>
              <a:t>Shareholders want good dividends which requires high profits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800">
                <a:latin typeface="Arial" charset="0"/>
              </a:rPr>
              <a:t>Workers want high wages, increasing costs and lower profits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43438" y="1665288"/>
            <a:ext cx="4211637" cy="29876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GB" sz="1800" b="1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The objectives of the business can conflict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800">
                <a:latin typeface="Arial" charset="0"/>
              </a:rPr>
              <a:t>Short-term objectives may conflict with long-term objectives, E.g.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600">
                <a:latin typeface="Arial" charset="0"/>
              </a:rPr>
              <a:t>If the short-term objective is survival risks may be avoided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BUT</a:t>
            </a:r>
            <a:r>
              <a:rPr lang="en-GB" sz="1600">
                <a:latin typeface="Arial" charset="0"/>
              </a:rPr>
              <a:t> if the long-term objective is growth risks must be taken!</a:t>
            </a:r>
          </a:p>
        </p:txBody>
      </p:sp>
      <p:pic>
        <p:nvPicPr>
          <p:cNvPr id="4" name="Picture 3" descr="billy_bully_ready_for_a_fight_hg_clr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81338"/>
            <a:ext cx="19446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Conflicts Of Objectives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_notebook_pc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0876" r="7475" b="14330"/>
          <a:stretch>
            <a:fillRect/>
          </a:stretch>
        </p:blipFill>
        <p:spPr bwMode="auto">
          <a:xfrm>
            <a:off x="755650" y="1916113"/>
            <a:ext cx="74168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001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>
                <a:latin typeface="Arial" charset="0"/>
              </a:rPr>
              <a:t>Consider the two scenarios below: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800">
                <a:latin typeface="Arial" charset="0"/>
              </a:rPr>
              <a:t>What are the conflicts and how could they be overcome?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00113" y="2144713"/>
            <a:ext cx="32400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Bradley Hand ITC" pitchFamily="66" charset="0"/>
              </a:rPr>
              <a:t>Case 1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000" b="1">
                <a:latin typeface="Bradley Hand ITC" pitchFamily="66" charset="0"/>
              </a:rPr>
              <a:t>Managers decide to automate, and invest in new machinery</a:t>
            </a:r>
            <a:br>
              <a:rPr lang="en-GB" sz="2000" b="1">
                <a:latin typeface="Bradley Hand ITC" pitchFamily="66" charset="0"/>
              </a:rPr>
            </a:br>
            <a:endParaRPr lang="en-GB" sz="2000" b="1">
              <a:latin typeface="Bradley Hand ITC" pitchFamily="66" charset="0"/>
            </a:endParaRP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000" b="1">
                <a:latin typeface="Bradley Hand ITC" pitchFamily="66" charset="0"/>
              </a:rPr>
              <a:t>They believe this will help them to reduce the workforce by 20% over the next three years</a:t>
            </a:r>
          </a:p>
        </p:txBody>
      </p:sp>
      <p:pic>
        <p:nvPicPr>
          <p:cNvPr id="4" name="Picture 3" descr="billy_bully_ready_for_a_fight_hg_cl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872038"/>
            <a:ext cx="23383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Possible Conflicts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68838" y="2146300"/>
            <a:ext cx="33829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Bradley Hand ITC" pitchFamily="66" charset="0"/>
              </a:rPr>
              <a:t>Case 2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000" b="1">
                <a:latin typeface="Bradley Hand ITC" pitchFamily="66" charset="0"/>
              </a:rPr>
              <a:t>The marketing team decide to increase prices to consumers by 5% and re-negotiate contracts with</a:t>
            </a:r>
            <a:br>
              <a:rPr lang="en-GB" sz="2000" b="1">
                <a:latin typeface="Bradley Hand ITC" pitchFamily="66" charset="0"/>
              </a:rPr>
            </a:br>
            <a:r>
              <a:rPr lang="en-GB" sz="2000" b="1">
                <a:latin typeface="Bradley Hand ITC" pitchFamily="66" charset="0"/>
              </a:rPr>
              <a:t>suppliers to</a:t>
            </a:r>
            <a:br>
              <a:rPr lang="en-GB" sz="2000" b="1">
                <a:latin typeface="Bradley Hand ITC" pitchFamily="66" charset="0"/>
              </a:rPr>
            </a:br>
            <a:r>
              <a:rPr lang="en-GB" sz="2000" b="1">
                <a:latin typeface="Bradley Hand ITC" pitchFamily="66" charset="0"/>
              </a:rPr>
              <a:t>reduce raw material costs by 10%.</a:t>
            </a:r>
            <a:br>
              <a:rPr lang="en-GB" sz="2000" b="1">
                <a:latin typeface="Bradley Hand ITC" pitchFamily="66" charset="0"/>
              </a:rPr>
            </a:br>
            <a:endParaRPr lang="en-GB" sz="2000" b="1">
              <a:latin typeface="Bradley Hand ITC" pitchFamily="66" charset="0"/>
            </a:endParaRP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000" b="1">
                <a:latin typeface="Bradley Hand ITC" pitchFamily="66" charset="0"/>
              </a:rPr>
              <a:t>They believe that this combination will enable profits to increase by 8%</a:t>
            </a:r>
          </a:p>
        </p:txBody>
      </p:sp>
      <p:pic>
        <p:nvPicPr>
          <p:cNvPr id="9" name="Picture 8" descr="scissors_clipping_fifty_british_pounds_400_cl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533775"/>
            <a:ext cx="1114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te_with_tape_pc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1503363"/>
            <a:ext cx="44513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dirty="0">
                <a:latin typeface="Arial" charset="0"/>
              </a:rPr>
              <a:t>Many conflicts occur because: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sz="1600" dirty="0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dirty="0">
                <a:latin typeface="Arial" charset="0"/>
              </a:rPr>
              <a:t>Firms will try to overcome this problem by: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Writing policies that outline their social and ethical stances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Promoting themselves as being ethical and socially responsible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82663" y="2457450"/>
            <a:ext cx="28527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endParaRPr lang="en-GB" sz="2000" b="1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GB" sz="2000">
                <a:solidFill>
                  <a:schemeClr val="accent2"/>
                </a:solidFill>
                <a:latin typeface="Hand of Sean" pitchFamily="2" charset="0"/>
              </a:rPr>
              <a:t>The owners and managers will focus on profit-related objectives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Overcoming Conflicts</a:t>
            </a:r>
            <a:endParaRPr lang="en-US" dirty="0" smtClean="0"/>
          </a:p>
        </p:txBody>
      </p:sp>
      <p:pic>
        <p:nvPicPr>
          <p:cNvPr id="8" name="Picture 7" descr="note_with_tape_pc_800_cl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503363"/>
            <a:ext cx="44513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1150" y="2417763"/>
            <a:ext cx="28241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endParaRPr lang="en-GB" sz="2000" b="1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GB" sz="2000">
                <a:solidFill>
                  <a:schemeClr val="accent2"/>
                </a:solidFill>
                <a:latin typeface="Hand of Sean" pitchFamily="2" charset="0"/>
              </a:rPr>
              <a:t>Other stakeholders will be interested in the social and ethical behaviour of the firm</a:t>
            </a:r>
          </a:p>
        </p:txBody>
      </p:sp>
      <p:pic>
        <p:nvPicPr>
          <p:cNvPr id="4" name="Picture 3" descr="billy_bully_ready_for_a_fight_hg_clr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859088"/>
            <a:ext cx="32559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Firms must be careful when tackling ethics and social responsibility:</a:t>
            </a:r>
            <a:endParaRPr lang="en-GB" sz="1600" dirty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It’s easy to write a policy – but usually much more difficult to implement it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It can be a PR disaster if a company making itself out as being ethical is found out not to be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sz="2000" dirty="0">
              <a:solidFill>
                <a:schemeClr val="accent6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As the retailer Monsoon found out: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Profits or Ethics?</a:t>
            </a:r>
            <a:endParaRPr lang="en-US" dirty="0" smtClean="0"/>
          </a:p>
        </p:txBody>
      </p:sp>
      <p:pic>
        <p:nvPicPr>
          <p:cNvPr id="19472" name="Picture 16" descr="C:\DOCUME~1\MurrayA\LOCALS~1\Temp\SNAGHTML10848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808413"/>
            <a:ext cx="498157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28" descr="C:\DOCUME~1\MurrayA\LOCALS~1\Temp\SNAGHTML19fe4ee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944938"/>
            <a:ext cx="4867276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a.1.2: Stakeholder Influences on Corporate Objectives"/>
  <p:tag name="ISPRING_ULTRA_SCORM_LESSON_TITLE" val="4a.1.2: Stakeholder Influences on Corporate Objectives"/>
  <p:tag name="ISPRING_ULTRA_SCORM_SLIDE_COUNT" val="10"/>
  <p:tag name="ISPRING_ULTRA_SCORM_DURATION" val="3600"/>
  <p:tag name="ISPRING_ULTRA_SCORM_QUIZ_NUMBER" val="0"/>
  <p:tag name="GENSWF_OUTPUT_FILE_NAME" val="4a_1_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What Does CSR Mean For A Business?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Arguments For &amp; Against CSR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n Example of Stakeholder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flicts Of Objective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ossible Conflict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vercoming Conflict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691</Words>
  <Application>Microsoft Office PowerPoint</Application>
  <PresentationFormat>On-screen Show (4:3)</PresentationFormat>
  <Paragraphs>193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1_Blank Presentation</vt:lpstr>
      <vt:lpstr>Stakeholders and Corporate Social Responsibility</vt:lpstr>
      <vt:lpstr>Learning Objectives </vt:lpstr>
      <vt:lpstr>Who Are The Stakeholders?</vt:lpstr>
      <vt:lpstr>An Example of Stakeholders</vt:lpstr>
      <vt:lpstr>Objectives &amp; Stakeholders</vt:lpstr>
      <vt:lpstr>Conflicts Of Objectives</vt:lpstr>
      <vt:lpstr>Possible Conflicts</vt:lpstr>
      <vt:lpstr>Overcoming Conflicts</vt:lpstr>
      <vt:lpstr>Profits or Ethics?</vt:lpstr>
      <vt:lpstr>Corporate Social Responsibility (CSR)</vt:lpstr>
      <vt:lpstr>What Does CSR Mean For A Business?</vt:lpstr>
      <vt:lpstr>The Arguments For &amp; Against CSR</vt:lpstr>
    </vt:vector>
  </TitlesOfParts>
  <Company>Business Studies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4a.1.2: Stakeholder Influences on Corporate Objectives</dc:title>
  <dc:creator>A Murray</dc:creator>
  <cp:lastModifiedBy>Stephen Gouldthorpe</cp:lastModifiedBy>
  <cp:revision>223</cp:revision>
  <cp:lastPrinted>2002-05-24T14:22:21Z</cp:lastPrinted>
  <dcterms:created xsi:type="dcterms:W3CDTF">2001-07-04T09:21:15Z</dcterms:created>
  <dcterms:modified xsi:type="dcterms:W3CDTF">2014-11-27T15:36:25Z</dcterms:modified>
</cp:coreProperties>
</file>