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8"/>
  </p:notesMasterIdLst>
  <p:sldIdLst>
    <p:sldId id="256" r:id="rId3"/>
    <p:sldId id="258" r:id="rId4"/>
    <p:sldId id="322" r:id="rId5"/>
    <p:sldId id="306" r:id="rId6"/>
    <p:sldId id="259" r:id="rId7"/>
    <p:sldId id="260" r:id="rId8"/>
    <p:sldId id="265" r:id="rId9"/>
    <p:sldId id="271" r:id="rId10"/>
    <p:sldId id="281" r:id="rId11"/>
    <p:sldId id="282" r:id="rId12"/>
    <p:sldId id="329" r:id="rId13"/>
    <p:sldId id="272" r:id="rId14"/>
    <p:sldId id="273" r:id="rId15"/>
    <p:sldId id="283" r:id="rId16"/>
    <p:sldId id="284" r:id="rId17"/>
    <p:sldId id="285" r:id="rId18"/>
    <p:sldId id="274" r:id="rId19"/>
    <p:sldId id="275" r:id="rId20"/>
    <p:sldId id="286" r:id="rId21"/>
    <p:sldId id="276" r:id="rId22"/>
    <p:sldId id="277" r:id="rId23"/>
    <p:sldId id="278" r:id="rId24"/>
    <p:sldId id="305" r:id="rId25"/>
    <p:sldId id="287" r:id="rId26"/>
    <p:sldId id="288" r:id="rId27"/>
    <p:sldId id="290" r:id="rId28"/>
    <p:sldId id="279" r:id="rId29"/>
    <p:sldId id="280" r:id="rId30"/>
    <p:sldId id="316" r:id="rId31"/>
    <p:sldId id="317" r:id="rId32"/>
    <p:sldId id="318" r:id="rId33"/>
    <p:sldId id="319" r:id="rId34"/>
    <p:sldId id="320" r:id="rId35"/>
    <p:sldId id="321" r:id="rId36"/>
    <p:sldId id="267" r:id="rId37"/>
    <p:sldId id="303" r:id="rId38"/>
    <p:sldId id="268" r:id="rId39"/>
    <p:sldId id="307" r:id="rId40"/>
    <p:sldId id="308" r:id="rId41"/>
    <p:sldId id="309" r:id="rId42"/>
    <p:sldId id="310" r:id="rId43"/>
    <p:sldId id="311" r:id="rId44"/>
    <p:sldId id="312" r:id="rId45"/>
    <p:sldId id="313" r:id="rId46"/>
    <p:sldId id="328" r:id="rId47"/>
    <p:sldId id="314" r:id="rId48"/>
    <p:sldId id="330" r:id="rId49"/>
    <p:sldId id="331" r:id="rId50"/>
    <p:sldId id="323" r:id="rId51"/>
    <p:sldId id="324" r:id="rId52"/>
    <p:sldId id="325" r:id="rId53"/>
    <p:sldId id="326" r:id="rId54"/>
    <p:sldId id="327" r:id="rId55"/>
    <p:sldId id="263" r:id="rId56"/>
    <p:sldId id="30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varScale="1">
      <p:scale>
        <a:sx n="1" d="1"/>
        <a:sy n="1" d="1"/>
      </p:scale>
      <p:origin x="0" y="-12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Rising unemployment = reduction in demand, greater availability of workers</a:t>
            </a:r>
          </a:p>
          <a:p>
            <a:r>
              <a:rPr lang="en-GB" baseline="0" dirty="0"/>
              <a:t>Rising inflation = higher prices, rising costs</a:t>
            </a:r>
          </a:p>
        </p:txBody>
      </p:sp>
      <p:sp>
        <p:nvSpPr>
          <p:cNvPr id="4" name="Slide Number Placeholder 3"/>
          <p:cNvSpPr>
            <a:spLocks noGrp="1"/>
          </p:cNvSpPr>
          <p:nvPr>
            <p:ph type="sldNum" sz="quarter" idx="10"/>
          </p:nvPr>
        </p:nvSpPr>
        <p:spPr/>
        <p:txBody>
          <a:bodyPr/>
          <a:lstStyle/>
          <a:p>
            <a:fld id="{9113E492-2BE1-47F6-A827-2A173C8BE478}" type="slidenum">
              <a:rPr lang="en-GB" smtClean="0"/>
              <a:t>5</a:t>
            </a:fld>
            <a:endParaRPr lang="en-GB"/>
          </a:p>
        </p:txBody>
      </p:sp>
    </p:spTree>
    <p:extLst>
      <p:ext uri="{BB962C8B-B14F-4D97-AF65-F5344CB8AC3E}">
        <p14:creationId xmlns:p14="http://schemas.microsoft.com/office/powerpoint/2010/main" val="265078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Authors note: The guidance wants you to discuss micro and macro and the impact but I think they have stepped a toe outside of the “business” spec</a:t>
            </a:r>
            <a:r>
              <a:rPr lang="en-GB" baseline="0" dirty="0"/>
              <a:t> so I have made it shorter, easier and relevant to business.  They are not going to get a micro / macro question but you can cover it if you wish and you have time.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36</a:t>
            </a:fld>
            <a:endParaRPr lang="en-GB"/>
          </a:p>
        </p:txBody>
      </p:sp>
    </p:spTree>
    <p:extLst>
      <p:ext uri="{BB962C8B-B14F-4D97-AF65-F5344CB8AC3E}">
        <p14:creationId xmlns:p14="http://schemas.microsoft.com/office/powerpoint/2010/main" val="134092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7</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Deflation: Reduction of general prices in an economy</a:t>
            </a:r>
          </a:p>
        </p:txBody>
      </p:sp>
      <p:sp>
        <p:nvSpPr>
          <p:cNvPr id="4" name="Slide Number Placeholder 3"/>
          <p:cNvSpPr>
            <a:spLocks noGrp="1"/>
          </p:cNvSpPr>
          <p:nvPr>
            <p:ph type="sldNum" sz="quarter" idx="10"/>
          </p:nvPr>
        </p:nvSpPr>
        <p:spPr/>
        <p:txBody>
          <a:bodyPr/>
          <a:lstStyle/>
          <a:p>
            <a:fld id="{9113E492-2BE1-47F6-A827-2A173C8BE478}" type="slidenum">
              <a:rPr lang="en-GB" smtClean="0"/>
              <a:t>8</a:t>
            </a:fld>
            <a:endParaRPr lang="en-GB"/>
          </a:p>
        </p:txBody>
      </p:sp>
    </p:spTree>
    <p:extLst>
      <p:ext uri="{BB962C8B-B14F-4D97-AF65-F5344CB8AC3E}">
        <p14:creationId xmlns:p14="http://schemas.microsoft.com/office/powerpoint/2010/main" val="86223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34109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a:t>
            </a:r>
          </a:p>
          <a:p>
            <a:r>
              <a:rPr lang="en-GB" dirty="0"/>
              <a:t>Popcorn</a:t>
            </a:r>
          </a:p>
          <a:p>
            <a:r>
              <a:rPr lang="en-GB" dirty="0"/>
              <a:t>Peanut butter</a:t>
            </a:r>
          </a:p>
          <a:p>
            <a:r>
              <a:rPr lang="en-GB" dirty="0"/>
              <a:t>Herbal tea</a:t>
            </a:r>
          </a:p>
          <a:p>
            <a:r>
              <a:rPr lang="en-GB" dirty="0"/>
              <a:t>Bluetooth speaker</a:t>
            </a:r>
          </a:p>
          <a:p>
            <a:r>
              <a:rPr lang="en-GB" dirty="0"/>
              <a:t>Dog treats</a:t>
            </a:r>
          </a:p>
          <a:p>
            <a:r>
              <a:rPr lang="en-GB" dirty="0"/>
              <a:t>Electric toothbrush</a:t>
            </a:r>
          </a:p>
          <a:p>
            <a:endParaRPr lang="en-GB" dirty="0"/>
          </a:p>
          <a:p>
            <a:r>
              <a:rPr lang="en-GB" dirty="0"/>
              <a:t>Out: </a:t>
            </a:r>
          </a:p>
          <a:p>
            <a:r>
              <a:rPr lang="en-GB" dirty="0"/>
              <a:t>Envelopes</a:t>
            </a:r>
          </a:p>
          <a:p>
            <a:r>
              <a:rPr lang="en-GB" dirty="0"/>
              <a:t>Crockery set (we just buy single plates now)</a:t>
            </a:r>
          </a:p>
          <a:p>
            <a:r>
              <a:rPr lang="en-GB" dirty="0"/>
              <a:t>Hi-Fi</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11</a:t>
            </a:fld>
            <a:endParaRPr lang="en-GB"/>
          </a:p>
        </p:txBody>
      </p:sp>
    </p:spTree>
    <p:extLst>
      <p:ext uri="{BB962C8B-B14F-4D97-AF65-F5344CB8AC3E}">
        <p14:creationId xmlns:p14="http://schemas.microsoft.com/office/powerpoint/2010/main" val="14050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Costs rise then profitability falls</a:t>
            </a:r>
          </a:p>
        </p:txBody>
      </p:sp>
      <p:sp>
        <p:nvSpPr>
          <p:cNvPr id="4" name="Slide Number Placeholder 3"/>
          <p:cNvSpPr>
            <a:spLocks noGrp="1"/>
          </p:cNvSpPr>
          <p:nvPr>
            <p:ph type="sldNum" sz="quarter" idx="10"/>
          </p:nvPr>
        </p:nvSpPr>
        <p:spPr/>
        <p:txBody>
          <a:bodyPr/>
          <a:lstStyle/>
          <a:p>
            <a:fld id="{9113E492-2BE1-47F6-A827-2A173C8BE478}" type="slidenum">
              <a:rPr lang="en-GB" smtClean="0"/>
              <a:t>12</a:t>
            </a:fld>
            <a:endParaRPr lang="en-GB"/>
          </a:p>
        </p:txBody>
      </p:sp>
    </p:spTree>
    <p:extLst>
      <p:ext uri="{BB962C8B-B14F-4D97-AF65-F5344CB8AC3E}">
        <p14:creationId xmlns:p14="http://schemas.microsoft.com/office/powerpoint/2010/main" val="347155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2017 figures from ONS</a:t>
            </a:r>
          </a:p>
        </p:txBody>
      </p:sp>
      <p:sp>
        <p:nvSpPr>
          <p:cNvPr id="4" name="Slide Number Placeholder 3"/>
          <p:cNvSpPr>
            <a:spLocks noGrp="1"/>
          </p:cNvSpPr>
          <p:nvPr>
            <p:ph type="sldNum" sz="quarter" idx="10"/>
          </p:nvPr>
        </p:nvSpPr>
        <p:spPr/>
        <p:txBody>
          <a:bodyPr/>
          <a:lstStyle/>
          <a:p>
            <a:fld id="{9113E492-2BE1-47F6-A827-2A173C8BE478}" type="slidenum">
              <a:rPr lang="en-GB" smtClean="0"/>
              <a:t>24</a:t>
            </a:fld>
            <a:endParaRPr lang="en-GB"/>
          </a:p>
        </p:txBody>
      </p:sp>
    </p:spTree>
    <p:extLst>
      <p:ext uri="{BB962C8B-B14F-4D97-AF65-F5344CB8AC3E}">
        <p14:creationId xmlns:p14="http://schemas.microsoft.com/office/powerpoint/2010/main" val="22885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2017 figures from ONS</a:t>
            </a:r>
          </a:p>
        </p:txBody>
      </p:sp>
      <p:sp>
        <p:nvSpPr>
          <p:cNvPr id="4" name="Slide Number Placeholder 3"/>
          <p:cNvSpPr>
            <a:spLocks noGrp="1"/>
          </p:cNvSpPr>
          <p:nvPr>
            <p:ph type="sldNum" sz="quarter" idx="10"/>
          </p:nvPr>
        </p:nvSpPr>
        <p:spPr/>
        <p:txBody>
          <a:bodyPr/>
          <a:lstStyle/>
          <a:p>
            <a:fld id="{9113E492-2BE1-47F6-A827-2A173C8BE478}" type="slidenum">
              <a:rPr lang="en-GB" smtClean="0"/>
              <a:t>27</a:t>
            </a:fld>
            <a:endParaRPr lang="en-GB"/>
          </a:p>
        </p:txBody>
      </p:sp>
    </p:spTree>
    <p:extLst>
      <p:ext uri="{BB962C8B-B14F-4D97-AF65-F5344CB8AC3E}">
        <p14:creationId xmlns:p14="http://schemas.microsoft.com/office/powerpoint/2010/main" val="115652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11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07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129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24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0163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76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090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921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26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2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136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990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0809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ons.gov.uk/economy/inflationandpriceindices/datasets/consumerpriceinflationbasketofgoodsandservi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news/av/business-24127012/cake-maker-on-food-inflation-the-prices-keep-going-u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bc.com/bitesize/articles/z3fs2nb"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elegraph.co.uk/finance/economics/11779770/UKs-factories-hamstrung-by-strong-pound.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c.co.uk/news/uk-scotland-scotland-business-40301274"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7I48BA9-iu4&amp;list=PLslyOrpjJ0z2H8B-ZjGgFjNCZHcHqASmr"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ini.co.uk/range?gclid=CjwKCAjwzYDMBRA1EiwAwCv6JqGegqj280jOy43ERgnagvKAR6AO1WQcEyDdsY9zd2wwkkuqpTSNgxoCSjkQAvD_BwE&amp;gclsrc=aw.d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bbc.co.uk/news/av/uk-39498677/can-you-guess-on-which-items-we-pay-va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v.uk/vat-businesse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heguardian.com/business/2010/aug/09/construction-industry-government-cut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express.co.uk/news/uk/706381/britains-economy-booms-figures-record-manufacturing-results-brexit"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bbc.co.uk/news/uk-scotland-40440448"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bbc.co.uk/news/business-32113489"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bbc.co.uk/news/uk-wales-32033334"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UZxorWGIm4Q&amp;list=UU1Xu7CjsChEssDId-wj9xKA&amp;index=75"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MAELCrJxt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ns.gov.uk/economy/inflationandpriceindices/timeseries/d7g7/mm23"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40000" lnSpcReduction="20000"/>
          </a:bodyPr>
          <a:lstStyle/>
          <a:p>
            <a:r>
              <a:rPr lang="en-GB" sz="11000" b="1" dirty="0">
                <a:solidFill>
                  <a:srgbClr val="0070C0"/>
                </a:solidFill>
              </a:rPr>
              <a:t>Edexcel A2 Business</a:t>
            </a:r>
          </a:p>
          <a:p>
            <a:endParaRPr lang="en-GB" sz="4000" dirty="0"/>
          </a:p>
          <a:p>
            <a:r>
              <a:rPr lang="en-GB" sz="7000" dirty="0"/>
              <a:t>2.5.1 Economic Influences</a:t>
            </a:r>
            <a:endParaRPr lang="en-GB" sz="13500" dirty="0"/>
          </a:p>
          <a:p>
            <a:endParaRPr lang="en-GB" sz="4000" dirty="0"/>
          </a:p>
          <a:p>
            <a:endParaRPr lang="en-GB" sz="4000" dirty="0"/>
          </a:p>
          <a:p>
            <a:r>
              <a:rPr lang="en-GB" sz="11200" dirty="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Inflation measured by Consumer Price Index</a:t>
            </a:r>
          </a:p>
        </p:txBody>
      </p:sp>
      <p:sp>
        <p:nvSpPr>
          <p:cNvPr id="5" name="Content Placeholder 4"/>
          <p:cNvSpPr>
            <a:spLocks noGrp="1"/>
          </p:cNvSpPr>
          <p:nvPr>
            <p:ph sz="half" idx="1"/>
          </p:nvPr>
        </p:nvSpPr>
        <p:spPr>
          <a:xfrm>
            <a:off x="838200" y="1825625"/>
            <a:ext cx="5181600" cy="4669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Consumer price inflation is the rate at which the prices of goods and services bought by households rise or fall</a:t>
            </a:r>
          </a:p>
          <a:p>
            <a:r>
              <a:rPr lang="en-GB" sz="2400" dirty="0"/>
              <a:t>Imagine a very large ‘shopping basket’ containing those goods and services bought by households, as the prices of the various items in the basket change over time, so does the total cost of the basket</a:t>
            </a:r>
          </a:p>
          <a:p>
            <a:r>
              <a:rPr lang="en-GB" sz="2400" dirty="0"/>
              <a:t>Movements in consumer price inflation (CPI) indices represent the changing cost of the shopping basket, this is how inflation is measured</a:t>
            </a:r>
          </a:p>
        </p:txBody>
      </p:sp>
      <p:pic>
        <p:nvPicPr>
          <p:cNvPr id="1026" name="Picture 2" descr="Image result for shopping basket"/>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402399" y="1825625"/>
            <a:ext cx="472120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rot="2398043">
            <a:off x="6425585" y="2071138"/>
            <a:ext cx="1562100" cy="1038225"/>
          </a:xfrm>
          <a:prstGeom prst="rect">
            <a:avLst/>
          </a:prstGeom>
        </p:spPr>
      </p:pic>
      <p:pic>
        <p:nvPicPr>
          <p:cNvPr id="6" name="Picture 5"/>
          <p:cNvPicPr>
            <a:picLocks noChangeAspect="1"/>
          </p:cNvPicPr>
          <p:nvPr/>
        </p:nvPicPr>
        <p:blipFill>
          <a:blip r:embed="rId5"/>
          <a:stretch>
            <a:fillRect/>
          </a:stretch>
        </p:blipFill>
        <p:spPr>
          <a:xfrm rot="2768842">
            <a:off x="10072534" y="1917857"/>
            <a:ext cx="876300" cy="158115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12901">
            <a:off x="10470202" y="5170295"/>
            <a:ext cx="1162447" cy="1023647"/>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12926">
            <a:off x="6511627" y="6022522"/>
            <a:ext cx="1627066" cy="578755"/>
          </a:xfrm>
          <a:prstGeom prst="rect">
            <a:avLst/>
          </a:prstGeom>
        </p:spPr>
      </p:pic>
    </p:spTree>
    <p:extLst>
      <p:ext uri="{BB962C8B-B14F-4D97-AF65-F5344CB8AC3E}">
        <p14:creationId xmlns:p14="http://schemas.microsoft.com/office/powerpoint/2010/main" val="79676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a:solidFill>
                  <a:schemeClr val="bg1"/>
                </a:solidFill>
              </a:rPr>
              <a:t>Suggested activity – basket discussion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Each year the items in the basket changes to reflect consumer trends</a:t>
            </a:r>
          </a:p>
          <a:p>
            <a:r>
              <a:rPr lang="en-GB" dirty="0"/>
              <a:t>Use your skill and judgement to work out which of these products is new for 2019 and which items have been removed?</a:t>
            </a:r>
          </a:p>
          <a:p>
            <a:endParaRPr lang="en-GB" dirty="0"/>
          </a:p>
          <a:p>
            <a:r>
              <a:rPr lang="en-GB" dirty="0"/>
              <a:t>Full answers can be </a:t>
            </a:r>
            <a:r>
              <a:rPr lang="en-GB" dirty="0">
                <a:hlinkClick r:id="rId4"/>
              </a:rPr>
              <a:t>downloaded</a:t>
            </a:r>
            <a:r>
              <a:rPr lang="en-GB" dirty="0"/>
              <a:t> in an Excel file here or press esc</a:t>
            </a:r>
          </a:p>
          <a:p>
            <a:endParaRPr lang="en-GB"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Popcorn</a:t>
            </a:r>
          </a:p>
          <a:p>
            <a:r>
              <a:rPr lang="en-GB" dirty="0"/>
              <a:t>Hi Fi</a:t>
            </a:r>
          </a:p>
          <a:p>
            <a:r>
              <a:rPr lang="en-GB" dirty="0"/>
              <a:t>Peanut butter</a:t>
            </a:r>
          </a:p>
          <a:p>
            <a:r>
              <a:rPr lang="en-GB" dirty="0"/>
              <a:t>Herbal tea</a:t>
            </a:r>
          </a:p>
          <a:p>
            <a:r>
              <a:rPr lang="en-GB" dirty="0"/>
              <a:t>Bluetooth speaker</a:t>
            </a:r>
          </a:p>
          <a:p>
            <a:r>
              <a:rPr lang="en-GB" dirty="0"/>
              <a:t>Envelopes</a:t>
            </a:r>
          </a:p>
          <a:p>
            <a:r>
              <a:rPr lang="en-GB" dirty="0"/>
              <a:t>Dog treats</a:t>
            </a:r>
          </a:p>
          <a:p>
            <a:r>
              <a:rPr lang="en-GB" dirty="0"/>
              <a:t>Crockery set</a:t>
            </a:r>
          </a:p>
          <a:p>
            <a:r>
              <a:rPr lang="en-GB" dirty="0"/>
              <a:t>Electric toothbrush</a:t>
            </a:r>
          </a:p>
        </p:txBody>
      </p:sp>
    </p:spTree>
    <p:extLst>
      <p:ext uri="{BB962C8B-B14F-4D97-AF65-F5344CB8AC3E}">
        <p14:creationId xmlns:p14="http://schemas.microsoft.com/office/powerpoint/2010/main" val="332226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is business affected by changes in inflation?</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As inflation rises so does the cost of products and services</a:t>
            </a:r>
          </a:p>
          <a:p>
            <a:r>
              <a:rPr lang="en-GB" dirty="0"/>
              <a:t>Cost of supplies, ingredients and raw materials will go up</a:t>
            </a:r>
          </a:p>
          <a:p>
            <a:r>
              <a:rPr lang="en-GB" dirty="0"/>
              <a:t>As costs go up due to inflation, business owners may need to increase their prices to maintain profitability</a:t>
            </a:r>
          </a:p>
          <a:p>
            <a:r>
              <a:rPr lang="en-GB" dirty="0"/>
              <a:t>Profit margins will be squeezed</a:t>
            </a:r>
          </a:p>
          <a:p>
            <a:r>
              <a:rPr lang="en-GB" dirty="0">
                <a:solidFill>
                  <a:srgbClr val="FF0000"/>
                </a:solidFill>
              </a:rPr>
              <a:t>Watch the video, can you now explain how inflation might impact a business?</a:t>
            </a:r>
          </a:p>
          <a:p>
            <a:endParaRPr lang="en-GB" dirty="0"/>
          </a:p>
        </p:txBody>
      </p:sp>
      <p:pic>
        <p:nvPicPr>
          <p:cNvPr id="9" name="Content Placeholder 8">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68296"/>
            <a:ext cx="5181600" cy="3065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258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What are exchange rates?</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The exchange rate is the price of one currency in exchange for another</a:t>
            </a:r>
          </a:p>
          <a:p>
            <a:r>
              <a:rPr lang="en-GB" dirty="0"/>
              <a:t>You may have “changed” your money up for a holiday abroad, and you will have been charged commission to do so</a:t>
            </a:r>
          </a:p>
          <a:p>
            <a:r>
              <a:rPr lang="en-GB" dirty="0"/>
              <a:t>Currencies can change in value and this is due to the demand and </a:t>
            </a:r>
            <a:r>
              <a:rPr lang="en-GB" dirty="0">
                <a:solidFill>
                  <a:schemeClr val="tx1"/>
                </a:solidFill>
              </a:rPr>
              <a:t>supply of a currency</a:t>
            </a:r>
          </a:p>
          <a:p>
            <a:r>
              <a:rPr lang="en-GB" dirty="0">
                <a:solidFill>
                  <a:srgbClr val="FF0000"/>
                </a:solidFill>
              </a:rPr>
              <a:t>Watch the video, how have exchange rates impacted the case business?</a:t>
            </a:r>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92468"/>
            <a:ext cx="5181600" cy="341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583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Exchange rates - appreciation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Appreciation means that there is a rise in the £pound against other currencies means the £pound can buy MORE foreign currency</a:t>
            </a:r>
          </a:p>
          <a:p>
            <a:r>
              <a:rPr lang="en-GB" dirty="0"/>
              <a:t>This may also be called a high value or strong value of the pound</a:t>
            </a:r>
          </a:p>
          <a:p>
            <a:r>
              <a:rPr lang="en-GB" dirty="0"/>
              <a:t>Strong pound means that imports will be cheaper and exports will be dearer</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839047"/>
            <a:ext cx="5181600" cy="4324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466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Exchange rates - depreciation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A fall in £pound is called depreciation</a:t>
            </a:r>
          </a:p>
          <a:p>
            <a:r>
              <a:rPr lang="en-GB" dirty="0"/>
              <a:t>UK decision to leave the EU meant that the £pound fell sharply against other currencies</a:t>
            </a:r>
          </a:p>
          <a:p>
            <a:r>
              <a:rPr lang="en-GB" dirty="0"/>
              <a:t>This is bad news for UK tourists as their money will be worth less abroad</a:t>
            </a:r>
          </a:p>
          <a:p>
            <a:r>
              <a:rPr lang="en-GB" dirty="0">
                <a:solidFill>
                  <a:srgbClr val="FF0000"/>
                </a:solidFill>
              </a:rPr>
              <a:t>Why will this have a negative impact on UK businesses that import goods and services?</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10623" y="1825625"/>
            <a:ext cx="370475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927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SPICED</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When the pound is strong UK businesses that import from abroad will have cheaper costs e.g. a restaurant that imports Italian wine will have lower import costs</a:t>
            </a:r>
          </a:p>
          <a:p>
            <a:r>
              <a:rPr lang="en-GB" dirty="0"/>
              <a:t>When the pound is strong businesses will find it harder to export UK made goods abroad as they will appear more expensive to other countries e.g. Raleigh bikes made in UK</a:t>
            </a:r>
          </a:p>
        </p:txBody>
      </p:sp>
      <p:sp>
        <p:nvSpPr>
          <p:cNvPr id="4" name="Content Placeholder 3"/>
          <p:cNvSpPr>
            <a:spLocks noGrp="1"/>
          </p:cNvSpPr>
          <p:nvPr>
            <p:ph sz="half" idx="2"/>
          </p:nvPr>
        </p:nvSpPr>
        <p:spPr>
          <a:xfrm>
            <a:off x="7659328" y="1825625"/>
            <a:ext cx="3694471" cy="4351338"/>
          </a:xfrm>
        </p:spPr>
        <p:txBody>
          <a:bodyPr>
            <a:normAutofit lnSpcReduction="10000"/>
          </a:bodyPr>
          <a:lstStyle/>
          <a:p>
            <a:pPr marL="0" indent="0">
              <a:buNone/>
            </a:pPr>
            <a:r>
              <a:rPr lang="en-GB" sz="4000" dirty="0">
                <a:solidFill>
                  <a:srgbClr val="FF0000"/>
                </a:solidFill>
                <a:latin typeface="Arial Black" panose="020B0A04020102020204" pitchFamily="34" charset="0"/>
              </a:rPr>
              <a:t>S</a:t>
            </a:r>
            <a:r>
              <a:rPr lang="en-GB" sz="4000" dirty="0">
                <a:latin typeface="Arial Black" panose="020B0A04020102020204" pitchFamily="34" charset="0"/>
              </a:rPr>
              <a:t>trong</a:t>
            </a:r>
          </a:p>
          <a:p>
            <a:pPr marL="0" indent="0">
              <a:buNone/>
            </a:pPr>
            <a:r>
              <a:rPr lang="en-GB" sz="4000" dirty="0">
                <a:solidFill>
                  <a:srgbClr val="FF0000"/>
                </a:solidFill>
                <a:latin typeface="Arial Black" panose="020B0A04020102020204" pitchFamily="34" charset="0"/>
              </a:rPr>
              <a:t>P</a:t>
            </a:r>
            <a:r>
              <a:rPr lang="en-GB" sz="4000" dirty="0">
                <a:latin typeface="Arial Black" panose="020B0A04020102020204" pitchFamily="34" charset="0"/>
              </a:rPr>
              <a:t>ound</a:t>
            </a:r>
          </a:p>
          <a:p>
            <a:pPr marL="0" indent="0">
              <a:buNone/>
            </a:pPr>
            <a:r>
              <a:rPr lang="en-GB" sz="4000" dirty="0">
                <a:solidFill>
                  <a:srgbClr val="FF0000"/>
                </a:solidFill>
                <a:latin typeface="Arial Black" panose="020B0A04020102020204" pitchFamily="34" charset="0"/>
              </a:rPr>
              <a:t>I</a:t>
            </a:r>
            <a:r>
              <a:rPr lang="en-GB" sz="4000" dirty="0">
                <a:latin typeface="Arial Black" panose="020B0A04020102020204" pitchFamily="34" charset="0"/>
              </a:rPr>
              <a:t>mports</a:t>
            </a:r>
          </a:p>
          <a:p>
            <a:pPr marL="0" indent="0">
              <a:buNone/>
            </a:pPr>
            <a:r>
              <a:rPr lang="en-GB" sz="4000" dirty="0">
                <a:solidFill>
                  <a:srgbClr val="FF0000"/>
                </a:solidFill>
                <a:latin typeface="Arial Black" panose="020B0A04020102020204" pitchFamily="34" charset="0"/>
              </a:rPr>
              <a:t>C</a:t>
            </a:r>
            <a:r>
              <a:rPr lang="en-GB" sz="4000" dirty="0">
                <a:latin typeface="Arial Black" panose="020B0A04020102020204" pitchFamily="34" charset="0"/>
              </a:rPr>
              <a:t>heaper</a:t>
            </a:r>
          </a:p>
          <a:p>
            <a:pPr marL="0" indent="0">
              <a:buNone/>
            </a:pPr>
            <a:r>
              <a:rPr lang="en-GB" sz="4000" dirty="0">
                <a:solidFill>
                  <a:srgbClr val="FF0000"/>
                </a:solidFill>
                <a:latin typeface="Arial Black" panose="020B0A04020102020204" pitchFamily="34" charset="0"/>
              </a:rPr>
              <a:t>E</a:t>
            </a:r>
            <a:r>
              <a:rPr lang="en-GB" sz="4000" dirty="0">
                <a:latin typeface="Arial Black" panose="020B0A04020102020204" pitchFamily="34" charset="0"/>
              </a:rPr>
              <a:t>xports</a:t>
            </a:r>
          </a:p>
          <a:p>
            <a:pPr marL="0" indent="0">
              <a:buNone/>
            </a:pPr>
            <a:r>
              <a:rPr lang="en-GB" sz="4000" dirty="0">
                <a:solidFill>
                  <a:srgbClr val="FF0000"/>
                </a:solidFill>
                <a:latin typeface="Arial Black" panose="020B0A04020102020204" pitchFamily="34" charset="0"/>
              </a:rPr>
              <a:t>D</a:t>
            </a:r>
            <a:r>
              <a:rPr lang="en-GB" sz="4000" dirty="0">
                <a:latin typeface="Arial Black" panose="020B0A04020102020204" pitchFamily="34" charset="0"/>
              </a:rPr>
              <a:t>earer</a:t>
            </a:r>
          </a:p>
          <a:p>
            <a:endParaRPr lang="en-GB" dirty="0"/>
          </a:p>
        </p:txBody>
      </p:sp>
      <p:sp>
        <p:nvSpPr>
          <p:cNvPr id="5" name="TextBox 4"/>
          <p:cNvSpPr txBox="1"/>
          <p:nvPr/>
        </p:nvSpPr>
        <p:spPr>
          <a:xfrm>
            <a:off x="7069393" y="5807631"/>
            <a:ext cx="3198504" cy="369332"/>
          </a:xfrm>
          <a:prstGeom prst="rect">
            <a:avLst/>
          </a:prstGeom>
          <a:solidFill>
            <a:srgbClr val="C00000"/>
          </a:solidFill>
        </p:spPr>
        <p:txBody>
          <a:bodyPr wrap="none" rtlCol="0">
            <a:spAutoFit/>
          </a:bodyPr>
          <a:lstStyle/>
          <a:p>
            <a:r>
              <a:rPr lang="en-GB" dirty="0">
                <a:solidFill>
                  <a:schemeClr val="bg1"/>
                </a:solidFill>
              </a:rPr>
              <a:t>What is the opposite of SPICED?</a:t>
            </a:r>
          </a:p>
        </p:txBody>
      </p:sp>
    </p:spTree>
    <p:extLst>
      <p:ext uri="{BB962C8B-B14F-4D97-AF65-F5344CB8AC3E}">
        <p14:creationId xmlns:p14="http://schemas.microsoft.com/office/powerpoint/2010/main" val="353330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is business affected by changes in exchange rates?</a:t>
            </a:r>
          </a:p>
        </p:txBody>
      </p:sp>
      <p:sp>
        <p:nvSpPr>
          <p:cNvPr id="3" name="Content Placeholder 2"/>
          <p:cNvSpPr>
            <a:spLocks noGrp="1"/>
          </p:cNvSpPr>
          <p:nvPr>
            <p:ph idx="1"/>
          </p:nvPr>
        </p:nvSpPr>
        <p:spPr>
          <a:xfrm>
            <a:off x="838200" y="1825624"/>
            <a:ext cx="10515600" cy="4945289"/>
          </a:xfrm>
        </p:spPr>
        <p:style>
          <a:lnRef idx="2">
            <a:schemeClr val="dk1"/>
          </a:lnRef>
          <a:fillRef idx="1">
            <a:schemeClr val="lt1"/>
          </a:fillRef>
          <a:effectRef idx="0">
            <a:schemeClr val="dk1"/>
          </a:effectRef>
          <a:fontRef idx="minor">
            <a:schemeClr val="dk1"/>
          </a:fontRef>
        </p:style>
        <p:txBody>
          <a:bodyPr/>
          <a:lstStyle/>
          <a:p>
            <a:r>
              <a:rPr lang="en-GB" dirty="0"/>
              <a:t>First you need to find out in the question if the pound is stronger (appreciated) or weaker (depreciated) against other currencies</a:t>
            </a:r>
          </a:p>
          <a:p>
            <a:endParaRPr lang="en-GB" dirty="0"/>
          </a:p>
          <a:p>
            <a:endParaRPr lang="en-GB" dirty="0"/>
          </a:p>
          <a:p>
            <a:endParaRPr lang="en-GB" dirty="0"/>
          </a:p>
          <a:p>
            <a:endParaRPr lang="en-GB" dirty="0"/>
          </a:p>
          <a:p>
            <a:endParaRPr lang="en-GB" dirty="0"/>
          </a:p>
          <a:p>
            <a:endParaRPr lang="en-GB" dirty="0"/>
          </a:p>
          <a:p>
            <a:r>
              <a:rPr lang="en-GB" dirty="0"/>
              <a:t>Then find out if the business imports or exports, use SPICED to work out if the business costs will rise or fall</a:t>
            </a:r>
          </a:p>
          <a:p>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3"/>
          <p:cNvSpPr txBox="1">
            <a:spLocks/>
          </p:cNvSpPr>
          <p:nvPr/>
        </p:nvSpPr>
        <p:spPr>
          <a:xfrm>
            <a:off x="1251859" y="2776877"/>
            <a:ext cx="3657600" cy="2923949"/>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FF0000"/>
                </a:solidFill>
                <a:latin typeface="Arial Black" panose="020B0A04020102020204" pitchFamily="34" charset="0"/>
              </a:rPr>
              <a:t>Appreciation of the £pound</a:t>
            </a:r>
          </a:p>
          <a:p>
            <a:pPr marL="0" indent="0">
              <a:buFont typeface="Arial" panose="020B0604020202020204" pitchFamily="34" charset="0"/>
              <a:buNone/>
            </a:pPr>
            <a:r>
              <a:rPr lang="en-GB" sz="1800" dirty="0">
                <a:solidFill>
                  <a:srgbClr val="FF0000"/>
                </a:solidFill>
                <a:latin typeface="Arial Black" panose="020B0A04020102020204" pitchFamily="34" charset="0"/>
              </a:rPr>
              <a:t>S</a:t>
            </a:r>
            <a:r>
              <a:rPr lang="en-GB" sz="1800" dirty="0">
                <a:latin typeface="Arial Black" panose="020B0A04020102020204" pitchFamily="34" charset="0"/>
              </a:rPr>
              <a:t>trong</a:t>
            </a:r>
          </a:p>
          <a:p>
            <a:pPr marL="0" indent="0">
              <a:buFont typeface="Arial" panose="020B0604020202020204" pitchFamily="34" charset="0"/>
              <a:buNone/>
            </a:pPr>
            <a:r>
              <a:rPr lang="en-GB" sz="1800" dirty="0">
                <a:solidFill>
                  <a:srgbClr val="FF0000"/>
                </a:solidFill>
                <a:latin typeface="Arial Black" panose="020B0A04020102020204" pitchFamily="34" charset="0"/>
              </a:rPr>
              <a:t>P</a:t>
            </a:r>
            <a:r>
              <a:rPr lang="en-GB" sz="1800" dirty="0">
                <a:latin typeface="Arial Black" panose="020B0A04020102020204" pitchFamily="34" charset="0"/>
              </a:rPr>
              <a:t>ound</a:t>
            </a:r>
          </a:p>
          <a:p>
            <a:pPr marL="0" indent="0">
              <a:buFont typeface="Arial" panose="020B0604020202020204" pitchFamily="34" charset="0"/>
              <a:buNone/>
            </a:pPr>
            <a:r>
              <a:rPr lang="en-GB" sz="1800" dirty="0">
                <a:solidFill>
                  <a:srgbClr val="FF0000"/>
                </a:solidFill>
                <a:latin typeface="Arial Black" panose="020B0A04020102020204" pitchFamily="34" charset="0"/>
              </a:rPr>
              <a:t>I</a:t>
            </a:r>
            <a:r>
              <a:rPr lang="en-GB" sz="1800" dirty="0">
                <a:latin typeface="Arial Black" panose="020B0A04020102020204" pitchFamily="34" charset="0"/>
              </a:rPr>
              <a:t>mports</a:t>
            </a:r>
          </a:p>
          <a:p>
            <a:pPr marL="0" indent="0">
              <a:buFont typeface="Arial" panose="020B0604020202020204" pitchFamily="34" charset="0"/>
              <a:buNone/>
            </a:pPr>
            <a:r>
              <a:rPr lang="en-GB" sz="1800" dirty="0">
                <a:solidFill>
                  <a:srgbClr val="FF0000"/>
                </a:solidFill>
                <a:latin typeface="Arial Black" panose="020B0A04020102020204" pitchFamily="34" charset="0"/>
              </a:rPr>
              <a:t>C</a:t>
            </a:r>
            <a:r>
              <a:rPr lang="en-GB" sz="1800" dirty="0">
                <a:latin typeface="Arial Black" panose="020B0A04020102020204" pitchFamily="34" charset="0"/>
              </a:rPr>
              <a:t>heaper</a:t>
            </a:r>
          </a:p>
          <a:p>
            <a:pPr marL="0" indent="0">
              <a:buFont typeface="Arial" panose="020B0604020202020204" pitchFamily="34" charset="0"/>
              <a:buNone/>
            </a:pPr>
            <a:r>
              <a:rPr lang="en-GB" sz="1800" dirty="0">
                <a:solidFill>
                  <a:srgbClr val="FF0000"/>
                </a:solidFill>
                <a:latin typeface="Arial Black" panose="020B0A04020102020204" pitchFamily="34" charset="0"/>
              </a:rPr>
              <a:t>E</a:t>
            </a:r>
            <a:r>
              <a:rPr lang="en-GB" sz="1800" dirty="0">
                <a:latin typeface="Arial Black" panose="020B0A04020102020204" pitchFamily="34" charset="0"/>
              </a:rPr>
              <a:t>xports</a:t>
            </a:r>
          </a:p>
          <a:p>
            <a:pPr marL="0" indent="0">
              <a:buFont typeface="Arial" panose="020B0604020202020204" pitchFamily="34" charset="0"/>
              <a:buNone/>
            </a:pPr>
            <a:r>
              <a:rPr lang="en-GB" sz="1800" dirty="0">
                <a:solidFill>
                  <a:srgbClr val="FF0000"/>
                </a:solidFill>
                <a:latin typeface="Arial Black" panose="020B0A04020102020204" pitchFamily="34" charset="0"/>
              </a:rPr>
              <a:t>D</a:t>
            </a:r>
            <a:r>
              <a:rPr lang="en-GB" sz="1800" dirty="0">
                <a:latin typeface="Arial Black" panose="020B0A04020102020204" pitchFamily="34" charset="0"/>
              </a:rPr>
              <a:t>earer</a:t>
            </a:r>
          </a:p>
          <a:p>
            <a:endParaRPr lang="en-GB" dirty="0"/>
          </a:p>
        </p:txBody>
      </p:sp>
      <p:sp>
        <p:nvSpPr>
          <p:cNvPr id="6" name="Content Placeholder 3"/>
          <p:cNvSpPr txBox="1">
            <a:spLocks/>
          </p:cNvSpPr>
          <p:nvPr/>
        </p:nvSpPr>
        <p:spPr>
          <a:xfrm>
            <a:off x="7010401" y="2776877"/>
            <a:ext cx="3657600" cy="2923949"/>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FF0000"/>
                </a:solidFill>
                <a:latin typeface="Arial Black" panose="020B0A04020102020204" pitchFamily="34" charset="0"/>
              </a:rPr>
              <a:t>Depreciation of the £pound</a:t>
            </a:r>
          </a:p>
          <a:p>
            <a:pPr marL="0" indent="0">
              <a:buFont typeface="Arial" panose="020B0604020202020204" pitchFamily="34" charset="0"/>
              <a:buNone/>
            </a:pPr>
            <a:r>
              <a:rPr lang="en-GB" sz="1800" dirty="0">
                <a:solidFill>
                  <a:srgbClr val="00B0F0"/>
                </a:solidFill>
                <a:latin typeface="Arial Black" panose="020B0A04020102020204" pitchFamily="34" charset="0"/>
              </a:rPr>
              <a:t>W</a:t>
            </a:r>
            <a:r>
              <a:rPr lang="en-GB" sz="1800" dirty="0">
                <a:latin typeface="Arial Black" panose="020B0A04020102020204" pitchFamily="34" charset="0"/>
              </a:rPr>
              <a:t>eak</a:t>
            </a:r>
          </a:p>
          <a:p>
            <a:pPr marL="0" indent="0">
              <a:buFont typeface="Arial" panose="020B0604020202020204" pitchFamily="34" charset="0"/>
              <a:buNone/>
            </a:pPr>
            <a:r>
              <a:rPr lang="en-GB" sz="1800" dirty="0">
                <a:solidFill>
                  <a:srgbClr val="00B0F0"/>
                </a:solidFill>
                <a:latin typeface="Arial Black" panose="020B0A04020102020204" pitchFamily="34" charset="0"/>
              </a:rPr>
              <a:t>P</a:t>
            </a:r>
            <a:r>
              <a:rPr lang="en-GB" sz="1800" dirty="0">
                <a:latin typeface="Arial Black" panose="020B0A04020102020204" pitchFamily="34" charset="0"/>
              </a:rPr>
              <a:t>ound</a:t>
            </a:r>
          </a:p>
          <a:p>
            <a:pPr marL="0" indent="0">
              <a:buFont typeface="Arial" panose="020B0604020202020204" pitchFamily="34" charset="0"/>
              <a:buNone/>
            </a:pPr>
            <a:r>
              <a:rPr lang="en-GB" sz="1800" dirty="0">
                <a:solidFill>
                  <a:srgbClr val="00B0F0"/>
                </a:solidFill>
                <a:latin typeface="Arial Black" panose="020B0A04020102020204" pitchFamily="34" charset="0"/>
              </a:rPr>
              <a:t>I</a:t>
            </a:r>
            <a:r>
              <a:rPr lang="en-GB" sz="1800" dirty="0">
                <a:latin typeface="Arial Black" panose="020B0A04020102020204" pitchFamily="34" charset="0"/>
              </a:rPr>
              <a:t>mports</a:t>
            </a:r>
          </a:p>
          <a:p>
            <a:pPr marL="0" indent="0">
              <a:buFont typeface="Arial" panose="020B0604020202020204" pitchFamily="34" charset="0"/>
              <a:buNone/>
            </a:pPr>
            <a:r>
              <a:rPr lang="en-GB" sz="1800" dirty="0">
                <a:solidFill>
                  <a:srgbClr val="00B0F0"/>
                </a:solidFill>
                <a:latin typeface="Arial Black" panose="020B0A04020102020204" pitchFamily="34" charset="0"/>
              </a:rPr>
              <a:t>D</a:t>
            </a:r>
            <a:r>
              <a:rPr lang="en-GB" sz="1800" dirty="0">
                <a:latin typeface="Arial Black" panose="020B0A04020102020204" pitchFamily="34" charset="0"/>
              </a:rPr>
              <a:t>earer</a:t>
            </a:r>
          </a:p>
          <a:p>
            <a:pPr marL="0" indent="0">
              <a:buFont typeface="Arial" panose="020B0604020202020204" pitchFamily="34" charset="0"/>
              <a:buNone/>
            </a:pPr>
            <a:r>
              <a:rPr lang="en-GB" sz="1800" dirty="0">
                <a:solidFill>
                  <a:srgbClr val="00B0F0"/>
                </a:solidFill>
                <a:latin typeface="Arial Black" panose="020B0A04020102020204" pitchFamily="34" charset="0"/>
              </a:rPr>
              <a:t>E</a:t>
            </a:r>
            <a:r>
              <a:rPr lang="en-GB" sz="1800" dirty="0">
                <a:latin typeface="Arial Black" panose="020B0A04020102020204" pitchFamily="34" charset="0"/>
              </a:rPr>
              <a:t>xports</a:t>
            </a:r>
          </a:p>
          <a:p>
            <a:pPr marL="0" indent="0">
              <a:buFont typeface="Arial" panose="020B0604020202020204" pitchFamily="34" charset="0"/>
              <a:buNone/>
            </a:pPr>
            <a:r>
              <a:rPr lang="en-GB" sz="1800" dirty="0">
                <a:solidFill>
                  <a:srgbClr val="00B0F0"/>
                </a:solidFill>
                <a:latin typeface="Arial Black" panose="020B0A04020102020204" pitchFamily="34" charset="0"/>
              </a:rPr>
              <a:t>C</a:t>
            </a:r>
            <a:r>
              <a:rPr lang="en-GB" sz="1800" dirty="0">
                <a:latin typeface="Arial Black" panose="020B0A04020102020204" pitchFamily="34" charset="0"/>
              </a:rPr>
              <a:t>heaper</a:t>
            </a:r>
          </a:p>
          <a:p>
            <a:endParaRPr lang="en-GB" dirty="0"/>
          </a:p>
        </p:txBody>
      </p:sp>
    </p:spTree>
    <p:extLst>
      <p:ext uri="{BB962C8B-B14F-4D97-AF65-F5344CB8AC3E}">
        <p14:creationId xmlns:p14="http://schemas.microsoft.com/office/powerpoint/2010/main" val="18071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Interest rates and the Bank of England</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Interest rates means the cost of borrowing money</a:t>
            </a:r>
          </a:p>
          <a:p>
            <a:r>
              <a:rPr lang="en-GB" dirty="0"/>
              <a:t>The Bank of England is now responsible for deciding what the interest rate should be in the UK</a:t>
            </a:r>
          </a:p>
          <a:p>
            <a:r>
              <a:rPr lang="en-GB" dirty="0"/>
              <a:t>If the bank of England pushes up interest rates consumer and business spending will fall</a:t>
            </a:r>
          </a:p>
          <a:p>
            <a:r>
              <a:rPr lang="en-GB" dirty="0"/>
              <a:t>The bank of England will raise interest rates if inflation is high and lower them if inflation is not a problem within the economy</a:t>
            </a:r>
          </a:p>
          <a:p>
            <a:r>
              <a:rPr lang="en-GB" dirty="0"/>
              <a:t>Lower interest rates encourage economic growth and a fall in unemployment</a:t>
            </a:r>
          </a:p>
          <a:p>
            <a:endParaRPr lang="en-GB" dirty="0"/>
          </a:p>
          <a:p>
            <a:endParaRPr lang="en-GB" dirty="0"/>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16334"/>
            <a:ext cx="5181600" cy="3169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131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Interest rates – cost of borrowing</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If interest rates on a loan are low then consumers may borrow money to buy; a car, sofa, holiday etc. This will stimulate demand for these products and services</a:t>
            </a:r>
          </a:p>
          <a:p>
            <a:r>
              <a:rPr lang="en-GB" dirty="0"/>
              <a:t>If interest rates go up then consumers will not borrow and so will save instead of spending, this is bad news for UK businesses that sell products and services that are heavily financed e.g. cars</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651636"/>
            <a:ext cx="5181600" cy="2699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00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From Edexcel</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dirty="0"/>
              <a:t>a) The effect on businesses of changes in:</a:t>
            </a:r>
          </a:p>
          <a:p>
            <a:pPr lvl="1"/>
            <a:r>
              <a:rPr lang="en-GB" dirty="0"/>
              <a:t>inflation (the rate of inflation, the Consumer Prices Index)</a:t>
            </a:r>
          </a:p>
          <a:p>
            <a:pPr lvl="1"/>
            <a:r>
              <a:rPr lang="en-GB" dirty="0"/>
              <a:t>exchange rates (appreciation, depreciation)</a:t>
            </a:r>
          </a:p>
          <a:p>
            <a:pPr lvl="1"/>
            <a:r>
              <a:rPr lang="en-GB" dirty="0"/>
              <a:t>interest rates</a:t>
            </a:r>
          </a:p>
          <a:p>
            <a:pPr lvl="1"/>
            <a:r>
              <a:rPr lang="en-GB" dirty="0"/>
              <a:t>taxation and government spending</a:t>
            </a:r>
          </a:p>
          <a:p>
            <a:pPr lvl="1"/>
            <a:r>
              <a:rPr lang="en-GB" dirty="0"/>
              <a:t>the business cycle</a:t>
            </a:r>
          </a:p>
          <a:p>
            <a:pPr lvl="1"/>
            <a:endParaRPr lang="en-GB" dirty="0"/>
          </a:p>
          <a:p>
            <a:pPr marL="457200" lvl="1" indent="0">
              <a:buNone/>
            </a:pPr>
            <a:endParaRPr lang="en-GB" dirty="0"/>
          </a:p>
          <a:p>
            <a:pPr marL="0" indent="0">
              <a:buNone/>
            </a:pPr>
            <a:r>
              <a:rPr lang="en-GB" dirty="0"/>
              <a:t>b) The effect of economic uncertainty on the business environment</a:t>
            </a:r>
          </a:p>
        </p:txBody>
      </p:sp>
    </p:spTree>
    <p:extLst>
      <p:ext uri="{BB962C8B-B14F-4D97-AF65-F5344CB8AC3E}">
        <p14:creationId xmlns:p14="http://schemas.microsoft.com/office/powerpoint/2010/main" val="189927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is business affected by changes in interest rates?</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If interest rates </a:t>
            </a:r>
            <a:r>
              <a:rPr lang="en-GB" u="sng" dirty="0"/>
              <a:t>rise</a:t>
            </a:r>
            <a:r>
              <a:rPr lang="en-GB" dirty="0"/>
              <a:t> then the cost of borrowing will rise and this will mean that the cost of supplies for a business may increase</a:t>
            </a:r>
          </a:p>
          <a:p>
            <a:r>
              <a:rPr lang="en-GB" dirty="0"/>
              <a:t>A </a:t>
            </a:r>
            <a:r>
              <a:rPr lang="en-GB" u="sng" dirty="0"/>
              <a:t>fall</a:t>
            </a:r>
            <a:r>
              <a:rPr lang="en-GB" dirty="0"/>
              <a:t> in interest rates means that the cost of lending falls which may lead to an increase in profits (costs less to borrow so less to pay back)</a:t>
            </a:r>
          </a:p>
          <a:p>
            <a:r>
              <a:rPr lang="en-GB" dirty="0">
                <a:solidFill>
                  <a:srgbClr val="FF0000"/>
                </a:solidFill>
              </a:rPr>
              <a:t>What is the current UK interest rate?</a:t>
            </a:r>
          </a:p>
          <a:p>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63265"/>
            <a:ext cx="5181600" cy="347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054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What is taxation?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The UK government requires its citizens and businesses to pay a variety of taxes</a:t>
            </a:r>
          </a:p>
          <a:p>
            <a:r>
              <a:rPr lang="en-GB" dirty="0"/>
              <a:t>These taxes are used to pay for; education in state schools, the armed forces, the 999 emergency services, the NHS and local councils to name a few</a:t>
            </a:r>
          </a:p>
          <a:p>
            <a:r>
              <a:rPr lang="en-GB" dirty="0"/>
              <a:t>If taxation increases then the costs of a business will also increase, which will reduce profitability</a:t>
            </a:r>
          </a:p>
          <a:p>
            <a:endParaRPr lang="en-GB" dirty="0"/>
          </a:p>
        </p:txBody>
      </p:sp>
      <p:sp>
        <p:nvSpPr>
          <p:cNvPr id="4" name="Content Placeholder 3"/>
          <p:cNvSpPr>
            <a:spLocks noGrp="1"/>
          </p:cNvSpPr>
          <p:nvPr>
            <p:ph sz="half" idx="2"/>
          </p:nvPr>
        </p:nvSpPr>
        <p:spPr/>
        <p:txBody>
          <a:bodyPr>
            <a:normAutofit fontScale="92500"/>
          </a:bodyPr>
          <a:lstStyle/>
          <a:p>
            <a:endParaRPr lang="en-GB"/>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351753"/>
            <a:ext cx="2896185" cy="139445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8300" y="2351753"/>
            <a:ext cx="2095499" cy="139445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8301" y="3837654"/>
            <a:ext cx="2095499" cy="1394459"/>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2200" y="3837654"/>
            <a:ext cx="2896185" cy="1418104"/>
          </a:xfrm>
          <a:prstGeom prst="rect">
            <a:avLst/>
          </a:prstGeom>
        </p:spPr>
      </p:pic>
    </p:spTree>
    <p:extLst>
      <p:ext uri="{BB962C8B-B14F-4D97-AF65-F5344CB8AC3E}">
        <p14:creationId xmlns:p14="http://schemas.microsoft.com/office/powerpoint/2010/main" val="222360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is business affected by changes in taxation?</a:t>
            </a:r>
          </a:p>
        </p:txBody>
      </p:sp>
      <p:sp>
        <p:nvSpPr>
          <p:cNvPr id="3" name="Content Placeholder 2"/>
          <p:cNvSpPr>
            <a:spLocks noGrp="1"/>
          </p:cNvSpPr>
          <p:nvPr>
            <p:ph idx="1"/>
          </p:nvPr>
        </p:nvSpPr>
        <p:spPr>
          <a:xfrm>
            <a:off x="838199" y="1825625"/>
            <a:ext cx="5774635" cy="435133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Lower </a:t>
            </a:r>
            <a:r>
              <a:rPr lang="en-GB" b="1" dirty="0"/>
              <a:t>taxes</a:t>
            </a:r>
            <a:r>
              <a:rPr lang="en-GB" dirty="0"/>
              <a:t> can result in more demand in the economy and lead to higher output and employment</a:t>
            </a:r>
          </a:p>
          <a:p>
            <a:r>
              <a:rPr lang="en-GB" dirty="0"/>
              <a:t>If taxes are high then UK businesses will have higher costs </a:t>
            </a:r>
          </a:p>
          <a:p>
            <a:r>
              <a:rPr lang="en-GB" dirty="0"/>
              <a:t>This makes them less competitive in a global marketplace</a:t>
            </a:r>
          </a:p>
          <a:p>
            <a:r>
              <a:rPr lang="en-GB" dirty="0"/>
              <a:t>It may also mean unemployment rates may rise as businesses have to lay off extra staff due to the reduction in demand</a:t>
            </a:r>
          </a:p>
          <a:p>
            <a:endParaRPr lang="en-GB" dirty="0"/>
          </a:p>
          <a:p>
            <a:endParaRPr lang="en-GB"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1860" y="1825625"/>
            <a:ext cx="4472538" cy="2638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30887" y="4599195"/>
            <a:ext cx="408166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Black" panose="020B0A04020102020204" pitchFamily="34" charset="0"/>
              </a:rPr>
              <a:t>Can you guess which items we pay VAT on – pay the BBC game above</a:t>
            </a:r>
          </a:p>
        </p:txBody>
      </p:sp>
    </p:spTree>
    <p:extLst>
      <p:ext uri="{BB962C8B-B14F-4D97-AF65-F5344CB8AC3E}">
        <p14:creationId xmlns:p14="http://schemas.microsoft.com/office/powerpoint/2010/main" val="349775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Taxation and VAT</a:t>
            </a: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If the % of VAT goes up a business could pass this cost on to the consumer so if makes goods more expensive to buy, or absorb the cost which will have an impact on their profit margin</a:t>
            </a:r>
          </a:p>
          <a:p>
            <a:r>
              <a:rPr lang="en-GB" dirty="0"/>
              <a:t>In 2011 the rate of VAT was 17.5% and it is now 20%</a:t>
            </a:r>
          </a:p>
          <a:p>
            <a:r>
              <a:rPr lang="en-GB" dirty="0"/>
              <a:t>Reducing VAT on some items can stimulate demand</a:t>
            </a:r>
          </a:p>
          <a:p>
            <a:r>
              <a:rPr lang="en-GB" dirty="0">
                <a:solidFill>
                  <a:srgbClr val="FF0000"/>
                </a:solidFill>
              </a:rPr>
              <a:t>Find out what  products VAT is paid on </a:t>
            </a:r>
            <a:r>
              <a:rPr lang="en-GB" dirty="0">
                <a:solidFill>
                  <a:srgbClr val="FF0000"/>
                </a:solidFill>
                <a:hlinkClick r:id="rId2"/>
              </a:rPr>
              <a:t>HERE</a:t>
            </a:r>
            <a:endParaRPr lang="en-GB" dirty="0">
              <a:solidFill>
                <a:srgbClr val="FF0000"/>
              </a:solidFill>
            </a:endParaRPr>
          </a:p>
        </p:txBody>
      </p:sp>
      <p:pic>
        <p:nvPicPr>
          <p:cNvPr id="2050" name="Picture 2" descr="Tax, Forms, Income, Business, Paperwork, Financ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2274094"/>
            <a:ext cx="5181600" cy="34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34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UK taxation for small businesses</a:t>
            </a:r>
          </a:p>
        </p:txBody>
      </p:sp>
      <p:sp>
        <p:nvSpPr>
          <p:cNvPr id="4" name="Content Placeholder 3"/>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UK taxes that sole traders must pay:</a:t>
            </a:r>
          </a:p>
          <a:p>
            <a:pPr marL="914400" lvl="1" indent="-457200">
              <a:buFont typeface="+mj-lt"/>
              <a:buAutoNum type="arabicPeriod"/>
            </a:pPr>
            <a:r>
              <a:rPr lang="en-GB" sz="2800" dirty="0"/>
              <a:t>Income tax: taken off an employee's or business owners’ salary. </a:t>
            </a:r>
          </a:p>
          <a:p>
            <a:pPr marL="914400" lvl="1" indent="-457200">
              <a:buFont typeface="+mj-lt"/>
              <a:buAutoNum type="arabicPeriod"/>
            </a:pPr>
            <a:r>
              <a:rPr lang="en-GB" sz="2800" dirty="0"/>
              <a:t>VAT (only if they earn above £82,000) added to goods and services. A rise in VAT increases prices.</a:t>
            </a:r>
          </a:p>
          <a:p>
            <a:pPr marL="914400" lvl="1" indent="-457200">
              <a:buFont typeface="+mj-lt"/>
              <a:buAutoNum type="arabicPeriod"/>
            </a:pPr>
            <a:r>
              <a:rPr lang="en-GB" sz="2800" dirty="0"/>
              <a:t>Business rates (but not if they work from home)</a:t>
            </a:r>
          </a:p>
          <a:p>
            <a:pPr marL="914400" lvl="1" indent="-457200">
              <a:buFont typeface="+mj-lt"/>
              <a:buAutoNum type="arabicPeriod"/>
            </a:pPr>
            <a:r>
              <a:rPr lang="en-GB" sz="2800" dirty="0"/>
              <a:t>National insurance: contributions are payments made by both the employee and the employer. They pay for the cost of a state pension and the National Health Service. An increase in this tax raises a company's costs and could result in inflation.</a:t>
            </a:r>
          </a:p>
          <a:p>
            <a:pPr lvl="1"/>
            <a:endParaRPr lang="en-GB" dirty="0"/>
          </a:p>
        </p:txBody>
      </p:sp>
    </p:spTree>
    <p:extLst>
      <p:ext uri="{BB962C8B-B14F-4D97-AF65-F5344CB8AC3E}">
        <p14:creationId xmlns:p14="http://schemas.microsoft.com/office/powerpoint/2010/main" val="3835949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UK taxation for larger businesses</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UK taxes for private limited companies (</a:t>
            </a:r>
            <a:r>
              <a:rPr lang="en-GB" dirty="0" err="1"/>
              <a:t>Ltds</a:t>
            </a:r>
            <a:r>
              <a:rPr lang="en-GB" dirty="0"/>
              <a:t>) and public limited companies (PLCs):</a:t>
            </a:r>
          </a:p>
          <a:p>
            <a:pPr lvl="1"/>
            <a:r>
              <a:rPr lang="en-GB" sz="2800" dirty="0"/>
              <a:t>Corporation tax at 20%</a:t>
            </a:r>
          </a:p>
          <a:p>
            <a:pPr lvl="1"/>
            <a:r>
              <a:rPr lang="en-GB" sz="2800" dirty="0"/>
              <a:t>VAT at 20%</a:t>
            </a:r>
          </a:p>
          <a:p>
            <a:pPr lvl="1"/>
            <a:r>
              <a:rPr lang="en-GB" sz="2800" dirty="0"/>
              <a:t>Business rates on business premises</a:t>
            </a:r>
          </a:p>
          <a:p>
            <a:pPr lvl="1"/>
            <a:r>
              <a:rPr lang="en-GB" sz="2800" dirty="0"/>
              <a:t>National Insurance contributions to employees</a:t>
            </a:r>
          </a:p>
          <a:p>
            <a:pPr lvl="1"/>
            <a:r>
              <a:rPr lang="en-GB" sz="2800" dirty="0"/>
              <a:t>These are all costs to a business and will have an impact on profitability</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384133"/>
            <a:ext cx="5181600" cy="3234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96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UK taxation- excise duties</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Excise duty has to be paid by customers on products which are considered to have negative effects on society, in essence a sin tax e.g. fuel, tobacco, beer, wine and spirits</a:t>
            </a:r>
          </a:p>
          <a:p>
            <a:endParaRPr lang="en-GB" dirty="0"/>
          </a:p>
          <a:p>
            <a:r>
              <a:rPr lang="en-GB" dirty="0"/>
              <a:t>If a UK business produces these goods they may see a reduction in demand</a:t>
            </a:r>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599714" y="341993"/>
            <a:ext cx="2942287" cy="148363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4729" y="2529374"/>
            <a:ext cx="5448300" cy="2943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966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What is government spending?</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Taxes that the government collects goes into a central pot – this is then spent on various things for the benefit of the UK society</a:t>
            </a:r>
          </a:p>
          <a:p>
            <a:r>
              <a:rPr lang="en-GB" dirty="0"/>
              <a:t>The person who makes the decisions about tax and how t spend it is the Chancellor of the Exchequer also known as the treasurer</a:t>
            </a:r>
          </a:p>
          <a:p>
            <a:r>
              <a:rPr lang="en-GB" dirty="0"/>
              <a:t>The budget, taxation and public spending is extremely complex but you only need to know how changes might affect UK business</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651806"/>
            <a:ext cx="5181600" cy="269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673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is business affected by changes in government spending?</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If the government decides to cut government spending to reduce the deficit (amount it owes) this can have an impact on businesses which supply goods or services to public organisations e.g. the NHS</a:t>
            </a:r>
          </a:p>
          <a:p>
            <a:r>
              <a:rPr lang="en-GB" dirty="0"/>
              <a:t>Businesses affected for example in spending cuts may be care home providers, school builders</a:t>
            </a:r>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44933" y="1825625"/>
            <a:ext cx="483613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60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69"/>
            <a:ext cx="11000509" cy="86496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Draw a diagram – The Business Cycle</a:t>
            </a:r>
          </a:p>
        </p:txBody>
      </p:sp>
      <p:cxnSp>
        <p:nvCxnSpPr>
          <p:cNvPr id="6" name="Straight Connector 5"/>
          <p:cNvCxnSpPr/>
          <p:nvPr/>
        </p:nvCxnSpPr>
        <p:spPr>
          <a:xfrm>
            <a:off x="1926771" y="1796143"/>
            <a:ext cx="10886" cy="4386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37657" y="6215743"/>
            <a:ext cx="8022772" cy="1088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9512" y="1611477"/>
            <a:ext cx="245451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Economic activity</a:t>
            </a:r>
          </a:p>
        </p:txBody>
      </p:sp>
      <p:sp>
        <p:nvSpPr>
          <p:cNvPr id="10" name="TextBox 9"/>
          <p:cNvSpPr txBox="1"/>
          <p:nvPr/>
        </p:nvSpPr>
        <p:spPr>
          <a:xfrm>
            <a:off x="9037969" y="6357649"/>
            <a:ext cx="8130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Time</a:t>
            </a:r>
          </a:p>
        </p:txBody>
      </p:sp>
      <p:cxnSp>
        <p:nvCxnSpPr>
          <p:cNvPr id="12" name="Straight Connector 11"/>
          <p:cNvCxnSpPr/>
          <p:nvPr/>
        </p:nvCxnSpPr>
        <p:spPr>
          <a:xfrm flipV="1">
            <a:off x="2100943" y="2427514"/>
            <a:ext cx="7750069" cy="2830286"/>
          </a:xfrm>
          <a:prstGeom prst="line">
            <a:avLst/>
          </a:prstGeom>
          <a:ln w="762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77143" y="1408953"/>
            <a:ext cx="7660172" cy="4284276"/>
          </a:xfrm>
          <a:custGeom>
            <a:avLst/>
            <a:gdLst>
              <a:gd name="connsiteX0" fmla="*/ 0 w 7660172"/>
              <a:gd name="connsiteY0" fmla="*/ 4284276 h 4284276"/>
              <a:gd name="connsiteX1" fmla="*/ 1077686 w 7660172"/>
              <a:gd name="connsiteY1" fmla="*/ 1704361 h 4284276"/>
              <a:gd name="connsiteX2" fmla="*/ 3331028 w 7660172"/>
              <a:gd name="connsiteY2" fmla="*/ 3108618 h 4284276"/>
              <a:gd name="connsiteX3" fmla="*/ 5540828 w 7660172"/>
              <a:gd name="connsiteY3" fmla="*/ 2640533 h 4284276"/>
              <a:gd name="connsiteX4" fmla="*/ 5910943 w 7660172"/>
              <a:gd name="connsiteY4" fmla="*/ 310990 h 4284276"/>
              <a:gd name="connsiteX5" fmla="*/ 7489371 w 7660172"/>
              <a:gd name="connsiteY5" fmla="*/ 17076 h 4284276"/>
              <a:gd name="connsiteX6" fmla="*/ 7543800 w 7660172"/>
              <a:gd name="connsiteY6" fmla="*/ 60618 h 42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172" h="4284276">
                <a:moveTo>
                  <a:pt x="0" y="4284276"/>
                </a:moveTo>
                <a:cubicBezTo>
                  <a:pt x="261257" y="3092290"/>
                  <a:pt x="522515" y="1900304"/>
                  <a:pt x="1077686" y="1704361"/>
                </a:cubicBezTo>
                <a:cubicBezTo>
                  <a:pt x="1632857" y="1508418"/>
                  <a:pt x="2587171" y="2952589"/>
                  <a:pt x="3331028" y="3108618"/>
                </a:cubicBezTo>
                <a:cubicBezTo>
                  <a:pt x="4074885" y="3264647"/>
                  <a:pt x="5110842" y="3106804"/>
                  <a:pt x="5540828" y="2640533"/>
                </a:cubicBezTo>
                <a:cubicBezTo>
                  <a:pt x="5970814" y="2174262"/>
                  <a:pt x="5586186" y="748233"/>
                  <a:pt x="5910943" y="310990"/>
                </a:cubicBezTo>
                <a:cubicBezTo>
                  <a:pt x="6235700" y="-126253"/>
                  <a:pt x="7217228" y="58805"/>
                  <a:pt x="7489371" y="17076"/>
                </a:cubicBezTo>
                <a:cubicBezTo>
                  <a:pt x="7761514" y="-24653"/>
                  <a:pt x="7652657" y="17982"/>
                  <a:pt x="7543800" y="60618"/>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2796215" y="2861615"/>
            <a:ext cx="1124055" cy="4576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Boom</a:t>
            </a:r>
          </a:p>
        </p:txBody>
      </p:sp>
      <p:sp>
        <p:nvSpPr>
          <p:cNvPr id="17" name="Rounded Rectangle 16"/>
          <p:cNvSpPr/>
          <p:nvPr/>
        </p:nvSpPr>
        <p:spPr>
          <a:xfrm>
            <a:off x="3358243" y="3819558"/>
            <a:ext cx="1660071" cy="359913"/>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Recession</a:t>
            </a:r>
          </a:p>
        </p:txBody>
      </p:sp>
      <p:sp>
        <p:nvSpPr>
          <p:cNvPr id="18" name="Rounded Rectangle 17"/>
          <p:cNvSpPr/>
          <p:nvPr/>
        </p:nvSpPr>
        <p:spPr>
          <a:xfrm>
            <a:off x="5889171" y="4528457"/>
            <a:ext cx="1730127" cy="315686"/>
          </a:xfrm>
          <a:prstGeom prst="roundRect">
            <a:avLst/>
          </a:prstGeom>
          <a:solidFill>
            <a:srgbClr val="C3F16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Slump</a:t>
            </a:r>
          </a:p>
        </p:txBody>
      </p:sp>
      <p:sp>
        <p:nvSpPr>
          <p:cNvPr id="19" name="Rounded Rectangle 18"/>
          <p:cNvSpPr/>
          <p:nvPr/>
        </p:nvSpPr>
        <p:spPr>
          <a:xfrm>
            <a:off x="6869587" y="2677718"/>
            <a:ext cx="1425327" cy="402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Recovery</a:t>
            </a:r>
          </a:p>
        </p:txBody>
      </p:sp>
      <p:sp>
        <p:nvSpPr>
          <p:cNvPr id="20" name="Rounded Rectangle 19"/>
          <p:cNvSpPr/>
          <p:nvPr/>
        </p:nvSpPr>
        <p:spPr>
          <a:xfrm>
            <a:off x="7732886" y="1185583"/>
            <a:ext cx="1124055" cy="4576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Boom</a:t>
            </a:r>
          </a:p>
        </p:txBody>
      </p:sp>
      <p:sp>
        <p:nvSpPr>
          <p:cNvPr id="21" name="Rounded Rectangle 20"/>
          <p:cNvSpPr/>
          <p:nvPr/>
        </p:nvSpPr>
        <p:spPr>
          <a:xfrm>
            <a:off x="1534886" y="5513827"/>
            <a:ext cx="1730127" cy="315686"/>
          </a:xfrm>
          <a:prstGeom prst="roundRect">
            <a:avLst/>
          </a:prstGeom>
          <a:solidFill>
            <a:srgbClr val="C3F16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mn-cs"/>
              </a:rPr>
              <a:t>Slump</a:t>
            </a:r>
          </a:p>
        </p:txBody>
      </p:sp>
      <p:sp>
        <p:nvSpPr>
          <p:cNvPr id="22" name="TextBox 21"/>
          <p:cNvSpPr txBox="1"/>
          <p:nvPr/>
        </p:nvSpPr>
        <p:spPr>
          <a:xfrm rot="20279941">
            <a:off x="8076582" y="2701172"/>
            <a:ext cx="31793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General trend over time</a:t>
            </a:r>
          </a:p>
        </p:txBody>
      </p:sp>
    </p:spTree>
    <p:extLst>
      <p:ext uri="{BB962C8B-B14F-4D97-AF65-F5344CB8AC3E}">
        <p14:creationId xmlns:p14="http://schemas.microsoft.com/office/powerpoint/2010/main" val="216509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You will need a ruler and selection of colours</a:t>
            </a:r>
          </a:p>
        </p:txBody>
      </p:sp>
      <p:pic>
        <p:nvPicPr>
          <p:cNvPr id="1026" name="Picture 2" descr="art, close-up, colo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058941"/>
            <a:ext cx="5181600" cy="3884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ule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3640309"/>
            <a:ext cx="5181600" cy="7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24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The business cycle</a:t>
            </a:r>
          </a:p>
        </p:txBody>
      </p:sp>
      <p:sp>
        <p:nvSpPr>
          <p:cNvPr id="3" name="Content Placeholder 2"/>
          <p:cNvSpPr>
            <a:spLocks noGrp="1"/>
          </p:cNvSpPr>
          <p:nvPr>
            <p:ph sz="half" idx="1"/>
          </p:nvPr>
        </p:nvSpPr>
        <p:spPr>
          <a:xfrm>
            <a:off x="838200" y="1825625"/>
            <a:ext cx="5181600" cy="4351338"/>
          </a:xfrm>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As time has passed over the last 150 years economists have noticed that demand and output in the UK changes, it goes up and down in a cycle pattern</a:t>
            </a:r>
          </a:p>
          <a:p>
            <a:r>
              <a:rPr lang="en-GB" dirty="0"/>
              <a:t>This is called the business cycle.  Some text books call it the trade cycle, some the economic cycle and others call it the boom bust cycle. </a:t>
            </a:r>
          </a:p>
          <a:p>
            <a:r>
              <a:rPr lang="en-GB" dirty="0">
                <a:solidFill>
                  <a:srgbClr val="FF0000"/>
                </a:solidFill>
              </a:rPr>
              <a:t>Is this pattern the same in other countries?</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41351"/>
            <a:ext cx="5181600" cy="3519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460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Boom</a:t>
            </a:r>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t>In boom times a country may enjoy a period of high consumer spending</a:t>
            </a:r>
          </a:p>
          <a:p>
            <a:r>
              <a:rPr lang="en-GB" dirty="0"/>
              <a:t>As consumers are spending there is an increased demand for goods and services</a:t>
            </a:r>
          </a:p>
          <a:p>
            <a:r>
              <a:rPr lang="en-GB" dirty="0"/>
              <a:t>This increase in demand means an increase in work, lower unemployment and higher wages</a:t>
            </a:r>
          </a:p>
          <a:p>
            <a:r>
              <a:rPr lang="en-GB" dirty="0"/>
              <a:t>This leads to more people in work able to buy more goods and services</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16770" y="1825625"/>
            <a:ext cx="409246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803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Recession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In times of recession countries experience falling levels of demand</a:t>
            </a:r>
          </a:p>
          <a:p>
            <a:r>
              <a:rPr lang="en-GB" dirty="0"/>
              <a:t>This means that consumers will demand less goods and services as they seek to save their money rather than spend – they worry about borrowing in case the interest rates go up</a:t>
            </a:r>
          </a:p>
          <a:p>
            <a:r>
              <a:rPr lang="en-GB" dirty="0"/>
              <a:t>Businesses will typically have to make redundancies to lower costs and will have lower profits as demand falls</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45213" y="1825625"/>
            <a:ext cx="423557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6225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Slump</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A slump is the bottom of the business cycle where consumer confidence and spending is at its lowest</a:t>
            </a:r>
          </a:p>
          <a:p>
            <a:r>
              <a:rPr lang="en-GB" dirty="0"/>
              <a:t>There is usually very little investment in businesses and high levels of unemployment as demand for goods and services falls to its lowest level</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48646" y="1825625"/>
            <a:ext cx="38287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8536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Recovery</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In the recovery phase of the cycle, demand levels for goods and services start to improve</a:t>
            </a:r>
          </a:p>
          <a:p>
            <a:r>
              <a:rPr lang="en-GB" dirty="0"/>
              <a:t>Unemployment will start to fall as businesses start to take on workers to meet new improving levels of demand</a:t>
            </a:r>
          </a:p>
          <a:p>
            <a:r>
              <a:rPr lang="en-GB" dirty="0"/>
              <a:t>Consumer confidence starts to return and consumers start to buy larger items again</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69655" y="1825625"/>
            <a:ext cx="358669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7884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400" b="1" dirty="0">
                <a:solidFill>
                  <a:srgbClr val="0070C0"/>
                </a:solidFill>
              </a:rPr>
              <a:t>The effect of economic uncertainty on the business environment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946143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Economic uncertainty</a:t>
            </a: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a:t>A series of financial shocks since the recession in the UK in 2008 has meant that there has been macroeconomic uncertainly</a:t>
            </a:r>
          </a:p>
          <a:p>
            <a:r>
              <a:rPr lang="en-GB" dirty="0"/>
              <a:t>This means that with a risk of unemployment that consumers are delaying the purchase of goods</a:t>
            </a:r>
          </a:p>
          <a:p>
            <a:r>
              <a:rPr lang="en-GB" dirty="0"/>
              <a:t>This means that demand falls for goods and services</a:t>
            </a:r>
          </a:p>
          <a:p>
            <a:r>
              <a:rPr lang="en-GB" dirty="0"/>
              <a:t>As a result of uncertainty manufacturers are reluctant to expand and to grow which affects and reduces supply of goods and services</a:t>
            </a:r>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90662"/>
            <a:ext cx="5181600" cy="3421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6017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8953" y="279342"/>
            <a:ext cx="3775453" cy="851367"/>
          </a:xfrm>
        </p:spPr>
        <p:txBody>
          <a:bodyPr/>
          <a:lstStyle/>
          <a:p>
            <a:r>
              <a:rPr lang="en-GB" dirty="0">
                <a:solidFill>
                  <a:schemeClr val="bg1"/>
                </a:solidFill>
              </a:rPr>
              <a:t>Revision Videos</a:t>
            </a:r>
          </a:p>
        </p:txBody>
      </p:sp>
      <p:pic>
        <p:nvPicPr>
          <p:cNvPr id="3"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2305" y="585210"/>
            <a:ext cx="4046108" cy="30411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0835" y="1543664"/>
            <a:ext cx="3492965" cy="201561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8953" y="4066059"/>
            <a:ext cx="3566496" cy="2522395"/>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2305" y="3983286"/>
            <a:ext cx="4126022" cy="2605168"/>
          </a:xfrm>
          <a:prstGeom prst="rect">
            <a:avLst/>
          </a:prstGeom>
        </p:spPr>
      </p:pic>
    </p:spTree>
    <p:extLst>
      <p:ext uri="{BB962C8B-B14F-4D97-AF65-F5344CB8AC3E}">
        <p14:creationId xmlns:p14="http://schemas.microsoft.com/office/powerpoint/2010/main" val="1441918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1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6629" y="1216024"/>
            <a:ext cx="8298742" cy="5497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13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2"/>
            <a:ext cx="10515600" cy="1325563"/>
          </a:xfrm>
        </p:spPr>
        <p:style>
          <a:lnRef idx="2">
            <a:schemeClr val="dk1">
              <a:shade val="50000"/>
            </a:schemeClr>
          </a:lnRef>
          <a:fillRef idx="1">
            <a:schemeClr val="dk1"/>
          </a:fillRef>
          <a:effectRef idx="0">
            <a:schemeClr val="dk1"/>
          </a:effectRef>
          <a:fontRef idx="minor">
            <a:schemeClr val="lt1"/>
          </a:fontRef>
        </p:style>
        <p:txBody>
          <a:bodyPr/>
          <a:lstStyle/>
          <a:p>
            <a:r>
              <a:rPr lang="en-GB" dirty="0"/>
              <a:t>Worksheet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589710"/>
            <a:ext cx="10515600" cy="2823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837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pic>
        <p:nvPicPr>
          <p:cNvPr id="4" name="Content Placeholder 3"/>
          <p:cNvPicPr>
            <a:picLocks noGrp="1" noChangeAspect="1"/>
          </p:cNvPicPr>
          <p:nvPr>
            <p:ph idx="1"/>
          </p:nvPr>
        </p:nvPicPr>
        <p:blipFill>
          <a:blip r:embed="rId2"/>
          <a:stretch>
            <a:fillRect/>
          </a:stretch>
        </p:blipFill>
        <p:spPr>
          <a:xfrm>
            <a:off x="838199" y="2014877"/>
            <a:ext cx="10429569" cy="1642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Knowledge 1</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7566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a:t>Answer sample question </a:t>
            </a:r>
            <a:r>
              <a:rPr lang="en-GB" dirty="0"/>
              <a:t>1</a:t>
            </a:r>
          </a:p>
        </p:txBody>
      </p:sp>
      <p:pic>
        <p:nvPicPr>
          <p:cNvPr id="3" name="Content Placeholder 2"/>
          <p:cNvPicPr>
            <a:picLocks noGrp="1" noChangeAspect="1"/>
          </p:cNvPicPr>
          <p:nvPr>
            <p:ph idx="1"/>
          </p:nvPr>
        </p:nvPicPr>
        <p:blipFill>
          <a:blip r:embed="rId2"/>
          <a:stretch>
            <a:fillRect/>
          </a:stretch>
        </p:blipFill>
        <p:spPr>
          <a:xfrm>
            <a:off x="2071687" y="1674472"/>
            <a:ext cx="8043367" cy="4508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5690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a:t>
            </a:r>
          </a:p>
        </p:txBody>
      </p:sp>
      <p:pic>
        <p:nvPicPr>
          <p:cNvPr id="4" name="Content Placeholder 3"/>
          <p:cNvPicPr>
            <a:picLocks noGrp="1" noChangeAspect="1"/>
          </p:cNvPicPr>
          <p:nvPr>
            <p:ph idx="1"/>
          </p:nvPr>
        </p:nvPicPr>
        <p:blipFill>
          <a:blip r:embed="rId2"/>
          <a:stretch>
            <a:fillRect/>
          </a:stretch>
        </p:blipFill>
        <p:spPr>
          <a:xfrm>
            <a:off x="555172" y="1535680"/>
            <a:ext cx="10972800" cy="4157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285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2</a:t>
            </a:r>
          </a:p>
        </p:txBody>
      </p:sp>
      <p:pic>
        <p:nvPicPr>
          <p:cNvPr id="4" name="Content Placeholder 3"/>
          <p:cNvPicPr>
            <a:picLocks noGrp="1" noChangeAspect="1"/>
          </p:cNvPicPr>
          <p:nvPr>
            <p:ph idx="1"/>
          </p:nvPr>
        </p:nvPicPr>
        <p:blipFill>
          <a:blip r:embed="rId2"/>
          <a:stretch>
            <a:fillRect/>
          </a:stretch>
        </p:blipFill>
        <p:spPr>
          <a:xfrm>
            <a:off x="838200" y="2064543"/>
            <a:ext cx="10515600" cy="1386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Knowledge 2</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2598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92594" cy="347119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Answer sample question 2</a:t>
            </a:r>
          </a:p>
        </p:txBody>
      </p:sp>
      <p:pic>
        <p:nvPicPr>
          <p:cNvPr id="3" name="Content Placeholder 2"/>
          <p:cNvPicPr>
            <a:picLocks noGrp="1" noChangeAspect="1"/>
          </p:cNvPicPr>
          <p:nvPr>
            <p:ph idx="1"/>
          </p:nvPr>
        </p:nvPicPr>
        <p:blipFill>
          <a:blip r:embed="rId2"/>
          <a:stretch>
            <a:fillRect/>
          </a:stretch>
        </p:blipFill>
        <p:spPr>
          <a:xfrm>
            <a:off x="2449547" y="263276"/>
            <a:ext cx="7639325" cy="6412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4270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1923" y="0"/>
            <a:ext cx="2261419" cy="3333539"/>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Answer sample question 2</a:t>
            </a:r>
          </a:p>
        </p:txBody>
      </p:sp>
      <p:pic>
        <p:nvPicPr>
          <p:cNvPr id="4" name="Picture 3"/>
          <p:cNvPicPr>
            <a:picLocks noChangeAspect="1"/>
          </p:cNvPicPr>
          <p:nvPr/>
        </p:nvPicPr>
        <p:blipFill>
          <a:blip r:embed="rId2"/>
          <a:stretch>
            <a:fillRect/>
          </a:stretch>
        </p:blipFill>
        <p:spPr>
          <a:xfrm>
            <a:off x="79250" y="96592"/>
            <a:ext cx="6340311" cy="4868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6049604" y="3493436"/>
            <a:ext cx="5900102" cy="2943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285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How to level sample </a:t>
            </a:r>
            <a:r>
              <a:rPr lang="en-GB">
                <a:solidFill>
                  <a:schemeClr val="bg1"/>
                </a:solidFill>
              </a:rPr>
              <a:t>question 2</a:t>
            </a:r>
            <a:endParaRPr lang="en-GB" dirty="0">
              <a:solidFill>
                <a:schemeClr val="bg1"/>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88650" y="1825625"/>
            <a:ext cx="501469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1800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3</a:t>
            </a:r>
          </a:p>
        </p:txBody>
      </p:sp>
      <p:pic>
        <p:nvPicPr>
          <p:cNvPr id="6" name="Content Placeholder 5">
            <a:extLst>
              <a:ext uri="{FF2B5EF4-FFF2-40B4-BE49-F238E27FC236}">
                <a16:creationId xmlns:a16="http://schemas.microsoft.com/office/drawing/2014/main" id="{930B69CF-954E-48E8-8945-1C09C9FC4DA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5540" y="1825625"/>
            <a:ext cx="954092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3107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48ED15-2D11-4139-89CD-3F901CA1ABE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44662" y="1884240"/>
            <a:ext cx="870267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a16="http://schemas.microsoft.com/office/drawing/2014/main" id="{75891C14-FE73-445D-B859-1C42C5B9550B}"/>
              </a:ext>
            </a:extLst>
          </p:cNvPr>
          <p:cNvSpPr>
            <a:spLocks noGrp="1"/>
          </p:cNvSpPr>
          <p:nvPr>
            <p:ph type="title"/>
          </p:nvPr>
        </p:nvSpPr>
        <p:spPr>
          <a:xfrm>
            <a:off x="838200" y="36512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3</a:t>
            </a:r>
          </a:p>
        </p:txBody>
      </p:sp>
    </p:spTree>
    <p:extLst>
      <p:ext uri="{BB962C8B-B14F-4D97-AF65-F5344CB8AC3E}">
        <p14:creationId xmlns:p14="http://schemas.microsoft.com/office/powerpoint/2010/main" val="3910850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3</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532" y="1255354"/>
            <a:ext cx="9082937" cy="5405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86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193" y="0"/>
            <a:ext cx="6225807" cy="717755"/>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 – match the words</a:t>
            </a:r>
          </a:p>
        </p:txBody>
      </p:sp>
      <p:grpSp>
        <p:nvGrpSpPr>
          <p:cNvPr id="4" name="Group 3"/>
          <p:cNvGrpSpPr/>
          <p:nvPr/>
        </p:nvGrpSpPr>
        <p:grpSpPr>
          <a:xfrm>
            <a:off x="1347563" y="2657800"/>
            <a:ext cx="8946443" cy="3850349"/>
            <a:chOff x="1298401" y="2205516"/>
            <a:chExt cx="8946443" cy="3850349"/>
          </a:xfrm>
        </p:grpSpPr>
        <p:sp>
          <p:nvSpPr>
            <p:cNvPr id="18" name="Right Arrow 17"/>
            <p:cNvSpPr/>
            <p:nvPr/>
          </p:nvSpPr>
          <p:spPr>
            <a:xfrm>
              <a:off x="4947147" y="2322871"/>
              <a:ext cx="861587" cy="6075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a:p>
          </p:txBody>
        </p:sp>
        <p:sp>
          <p:nvSpPr>
            <p:cNvPr id="19" name="Text Box 7"/>
            <p:cNvSpPr txBox="1"/>
            <p:nvPr/>
          </p:nvSpPr>
          <p:spPr>
            <a:xfrm>
              <a:off x="1298401" y="2209377"/>
              <a:ext cx="3376541" cy="7017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Text Box 11"/>
            <p:cNvSpPr txBox="1"/>
            <p:nvPr/>
          </p:nvSpPr>
          <p:spPr>
            <a:xfrm>
              <a:off x="6176645" y="2205516"/>
              <a:ext cx="4068199" cy="7641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ight Arrow 20"/>
            <p:cNvSpPr/>
            <p:nvPr/>
          </p:nvSpPr>
          <p:spPr>
            <a:xfrm>
              <a:off x="4947147" y="3369010"/>
              <a:ext cx="861587" cy="6075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a:p>
          </p:txBody>
        </p:sp>
        <p:sp>
          <p:nvSpPr>
            <p:cNvPr id="22" name="Text Box 7"/>
            <p:cNvSpPr txBox="1"/>
            <p:nvPr/>
          </p:nvSpPr>
          <p:spPr>
            <a:xfrm>
              <a:off x="1298401" y="3255516"/>
              <a:ext cx="3376541" cy="7017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 Box 11"/>
            <p:cNvSpPr txBox="1"/>
            <p:nvPr/>
          </p:nvSpPr>
          <p:spPr>
            <a:xfrm>
              <a:off x="6176645" y="3251655"/>
              <a:ext cx="4068199" cy="7641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4" name="Right Arrow 23"/>
            <p:cNvSpPr/>
            <p:nvPr/>
          </p:nvSpPr>
          <p:spPr>
            <a:xfrm>
              <a:off x="4947147" y="4395379"/>
              <a:ext cx="861587" cy="6075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a:p>
          </p:txBody>
        </p:sp>
        <p:sp>
          <p:nvSpPr>
            <p:cNvPr id="25" name="Text Box 7"/>
            <p:cNvSpPr txBox="1"/>
            <p:nvPr/>
          </p:nvSpPr>
          <p:spPr>
            <a:xfrm>
              <a:off x="1298401" y="4281885"/>
              <a:ext cx="3376541" cy="7017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6" name="Text Box 11"/>
            <p:cNvSpPr txBox="1"/>
            <p:nvPr/>
          </p:nvSpPr>
          <p:spPr>
            <a:xfrm>
              <a:off x="6176645" y="4278024"/>
              <a:ext cx="4068199" cy="7641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ight Arrow 26"/>
            <p:cNvSpPr/>
            <p:nvPr/>
          </p:nvSpPr>
          <p:spPr>
            <a:xfrm>
              <a:off x="4947147" y="5448351"/>
              <a:ext cx="861587" cy="6075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a:p>
          </p:txBody>
        </p:sp>
        <p:sp>
          <p:nvSpPr>
            <p:cNvPr id="28" name="Text Box 7"/>
            <p:cNvSpPr txBox="1"/>
            <p:nvPr/>
          </p:nvSpPr>
          <p:spPr>
            <a:xfrm>
              <a:off x="1298401" y="5334857"/>
              <a:ext cx="3376541" cy="7017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9" name="Text Box 11"/>
            <p:cNvSpPr txBox="1"/>
            <p:nvPr/>
          </p:nvSpPr>
          <p:spPr>
            <a:xfrm>
              <a:off x="6176645" y="5291667"/>
              <a:ext cx="4068199" cy="7641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5" name="TextBox 4"/>
          <p:cNvSpPr txBox="1"/>
          <p:nvPr/>
        </p:nvSpPr>
        <p:spPr>
          <a:xfrm>
            <a:off x="580104" y="924232"/>
            <a:ext cx="10985550" cy="1200329"/>
          </a:xfrm>
          <a:prstGeom prst="rect">
            <a:avLst/>
          </a:prstGeom>
          <a:noFill/>
        </p:spPr>
        <p:txBody>
          <a:bodyPr wrap="square" rtlCol="0">
            <a:spAutoFit/>
          </a:bodyPr>
          <a:lstStyle/>
          <a:p>
            <a:r>
              <a:rPr lang="en-GB" sz="2400" dirty="0">
                <a:latin typeface="Arial Rounded MT Bold" panose="020F0704030504030204" pitchFamily="34" charset="0"/>
              </a:rPr>
              <a:t>rising unemployment, rising inflation, reduction in demand, rising costs, rising unemployment, rising inflation, higher prices, greater availability of workers </a:t>
            </a:r>
          </a:p>
        </p:txBody>
      </p:sp>
    </p:spTree>
    <p:extLst>
      <p:ext uri="{BB962C8B-B14F-4D97-AF65-F5344CB8AC3E}">
        <p14:creationId xmlns:p14="http://schemas.microsoft.com/office/powerpoint/2010/main" val="4098309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3</a:t>
            </a:r>
          </a:p>
        </p:txBody>
      </p:sp>
      <p:pic>
        <p:nvPicPr>
          <p:cNvPr id="5" name="Content Placeholder 4"/>
          <p:cNvPicPr>
            <a:picLocks noGrp="1" noChangeAspect="1"/>
          </p:cNvPicPr>
          <p:nvPr>
            <p:ph idx="1"/>
          </p:nvPr>
        </p:nvPicPr>
        <p:blipFill>
          <a:blip r:embed="rId2"/>
          <a:stretch>
            <a:fillRect/>
          </a:stretch>
        </p:blipFill>
        <p:spPr>
          <a:xfrm>
            <a:off x="838200" y="2541511"/>
            <a:ext cx="10564188" cy="1381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Knowledge 2</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01258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Answer sample question 3</a:t>
            </a:r>
          </a:p>
        </p:txBody>
      </p:sp>
      <p:pic>
        <p:nvPicPr>
          <p:cNvPr id="5" name="Content Placeholder 4"/>
          <p:cNvPicPr>
            <a:picLocks noGrp="1" noChangeAspect="1"/>
          </p:cNvPicPr>
          <p:nvPr>
            <p:ph idx="1"/>
          </p:nvPr>
        </p:nvPicPr>
        <p:blipFill>
          <a:blip r:embed="rId2"/>
          <a:stretch>
            <a:fillRect/>
          </a:stretch>
        </p:blipFill>
        <p:spPr>
          <a:xfrm>
            <a:off x="609600" y="1610671"/>
            <a:ext cx="10478868" cy="4819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9141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37"/>
            <a:ext cx="2202426" cy="3146726"/>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Answer sample question 3</a:t>
            </a:r>
          </a:p>
        </p:txBody>
      </p:sp>
      <p:pic>
        <p:nvPicPr>
          <p:cNvPr id="3" name="Content Placeholder 2"/>
          <p:cNvPicPr>
            <a:picLocks noGrp="1" noChangeAspect="1"/>
          </p:cNvPicPr>
          <p:nvPr>
            <p:ph idx="1"/>
          </p:nvPr>
        </p:nvPicPr>
        <p:blipFill>
          <a:blip r:embed="rId2"/>
          <a:stretch>
            <a:fillRect/>
          </a:stretch>
        </p:blipFill>
        <p:spPr>
          <a:xfrm>
            <a:off x="2747641" y="194187"/>
            <a:ext cx="7120359" cy="6540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7395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Answer sample question 3</a:t>
            </a:r>
          </a:p>
        </p:txBody>
      </p:sp>
      <p:sp>
        <p:nvSpPr>
          <p:cNvPr id="4" name="Content Placeholder 3"/>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b="1" dirty="0"/>
              <a:t>Potential judgement:</a:t>
            </a:r>
          </a:p>
          <a:p>
            <a:r>
              <a:rPr lang="en-GB" dirty="0"/>
              <a:t>The unemployment rate is forecasted to increase from 4.8% to 6.5%, which may have a negative impact on the restaurant business because it is a luxury good and people may need to make economies. </a:t>
            </a:r>
          </a:p>
          <a:p>
            <a:r>
              <a:rPr lang="en-GB" dirty="0"/>
              <a:t>Rising unemployment may have a positive impact because of the greater availability of workers especially for </a:t>
            </a:r>
            <a:r>
              <a:rPr lang="en-GB" dirty="0" err="1"/>
              <a:t>Mumtaz’s</a:t>
            </a:r>
            <a:r>
              <a:rPr lang="en-GB" dirty="0"/>
              <a:t> new factory in Bradford </a:t>
            </a:r>
          </a:p>
          <a:p>
            <a:r>
              <a:rPr lang="en-GB" dirty="0"/>
              <a:t>The impact may be negative for the restaurants because demand is likely to be more income elastic but positive for ready meals. Overall impact on </a:t>
            </a:r>
            <a:r>
              <a:rPr lang="en-GB" dirty="0" err="1"/>
              <a:t>Mumtaz</a:t>
            </a:r>
            <a:r>
              <a:rPr lang="en-GB" dirty="0"/>
              <a:t> may depend upon which part of the business is bigger</a:t>
            </a:r>
          </a:p>
        </p:txBody>
      </p:sp>
    </p:spTree>
    <p:extLst>
      <p:ext uri="{BB962C8B-B14F-4D97-AF65-F5344CB8AC3E}">
        <p14:creationId xmlns:p14="http://schemas.microsoft.com/office/powerpoint/2010/main" val="350713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a:xfrm>
            <a:off x="838200" y="1825625"/>
            <a:ext cx="10515600" cy="480740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lvl="0" indent="-342900">
              <a:lnSpc>
                <a:spcPct val="100000"/>
              </a:lnSpc>
              <a:spcBef>
                <a:spcPct val="20000"/>
              </a:spcBef>
            </a:pPr>
            <a:r>
              <a:rPr lang="en-GB" sz="2400" b="1" dirty="0">
                <a:solidFill>
                  <a:prstClr val="black"/>
                </a:solidFill>
              </a:rPr>
              <a:t>Interest</a:t>
            </a:r>
            <a:r>
              <a:rPr lang="en-GB" sz="2400" dirty="0">
                <a:solidFill>
                  <a:prstClr val="black"/>
                </a:solidFill>
                <a:latin typeface="Accent SF" pitchFamily="2" charset="0"/>
              </a:rPr>
              <a:t> </a:t>
            </a:r>
            <a:r>
              <a:rPr lang="en-GB" sz="2400" b="1" dirty="0">
                <a:solidFill>
                  <a:prstClr val="black"/>
                </a:solidFill>
              </a:rPr>
              <a:t>rates;</a:t>
            </a:r>
            <a:r>
              <a:rPr lang="en-GB" sz="2400" dirty="0">
                <a:solidFill>
                  <a:prstClr val="black"/>
                </a:solidFill>
              </a:rPr>
              <a:t> cost of borrowing, the price of money</a:t>
            </a:r>
          </a:p>
          <a:p>
            <a:pPr marL="342900" lvl="0" indent="-342900">
              <a:lnSpc>
                <a:spcPct val="100000"/>
              </a:lnSpc>
              <a:spcBef>
                <a:spcPct val="20000"/>
              </a:spcBef>
            </a:pPr>
            <a:r>
              <a:rPr lang="en-GB" sz="2400" b="1" dirty="0">
                <a:solidFill>
                  <a:prstClr val="black"/>
                </a:solidFill>
              </a:rPr>
              <a:t>Inflation</a:t>
            </a:r>
            <a:r>
              <a:rPr lang="en-GB" sz="2400" dirty="0">
                <a:solidFill>
                  <a:prstClr val="black"/>
                </a:solidFill>
                <a:latin typeface="Ravie" pitchFamily="82" charset="0"/>
              </a:rPr>
              <a:t> </a:t>
            </a:r>
            <a:r>
              <a:rPr lang="en-GB" sz="2400" b="1" dirty="0">
                <a:solidFill>
                  <a:prstClr val="black"/>
                </a:solidFill>
              </a:rPr>
              <a:t>rates;</a:t>
            </a:r>
            <a:r>
              <a:rPr lang="en-GB" sz="2400" dirty="0">
                <a:solidFill>
                  <a:prstClr val="black"/>
                </a:solidFill>
              </a:rPr>
              <a:t> rise in cost of goods and services to buy (persistent increase in costs)</a:t>
            </a:r>
          </a:p>
          <a:p>
            <a:pPr marL="342900" lvl="0" indent="-342900">
              <a:lnSpc>
                <a:spcPct val="100000"/>
              </a:lnSpc>
              <a:spcBef>
                <a:spcPct val="20000"/>
              </a:spcBef>
            </a:pPr>
            <a:r>
              <a:rPr lang="en-GB" sz="2400" b="1" dirty="0">
                <a:solidFill>
                  <a:prstClr val="black"/>
                </a:solidFill>
              </a:rPr>
              <a:t>Unemployment</a:t>
            </a:r>
            <a:r>
              <a:rPr lang="en-GB" sz="2400" dirty="0">
                <a:solidFill>
                  <a:prstClr val="black"/>
                </a:solidFill>
                <a:latin typeface="Ravie" pitchFamily="82" charset="0"/>
              </a:rPr>
              <a:t> </a:t>
            </a:r>
            <a:r>
              <a:rPr lang="en-GB" sz="2400" b="1" dirty="0">
                <a:solidFill>
                  <a:prstClr val="black"/>
                </a:solidFill>
              </a:rPr>
              <a:t>rates;</a:t>
            </a:r>
            <a:r>
              <a:rPr lang="en-GB" sz="2400" dirty="0">
                <a:solidFill>
                  <a:prstClr val="black"/>
                </a:solidFill>
              </a:rPr>
              <a:t> rise in numbers of people not in employment</a:t>
            </a:r>
          </a:p>
          <a:p>
            <a:pPr marL="342900" lvl="0" indent="-342900">
              <a:lnSpc>
                <a:spcPct val="100000"/>
              </a:lnSpc>
              <a:spcBef>
                <a:spcPct val="20000"/>
              </a:spcBef>
            </a:pPr>
            <a:r>
              <a:rPr lang="en-GB" sz="2400" b="1" dirty="0">
                <a:solidFill>
                  <a:prstClr val="black"/>
                </a:solidFill>
              </a:rPr>
              <a:t>Tax;</a:t>
            </a:r>
            <a:r>
              <a:rPr lang="en-GB" sz="2400" dirty="0">
                <a:solidFill>
                  <a:prstClr val="black"/>
                </a:solidFill>
              </a:rPr>
              <a:t> monies demanded from the government so they have money to spend elsewhere like the NHS and on roads and education </a:t>
            </a:r>
          </a:p>
          <a:p>
            <a:pPr marL="342900" lvl="0" indent="-342900">
              <a:lnSpc>
                <a:spcPct val="100000"/>
              </a:lnSpc>
              <a:spcBef>
                <a:spcPct val="20000"/>
              </a:spcBef>
            </a:pPr>
            <a:r>
              <a:rPr lang="en-GB" sz="2400" b="1" dirty="0">
                <a:solidFill>
                  <a:prstClr val="black"/>
                </a:solidFill>
              </a:rPr>
              <a:t>Exchange</a:t>
            </a:r>
            <a:r>
              <a:rPr lang="en-GB" sz="2400" dirty="0">
                <a:solidFill>
                  <a:prstClr val="black"/>
                </a:solidFill>
                <a:latin typeface="Ravie" pitchFamily="82" charset="0"/>
              </a:rPr>
              <a:t> </a:t>
            </a:r>
            <a:r>
              <a:rPr lang="en-GB" sz="2400" b="1" dirty="0">
                <a:solidFill>
                  <a:prstClr val="black"/>
                </a:solidFill>
              </a:rPr>
              <a:t>rate;</a:t>
            </a:r>
            <a:r>
              <a:rPr lang="en-GB" sz="2400" dirty="0">
                <a:solidFill>
                  <a:prstClr val="black"/>
                </a:solidFill>
              </a:rPr>
              <a:t> the rate at which one currency can buy another £1 = $1.67</a:t>
            </a:r>
          </a:p>
          <a:p>
            <a:pPr marL="342900" lvl="0" indent="-342900">
              <a:lnSpc>
                <a:spcPct val="100000"/>
              </a:lnSpc>
              <a:spcBef>
                <a:spcPct val="20000"/>
              </a:spcBef>
            </a:pPr>
            <a:r>
              <a:rPr lang="en-GB" sz="2400" b="1" dirty="0">
                <a:solidFill>
                  <a:prstClr val="black"/>
                </a:solidFill>
              </a:rPr>
              <a:t>Boom</a:t>
            </a:r>
            <a:r>
              <a:rPr lang="en-GB" sz="2400" dirty="0">
                <a:solidFill>
                  <a:prstClr val="black"/>
                </a:solidFill>
              </a:rPr>
              <a:t>; period when an economy is growing strongly</a:t>
            </a:r>
          </a:p>
          <a:p>
            <a:pPr marL="342900" lvl="0" indent="-342900">
              <a:lnSpc>
                <a:spcPct val="100000"/>
              </a:lnSpc>
              <a:spcBef>
                <a:spcPct val="20000"/>
              </a:spcBef>
            </a:pPr>
            <a:r>
              <a:rPr lang="en-GB" sz="2400" b="1" dirty="0">
                <a:solidFill>
                  <a:prstClr val="black"/>
                </a:solidFill>
              </a:rPr>
              <a:t>Recession</a:t>
            </a:r>
            <a:r>
              <a:rPr lang="en-GB" sz="2400">
                <a:solidFill>
                  <a:prstClr val="black"/>
                </a:solidFill>
              </a:rPr>
              <a:t>; a </a:t>
            </a:r>
            <a:r>
              <a:rPr lang="en-GB" sz="2400" dirty="0">
                <a:solidFill>
                  <a:prstClr val="black"/>
                </a:solidFill>
              </a:rPr>
              <a:t>period when growth or output become negative (for two successive quarters 6 months)</a:t>
            </a:r>
          </a:p>
          <a:p>
            <a:pPr marL="342900" lvl="0" indent="-342900">
              <a:lnSpc>
                <a:spcPct val="100000"/>
              </a:lnSpc>
              <a:spcBef>
                <a:spcPct val="20000"/>
              </a:spcBef>
            </a:pPr>
            <a:r>
              <a:rPr lang="en-GB" sz="2400" b="1" dirty="0">
                <a:solidFill>
                  <a:prstClr val="black"/>
                </a:solidFill>
              </a:rPr>
              <a:t>Recovery</a:t>
            </a:r>
            <a:r>
              <a:rPr lang="en-GB" sz="2400" dirty="0">
                <a:solidFill>
                  <a:prstClr val="black"/>
                </a:solidFill>
              </a:rPr>
              <a:t>; when demand for goods and services starts to improve</a:t>
            </a:r>
          </a:p>
          <a:p>
            <a:pPr marL="342900" lvl="0" indent="-342900">
              <a:lnSpc>
                <a:spcPct val="100000"/>
              </a:lnSpc>
              <a:spcBef>
                <a:spcPct val="20000"/>
              </a:spcBef>
            </a:pPr>
            <a:r>
              <a:rPr lang="en-GB" sz="2400" b="1" dirty="0">
                <a:solidFill>
                  <a:prstClr val="black"/>
                </a:solidFill>
              </a:rPr>
              <a:t>Slump</a:t>
            </a:r>
            <a:r>
              <a:rPr lang="en-GB" sz="2400" dirty="0">
                <a:solidFill>
                  <a:prstClr val="black"/>
                </a:solidFill>
              </a:rPr>
              <a:t>;  a period where there is a particularly deep and long fall in output</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188884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chemeClr val="tx1"/>
                </a:solidFill>
              </a:rPr>
              <a:t>Definition: Economic influence</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Economic influence is when a business is affected in any way by economic factors e.g. inflation, exchange rates etc. </a:t>
            </a:r>
          </a:p>
        </p:txBody>
      </p:sp>
    </p:spTree>
    <p:extLst>
      <p:ext uri="{BB962C8B-B14F-4D97-AF65-F5344CB8AC3E}">
        <p14:creationId xmlns:p14="http://schemas.microsoft.com/office/powerpoint/2010/main" val="212933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The effect on businesses of changes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What is inflation?</a:t>
            </a:r>
          </a:p>
        </p:txBody>
      </p:sp>
      <p:sp>
        <p:nvSpPr>
          <p:cNvPr id="2" name="Content Placeholder 1"/>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Ever noticed that goods now are more expensive than when you were younger? This is inflation at work. </a:t>
            </a:r>
          </a:p>
          <a:p>
            <a:r>
              <a:rPr lang="en-GB" dirty="0"/>
              <a:t>The annual rate of inflation shows how much higher or lower prices are compared with the same month a year earlier. It indicates changes to our cost of living </a:t>
            </a:r>
          </a:p>
          <a:p>
            <a:r>
              <a:rPr lang="en-GB" dirty="0"/>
              <a:t>The inflation rate is the rise in the price of goods in the UK economy</a:t>
            </a:r>
          </a:p>
          <a:p>
            <a:r>
              <a:rPr lang="en-GB" dirty="0">
                <a:solidFill>
                  <a:srgbClr val="FF0000"/>
                </a:solidFill>
              </a:rPr>
              <a:t>What do you think deflation means?</a:t>
            </a:r>
          </a:p>
          <a:p>
            <a:endParaRPr lang="en-GB" dirty="0"/>
          </a:p>
        </p:txBody>
      </p:sp>
      <p:pic>
        <p:nvPicPr>
          <p:cNvPr id="8" name="Content Placeholder 7">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36645"/>
            <a:ext cx="5181600" cy="3129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49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CPI is the Consumer Price Index</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fontAlgn="base"/>
            <a:r>
              <a:rPr lang="en-GB" dirty="0"/>
              <a:t>CPI looks at the prices of hundreds of things we commonly spend money on, including bread, cinema tickets and pints of beer - and tracks how these prices have changed over time.</a:t>
            </a:r>
          </a:p>
          <a:p>
            <a:pPr fontAlgn="base"/>
            <a:r>
              <a:rPr lang="en-GB" dirty="0"/>
              <a:t>The inflation rates are expressed as percentages. If CPI is 3%, this means that on average, the price of products and services we buy is 3% higher than a year earlier.</a:t>
            </a:r>
          </a:p>
          <a:p>
            <a:pPr fontAlgn="base"/>
            <a:r>
              <a:rPr lang="en-GB" dirty="0">
                <a:solidFill>
                  <a:srgbClr val="FF0000"/>
                </a:solidFill>
              </a:rPr>
              <a:t>What is the rate of UK inflation today?</a:t>
            </a:r>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610149"/>
            <a:ext cx="5181600" cy="2586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7569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2519</Words>
  <Application>Microsoft Office PowerPoint</Application>
  <PresentationFormat>Widescreen</PresentationFormat>
  <Paragraphs>277</Paragraphs>
  <Slides>55</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Accent SF</vt:lpstr>
      <vt:lpstr>Arial</vt:lpstr>
      <vt:lpstr>Arial Black</vt:lpstr>
      <vt:lpstr>Arial Rounded MT Bold</vt:lpstr>
      <vt:lpstr>Calibri</vt:lpstr>
      <vt:lpstr>Calibri Light</vt:lpstr>
      <vt:lpstr>Ravie</vt:lpstr>
      <vt:lpstr>Times New Roman</vt:lpstr>
      <vt:lpstr>Office Theme</vt:lpstr>
      <vt:lpstr>3_Office Theme</vt:lpstr>
      <vt:lpstr>PowerPoint Presentation</vt:lpstr>
      <vt:lpstr>From Edexcel</vt:lpstr>
      <vt:lpstr>You will need a ruler and selection of colours</vt:lpstr>
      <vt:lpstr>Worksheet</vt:lpstr>
      <vt:lpstr>Starter – match the words</vt:lpstr>
      <vt:lpstr>Definition: Economic influence</vt:lpstr>
      <vt:lpstr>PowerPoint Presentation</vt:lpstr>
      <vt:lpstr>What is inflation?</vt:lpstr>
      <vt:lpstr>CPI is the Consumer Price Index</vt:lpstr>
      <vt:lpstr>Inflation measured by Consumer Price Index</vt:lpstr>
      <vt:lpstr>Suggested activity – basket discussion</vt:lpstr>
      <vt:lpstr>How is business affected by changes in inflation?</vt:lpstr>
      <vt:lpstr>What are exchange rates?</vt:lpstr>
      <vt:lpstr>Exchange rates - appreciation</vt:lpstr>
      <vt:lpstr>Exchange rates - depreciation</vt:lpstr>
      <vt:lpstr>SPICED</vt:lpstr>
      <vt:lpstr>How is business affected by changes in exchange rates?</vt:lpstr>
      <vt:lpstr>Interest rates and the Bank of England</vt:lpstr>
      <vt:lpstr>Interest rates – cost of borrowing</vt:lpstr>
      <vt:lpstr>How is business affected by changes in interest rates?</vt:lpstr>
      <vt:lpstr>What is taxation?</vt:lpstr>
      <vt:lpstr>How is business affected by changes in taxation?</vt:lpstr>
      <vt:lpstr>Taxation and VAT</vt:lpstr>
      <vt:lpstr>UK taxation for small businesses</vt:lpstr>
      <vt:lpstr>UK taxation for larger businesses</vt:lpstr>
      <vt:lpstr>UK taxation- excise duties</vt:lpstr>
      <vt:lpstr>What is government spending?</vt:lpstr>
      <vt:lpstr>How is business affected by changes in government spending?</vt:lpstr>
      <vt:lpstr>Draw a diagram – The Business Cycle</vt:lpstr>
      <vt:lpstr>The business cycle</vt:lpstr>
      <vt:lpstr>Boom</vt:lpstr>
      <vt:lpstr>Recession</vt:lpstr>
      <vt:lpstr>Slump</vt:lpstr>
      <vt:lpstr>Recovery</vt:lpstr>
      <vt:lpstr>PowerPoint Presentation</vt:lpstr>
      <vt:lpstr>Economic uncertainty</vt:lpstr>
      <vt:lpstr>Revision Videos</vt:lpstr>
      <vt:lpstr>Sample Edexcel A2 questions</vt:lpstr>
      <vt:lpstr>Case study for question 1</vt:lpstr>
      <vt:lpstr>Sample question 1</vt:lpstr>
      <vt:lpstr>Answer sample question 1</vt:lpstr>
      <vt:lpstr>Case study for question 2</vt:lpstr>
      <vt:lpstr>Sample question 2</vt:lpstr>
      <vt:lpstr>Answer sample question 2</vt:lpstr>
      <vt:lpstr>Answer sample question 2</vt:lpstr>
      <vt:lpstr>How to level sample question 2</vt:lpstr>
      <vt:lpstr>Case study for question 3</vt:lpstr>
      <vt:lpstr>Case study for question 3</vt:lpstr>
      <vt:lpstr>Case study for question 3</vt:lpstr>
      <vt:lpstr>Sample question 3</vt:lpstr>
      <vt:lpstr>Answer sample question 3</vt:lpstr>
      <vt:lpstr>Answer sample question 3</vt:lpstr>
      <vt:lpstr>Answer sample question 3</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116</cp:revision>
  <dcterms:created xsi:type="dcterms:W3CDTF">2017-05-29T18:04:54Z</dcterms:created>
  <dcterms:modified xsi:type="dcterms:W3CDTF">2019-11-10T15:58:30Z</dcterms:modified>
</cp:coreProperties>
</file>