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70"/>
  </p:notesMasterIdLst>
  <p:sldIdLst>
    <p:sldId id="256" r:id="rId3"/>
    <p:sldId id="345" r:id="rId4"/>
    <p:sldId id="258" r:id="rId5"/>
    <p:sldId id="351" r:id="rId6"/>
    <p:sldId id="282" r:id="rId7"/>
    <p:sldId id="265" r:id="rId8"/>
    <p:sldId id="281" r:id="rId9"/>
    <p:sldId id="283" r:id="rId10"/>
    <p:sldId id="355" r:id="rId11"/>
    <p:sldId id="285" r:id="rId12"/>
    <p:sldId id="286" r:id="rId13"/>
    <p:sldId id="280" r:id="rId14"/>
    <p:sldId id="269" r:id="rId15"/>
    <p:sldId id="346" r:id="rId16"/>
    <p:sldId id="287" r:id="rId17"/>
    <p:sldId id="290" r:id="rId18"/>
    <p:sldId id="288" r:id="rId19"/>
    <p:sldId id="291" r:id="rId20"/>
    <p:sldId id="292" r:id="rId21"/>
    <p:sldId id="294" r:id="rId22"/>
    <p:sldId id="293" r:id="rId23"/>
    <p:sldId id="296" r:id="rId24"/>
    <p:sldId id="295" r:id="rId25"/>
    <p:sldId id="297" r:id="rId26"/>
    <p:sldId id="300" r:id="rId27"/>
    <p:sldId id="301" r:id="rId28"/>
    <p:sldId id="302" r:id="rId29"/>
    <p:sldId id="354" r:id="rId30"/>
    <p:sldId id="298" r:id="rId31"/>
    <p:sldId id="353" r:id="rId32"/>
    <p:sldId id="309" r:id="rId33"/>
    <p:sldId id="310" r:id="rId34"/>
    <p:sldId id="270" r:id="rId35"/>
    <p:sldId id="305" r:id="rId36"/>
    <p:sldId id="306" r:id="rId37"/>
    <p:sldId id="307" r:id="rId38"/>
    <p:sldId id="271" r:id="rId39"/>
    <p:sldId id="311" r:id="rId40"/>
    <p:sldId id="312" r:id="rId41"/>
    <p:sldId id="314" r:id="rId42"/>
    <p:sldId id="313" r:id="rId43"/>
    <p:sldId id="272" r:id="rId44"/>
    <p:sldId id="304" r:id="rId45"/>
    <p:sldId id="335" r:id="rId46"/>
    <p:sldId id="336" r:id="rId47"/>
    <p:sldId id="317" r:id="rId48"/>
    <p:sldId id="318" r:id="rId49"/>
    <p:sldId id="319" r:id="rId50"/>
    <p:sldId id="320" r:id="rId51"/>
    <p:sldId id="352" r:id="rId52"/>
    <p:sldId id="323" r:id="rId53"/>
    <p:sldId id="331" r:id="rId54"/>
    <p:sldId id="332" r:id="rId55"/>
    <p:sldId id="326" r:id="rId56"/>
    <p:sldId id="334" r:id="rId57"/>
    <p:sldId id="333" r:id="rId58"/>
    <p:sldId id="338" r:id="rId59"/>
    <p:sldId id="339" r:id="rId60"/>
    <p:sldId id="347" r:id="rId61"/>
    <p:sldId id="348" r:id="rId62"/>
    <p:sldId id="349" r:id="rId63"/>
    <p:sldId id="350" r:id="rId64"/>
    <p:sldId id="357" r:id="rId65"/>
    <p:sldId id="358" r:id="rId66"/>
    <p:sldId id="359" r:id="rId67"/>
    <p:sldId id="263" r:id="rId68"/>
    <p:sldId id="344"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8222" autoAdjust="0"/>
    <p:restoredTop sz="84064" autoAdjust="0"/>
  </p:normalViewPr>
  <p:slideViewPr>
    <p:cSldViewPr snapToGrid="0">
      <p:cViewPr varScale="1">
        <p:scale>
          <a:sx n="87" d="100"/>
          <a:sy n="87" d="100"/>
        </p:scale>
        <p:origin x="738" y="90"/>
      </p:cViewPr>
      <p:guideLst/>
    </p:cSldViewPr>
  </p:slideViewPr>
  <p:notesTextViewPr>
    <p:cViewPr>
      <p:scale>
        <a:sx n="1" d="1"/>
        <a:sy n="1" d="1"/>
      </p:scale>
      <p:origin x="0" y="0"/>
    </p:cViewPr>
  </p:notesTextViewPr>
  <p:sorterViewPr>
    <p:cViewPr>
      <p:scale>
        <a:sx n="20" d="100"/>
        <a:sy n="2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DDF2D-05C4-4A88-9551-1014C7760738}" type="datetimeFigureOut">
              <a:rPr lang="en-GB" smtClean="0"/>
              <a:t>10/11/2019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3E492-2BE1-47F6-A827-2A173C8BE478}" type="slidenum">
              <a:rPr lang="en-GB" smtClean="0"/>
              <a:t>‹#›</a:t>
            </a:fld>
            <a:endParaRPr lang="en-GB"/>
          </a:p>
        </p:txBody>
      </p:sp>
    </p:spTree>
    <p:extLst>
      <p:ext uri="{BB962C8B-B14F-4D97-AF65-F5344CB8AC3E}">
        <p14:creationId xmlns:p14="http://schemas.microsoft.com/office/powerpoint/2010/main" val="2227024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From wiki: http://en.wikipedia.org/wiki/Ford_Model_T</a:t>
            </a:r>
          </a:p>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5</a:t>
            </a:fld>
            <a:endParaRPr lang="en-GB"/>
          </a:p>
        </p:txBody>
      </p:sp>
    </p:spTree>
    <p:extLst>
      <p:ext uri="{BB962C8B-B14F-4D97-AF65-F5344CB8AC3E}">
        <p14:creationId xmlns:p14="http://schemas.microsoft.com/office/powerpoint/2010/main" val="3668109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27</a:t>
            </a:fld>
            <a:endParaRPr lang="en-GB"/>
          </a:p>
        </p:txBody>
      </p:sp>
    </p:spTree>
    <p:extLst>
      <p:ext uri="{BB962C8B-B14F-4D97-AF65-F5344CB8AC3E}">
        <p14:creationId xmlns:p14="http://schemas.microsoft.com/office/powerpoint/2010/main" val="888481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Link takes you to sample reports which are free to download, but you will need to invent an e-mail</a:t>
            </a:r>
            <a:r>
              <a:rPr lang="en-GB" baseline="0" dirty="0" smtClean="0"/>
              <a:t> to get to them. </a:t>
            </a:r>
            <a:endParaRPr lang="en-GB" dirty="0"/>
          </a:p>
        </p:txBody>
      </p:sp>
      <p:sp>
        <p:nvSpPr>
          <p:cNvPr id="4" name="Slide Number Placeholder 3"/>
          <p:cNvSpPr>
            <a:spLocks noGrp="1"/>
          </p:cNvSpPr>
          <p:nvPr>
            <p:ph type="sldNum" sz="quarter" idx="10"/>
          </p:nvPr>
        </p:nvSpPr>
        <p:spPr/>
        <p:txBody>
          <a:bodyPr/>
          <a:lstStyle/>
          <a:p>
            <a:pPr defTabSz="964783">
              <a:defRPr/>
            </a:pPr>
            <a:fld id="{B9C90063-EDED-4FEB-A8BE-07982188BE44}" type="slidenum">
              <a:rPr lang="en-GB">
                <a:solidFill>
                  <a:prstClr val="black"/>
                </a:solidFill>
                <a:latin typeface="Calibri"/>
              </a:rPr>
              <a:pPr defTabSz="964783">
                <a:defRPr/>
              </a:pPr>
              <a:t>28</a:t>
            </a:fld>
            <a:endParaRPr lang="en-GB">
              <a:solidFill>
                <a:prstClr val="black"/>
              </a:solidFill>
              <a:latin typeface="Calibri"/>
            </a:endParaRPr>
          </a:p>
        </p:txBody>
      </p:sp>
    </p:spTree>
    <p:extLst>
      <p:ext uri="{BB962C8B-B14F-4D97-AF65-F5344CB8AC3E}">
        <p14:creationId xmlns:p14="http://schemas.microsoft.com/office/powerpoint/2010/main" val="4223455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33</a:t>
            </a:fld>
            <a:endParaRPr lang="en-GB"/>
          </a:p>
        </p:txBody>
      </p:sp>
    </p:spTree>
    <p:extLst>
      <p:ext uri="{BB962C8B-B14F-4D97-AF65-F5344CB8AC3E}">
        <p14:creationId xmlns:p14="http://schemas.microsoft.com/office/powerpoint/2010/main" val="3420680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37</a:t>
            </a:fld>
            <a:endParaRPr lang="en-GB"/>
          </a:p>
        </p:txBody>
      </p:sp>
    </p:spTree>
    <p:extLst>
      <p:ext uri="{BB962C8B-B14F-4D97-AF65-F5344CB8AC3E}">
        <p14:creationId xmlns:p14="http://schemas.microsoft.com/office/powerpoint/2010/main" val="401164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42</a:t>
            </a:fld>
            <a:endParaRPr lang="en-GB"/>
          </a:p>
        </p:txBody>
      </p:sp>
    </p:spTree>
    <p:extLst>
      <p:ext uri="{BB962C8B-B14F-4D97-AF65-F5344CB8AC3E}">
        <p14:creationId xmlns:p14="http://schemas.microsoft.com/office/powerpoint/2010/main" val="295488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USA, Germany,</a:t>
            </a:r>
            <a:r>
              <a:rPr lang="en-GB" baseline="0" dirty="0" smtClean="0"/>
              <a:t> Italy, UK (Scotland), Austria, Switzerland, Russia, Finland, Iceland and so on..</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44</a:t>
            </a:fld>
            <a:endParaRPr lang="en-GB"/>
          </a:p>
        </p:txBody>
      </p:sp>
    </p:spTree>
    <p:extLst>
      <p:ext uri="{BB962C8B-B14F-4D97-AF65-F5344CB8AC3E}">
        <p14:creationId xmlns:p14="http://schemas.microsoft.com/office/powerpoint/2010/main" val="587563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Disposable</a:t>
            </a:r>
            <a:r>
              <a:rPr lang="en-GB" baseline="0" dirty="0" smtClean="0"/>
              <a:t> income is what is left after all the bills have been paid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E0FA13-C5D8-4596-AB62-99BDC362977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7441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Answer because at different ages you want different cereals, to satisfy the needs of customers in different segments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E0FA13-C5D8-4596-AB62-99BDC362977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2635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was no suitable A2  question on this topic so I have borrowed an Edexcel AS question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349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760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6</a:t>
            </a:fld>
            <a:endParaRPr lang="en-GB"/>
          </a:p>
        </p:txBody>
      </p:sp>
    </p:spTree>
    <p:extLst>
      <p:ext uri="{BB962C8B-B14F-4D97-AF65-F5344CB8AC3E}">
        <p14:creationId xmlns:p14="http://schemas.microsoft.com/office/powerpoint/2010/main" val="4129644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113E492-2BE1-47F6-A827-2A173C8BE478}" type="slidenum">
              <a:rPr lang="en-GB" smtClean="0"/>
              <a:t>66</a:t>
            </a:fld>
            <a:endParaRPr lang="en-GB"/>
          </a:p>
        </p:txBody>
      </p:sp>
    </p:spTree>
    <p:extLst>
      <p:ext uri="{BB962C8B-B14F-4D97-AF65-F5344CB8AC3E}">
        <p14:creationId xmlns:p14="http://schemas.microsoft.com/office/powerpoint/2010/main" val="1109910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8</a:t>
            </a:fld>
            <a:endParaRPr lang="en-GB"/>
          </a:p>
        </p:txBody>
      </p:sp>
    </p:spTree>
    <p:extLst>
      <p:ext uri="{BB962C8B-B14F-4D97-AF65-F5344CB8AC3E}">
        <p14:creationId xmlns:p14="http://schemas.microsoft.com/office/powerpoint/2010/main" val="4241047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April 2016 “Chosen by you” began to be phased out</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11</a:t>
            </a:fld>
            <a:endParaRPr lang="en-GB"/>
          </a:p>
        </p:txBody>
      </p:sp>
    </p:spTree>
    <p:extLst>
      <p:ext uri="{BB962C8B-B14F-4D97-AF65-F5344CB8AC3E}">
        <p14:creationId xmlns:p14="http://schemas.microsoft.com/office/powerpoint/2010/main" val="2915051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13</a:t>
            </a:fld>
            <a:endParaRPr lang="en-GB"/>
          </a:p>
        </p:txBody>
      </p:sp>
    </p:spTree>
    <p:extLst>
      <p:ext uri="{BB962C8B-B14F-4D97-AF65-F5344CB8AC3E}">
        <p14:creationId xmlns:p14="http://schemas.microsoft.com/office/powerpoint/2010/main" val="1561918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Can include amongst this list feedback from websites.  For example when taking out car insurance after</a:t>
            </a:r>
            <a:r>
              <a:rPr lang="en-GB" baseline="0" dirty="0" smtClean="0"/>
              <a:t> you have spoken to an operative they will text you a short survey on how you rated the service.  The operative if they get 10/10 receives a scratch card where they can win prizes so its worth them being extra nice to customers on the phone.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90063-EDED-4FEB-A8BE-07982188BE4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7471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Adapted from http://www.businessdictionary.com/definition/test-marketing.html</a:t>
            </a:r>
          </a:p>
          <a:p>
            <a:pPr marL="171450" indent="-171450">
              <a:buFont typeface="Arial" panose="020B0604020202020204" pitchFamily="34" charset="0"/>
              <a:buChar char="•"/>
            </a:pPr>
            <a:endParaRPr lang="en-GB" baseline="0" dirty="0" smtClean="0"/>
          </a:p>
          <a:p>
            <a:r>
              <a:rPr lang="en-GB" dirty="0" smtClean="0">
                <a:latin typeface="Arial Black" panose="020B0A04020102020204" pitchFamily="34" charset="0"/>
              </a:rPr>
              <a:t>Often one location will be given product version A</a:t>
            </a:r>
          </a:p>
          <a:p>
            <a:r>
              <a:rPr lang="en-GB" dirty="0" smtClean="0">
                <a:latin typeface="Arial Black" panose="020B0A04020102020204" pitchFamily="34" charset="0"/>
              </a:rPr>
              <a:t>And another location will get product version B</a:t>
            </a:r>
          </a:p>
          <a:p>
            <a:r>
              <a:rPr lang="en-GB" dirty="0" smtClean="0">
                <a:latin typeface="Arial Black" panose="020B0A04020102020204" pitchFamily="34" charset="0"/>
              </a:rPr>
              <a:t>Comparisons and conclusions can then be made as to which version should be launched across the UK</a:t>
            </a:r>
          </a:p>
          <a:p>
            <a:pPr marL="171450" indent="-171450">
              <a:buFont typeface="Arial" panose="020B0604020202020204" pitchFamily="34" charset="0"/>
              <a:buChar char="•"/>
            </a:pPr>
            <a:endParaRPr lang="en-GB"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519BF-C2E1-43C3-B71D-733BF1807FA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3014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24</a:t>
            </a:fld>
            <a:endParaRPr lang="en-GB"/>
          </a:p>
        </p:txBody>
      </p:sp>
    </p:spTree>
    <p:extLst>
      <p:ext uri="{BB962C8B-B14F-4D97-AF65-F5344CB8AC3E}">
        <p14:creationId xmlns:p14="http://schemas.microsoft.com/office/powerpoint/2010/main" val="2546537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90063-EDED-4FEB-A8BE-07982188BE4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6663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10/11/2019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58773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10/11/2019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690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10/11/2019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930740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6534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2606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3528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66455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0155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8774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8367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7632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10/11/2019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584518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5809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6332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7098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C1EECA-D644-4F04-882C-CE601AE152BD}" type="datetimeFigureOut">
              <a:rPr lang="en-GB" smtClean="0"/>
              <a:t>10/11/2019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977863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0C1EECA-D644-4F04-882C-CE601AE152BD}" type="datetimeFigureOut">
              <a:rPr lang="en-GB" smtClean="0"/>
              <a:t>10/11/2019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288045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0C1EECA-D644-4F04-882C-CE601AE152BD}" type="datetimeFigureOut">
              <a:rPr lang="en-GB" smtClean="0"/>
              <a:t>10/11/2019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1065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0C1EECA-D644-4F04-882C-CE601AE152BD}" type="datetimeFigureOut">
              <a:rPr lang="en-GB" smtClean="0"/>
              <a:t>10/11/2019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528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1EECA-D644-4F04-882C-CE601AE152BD}" type="datetimeFigureOut">
              <a:rPr lang="en-GB" smtClean="0"/>
              <a:t>10/11/2019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9297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10/11/2019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48899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10/11/2019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57275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1EECA-D644-4F04-882C-CE601AE152BD}" type="datetimeFigureOut">
              <a:rPr lang="en-GB" smtClean="0"/>
              <a:t>10/11/2019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1AFFD-E431-4945-8358-AC8F848F815E}" type="slidenum">
              <a:rPr lang="en-GB" smtClean="0"/>
              <a:t>‹#›</a:t>
            </a:fld>
            <a:endParaRPr lang="en-GB"/>
          </a:p>
        </p:txBody>
      </p:sp>
    </p:spTree>
    <p:extLst>
      <p:ext uri="{BB962C8B-B14F-4D97-AF65-F5344CB8AC3E}">
        <p14:creationId xmlns:p14="http://schemas.microsoft.com/office/powerpoint/2010/main" val="3656642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790391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audi.co.uk/explore-models/audi-car-configurator.html"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configurator.audi.co.uk/controller?next=carline-page&amp;mandant=accx-uk"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9JeROQZ8sXs"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cloudways.com/blog/trending-products-to-sell/" TargetMode="Externa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v.uk/government/organisations/department-for-business-energy-and-industrial-strategy" TargetMode="External"/><Relationship Id="rId2" Type="http://schemas.openxmlformats.org/officeDocument/2006/relationships/hyperlink" Target="http://www.ons.gov.uk/ons/taxonomy/index.html?nscl=Business+and+Energy" TargetMode="Externa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hyperlink" Target="https://www.thegrocer.co.uk/"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hyperlink" Target="http://store.mintel.com/sample-reports/"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echotalk.org/index.php" TargetMode="Externa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youtube.com/watch?v=SjhoRz7awFM" TargetMode="Externa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youtube.com/watch?v=B96LC_aFRFY" TargetMode="Externa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42.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hyperlink" Target="https://trends24.in/united-kingdom/~cloud" TargetMode="External"/><Relationship Id="rId2" Type="http://schemas.openxmlformats.org/officeDocument/2006/relationships/image" Target="../media/image43.PNG"/><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mini.co.uk/en_GB/home/range/mini-convertible.htm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www.bbc.co.uk/news/uk-40047816" TargetMode="Externa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hyperlink" Target="http://www.bbc.co.uk/news/uk-35861444"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my.morrisons.com/more/" TargetMode="Externa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hyperlink" Target="https://www.experian.co.uk/"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apple.com/uk/ipad-pro/?afid=p238|s0w75KfkP-dc_mtid_187079nc38483_pcrid_342915389916_&amp;cid=aos-uk-kwgo-ipad--slid--bran-apple+ipad+pro-e-product-"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4102780"/>
            <a:ext cx="9144000" cy="2536559"/>
          </a:xfrm>
        </p:spPr>
        <p:txBody>
          <a:bodyPr>
            <a:normAutofit fontScale="32500" lnSpcReduction="20000"/>
          </a:bodyPr>
          <a:lstStyle/>
          <a:p>
            <a:r>
              <a:rPr lang="en-GB" sz="11000" b="1" dirty="0" smtClean="0">
                <a:solidFill>
                  <a:srgbClr val="0070C0"/>
                </a:solidFill>
              </a:rPr>
              <a:t>Edexcel A2 Business</a:t>
            </a:r>
          </a:p>
          <a:p>
            <a:endParaRPr lang="en-GB" sz="4000" dirty="0" smtClean="0"/>
          </a:p>
          <a:p>
            <a:endParaRPr lang="en-GB" sz="4000" dirty="0" smtClean="0"/>
          </a:p>
          <a:p>
            <a:r>
              <a:rPr lang="en-GB" sz="9800" dirty="0" smtClean="0"/>
              <a:t>1.1.2 Market Research</a:t>
            </a:r>
            <a:endParaRPr lang="en-GB" sz="4000" dirty="0"/>
          </a:p>
          <a:p>
            <a:endParaRPr lang="en-GB" sz="4000" dirty="0" smtClean="0"/>
          </a:p>
          <a:p>
            <a:r>
              <a:rPr lang="en-GB" sz="11200" dirty="0" smtClean="0"/>
              <a:t>Revisionstation</a:t>
            </a:r>
            <a:endParaRPr lang="en-GB" sz="4000" dirty="0"/>
          </a:p>
        </p:txBody>
      </p:sp>
      <p:pic>
        <p:nvPicPr>
          <p:cNvPr id="6" name="Picture 5"/>
          <p:cNvPicPr>
            <a:picLocks noChangeAspect="1"/>
          </p:cNvPicPr>
          <p:nvPr/>
        </p:nvPicPr>
        <p:blipFill>
          <a:blip r:embed="rId2"/>
          <a:stretch>
            <a:fillRect/>
          </a:stretch>
        </p:blipFill>
        <p:spPr>
          <a:xfrm>
            <a:off x="0" y="0"/>
            <a:ext cx="12192000" cy="3822700"/>
          </a:xfrm>
          <a:prstGeom prst="rect">
            <a:avLst/>
          </a:prstGeom>
        </p:spPr>
      </p:pic>
      <p:sp>
        <p:nvSpPr>
          <p:cNvPr id="7" name="Rectangle 6"/>
          <p:cNvSpPr/>
          <p:nvPr/>
        </p:nvSpPr>
        <p:spPr>
          <a:xfrm>
            <a:off x="0"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117496"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7269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0628"/>
            <a:ext cx="10515600" cy="1325563"/>
          </a:xfrm>
        </p:spPr>
        <p:style>
          <a:lnRef idx="2">
            <a:schemeClr val="accent5">
              <a:shade val="50000"/>
            </a:schemeClr>
          </a:lnRef>
          <a:fillRef idx="1">
            <a:schemeClr val="accent5"/>
          </a:fillRef>
          <a:effectRef idx="0">
            <a:schemeClr val="accent5"/>
          </a:effectRef>
          <a:fontRef idx="minor">
            <a:schemeClr val="lt1"/>
          </a:fontRef>
        </p:style>
        <p:txBody>
          <a:bodyPr/>
          <a:lstStyle/>
          <a:p>
            <a:pPr algn="l"/>
            <a:r>
              <a:rPr lang="en-GB" dirty="0" smtClean="0"/>
              <a:t>Market orientation - defined</a:t>
            </a:r>
            <a:endParaRPr lang="en-GB" dirty="0"/>
          </a:p>
        </p:txBody>
      </p:sp>
      <p:sp>
        <p:nvSpPr>
          <p:cNvPr id="3" name="Content Placeholder 2"/>
          <p:cNvSpPr>
            <a:spLocks noGrp="1"/>
          </p:cNvSpPr>
          <p:nvPr>
            <p:ph idx="1"/>
          </p:nvPr>
        </p:nvSpPr>
        <p:spPr>
          <a:xfrm>
            <a:off x="609600" y="1600201"/>
            <a:ext cx="4982344" cy="5094513"/>
          </a:xfrm>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smtClean="0"/>
              <a:t>The consumer is the most important factor when providing products for the market, </a:t>
            </a:r>
            <a:r>
              <a:rPr lang="en-GB" dirty="0"/>
              <a:t>the business </a:t>
            </a:r>
            <a:r>
              <a:rPr lang="en-GB" dirty="0" smtClean="0"/>
              <a:t>has a sensitivity to customers requirements</a:t>
            </a:r>
          </a:p>
          <a:p>
            <a:pPr marL="0" indent="0">
              <a:buNone/>
            </a:pPr>
            <a:endParaRPr lang="en-GB" dirty="0" smtClean="0"/>
          </a:p>
          <a:p>
            <a:r>
              <a:rPr lang="en-GB" dirty="0" smtClean="0"/>
              <a:t>A </a:t>
            </a:r>
            <a:r>
              <a:rPr lang="en-GB" dirty="0"/>
              <a:t>m</a:t>
            </a:r>
            <a:r>
              <a:rPr lang="en-GB" dirty="0" smtClean="0"/>
              <a:t>arket orientated business will focus on the needs of the consumer e.g. the customer can choose the colour of their new car, it doesn’t have to be black anymore</a:t>
            </a:r>
            <a:endParaRPr lang="en-GB"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16961" y="1600200"/>
            <a:ext cx="5005784" cy="5094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9551618" y="3121696"/>
            <a:ext cx="2592288" cy="1584176"/>
          </a:xfrm>
          <a:prstGeom prst="roundRect">
            <a:avLst/>
          </a:prstGeom>
          <a:solidFill>
            <a:srgbClr val="C00000"/>
          </a:solidFill>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schemeClr val="bg1"/>
                </a:solidFill>
                <a:latin typeface="Arial Black" panose="020B0A04020102020204" pitchFamily="34" charset="0"/>
                <a:hlinkClick r:id="rId3"/>
              </a:rPr>
              <a:t>Customise</a:t>
            </a:r>
            <a:r>
              <a:rPr lang="en-GB" dirty="0">
                <a:solidFill>
                  <a:schemeClr val="bg1"/>
                </a:solidFill>
                <a:latin typeface="Arial Black" panose="020B0A04020102020204" pitchFamily="34" charset="0"/>
                <a:hlinkClick r:id="rId4"/>
              </a:rPr>
              <a:t> </a:t>
            </a:r>
            <a:r>
              <a:rPr lang="en-GB" dirty="0">
                <a:solidFill>
                  <a:schemeClr val="bg1"/>
                </a:solidFill>
                <a:latin typeface="Arial Black" panose="020B0A04020102020204" pitchFamily="34" charset="0"/>
              </a:rPr>
              <a:t>your Audi car, any engine, any colour, any trim</a:t>
            </a:r>
          </a:p>
        </p:txBody>
      </p:sp>
    </p:spTree>
    <p:extLst>
      <p:ext uri="{BB962C8B-B14F-4D97-AF65-F5344CB8AC3E}">
        <p14:creationId xmlns:p14="http://schemas.microsoft.com/office/powerpoint/2010/main" val="2479547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8275"/>
            <a:ext cx="10515600" cy="1325563"/>
          </a:xfrm>
        </p:spPr>
        <p:style>
          <a:lnRef idx="2">
            <a:schemeClr val="accent5">
              <a:shade val="50000"/>
            </a:schemeClr>
          </a:lnRef>
          <a:fillRef idx="1">
            <a:schemeClr val="accent5"/>
          </a:fillRef>
          <a:effectRef idx="0">
            <a:schemeClr val="accent5"/>
          </a:effectRef>
          <a:fontRef idx="minor">
            <a:schemeClr val="lt1"/>
          </a:fontRef>
        </p:style>
        <p:txBody>
          <a:bodyPr/>
          <a:lstStyle/>
          <a:p>
            <a:pPr algn="l"/>
            <a:r>
              <a:rPr lang="en-GB" dirty="0" smtClean="0"/>
              <a:t>Market orientation example</a:t>
            </a:r>
            <a:endParaRPr lang="en-GB" dirty="0"/>
          </a:p>
        </p:txBody>
      </p:sp>
      <p:pic>
        <p:nvPicPr>
          <p:cNvPr id="8" name="Content Placeholder 7">
            <a:hlinkClick r:id="rId3"/>
          </p:cNvPr>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838200" y="1858968"/>
            <a:ext cx="5181600" cy="4284651"/>
          </a:xfrm>
          <a:prstGeom prst="rect">
            <a:avLst/>
          </a:prstGeom>
        </p:spPr>
      </p:pic>
      <p:sp>
        <p:nvSpPr>
          <p:cNvPr id="5" name="Content Placeholder 4"/>
          <p:cNvSpPr>
            <a:spLocks noGrp="1"/>
          </p:cNvSpPr>
          <p:nvPr>
            <p:ph sz="half" idx="2"/>
          </p:nvPr>
        </p:nvSpPr>
        <p:spPr>
          <a:xfrm>
            <a:off x="6197600" y="1600201"/>
            <a:ext cx="5156200" cy="5040085"/>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b="1" dirty="0" smtClean="0"/>
              <a:t>ASDA – Chosen by you range</a:t>
            </a:r>
            <a:r>
              <a:rPr lang="en-GB" b="1" dirty="0"/>
              <a:t> </a:t>
            </a:r>
            <a:endParaRPr lang="en-GB" b="1" dirty="0" smtClean="0"/>
          </a:p>
          <a:p>
            <a:r>
              <a:rPr lang="en-GB" dirty="0" smtClean="0"/>
              <a:t>Each </a:t>
            </a:r>
            <a:r>
              <a:rPr lang="en-GB" dirty="0"/>
              <a:t>Chosen By You product was tested by a minimum of 50 consumers in a single </a:t>
            </a:r>
            <a:r>
              <a:rPr lang="en-GB" dirty="0" smtClean="0"/>
              <a:t>location</a:t>
            </a:r>
          </a:p>
          <a:p>
            <a:r>
              <a:rPr lang="en-GB" dirty="0"/>
              <a:t>The Chosen By You range is made up of more than 3,500 own brand food products, 500 of which are entirely new and another 1,000 of which have been reformulated. </a:t>
            </a:r>
            <a:endParaRPr lang="en-GB" dirty="0" smtClean="0"/>
          </a:p>
          <a:p>
            <a:r>
              <a:rPr lang="en-GB" dirty="0" smtClean="0"/>
              <a:t>Together </a:t>
            </a:r>
            <a:r>
              <a:rPr lang="en-GB" dirty="0"/>
              <a:t>they account for between £8-9bn worth of annual sales – so not only is this the most significant food development at Asda – it is the single largest own label re-launch ever in UK retailing history.</a:t>
            </a:r>
          </a:p>
        </p:txBody>
      </p:sp>
      <p:sp>
        <p:nvSpPr>
          <p:cNvPr id="6" name="AutoShape 2" descr="Image result for chosen by you asda"/>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410127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smtClean="0"/>
              <a:t>Suggested activity - market or product orientated you decide</a:t>
            </a:r>
            <a:endParaRPr lang="en-GB" dirty="0"/>
          </a:p>
        </p:txBody>
      </p:sp>
      <p:pic>
        <p:nvPicPr>
          <p:cNvPr id="8" name="Content Placeholder 7"/>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838200" y="2177446"/>
            <a:ext cx="5181600" cy="3647696"/>
          </a:xfrm>
          <a:prstGeom prst="rect">
            <a:avLst/>
          </a:prstGeom>
        </p:spPr>
      </p:pic>
      <p:pic>
        <p:nvPicPr>
          <p:cNvPr id="7" name="Content Placeholder 6"/>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368562" y="2177447"/>
            <a:ext cx="4138725" cy="3647696"/>
          </a:xfrm>
          <a:prstGeom prst="rect">
            <a:avLst/>
          </a:prstGeom>
        </p:spPr>
      </p:pic>
    </p:spTree>
    <p:extLst>
      <p:ext uri="{BB962C8B-B14F-4D97-AF65-F5344CB8AC3E}">
        <p14:creationId xmlns:p14="http://schemas.microsoft.com/office/powerpoint/2010/main" val="1622209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fontScale="77500" lnSpcReduction="20000"/>
          </a:bodyPr>
          <a:lstStyle/>
          <a:p>
            <a:pPr>
              <a:lnSpc>
                <a:spcPct val="110000"/>
              </a:lnSpc>
            </a:pPr>
            <a:r>
              <a:rPr lang="en-GB" sz="6600" b="1" dirty="0">
                <a:solidFill>
                  <a:srgbClr val="0070C0"/>
                </a:solidFill>
              </a:rPr>
              <a:t>Primary and secondary market research data</a:t>
            </a:r>
          </a:p>
          <a:p>
            <a:endParaRPr lang="en-GB" sz="6600" b="1" dirty="0" smtClean="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3512457"/>
          </a:xfrm>
          <a:prstGeom prst="rect">
            <a:avLst/>
          </a:prstGeom>
        </p:spPr>
      </p:pic>
    </p:spTree>
    <p:extLst>
      <p:ext uri="{BB962C8B-B14F-4D97-AF65-F5344CB8AC3E}">
        <p14:creationId xmlns:p14="http://schemas.microsoft.com/office/powerpoint/2010/main" val="1844882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46653" y="30003"/>
            <a:ext cx="10515600"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latin typeface="+mj-lt"/>
              </a:rPr>
              <a:t>Effective market research will help a business to:</a:t>
            </a:r>
          </a:p>
        </p:txBody>
      </p:sp>
      <p:sp>
        <p:nvSpPr>
          <p:cNvPr id="7" name="Hexagon 6"/>
          <p:cNvSpPr/>
          <p:nvPr/>
        </p:nvSpPr>
        <p:spPr>
          <a:xfrm>
            <a:off x="4316777" y="1696277"/>
            <a:ext cx="3549838" cy="2409289"/>
          </a:xfrm>
          <a:prstGeom prst="hexagon">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5750" indent="-285750">
              <a:buFont typeface="Wingdings" panose="05000000000000000000" pitchFamily="2" charset="2"/>
              <a:buChar char="q"/>
            </a:pPr>
            <a:r>
              <a:rPr lang="en-GB" dirty="0">
                <a:latin typeface="Arial Rounded MT Bold" panose="020F0704030504030204" pitchFamily="34" charset="0"/>
              </a:rPr>
              <a:t>Understand consumer behaviour e.g. Dominos Pizza found that they sell more products when its raining</a:t>
            </a:r>
          </a:p>
        </p:txBody>
      </p:sp>
      <p:sp>
        <p:nvSpPr>
          <p:cNvPr id="8" name="Hexagon 7"/>
          <p:cNvSpPr/>
          <p:nvPr/>
        </p:nvSpPr>
        <p:spPr>
          <a:xfrm>
            <a:off x="2490536" y="4105567"/>
            <a:ext cx="3549838" cy="2409289"/>
          </a:xfrm>
          <a:prstGeom prst="hexagon">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5750" indent="-285750">
              <a:buFont typeface="Wingdings" panose="05000000000000000000" pitchFamily="2" charset="2"/>
              <a:buChar char="q"/>
            </a:pPr>
            <a:r>
              <a:rPr lang="en-GB" sz="2000" dirty="0">
                <a:latin typeface="Arial Rounded MT Bold" panose="020F0704030504030204" pitchFamily="34" charset="0"/>
              </a:rPr>
              <a:t>Understand how much consumers will pay for a product (pricing)</a:t>
            </a:r>
          </a:p>
        </p:txBody>
      </p:sp>
      <p:sp>
        <p:nvSpPr>
          <p:cNvPr id="9" name="Hexagon 8"/>
          <p:cNvSpPr/>
          <p:nvPr/>
        </p:nvSpPr>
        <p:spPr>
          <a:xfrm>
            <a:off x="6040374" y="4068310"/>
            <a:ext cx="3549838" cy="2409289"/>
          </a:xfrm>
          <a:prstGeom prst="hexagon">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5750" indent="-285750">
              <a:buFont typeface="Wingdings" panose="05000000000000000000" pitchFamily="2" charset="2"/>
              <a:buChar char="q"/>
            </a:pPr>
            <a:r>
              <a:rPr lang="en-GB" sz="2000" dirty="0">
                <a:latin typeface="Arial Rounded MT Bold" panose="020F0704030504030204" pitchFamily="34" charset="0"/>
              </a:rPr>
              <a:t>Identify potential competitors (strategy</a:t>
            </a:r>
            <a:r>
              <a:rPr lang="en-GB" dirty="0"/>
              <a:t>)</a:t>
            </a:r>
          </a:p>
        </p:txBody>
      </p:sp>
      <p:sp>
        <p:nvSpPr>
          <p:cNvPr id="10" name="Hexagon 9"/>
          <p:cNvSpPr/>
          <p:nvPr/>
        </p:nvSpPr>
        <p:spPr>
          <a:xfrm>
            <a:off x="7917937" y="1677515"/>
            <a:ext cx="3549838" cy="2409289"/>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5750" indent="-285750">
              <a:buFont typeface="Wingdings" panose="05000000000000000000" pitchFamily="2" charset="2"/>
              <a:buChar char="q"/>
            </a:pPr>
            <a:r>
              <a:rPr lang="en-GB" sz="2000" dirty="0">
                <a:latin typeface="Arial Rounded MT Bold" panose="020F0704030504030204" pitchFamily="34" charset="0"/>
              </a:rPr>
              <a:t>Quantify potential consumer demand for a product (forecast sales)</a:t>
            </a:r>
          </a:p>
        </p:txBody>
      </p:sp>
      <p:sp>
        <p:nvSpPr>
          <p:cNvPr id="11" name="Hexagon 10"/>
          <p:cNvSpPr/>
          <p:nvPr/>
        </p:nvSpPr>
        <p:spPr>
          <a:xfrm>
            <a:off x="715617" y="1696278"/>
            <a:ext cx="3549838" cy="240928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5750" indent="-285750">
              <a:buFont typeface="Wingdings" panose="05000000000000000000" pitchFamily="2" charset="2"/>
              <a:buChar char="q"/>
            </a:pPr>
            <a:r>
              <a:rPr lang="en-GB" sz="2800" dirty="0">
                <a:latin typeface="Arial Rounded MT Bold" panose="020F0704030504030204" pitchFamily="34" charset="0"/>
                <a:cs typeface="Angsana New" panose="02020603050405020304" pitchFamily="18" charset="-34"/>
              </a:rPr>
              <a:t>Reduce risk</a:t>
            </a:r>
          </a:p>
        </p:txBody>
      </p:sp>
    </p:spTree>
    <p:extLst>
      <p:ext uri="{BB962C8B-B14F-4D97-AF65-F5344CB8AC3E}">
        <p14:creationId xmlns:p14="http://schemas.microsoft.com/office/powerpoint/2010/main" val="1641142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smtClean="0"/>
              <a:t>Benefits to a business of researching their market</a:t>
            </a:r>
            <a:endParaRPr lang="en-GB" dirty="0"/>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smtClean="0"/>
              <a:t>For business decision making, carrying out market research reduces risks and costs of making poor decisions</a:t>
            </a:r>
          </a:p>
          <a:p>
            <a:r>
              <a:rPr lang="en-GB" dirty="0" smtClean="0"/>
              <a:t>To develop a marketing plan based on data gathered about the marketing mix – the 4Ps (e.g. where the best place to sell is to reach the target audience)</a:t>
            </a:r>
          </a:p>
          <a:p>
            <a:r>
              <a:rPr lang="en-GB" dirty="0" smtClean="0"/>
              <a:t>To help the business to react to and prepare for changes in the market</a:t>
            </a:r>
          </a:p>
          <a:p>
            <a:r>
              <a:rPr lang="en-GB" dirty="0" smtClean="0"/>
              <a:t>To help the business to become </a:t>
            </a:r>
            <a:r>
              <a:rPr lang="en-GB" dirty="0" smtClean="0">
                <a:latin typeface="Arial Black" panose="020B0A04020102020204" pitchFamily="34" charset="0"/>
              </a:rPr>
              <a:t>market orientated</a:t>
            </a:r>
            <a:endParaRPr lang="en-GB" dirty="0">
              <a:latin typeface="Arial Black" panose="020B0A04020102020204" pitchFamily="34" charset="0"/>
            </a:endParaRPr>
          </a:p>
        </p:txBody>
      </p:sp>
      <p:pic>
        <p:nvPicPr>
          <p:cNvPr id="7" name="Content Placeholder 6"/>
          <p:cNvPicPr>
            <a:picLocks noGrp="1" noChangeAspect="1"/>
          </p:cNvPicPr>
          <p:nvPr>
            <p:ph sz="half" idx="2"/>
          </p:nvPr>
        </p:nvPicPr>
        <p:blipFill>
          <a:blip r:embed="rId2"/>
          <a:stretch>
            <a:fillRect/>
          </a:stretch>
        </p:blipFill>
        <p:spPr>
          <a:xfrm>
            <a:off x="7049325" y="1825625"/>
            <a:ext cx="3287527" cy="3837531"/>
          </a:xfrm>
          <a:prstGeom prst="rect">
            <a:avLst/>
          </a:prstGeom>
        </p:spPr>
      </p:pic>
      <p:sp>
        <p:nvSpPr>
          <p:cNvPr id="4" name="AutoShape 2" descr="Image result for fidget spinner"/>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TextBox 7"/>
          <p:cNvSpPr txBox="1"/>
          <p:nvPr/>
        </p:nvSpPr>
        <p:spPr>
          <a:xfrm>
            <a:off x="6497053" y="5727032"/>
            <a:ext cx="4856747" cy="954107"/>
          </a:xfrm>
          <a:prstGeom prst="rect">
            <a:avLst/>
          </a:prstGeom>
          <a:solidFill>
            <a:srgbClr val="C00000"/>
          </a:solidFill>
        </p:spPr>
        <p:txBody>
          <a:bodyPr wrap="square" rtlCol="0">
            <a:spAutoFit/>
          </a:bodyPr>
          <a:lstStyle/>
          <a:p>
            <a:r>
              <a:rPr lang="en-GB" sz="2800" dirty="0" smtClean="0">
                <a:solidFill>
                  <a:schemeClr val="bg1"/>
                </a:solidFill>
                <a:latin typeface="Arial Rounded MT Bold" panose="020F0704030504030204" pitchFamily="34" charset="0"/>
              </a:rPr>
              <a:t>Have a look at the 26 must wanted products </a:t>
            </a:r>
            <a:r>
              <a:rPr lang="en-GB" sz="2800" dirty="0" smtClean="0">
                <a:solidFill>
                  <a:schemeClr val="bg1"/>
                </a:solidFill>
                <a:latin typeface="Arial Rounded MT Bold" panose="020F0704030504030204" pitchFamily="34" charset="0"/>
                <a:hlinkClick r:id="rId3"/>
              </a:rPr>
              <a:t>HERE</a:t>
            </a:r>
            <a:endParaRPr lang="en-GB" sz="2800"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2881332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smtClean="0">
                <a:solidFill>
                  <a:schemeClr val="tx1"/>
                </a:solidFill>
              </a:rPr>
              <a:t>Definition: Primary market research</a:t>
            </a:r>
            <a:endParaRPr lang="en-GB" dirty="0">
              <a:solidFill>
                <a:schemeClr val="tx1"/>
              </a:solidFill>
            </a:endParaRPr>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a:bodyPr>
          <a:lstStyle/>
          <a:p>
            <a:r>
              <a:rPr lang="en-GB" sz="3200" dirty="0" smtClean="0"/>
              <a:t>Primary research is collecting data first hand</a:t>
            </a:r>
          </a:p>
          <a:p>
            <a:r>
              <a:rPr lang="en-GB" sz="3200" dirty="0" smtClean="0"/>
              <a:t>This means NEW data is gathered for the benefit of the business</a:t>
            </a:r>
          </a:p>
          <a:p>
            <a:r>
              <a:rPr lang="en-GB" sz="3200" dirty="0" smtClean="0"/>
              <a:t>This data will be </a:t>
            </a:r>
            <a:r>
              <a:rPr lang="en-GB" sz="3200" b="1" dirty="0" smtClean="0"/>
              <a:t>specific</a:t>
            </a:r>
            <a:r>
              <a:rPr lang="en-GB" sz="3200" dirty="0" smtClean="0"/>
              <a:t> to the needs of the business</a:t>
            </a:r>
          </a:p>
        </p:txBody>
      </p:sp>
    </p:spTree>
    <p:extLst>
      <p:ext uri="{BB962C8B-B14F-4D97-AF65-F5344CB8AC3E}">
        <p14:creationId xmlns:p14="http://schemas.microsoft.com/office/powerpoint/2010/main" val="3299466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pPr algn="l"/>
            <a:r>
              <a:rPr lang="en-GB" dirty="0" smtClean="0"/>
              <a:t>What is a primary research?</a:t>
            </a:r>
            <a:endParaRPr lang="en-GB" dirty="0"/>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smtClean="0"/>
              <a:t>Primary research is new / original data gathered by the researcher </a:t>
            </a:r>
          </a:p>
          <a:p>
            <a:r>
              <a:rPr lang="en-GB" dirty="0" smtClean="0"/>
              <a:t>The information does not yet exist, so it could not be found on the Internet, the business website or anywhere else</a:t>
            </a:r>
          </a:p>
          <a:p>
            <a:r>
              <a:rPr lang="en-GB" dirty="0" smtClean="0"/>
              <a:t>This is brand new data which the business will gather about their product or service</a:t>
            </a:r>
          </a:p>
          <a:p>
            <a:r>
              <a:rPr lang="en-GB" dirty="0" smtClean="0"/>
              <a:t>They will use this data to make </a:t>
            </a:r>
            <a:r>
              <a:rPr lang="en-GB" b="1" dirty="0" smtClean="0"/>
              <a:t>specific</a:t>
            </a:r>
            <a:r>
              <a:rPr lang="en-GB" dirty="0" smtClean="0"/>
              <a:t> decisions about the business; perhaps a new product or a new market</a:t>
            </a:r>
          </a:p>
        </p:txBody>
      </p:sp>
      <p:pic>
        <p:nvPicPr>
          <p:cNvPr id="5" name="Content Placeholder 4"/>
          <p:cNvPicPr>
            <a:picLocks noGrp="1" noChangeAspect="1"/>
          </p:cNvPicPr>
          <p:nvPr>
            <p:ph sz="half" idx="2"/>
          </p:nvPr>
        </p:nvPicPr>
        <p:blipFill>
          <a:blip r:embed="rId2"/>
          <a:stretch>
            <a:fillRect/>
          </a:stretch>
        </p:blipFill>
        <p:spPr>
          <a:xfrm>
            <a:off x="6840108" y="1743410"/>
            <a:ext cx="4012698" cy="3542857"/>
          </a:xfrm>
          <a:prstGeom prst="rect">
            <a:avLst/>
          </a:prstGeom>
        </p:spPr>
      </p:pic>
      <p:sp>
        <p:nvSpPr>
          <p:cNvPr id="6" name="TextBox 5"/>
          <p:cNvSpPr txBox="1"/>
          <p:nvPr/>
        </p:nvSpPr>
        <p:spPr>
          <a:xfrm>
            <a:off x="6172201" y="5294641"/>
            <a:ext cx="5181600" cy="923330"/>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GB" dirty="0" smtClean="0">
                <a:latin typeface="Arial Black" panose="020B0A04020102020204" pitchFamily="34" charset="0"/>
              </a:rPr>
              <a:t>Primary research – asking a customer’s opinion, have you ever participated in a survey or questionnaire?</a:t>
            </a:r>
            <a:endParaRPr lang="en-GB" dirty="0">
              <a:latin typeface="Arial Black" panose="020B0A04020102020204" pitchFamily="34" charset="0"/>
            </a:endParaRPr>
          </a:p>
        </p:txBody>
      </p:sp>
    </p:spTree>
    <p:extLst>
      <p:ext uri="{BB962C8B-B14F-4D97-AF65-F5344CB8AC3E}">
        <p14:creationId xmlns:p14="http://schemas.microsoft.com/office/powerpoint/2010/main" val="3688903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Primary research methods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3340871"/>
              </p:ext>
            </p:extLst>
          </p:nvPr>
        </p:nvGraphicFramePr>
        <p:xfrm>
          <a:off x="838200" y="1825625"/>
          <a:ext cx="10515600" cy="4846320"/>
        </p:xfrm>
        <a:graphic>
          <a:graphicData uri="http://schemas.openxmlformats.org/drawingml/2006/table">
            <a:tbl>
              <a:tblPr firstRow="1" bandRow="1">
                <a:tableStyleId>{5940675A-B579-460E-94D1-54222C63F5DA}</a:tableStyleId>
              </a:tblPr>
              <a:tblGrid>
                <a:gridCol w="2872409">
                  <a:extLst>
                    <a:ext uri="{9D8B030D-6E8A-4147-A177-3AD203B41FA5}">
                      <a16:colId xmlns:a16="http://schemas.microsoft.com/office/drawing/2014/main" val="20000"/>
                    </a:ext>
                  </a:extLst>
                </a:gridCol>
                <a:gridCol w="7643191">
                  <a:extLst>
                    <a:ext uri="{9D8B030D-6E8A-4147-A177-3AD203B41FA5}">
                      <a16:colId xmlns:a16="http://schemas.microsoft.com/office/drawing/2014/main" val="20001"/>
                    </a:ext>
                  </a:extLst>
                </a:gridCol>
              </a:tblGrid>
              <a:tr h="1000702">
                <a:tc>
                  <a:txBody>
                    <a:bodyPr/>
                    <a:lstStyle/>
                    <a:p>
                      <a:r>
                        <a:rPr lang="en-GB" sz="2400" dirty="0" smtClean="0">
                          <a:latin typeface="Arial Rounded MT Bold" panose="020F0704030504030204" pitchFamily="34" charset="0"/>
                        </a:rPr>
                        <a:t>Questionnaires</a:t>
                      </a:r>
                      <a:r>
                        <a:rPr lang="en-GB" sz="2400" baseline="0" dirty="0" smtClean="0">
                          <a:latin typeface="Arial Rounded MT Bold" panose="020F0704030504030204" pitchFamily="34" charset="0"/>
                        </a:rPr>
                        <a:t> (surveys)</a:t>
                      </a:r>
                      <a:endParaRPr lang="en-GB" sz="2400" dirty="0">
                        <a:latin typeface="Arial Rounded MT Bold" panose="020F0704030504030204" pitchFamily="34" charset="0"/>
                      </a:endParaRPr>
                    </a:p>
                  </a:txBody>
                  <a:tcPr marL="87630" marR="87630"/>
                </a:tc>
                <a:tc>
                  <a:txBody>
                    <a:bodyPr/>
                    <a:lstStyle/>
                    <a:p>
                      <a:endParaRPr lang="en-GB" dirty="0" smtClean="0"/>
                    </a:p>
                    <a:p>
                      <a:endParaRPr lang="en-GB" dirty="0" smtClean="0"/>
                    </a:p>
                    <a:p>
                      <a:endParaRPr lang="en-GB" dirty="0" smtClean="0"/>
                    </a:p>
                    <a:p>
                      <a:endParaRPr lang="en-GB" dirty="0"/>
                    </a:p>
                  </a:txBody>
                  <a:tcPr marL="87630" marR="87630"/>
                </a:tc>
                <a:extLst>
                  <a:ext uri="{0D108BD9-81ED-4DB2-BD59-A6C34878D82A}">
                    <a16:rowId xmlns:a16="http://schemas.microsoft.com/office/drawing/2014/main" val="10000"/>
                  </a:ext>
                </a:extLst>
              </a:tr>
              <a:tr h="370840">
                <a:tc>
                  <a:txBody>
                    <a:bodyPr/>
                    <a:lstStyle/>
                    <a:p>
                      <a:r>
                        <a:rPr lang="en-GB" sz="2400" dirty="0" smtClean="0">
                          <a:latin typeface="Arial Rounded MT Bold" panose="020F0704030504030204" pitchFamily="34" charset="0"/>
                        </a:rPr>
                        <a:t>Observation</a:t>
                      </a:r>
                      <a:endParaRPr lang="en-GB" sz="2400" dirty="0">
                        <a:latin typeface="Arial Rounded MT Bold" panose="020F0704030504030204" pitchFamily="34" charset="0"/>
                      </a:endParaRPr>
                    </a:p>
                  </a:txBody>
                  <a:tcPr marL="87630" marR="87630"/>
                </a:tc>
                <a:tc>
                  <a:txBody>
                    <a:bodyPr/>
                    <a:lstStyle/>
                    <a:p>
                      <a:endParaRPr lang="en-GB" dirty="0" smtClean="0"/>
                    </a:p>
                    <a:p>
                      <a:endParaRPr lang="en-GB" dirty="0" smtClean="0"/>
                    </a:p>
                    <a:p>
                      <a:endParaRPr lang="en-GB" dirty="0"/>
                    </a:p>
                  </a:txBody>
                  <a:tcPr marL="87630" marR="87630"/>
                </a:tc>
                <a:extLst>
                  <a:ext uri="{0D108BD9-81ED-4DB2-BD59-A6C34878D82A}">
                    <a16:rowId xmlns:a16="http://schemas.microsoft.com/office/drawing/2014/main" val="10001"/>
                  </a:ext>
                </a:extLst>
              </a:tr>
              <a:tr h="370840">
                <a:tc>
                  <a:txBody>
                    <a:bodyPr/>
                    <a:lstStyle/>
                    <a:p>
                      <a:r>
                        <a:rPr lang="en-GB" sz="2400" dirty="0" smtClean="0">
                          <a:latin typeface="Arial Rounded MT Bold" panose="020F0704030504030204" pitchFamily="34" charset="0"/>
                        </a:rPr>
                        <a:t>Customer</a:t>
                      </a:r>
                      <a:r>
                        <a:rPr lang="en-GB" sz="2400" baseline="0" dirty="0" smtClean="0">
                          <a:latin typeface="Arial Rounded MT Bold" panose="020F0704030504030204" pitchFamily="34" charset="0"/>
                        </a:rPr>
                        <a:t> interviews</a:t>
                      </a:r>
                      <a:endParaRPr lang="en-GB" sz="2400" dirty="0">
                        <a:latin typeface="Arial Rounded MT Bold" panose="020F0704030504030204" pitchFamily="34" charset="0"/>
                      </a:endParaRPr>
                    </a:p>
                  </a:txBody>
                  <a:tcPr marL="87630" marR="87630"/>
                </a:tc>
                <a:tc>
                  <a:txBody>
                    <a:bodyPr/>
                    <a:lstStyle/>
                    <a:p>
                      <a:endParaRPr lang="en-GB" dirty="0" smtClean="0"/>
                    </a:p>
                    <a:p>
                      <a:endParaRPr lang="en-GB" dirty="0" smtClean="0"/>
                    </a:p>
                    <a:p>
                      <a:endParaRPr lang="en-GB" dirty="0"/>
                    </a:p>
                  </a:txBody>
                  <a:tcPr marL="87630" marR="87630"/>
                </a:tc>
                <a:extLst>
                  <a:ext uri="{0D108BD9-81ED-4DB2-BD59-A6C34878D82A}">
                    <a16:rowId xmlns:a16="http://schemas.microsoft.com/office/drawing/2014/main" val="10002"/>
                  </a:ext>
                </a:extLst>
              </a:tr>
              <a:tr h="370840">
                <a:tc>
                  <a:txBody>
                    <a:bodyPr/>
                    <a:lstStyle/>
                    <a:p>
                      <a:r>
                        <a:rPr lang="en-GB" sz="2400" dirty="0" smtClean="0">
                          <a:latin typeface="Arial Rounded MT Bold" panose="020F0704030504030204" pitchFamily="34" charset="0"/>
                        </a:rPr>
                        <a:t>Test Marketing</a:t>
                      </a:r>
                      <a:endParaRPr lang="en-GB" sz="2400" dirty="0">
                        <a:latin typeface="Arial Rounded MT Bold" panose="020F0704030504030204" pitchFamily="34" charset="0"/>
                      </a:endParaRPr>
                    </a:p>
                  </a:txBody>
                  <a:tcPr marL="87630" marR="87630"/>
                </a:tc>
                <a:tc>
                  <a:txBody>
                    <a:bodyPr/>
                    <a:lstStyle/>
                    <a:p>
                      <a:endParaRPr lang="en-GB" dirty="0" smtClean="0"/>
                    </a:p>
                    <a:p>
                      <a:endParaRPr lang="en-GB" dirty="0" smtClean="0"/>
                    </a:p>
                    <a:p>
                      <a:endParaRPr lang="en-GB" dirty="0"/>
                    </a:p>
                  </a:txBody>
                  <a:tcPr marL="87630" marR="87630"/>
                </a:tc>
                <a:extLst>
                  <a:ext uri="{0D108BD9-81ED-4DB2-BD59-A6C34878D82A}">
                    <a16:rowId xmlns:a16="http://schemas.microsoft.com/office/drawing/2014/main" val="10004"/>
                  </a:ext>
                </a:extLst>
              </a:tr>
              <a:tr h="370840">
                <a:tc>
                  <a:txBody>
                    <a:bodyPr/>
                    <a:lstStyle/>
                    <a:p>
                      <a:r>
                        <a:rPr lang="en-GB" sz="2400" dirty="0" smtClean="0">
                          <a:latin typeface="Arial Rounded MT Bold" panose="020F0704030504030204" pitchFamily="34" charset="0"/>
                        </a:rPr>
                        <a:t>Focus groups</a:t>
                      </a:r>
                      <a:endParaRPr lang="en-GB" sz="2400" dirty="0">
                        <a:latin typeface="Arial Rounded MT Bold" panose="020F0704030504030204" pitchFamily="34" charset="0"/>
                      </a:endParaRPr>
                    </a:p>
                  </a:txBody>
                  <a:tcPr marL="87630" marR="87630"/>
                </a:tc>
                <a:tc>
                  <a:txBody>
                    <a:bodyPr/>
                    <a:lstStyle/>
                    <a:p>
                      <a:endParaRPr lang="en-GB" dirty="0" smtClean="0"/>
                    </a:p>
                    <a:p>
                      <a:endParaRPr lang="en-GB" dirty="0" smtClean="0"/>
                    </a:p>
                    <a:p>
                      <a:endParaRPr lang="en-GB" dirty="0"/>
                    </a:p>
                  </a:txBody>
                  <a:tcPr marL="87630" marR="8763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21036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b="1" dirty="0" smtClean="0"/>
              <a:t>Primary research - Survey</a:t>
            </a:r>
            <a:endParaRPr lang="en-GB" b="1" dirty="0"/>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a:bodyPr>
          <a:lstStyle/>
          <a:p>
            <a:r>
              <a:rPr lang="en-GB" dirty="0" smtClean="0"/>
              <a:t>Primary research may also include a  survey of customers who use the business. Work out what questions you want to ask first</a:t>
            </a:r>
            <a:endParaRPr lang="en-GB" dirty="0"/>
          </a:p>
          <a:p>
            <a:r>
              <a:rPr lang="en-GB" dirty="0" smtClean="0"/>
              <a:t>A business can gather quantitative (numbers) and qualitative data in this method</a:t>
            </a:r>
          </a:p>
          <a:p>
            <a:r>
              <a:rPr lang="en-GB" dirty="0" smtClean="0"/>
              <a:t>It can also be used to measure customer satisfaction – giving the business a clear idea of where to improve</a:t>
            </a:r>
          </a:p>
        </p:txBody>
      </p:sp>
      <p:sp>
        <p:nvSpPr>
          <p:cNvPr id="4" name="Content Placeholder 3"/>
          <p:cNvSpPr>
            <a:spLocks noGrp="1"/>
          </p:cNvSpPr>
          <p:nvPr>
            <p:ph sz="half" idx="2"/>
          </p:nvPr>
        </p:nvSpPr>
        <p:spPr/>
        <p:txBody>
          <a:bodyPr/>
          <a:lstStyle/>
          <a:p>
            <a:endParaRPr lang="en-GB"/>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10450" y="3806825"/>
            <a:ext cx="3943350"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2200" y="1690688"/>
            <a:ext cx="3943350"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1912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lstStyle/>
          <a:p>
            <a:r>
              <a:rPr lang="en-GB" dirty="0" smtClean="0"/>
              <a:t>Worksheet</a:t>
            </a:r>
            <a:endParaRPr lang="en-GB" dirty="0"/>
          </a:p>
        </p:txBody>
      </p:sp>
      <p:pic>
        <p:nvPicPr>
          <p:cNvPr id="5" name="Content Placeholder 4"/>
          <p:cNvPicPr>
            <a:picLocks noGrp="1" noChangeAspect="1"/>
          </p:cNvPicPr>
          <p:nvPr>
            <p:ph idx="1"/>
          </p:nvPr>
        </p:nvPicPr>
        <p:blipFill>
          <a:blip r:embed="rId2"/>
          <a:stretch>
            <a:fillRect/>
          </a:stretch>
        </p:blipFill>
        <p:spPr>
          <a:xfrm>
            <a:off x="838200" y="2086769"/>
            <a:ext cx="10515600" cy="3829050"/>
          </a:xfrm>
          <a:prstGeom prst="rect">
            <a:avLst/>
          </a:prstGeom>
        </p:spPr>
      </p:pic>
    </p:spTree>
    <p:extLst>
      <p:ext uri="{BB962C8B-B14F-4D97-AF65-F5344CB8AC3E}">
        <p14:creationId xmlns:p14="http://schemas.microsoft.com/office/powerpoint/2010/main" val="2117451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smtClean="0">
                <a:solidFill>
                  <a:schemeClr val="bg1"/>
                </a:solidFill>
                <a:ea typeface="+mn-ea"/>
                <a:cs typeface="+mn-cs"/>
              </a:rPr>
              <a:t>Primary research - Observation</a:t>
            </a:r>
            <a:endParaRPr lang="en-GB" dirty="0">
              <a:solidFill>
                <a:schemeClr val="bg1"/>
              </a:solidFill>
              <a:ea typeface="+mn-ea"/>
              <a:cs typeface="+mn-cs"/>
            </a:endParaRP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a:bodyPr>
          <a:lstStyle/>
          <a:p>
            <a:r>
              <a:rPr lang="en-GB" dirty="0" smtClean="0"/>
              <a:t>A business may choose to gather data from observation of buyer behaviour </a:t>
            </a:r>
          </a:p>
          <a:p>
            <a:pPr lvl="1"/>
            <a:r>
              <a:rPr lang="en-GB" dirty="0" smtClean="0"/>
              <a:t>Do customers shop alone or in groups?</a:t>
            </a:r>
          </a:p>
          <a:p>
            <a:pPr lvl="1"/>
            <a:r>
              <a:rPr lang="en-GB" dirty="0" smtClean="0"/>
              <a:t>Do customers notice carefully placed promotions?</a:t>
            </a:r>
          </a:p>
          <a:p>
            <a:pPr lvl="1"/>
            <a:r>
              <a:rPr lang="en-GB" dirty="0" smtClean="0"/>
              <a:t>What route do customers take when they walk round a store?</a:t>
            </a:r>
          </a:p>
          <a:p>
            <a:pPr lvl="1"/>
            <a:r>
              <a:rPr lang="en-GB" dirty="0" smtClean="0"/>
              <a:t>How many items do customers try on?</a:t>
            </a:r>
            <a:endParaRPr lang="en-GB" dirty="0"/>
          </a:p>
        </p:txBody>
      </p:sp>
      <p:sp>
        <p:nvSpPr>
          <p:cNvPr id="4" name="Content Placeholder 3"/>
          <p:cNvSpPr>
            <a:spLocks noGrp="1"/>
          </p:cNvSpPr>
          <p:nvPr>
            <p:ph sz="half" idx="2"/>
          </p:nvPr>
        </p:nvSpPr>
        <p:spPr/>
        <p:txBody>
          <a:bodyPr/>
          <a:lstStyle/>
          <a:p>
            <a:endParaRPr lang="en-GB"/>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1825625"/>
            <a:ext cx="4013200" cy="273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96844" y="3957371"/>
            <a:ext cx="3356956" cy="2294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2689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Autofit/>
          </a:bodyPr>
          <a:lstStyle/>
          <a:p>
            <a:r>
              <a:rPr lang="en-GB" sz="4000" b="1" dirty="0" smtClean="0">
                <a:solidFill>
                  <a:schemeClr val="bg1"/>
                </a:solidFill>
                <a:latin typeface="+mj-lt"/>
                <a:ea typeface="+mn-ea"/>
                <a:cs typeface="+mn-cs"/>
              </a:rPr>
              <a:t>Primary research –  interview</a:t>
            </a:r>
            <a:endParaRPr lang="en-GB" sz="4000" b="1" dirty="0">
              <a:solidFill>
                <a:schemeClr val="bg1"/>
              </a:solidFill>
              <a:latin typeface="+mj-lt"/>
              <a:ea typeface="+mn-ea"/>
              <a:cs typeface="+mn-cs"/>
            </a:endParaRP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sz="3200" dirty="0" smtClean="0"/>
              <a:t>A primary research team may carry out interviews, these can be face-to-face or on the telephone:</a:t>
            </a:r>
          </a:p>
          <a:p>
            <a:pPr lvl="1"/>
            <a:r>
              <a:rPr lang="en-GB" sz="2800" dirty="0" smtClean="0"/>
              <a:t>This will measure reactions to new tastes or ideas that the business is having</a:t>
            </a:r>
          </a:p>
          <a:p>
            <a:pPr lvl="1"/>
            <a:r>
              <a:rPr lang="en-GB" sz="2800" dirty="0" smtClean="0"/>
              <a:t>This is a good way to gather qualitative data </a:t>
            </a:r>
          </a:p>
          <a:p>
            <a:pPr lvl="1"/>
            <a:r>
              <a:rPr lang="en-GB" sz="2800" dirty="0" smtClean="0"/>
              <a:t>As it is primary research this will be very specific to the needs of the company</a:t>
            </a:r>
            <a:endParaRPr lang="en-GB" sz="2800" dirty="0"/>
          </a:p>
        </p:txBody>
      </p:sp>
      <p:sp>
        <p:nvSpPr>
          <p:cNvPr id="4" name="Content Placeholder 3"/>
          <p:cNvSpPr>
            <a:spLocks noGrp="1"/>
          </p:cNvSpPr>
          <p:nvPr>
            <p:ph sz="half" idx="2"/>
          </p:nvPr>
        </p:nvSpPr>
        <p:spPr/>
        <p:txBody>
          <a:bodyPr/>
          <a:lstStyle/>
          <a:p>
            <a:endParaRPr lang="en-GB"/>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1690688"/>
            <a:ext cx="3943350"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78337" y="3671888"/>
            <a:ext cx="3943350"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5117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smtClean="0"/>
              <a:t>Primary research  - test marketing</a:t>
            </a:r>
            <a:endParaRPr lang="en-GB" dirty="0"/>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smtClean="0"/>
              <a:t>A business may invent or produce a new product or service</a:t>
            </a:r>
          </a:p>
          <a:p>
            <a:r>
              <a:rPr lang="en-GB" dirty="0" smtClean="0"/>
              <a:t>All staff in the business may agree that these are good products or services, but they need to know if the wider public will buy them in the quantity they need to break even </a:t>
            </a:r>
            <a:r>
              <a:rPr lang="en-GB" u="sng" dirty="0" smtClean="0"/>
              <a:t>and</a:t>
            </a:r>
            <a:r>
              <a:rPr lang="en-GB" dirty="0" smtClean="0"/>
              <a:t> make a profit.</a:t>
            </a:r>
          </a:p>
          <a:p>
            <a:r>
              <a:rPr lang="en-GB" dirty="0" smtClean="0"/>
              <a:t>Therefore the product is offered to a carefully chosen sample, and based on the sample’s reactions the product will either be launched full scale or scrapped.*</a:t>
            </a:r>
          </a:p>
        </p:txBody>
      </p:sp>
      <p:pic>
        <p:nvPicPr>
          <p:cNvPr id="6" name="Content Placeholder 5"/>
          <p:cNvPicPr>
            <a:picLocks noGrp="1" noChangeAspect="1"/>
          </p:cNvPicPr>
          <p:nvPr>
            <p:ph sz="half" idx="2"/>
          </p:nvPr>
        </p:nvPicPr>
        <p:blipFill>
          <a:blip r:embed="rId3"/>
          <a:stretch>
            <a:fillRect/>
          </a:stretch>
        </p:blipFill>
        <p:spPr>
          <a:xfrm>
            <a:off x="6378120" y="1888672"/>
            <a:ext cx="4822371" cy="1866900"/>
          </a:xfrm>
          <a:prstGeom prst="rect">
            <a:avLst/>
          </a:prstGeom>
        </p:spPr>
      </p:pic>
      <p:sp>
        <p:nvSpPr>
          <p:cNvPr id="7" name="TextBox 6"/>
          <p:cNvSpPr txBox="1"/>
          <p:nvPr/>
        </p:nvSpPr>
        <p:spPr>
          <a:xfrm>
            <a:off x="6378121" y="3755572"/>
            <a:ext cx="4822371" cy="1569660"/>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GB" sz="2400" dirty="0" smtClean="0">
                <a:latin typeface="Arial Rounded MT Bold" panose="020F0704030504030204" pitchFamily="34" charset="0"/>
              </a:rPr>
              <a:t>Carry out some research and find out what the AB split test is, can you explain it to the rest of the group</a:t>
            </a:r>
            <a:endParaRPr lang="en-GB" sz="2400" dirty="0">
              <a:latin typeface="Arial Rounded MT Bold" panose="020F0704030504030204" pitchFamily="34" charset="0"/>
            </a:endParaRPr>
          </a:p>
        </p:txBody>
      </p:sp>
    </p:spTree>
    <p:extLst>
      <p:ext uri="{BB962C8B-B14F-4D97-AF65-F5344CB8AC3E}">
        <p14:creationId xmlns:p14="http://schemas.microsoft.com/office/powerpoint/2010/main" val="3870876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Autofit/>
          </a:bodyPr>
          <a:lstStyle/>
          <a:p>
            <a:r>
              <a:rPr lang="en-GB" sz="4000" b="1" dirty="0"/>
              <a:t>Primary research </a:t>
            </a:r>
            <a:r>
              <a:rPr lang="en-GB" sz="4000" b="1" dirty="0" smtClean="0"/>
              <a:t>–  focus </a:t>
            </a:r>
            <a:r>
              <a:rPr lang="en-GB" sz="4000" b="1" dirty="0"/>
              <a:t>group</a:t>
            </a: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smtClean="0"/>
              <a:t>A group of target market demographic respondents are chosen to take part in a product trial</a:t>
            </a:r>
          </a:p>
          <a:p>
            <a:r>
              <a:rPr lang="en-GB" dirty="0" smtClean="0"/>
              <a:t>They may use the product over time and then get together in a group to discuss their thoughts about the product</a:t>
            </a:r>
          </a:p>
          <a:p>
            <a:r>
              <a:rPr lang="en-GB" dirty="0" smtClean="0"/>
              <a:t>This gives the business very specific </a:t>
            </a:r>
            <a:r>
              <a:rPr lang="en-GB" dirty="0" smtClean="0">
                <a:latin typeface="Arial Black" panose="020B0A04020102020204" pitchFamily="34" charset="0"/>
              </a:rPr>
              <a:t>qualitative</a:t>
            </a:r>
            <a:r>
              <a:rPr lang="en-GB" dirty="0" smtClean="0"/>
              <a:t> information about how customers relate and “feel” about the product</a:t>
            </a:r>
            <a:endParaRPr lang="en-GB" dirty="0"/>
          </a:p>
        </p:txBody>
      </p:sp>
      <p:sp>
        <p:nvSpPr>
          <p:cNvPr id="4" name="Content Placeholder 3"/>
          <p:cNvSpPr>
            <a:spLocks noGrp="1"/>
          </p:cNvSpPr>
          <p:nvPr>
            <p:ph sz="half" idx="2"/>
          </p:nvPr>
        </p:nvSpPr>
        <p:spPr/>
        <p:txBody>
          <a:bodyPr/>
          <a:lstStyle/>
          <a:p>
            <a:endParaRPr lang="en-GB"/>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0" y="1879777"/>
            <a:ext cx="5257800" cy="4297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9995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smtClean="0">
                <a:solidFill>
                  <a:schemeClr val="bg1"/>
                </a:solidFill>
              </a:rPr>
              <a:t>Definition of secondary research</a:t>
            </a:r>
            <a:endParaRPr lang="en-GB" dirty="0">
              <a:solidFill>
                <a:schemeClr val="bg1"/>
              </a:solidFill>
            </a:endParaRPr>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r>
              <a:rPr lang="en-GB" dirty="0" smtClean="0"/>
              <a:t>Secondary research is gathering data which already exists</a:t>
            </a:r>
          </a:p>
          <a:p>
            <a:r>
              <a:rPr lang="en-GB" dirty="0" smtClean="0"/>
              <a:t>It is also known as desk research</a:t>
            </a:r>
          </a:p>
          <a:p>
            <a:endParaRPr lang="en-GB" dirty="0"/>
          </a:p>
        </p:txBody>
      </p:sp>
    </p:spTree>
    <p:extLst>
      <p:ext uri="{BB962C8B-B14F-4D97-AF65-F5344CB8AC3E}">
        <p14:creationId xmlns:p14="http://schemas.microsoft.com/office/powerpoint/2010/main" val="3804806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64029"/>
          </a:xfrm>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n-GB" dirty="0" smtClean="0"/>
              <a:t>Secondary research methods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03963238"/>
              </p:ext>
            </p:extLst>
          </p:nvPr>
        </p:nvGraphicFramePr>
        <p:xfrm>
          <a:off x="838200" y="1064029"/>
          <a:ext cx="10515600" cy="5330120"/>
        </p:xfrm>
        <a:graphic>
          <a:graphicData uri="http://schemas.openxmlformats.org/drawingml/2006/table">
            <a:tbl>
              <a:tblPr firstRow="1" bandRow="1">
                <a:tableStyleId>{5940675A-B579-460E-94D1-54222C63F5DA}</a:tableStyleId>
              </a:tblPr>
              <a:tblGrid>
                <a:gridCol w="4249189">
                  <a:extLst>
                    <a:ext uri="{9D8B030D-6E8A-4147-A177-3AD203B41FA5}">
                      <a16:colId xmlns:a16="http://schemas.microsoft.com/office/drawing/2014/main" val="20000"/>
                    </a:ext>
                  </a:extLst>
                </a:gridCol>
                <a:gridCol w="6266411">
                  <a:extLst>
                    <a:ext uri="{9D8B030D-6E8A-4147-A177-3AD203B41FA5}">
                      <a16:colId xmlns:a16="http://schemas.microsoft.com/office/drawing/2014/main" val="20001"/>
                    </a:ext>
                  </a:extLst>
                </a:gridCol>
              </a:tblGrid>
              <a:tr h="1103930">
                <a:tc>
                  <a:txBody>
                    <a:bodyPr/>
                    <a:lstStyle/>
                    <a:p>
                      <a:r>
                        <a:rPr lang="en-GB" sz="2400" dirty="0" smtClean="0">
                          <a:latin typeface="Arial Rounded MT Bold" panose="020F0704030504030204" pitchFamily="34" charset="0"/>
                        </a:rPr>
                        <a:t>Government Sources</a:t>
                      </a:r>
                      <a:endParaRPr lang="en-GB" sz="2400" dirty="0">
                        <a:latin typeface="Arial Rounded MT Bold" panose="020F0704030504030204" pitchFamily="34" charset="0"/>
                      </a:endParaRPr>
                    </a:p>
                  </a:txBody>
                  <a:tcPr marL="87630" marR="87630"/>
                </a:tc>
                <a:tc>
                  <a:txBody>
                    <a:bodyPr/>
                    <a:lstStyle/>
                    <a:p>
                      <a:endParaRPr lang="en-GB" dirty="0" smtClean="0"/>
                    </a:p>
                    <a:p>
                      <a:endParaRPr lang="en-GB" dirty="0" smtClean="0"/>
                    </a:p>
                    <a:p>
                      <a:endParaRPr lang="en-GB" dirty="0"/>
                    </a:p>
                  </a:txBody>
                  <a:tcPr marL="87630" marR="87630"/>
                </a:tc>
                <a:extLst>
                  <a:ext uri="{0D108BD9-81ED-4DB2-BD59-A6C34878D82A}">
                    <a16:rowId xmlns:a16="http://schemas.microsoft.com/office/drawing/2014/main" val="10002"/>
                  </a:ext>
                </a:extLst>
              </a:tr>
              <a:tr h="1103930">
                <a:tc>
                  <a:txBody>
                    <a:bodyPr/>
                    <a:lstStyle/>
                    <a:p>
                      <a:r>
                        <a:rPr lang="en-GB" sz="2400" dirty="0" smtClean="0">
                          <a:latin typeface="Arial Rounded MT Bold" panose="020F0704030504030204" pitchFamily="34" charset="0"/>
                        </a:rPr>
                        <a:t>Trade Publications</a:t>
                      </a:r>
                      <a:endParaRPr lang="en-GB" sz="2400" dirty="0">
                        <a:latin typeface="Arial Rounded MT Bold" panose="020F0704030504030204" pitchFamily="34" charset="0"/>
                      </a:endParaRPr>
                    </a:p>
                  </a:txBody>
                  <a:tcPr marL="87630" marR="87630"/>
                </a:tc>
                <a:tc>
                  <a:txBody>
                    <a:bodyPr/>
                    <a:lstStyle/>
                    <a:p>
                      <a:endParaRPr lang="en-GB" dirty="0" smtClean="0"/>
                    </a:p>
                    <a:p>
                      <a:endParaRPr lang="en-GB" dirty="0" smtClean="0"/>
                    </a:p>
                    <a:p>
                      <a:endParaRPr lang="en-GB" dirty="0"/>
                    </a:p>
                  </a:txBody>
                  <a:tcPr marL="87630" marR="87630"/>
                </a:tc>
                <a:extLst>
                  <a:ext uri="{0D108BD9-81ED-4DB2-BD59-A6C34878D82A}">
                    <a16:rowId xmlns:a16="http://schemas.microsoft.com/office/drawing/2014/main" val="10004"/>
                  </a:ext>
                </a:extLst>
              </a:tr>
              <a:tr h="1103930">
                <a:tc>
                  <a:txBody>
                    <a:bodyPr/>
                    <a:lstStyle/>
                    <a:p>
                      <a:r>
                        <a:rPr lang="en-GB" sz="2400" dirty="0" smtClean="0">
                          <a:latin typeface="Arial Rounded MT Bold" panose="020F0704030504030204" pitchFamily="34" charset="0"/>
                        </a:rPr>
                        <a:t>Market reports</a:t>
                      </a:r>
                      <a:endParaRPr lang="en-GB" sz="2400" dirty="0">
                        <a:latin typeface="Arial Rounded MT Bold" panose="020F0704030504030204" pitchFamily="34" charset="0"/>
                      </a:endParaRPr>
                    </a:p>
                  </a:txBody>
                  <a:tcPr marL="87630" marR="87630"/>
                </a:tc>
                <a:tc>
                  <a:txBody>
                    <a:bodyPr/>
                    <a:lstStyle/>
                    <a:p>
                      <a:endParaRPr lang="en-GB" dirty="0" smtClean="0"/>
                    </a:p>
                    <a:p>
                      <a:endParaRPr lang="en-GB" dirty="0" smtClean="0"/>
                    </a:p>
                    <a:p>
                      <a:endParaRPr lang="en-GB" dirty="0"/>
                    </a:p>
                  </a:txBody>
                  <a:tcPr marL="87630" marR="87630"/>
                </a:tc>
                <a:extLst>
                  <a:ext uri="{0D108BD9-81ED-4DB2-BD59-A6C34878D82A}">
                    <a16:rowId xmlns:a16="http://schemas.microsoft.com/office/drawing/2014/main" val="10005"/>
                  </a:ext>
                </a:extLst>
              </a:tr>
              <a:tr h="889462">
                <a:tc>
                  <a:txBody>
                    <a:bodyPr/>
                    <a:lstStyle/>
                    <a:p>
                      <a:r>
                        <a:rPr lang="en-GB" sz="2400" dirty="0" smtClean="0">
                          <a:latin typeface="Arial Rounded MT Bold" panose="020F0704030504030204" pitchFamily="34" charset="0"/>
                        </a:rPr>
                        <a:t>Internet sources</a:t>
                      </a:r>
                      <a:endParaRPr lang="en-GB" sz="2400" dirty="0">
                        <a:latin typeface="Arial Rounded MT Bold" panose="020F0704030504030204" pitchFamily="34" charset="0"/>
                      </a:endParaRPr>
                    </a:p>
                  </a:txBody>
                  <a:tcPr marL="87630" marR="87630"/>
                </a:tc>
                <a:tc>
                  <a:txBody>
                    <a:bodyPr/>
                    <a:lstStyle/>
                    <a:p>
                      <a:endParaRPr lang="en-GB" dirty="0" smtClean="0"/>
                    </a:p>
                    <a:p>
                      <a:endParaRPr lang="en-GB" dirty="0" smtClean="0"/>
                    </a:p>
                    <a:p>
                      <a:endParaRPr lang="en-GB" dirty="0"/>
                    </a:p>
                  </a:txBody>
                  <a:tcPr marL="87630" marR="87630"/>
                </a:tc>
                <a:extLst>
                  <a:ext uri="{0D108BD9-81ED-4DB2-BD59-A6C34878D82A}">
                    <a16:rowId xmlns:a16="http://schemas.microsoft.com/office/drawing/2014/main" val="10006"/>
                  </a:ext>
                </a:extLst>
              </a:tr>
              <a:tr h="1103930">
                <a:tc>
                  <a:txBody>
                    <a:bodyPr/>
                    <a:lstStyle/>
                    <a:p>
                      <a:r>
                        <a:rPr lang="en-GB" sz="2400" kern="1200" dirty="0" smtClean="0">
                          <a:solidFill>
                            <a:schemeClr val="tx1"/>
                          </a:solidFill>
                          <a:latin typeface="Arial Rounded MT Bold" panose="020F0704030504030204" pitchFamily="34" charset="0"/>
                          <a:ea typeface="+mn-ea"/>
                          <a:cs typeface="+mn-cs"/>
                        </a:rPr>
                        <a:t>Newspapers / Magazines / TV / Radio</a:t>
                      </a:r>
                      <a:endParaRPr lang="en-GB" sz="2400" kern="1200" dirty="0">
                        <a:solidFill>
                          <a:schemeClr val="tx1"/>
                        </a:solidFill>
                        <a:latin typeface="Arial Rounded MT Bold" panose="020F0704030504030204" pitchFamily="34" charset="0"/>
                        <a:ea typeface="+mn-ea"/>
                        <a:cs typeface="+mn-cs"/>
                      </a:endParaRPr>
                    </a:p>
                  </a:txBody>
                  <a:tcPr marL="87630" marR="87630"/>
                </a:tc>
                <a:tc>
                  <a:txBody>
                    <a:bodyPr/>
                    <a:lstStyle/>
                    <a:p>
                      <a:endParaRPr lang="en-GB" dirty="0"/>
                    </a:p>
                  </a:txBody>
                  <a:tcPr marL="87630" marR="87630"/>
                </a:tc>
                <a:extLst>
                  <a:ext uri="{0D108BD9-81ED-4DB2-BD59-A6C34878D82A}">
                    <a16:rowId xmlns:a16="http://schemas.microsoft.com/office/drawing/2014/main" val="1786895983"/>
                  </a:ext>
                </a:extLst>
              </a:tr>
            </a:tbl>
          </a:graphicData>
        </a:graphic>
      </p:graphicFrame>
    </p:spTree>
    <p:extLst>
      <p:ext uri="{BB962C8B-B14F-4D97-AF65-F5344CB8AC3E}">
        <p14:creationId xmlns:p14="http://schemas.microsoft.com/office/powerpoint/2010/main" val="1972519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n-GB" dirty="0"/>
              <a:t>Secondary </a:t>
            </a:r>
            <a:r>
              <a:rPr lang="en-GB" dirty="0" smtClean="0"/>
              <a:t>research – government sources </a:t>
            </a:r>
            <a:endParaRPr lang="en-GB" dirty="0"/>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smtClean="0"/>
              <a:t>Office of national </a:t>
            </a:r>
            <a:r>
              <a:rPr lang="en-GB" dirty="0" smtClean="0">
                <a:hlinkClick r:id="rId2"/>
              </a:rPr>
              <a:t>statistics </a:t>
            </a:r>
            <a:r>
              <a:rPr lang="en-GB" dirty="0" smtClean="0"/>
              <a:t>(ONS) is very useful demographic information and data on the market or industry that the business is in</a:t>
            </a:r>
          </a:p>
          <a:p>
            <a:r>
              <a:rPr lang="en-GB" dirty="0" smtClean="0"/>
              <a:t>Information can be used to make decisions about expanding overseas for example </a:t>
            </a:r>
          </a:p>
          <a:p>
            <a:r>
              <a:rPr lang="en-GB" dirty="0">
                <a:hlinkClick r:id="rId3"/>
              </a:rPr>
              <a:t>Department </a:t>
            </a:r>
            <a:r>
              <a:rPr lang="en-GB" dirty="0" smtClean="0">
                <a:hlinkClick r:id="rId3"/>
              </a:rPr>
              <a:t>for Business</a:t>
            </a:r>
            <a:r>
              <a:rPr lang="en-GB" dirty="0">
                <a:hlinkClick r:id="rId3"/>
              </a:rPr>
              <a:t>, </a:t>
            </a:r>
            <a:r>
              <a:rPr lang="en-GB" dirty="0" smtClean="0">
                <a:hlinkClick r:id="rId3"/>
              </a:rPr>
              <a:t>Energy &amp; </a:t>
            </a:r>
            <a:r>
              <a:rPr lang="en-GB" dirty="0">
                <a:hlinkClick r:id="rId3"/>
              </a:rPr>
              <a:t>Industrial </a:t>
            </a:r>
            <a:r>
              <a:rPr lang="en-GB" dirty="0" smtClean="0">
                <a:hlinkClick r:id="rId3"/>
              </a:rPr>
              <a:t>Strategy </a:t>
            </a:r>
            <a:r>
              <a:rPr lang="en-GB" dirty="0" smtClean="0"/>
              <a:t>is also a good source of information </a:t>
            </a:r>
            <a:endParaRPr lang="en-GB" dirty="0"/>
          </a:p>
        </p:txBody>
      </p:sp>
      <p:pic>
        <p:nvPicPr>
          <p:cNvPr id="5" name="Content Placeholder 4"/>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831995" y="1825625"/>
            <a:ext cx="3862009"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40465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67330" cy="1325563"/>
          </a:xfrm>
        </p:spPr>
        <p:style>
          <a:lnRef idx="2">
            <a:schemeClr val="accent6">
              <a:shade val="50000"/>
            </a:schemeClr>
          </a:lnRef>
          <a:fillRef idx="1">
            <a:schemeClr val="accent6"/>
          </a:fillRef>
          <a:effectRef idx="0">
            <a:schemeClr val="accent6"/>
          </a:effectRef>
          <a:fontRef idx="minor">
            <a:schemeClr val="lt1"/>
          </a:fontRef>
        </p:style>
        <p:txBody>
          <a:bodyPr>
            <a:noAutofit/>
          </a:bodyPr>
          <a:lstStyle/>
          <a:p>
            <a:r>
              <a:rPr lang="en-GB" sz="4000" dirty="0"/>
              <a:t>Secondary research </a:t>
            </a:r>
            <a:r>
              <a:rPr lang="en-GB" sz="4000" dirty="0" smtClean="0"/>
              <a:t> - trade publications </a:t>
            </a:r>
            <a:endParaRPr lang="en-GB" sz="4000" dirty="0"/>
          </a:p>
        </p:txBody>
      </p:sp>
      <p:sp>
        <p:nvSpPr>
          <p:cNvPr id="3" name="Content Placeholder 2"/>
          <p:cNvSpPr>
            <a:spLocks noGrp="1"/>
          </p:cNvSpPr>
          <p:nvPr>
            <p:ph sz="half" idx="1"/>
          </p:nvPr>
        </p:nvSpPr>
        <p:spPr>
          <a:xfrm>
            <a:off x="838199" y="1825625"/>
            <a:ext cx="6689035" cy="4351338"/>
          </a:xfrm>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smtClean="0"/>
              <a:t>Trade journals cater to a very specialist market</a:t>
            </a:r>
          </a:p>
          <a:p>
            <a:r>
              <a:rPr lang="en-GB" dirty="0" smtClean="0"/>
              <a:t>Information on competitor activity such as promotions</a:t>
            </a:r>
          </a:p>
          <a:p>
            <a:r>
              <a:rPr lang="en-GB" dirty="0" smtClean="0"/>
              <a:t>News specific to the industry</a:t>
            </a:r>
          </a:p>
          <a:p>
            <a:r>
              <a:rPr lang="en-GB" dirty="0" smtClean="0"/>
              <a:t>Helps small businesses stay in touch with trends in the market</a:t>
            </a:r>
          </a:p>
          <a:p>
            <a:r>
              <a:rPr lang="en-GB" dirty="0" smtClean="0"/>
              <a:t>Can you research trade publications? Try an industry that you are interested in e.g. accountancy or architecture</a:t>
            </a:r>
          </a:p>
        </p:txBody>
      </p:sp>
      <p:pic>
        <p:nvPicPr>
          <p:cNvPr id="4" name="Picture 3">
            <a:hlinkClick r:id="rId3"/>
          </p:cNvPr>
          <p:cNvPicPr>
            <a:picLocks noChangeAspect="1"/>
          </p:cNvPicPr>
          <p:nvPr/>
        </p:nvPicPr>
        <p:blipFill>
          <a:blip r:embed="rId4"/>
          <a:stretch>
            <a:fillRect/>
          </a:stretch>
        </p:blipFill>
        <p:spPr>
          <a:xfrm>
            <a:off x="7935064" y="365125"/>
            <a:ext cx="3857625" cy="57821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22165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124" y="-48155"/>
            <a:ext cx="10515600" cy="1325563"/>
          </a:xfrm>
        </p:spPr>
        <p:style>
          <a:lnRef idx="2">
            <a:schemeClr val="accent6">
              <a:shade val="50000"/>
            </a:schemeClr>
          </a:lnRef>
          <a:fillRef idx="1">
            <a:schemeClr val="accent6"/>
          </a:fillRef>
          <a:effectRef idx="0">
            <a:schemeClr val="accent6"/>
          </a:effectRef>
          <a:fontRef idx="minor">
            <a:schemeClr val="lt1"/>
          </a:fontRef>
        </p:style>
        <p:txBody>
          <a:bodyPr>
            <a:noAutofit/>
          </a:bodyPr>
          <a:lstStyle/>
          <a:p>
            <a:r>
              <a:rPr lang="en-GB" dirty="0"/>
              <a:t>Secondary research </a:t>
            </a:r>
            <a:r>
              <a:rPr lang="en-GB" dirty="0" smtClean="0"/>
              <a:t>– Reports</a:t>
            </a:r>
            <a:endParaRPr lang="en-GB" dirty="0"/>
          </a:p>
        </p:txBody>
      </p:sp>
      <p:sp>
        <p:nvSpPr>
          <p:cNvPr id="3" name="Content Placeholder 2"/>
          <p:cNvSpPr>
            <a:spLocks noGrp="1"/>
          </p:cNvSpPr>
          <p:nvPr>
            <p:ph sz="half" idx="1"/>
          </p:nvPr>
        </p:nvSpPr>
        <p:spPr>
          <a:xfrm>
            <a:off x="6075124" y="1308168"/>
            <a:ext cx="5181600" cy="2472932"/>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smtClean="0">
                <a:hlinkClick r:id="rId3"/>
              </a:rPr>
              <a:t>Mintel </a:t>
            </a:r>
            <a:r>
              <a:rPr lang="en-GB" dirty="0" smtClean="0"/>
              <a:t>trends and reports – Mintel has a global team of trend analysts constantly assessing change in culture, economy and society.  </a:t>
            </a:r>
          </a:p>
          <a:p>
            <a:r>
              <a:rPr lang="en-GB" dirty="0" smtClean="0"/>
              <a:t>Reports cost £1,000 - £3,000</a:t>
            </a:r>
          </a:p>
          <a:p>
            <a:r>
              <a:rPr lang="en-GB" dirty="0" smtClean="0"/>
              <a:t>Have a look through their site at the samples</a:t>
            </a:r>
            <a:endParaRPr lang="en-GB" dirty="0"/>
          </a:p>
        </p:txBody>
      </p:sp>
      <p:sp>
        <p:nvSpPr>
          <p:cNvPr id="4" name="Content Placeholder 3"/>
          <p:cNvSpPr>
            <a:spLocks noGrp="1"/>
          </p:cNvSpPr>
          <p:nvPr>
            <p:ph sz="half" idx="2"/>
          </p:nvPr>
        </p:nvSpPr>
        <p:spPr>
          <a:xfrm>
            <a:off x="817324" y="1277081"/>
            <a:ext cx="5181600" cy="2681143"/>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smtClean="0"/>
              <a:t>Marketing departments of smaller companies may have smaller budgets</a:t>
            </a:r>
          </a:p>
          <a:p>
            <a:r>
              <a:rPr lang="en-GB" dirty="0" smtClean="0"/>
              <a:t>Buying a report about an industry may be the most cost effective way for them to achieve their marketing objectives</a:t>
            </a:r>
            <a:endParaRPr lang="en-GB" dirty="0"/>
          </a:p>
        </p:txBody>
      </p:sp>
      <p:pic>
        <p:nvPicPr>
          <p:cNvPr id="7170"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33678" y="4292696"/>
            <a:ext cx="1403648"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3781099"/>
            <a:ext cx="12100142" cy="3081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0093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Secondary research – internet sources</a:t>
            </a:r>
            <a:endParaRPr lang="en-GB" dirty="0"/>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a:t>The Internet is an ideal way to </a:t>
            </a:r>
            <a:r>
              <a:rPr lang="en-GB" dirty="0" smtClean="0"/>
              <a:t>research competitor websites, articles, publications, annual accounts etc. </a:t>
            </a:r>
          </a:p>
          <a:p>
            <a:r>
              <a:rPr lang="en-GB" dirty="0" smtClean="0"/>
              <a:t>The Internet is a useful method of quickly gaining industry information</a:t>
            </a:r>
            <a:endParaRPr lang="en-GB" dirty="0"/>
          </a:p>
          <a:p>
            <a:r>
              <a:rPr lang="en-GB" dirty="0" smtClean="0"/>
              <a:t>Social </a:t>
            </a:r>
            <a:r>
              <a:rPr lang="en-GB" dirty="0"/>
              <a:t>networks, blogs, and other forms of social media have emerged as forums where consumers discuss their likes and dislikes, and customers can be particularly vocal about companies and products</a:t>
            </a:r>
          </a:p>
        </p:txBody>
      </p:sp>
      <p:pic>
        <p:nvPicPr>
          <p:cNvPr id="7" name="Content Placeholder 6">
            <a:hlinkClick r:id="rId2"/>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503504" y="1963198"/>
            <a:ext cx="5181600" cy="4076192"/>
          </a:xfrm>
          <a:prstGeom prst="rect">
            <a:avLst/>
          </a:prstGeom>
        </p:spPr>
      </p:pic>
      <p:pic>
        <p:nvPicPr>
          <p:cNvPr id="3074" name="Picture 2" descr="Image result for echo do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33199" y="4878218"/>
            <a:ext cx="2725636" cy="1761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433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From Edexcel</a:t>
            </a:r>
            <a:endParaRPr lang="en-GB" dirty="0"/>
          </a:p>
        </p:txBody>
      </p:sp>
      <p:sp>
        <p:nvSpPr>
          <p:cNvPr id="3" name="Content Placeholder 2"/>
          <p:cNvSpPr>
            <a:spLocks noGrp="1"/>
          </p:cNvSpPr>
          <p:nvPr>
            <p:ph idx="1"/>
          </p:nvPr>
        </p:nvSpPr>
        <p:spPr/>
        <p:style>
          <a:lnRef idx="1">
            <a:schemeClr val="accent6"/>
          </a:lnRef>
          <a:fillRef idx="2">
            <a:schemeClr val="accent6"/>
          </a:fillRef>
          <a:effectRef idx="1">
            <a:schemeClr val="accent6"/>
          </a:effectRef>
          <a:fontRef idx="minor">
            <a:schemeClr val="dk1"/>
          </a:fontRef>
        </p:style>
        <p:txBody>
          <a:bodyPr>
            <a:normAutofit fontScale="92500" lnSpcReduction="20000"/>
          </a:bodyPr>
          <a:lstStyle/>
          <a:p>
            <a:pPr marL="0" indent="0">
              <a:buNone/>
            </a:pPr>
            <a:r>
              <a:rPr lang="en-GB" dirty="0"/>
              <a:t>a) Product and market orientation</a:t>
            </a:r>
          </a:p>
          <a:p>
            <a:pPr marL="0" indent="0">
              <a:buNone/>
            </a:pPr>
            <a:r>
              <a:rPr lang="en-GB" dirty="0"/>
              <a:t>b) Primary and secondary market research data</a:t>
            </a:r>
          </a:p>
          <a:p>
            <a:pPr lvl="1"/>
            <a:r>
              <a:rPr lang="en-GB" dirty="0"/>
              <a:t>(quantitative and qualitative) used to:</a:t>
            </a:r>
          </a:p>
          <a:p>
            <a:pPr lvl="1"/>
            <a:r>
              <a:rPr lang="en-GB" dirty="0" smtClean="0"/>
              <a:t>identify </a:t>
            </a:r>
            <a:r>
              <a:rPr lang="en-GB" dirty="0"/>
              <a:t>and anticipate customer needs and wants</a:t>
            </a:r>
          </a:p>
          <a:p>
            <a:pPr lvl="1"/>
            <a:r>
              <a:rPr lang="en-GB" dirty="0" smtClean="0"/>
              <a:t>quantify </a:t>
            </a:r>
            <a:r>
              <a:rPr lang="en-GB" dirty="0"/>
              <a:t>likely demand</a:t>
            </a:r>
          </a:p>
          <a:p>
            <a:pPr lvl="1"/>
            <a:r>
              <a:rPr lang="en-GB" dirty="0" smtClean="0"/>
              <a:t>gain </a:t>
            </a:r>
            <a:r>
              <a:rPr lang="en-GB" dirty="0"/>
              <a:t>insight into consumer behaviour</a:t>
            </a:r>
          </a:p>
          <a:p>
            <a:pPr marL="0" indent="0">
              <a:buNone/>
            </a:pPr>
            <a:r>
              <a:rPr lang="en-GB" dirty="0"/>
              <a:t>c) Limitations of market research, sample size and bias</a:t>
            </a:r>
          </a:p>
          <a:p>
            <a:pPr marL="0" indent="0">
              <a:buNone/>
            </a:pPr>
            <a:r>
              <a:rPr lang="en-GB" dirty="0"/>
              <a:t>d) Use of ICT to support market research:</a:t>
            </a:r>
          </a:p>
          <a:p>
            <a:pPr lvl="1"/>
            <a:r>
              <a:rPr lang="en-GB" dirty="0" smtClean="0"/>
              <a:t>websites</a:t>
            </a:r>
            <a:endParaRPr lang="en-GB" dirty="0"/>
          </a:p>
          <a:p>
            <a:pPr lvl="1"/>
            <a:r>
              <a:rPr lang="en-GB" dirty="0" smtClean="0"/>
              <a:t>social </a:t>
            </a:r>
            <a:r>
              <a:rPr lang="en-GB" dirty="0"/>
              <a:t>networking</a:t>
            </a:r>
          </a:p>
          <a:p>
            <a:pPr lvl="1"/>
            <a:r>
              <a:rPr lang="en-GB" dirty="0" smtClean="0"/>
              <a:t>databases</a:t>
            </a:r>
            <a:endParaRPr lang="en-GB" dirty="0"/>
          </a:p>
          <a:p>
            <a:pPr marL="0" indent="0">
              <a:buNone/>
            </a:pPr>
            <a:r>
              <a:rPr lang="en-GB" dirty="0"/>
              <a:t>e) Market segmentation</a:t>
            </a:r>
          </a:p>
        </p:txBody>
      </p:sp>
    </p:spTree>
    <p:extLst>
      <p:ext uri="{BB962C8B-B14F-4D97-AF65-F5344CB8AC3E}">
        <p14:creationId xmlns:p14="http://schemas.microsoft.com/office/powerpoint/2010/main" val="1899270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10515600" cy="1325563"/>
          </a:xfrm>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smtClean="0"/>
              <a:t>Secondary research – </a:t>
            </a:r>
            <a:r>
              <a:rPr lang="en-GB" dirty="0"/>
              <a:t>Newspapers / Magazines / TV / Radio</a:t>
            </a:r>
          </a:p>
        </p:txBody>
      </p:sp>
      <p:sp>
        <p:nvSpPr>
          <p:cNvPr id="3" name="Content Placeholder 2"/>
          <p:cNvSpPr>
            <a:spLocks noGrp="1"/>
          </p:cNvSpPr>
          <p:nvPr>
            <p:ph sz="half" idx="1"/>
          </p:nvPr>
        </p:nvSpPr>
        <p:spPr>
          <a:xfrm>
            <a:off x="838200" y="1499016"/>
            <a:ext cx="5181600" cy="4991725"/>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a:t>Local newspapers, journals, magazines, and radio and TV stations are some of the most useful commercial information </a:t>
            </a:r>
            <a:r>
              <a:rPr lang="en-GB" dirty="0" smtClean="0"/>
              <a:t>outlets</a:t>
            </a:r>
          </a:p>
          <a:p>
            <a:r>
              <a:rPr lang="en-GB" dirty="0" smtClean="0"/>
              <a:t>They are useful because they contain </a:t>
            </a:r>
            <a:r>
              <a:rPr lang="en-GB" dirty="0"/>
              <a:t>demographic profiles of their audiences (their income, age, gender, amount of disposable income, and types of products and services purchased, what they read, and so </a:t>
            </a:r>
            <a:r>
              <a:rPr lang="en-GB" dirty="0" smtClean="0"/>
              <a:t>on)</a:t>
            </a:r>
          </a:p>
          <a:p>
            <a:r>
              <a:rPr lang="en-GB" dirty="0" smtClean="0"/>
              <a:t>They can also </a:t>
            </a:r>
            <a:r>
              <a:rPr lang="en-GB" dirty="0"/>
              <a:t>have information about economic trends in their local areas that could be significant to </a:t>
            </a:r>
            <a:r>
              <a:rPr lang="en-GB" dirty="0" smtClean="0"/>
              <a:t>the business</a:t>
            </a:r>
            <a:endParaRPr lang="en-GB" dirty="0"/>
          </a:p>
        </p:txBody>
      </p:sp>
      <p:pic>
        <p:nvPicPr>
          <p:cNvPr id="5" name="Picture 4"/>
          <p:cNvPicPr>
            <a:picLocks noChangeAspect="1"/>
          </p:cNvPicPr>
          <p:nvPr/>
        </p:nvPicPr>
        <p:blipFill>
          <a:blip r:embed="rId2"/>
          <a:stretch>
            <a:fillRect/>
          </a:stretch>
        </p:blipFill>
        <p:spPr>
          <a:xfrm>
            <a:off x="9229725" y="0"/>
            <a:ext cx="2962275" cy="4476750"/>
          </a:xfrm>
          <a:prstGeom prst="rect">
            <a:avLst/>
          </a:prstGeom>
        </p:spPr>
      </p:pic>
      <p:pic>
        <p:nvPicPr>
          <p:cNvPr id="6" name="Picture 5"/>
          <p:cNvPicPr>
            <a:picLocks noChangeAspect="1"/>
          </p:cNvPicPr>
          <p:nvPr/>
        </p:nvPicPr>
        <p:blipFill>
          <a:blip r:embed="rId3"/>
          <a:stretch>
            <a:fillRect/>
          </a:stretch>
        </p:blipFill>
        <p:spPr>
          <a:xfrm>
            <a:off x="6443337" y="1639094"/>
            <a:ext cx="3238500" cy="4724400"/>
          </a:xfrm>
          <a:prstGeom prst="rect">
            <a:avLst/>
          </a:prstGeom>
        </p:spPr>
      </p:pic>
    </p:spTree>
    <p:extLst>
      <p:ext uri="{BB962C8B-B14F-4D97-AF65-F5344CB8AC3E}">
        <p14:creationId xmlns:p14="http://schemas.microsoft.com/office/powerpoint/2010/main" val="1877894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Qualitative research</a:t>
            </a:r>
            <a:endParaRPr lang="en-GB" dirty="0"/>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a:bodyPr>
          <a:lstStyle/>
          <a:p>
            <a:r>
              <a:rPr lang="en-GB" dirty="0"/>
              <a:t>Seeks to gather and explore feelings and thoughts about a product from consumers</a:t>
            </a:r>
          </a:p>
          <a:p>
            <a:r>
              <a:rPr lang="en-GB" dirty="0"/>
              <a:t>Information gathered by;</a:t>
            </a:r>
          </a:p>
          <a:p>
            <a:pPr lvl="1"/>
            <a:r>
              <a:rPr lang="en-GB" dirty="0"/>
              <a:t>Focus group discussions</a:t>
            </a:r>
          </a:p>
          <a:p>
            <a:pPr lvl="1"/>
            <a:r>
              <a:rPr lang="en-GB" dirty="0"/>
              <a:t>Interview with consumers on what they “think” about the product or service</a:t>
            </a:r>
          </a:p>
          <a:p>
            <a:pPr lvl="1"/>
            <a:r>
              <a:rPr lang="en-GB" dirty="0"/>
              <a:t>Observations of buyer behaviour (e.g. only family groups bought the squash)</a:t>
            </a:r>
          </a:p>
          <a:p>
            <a:endParaRPr lang="en-GB" dirty="0"/>
          </a:p>
        </p:txBody>
      </p:sp>
      <p:sp>
        <p:nvSpPr>
          <p:cNvPr id="4" name="Content Placeholder 3"/>
          <p:cNvSpPr>
            <a:spLocks noGrp="1"/>
          </p:cNvSpPr>
          <p:nvPr>
            <p:ph sz="half" idx="2"/>
          </p:nvPr>
        </p:nvSpPr>
        <p:spPr/>
        <p:txBody>
          <a:bodyPr>
            <a:normAutofit/>
          </a:bodyPr>
          <a:lstStyle/>
          <a:p>
            <a:r>
              <a:rPr lang="en-GB" dirty="0" smtClean="0"/>
              <a:t>This can help a business to identify; buyers moods, the decisions behind a purchase and other invaluable data</a:t>
            </a:r>
          </a:p>
          <a:p>
            <a:endParaRPr lang="en-GB"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63969" y="3863182"/>
            <a:ext cx="2755631" cy="2139881"/>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7600" y="3863182"/>
            <a:ext cx="2688569" cy="2481287"/>
          </a:xfrm>
          <a:prstGeom prst="rect">
            <a:avLst/>
          </a:prstGeom>
        </p:spPr>
      </p:pic>
    </p:spTree>
    <p:extLst>
      <p:ext uri="{BB962C8B-B14F-4D97-AF65-F5344CB8AC3E}">
        <p14:creationId xmlns:p14="http://schemas.microsoft.com/office/powerpoint/2010/main" val="1747832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Quantitative research</a:t>
            </a:r>
            <a:endParaRPr lang="en-GB" dirty="0"/>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a:t>Involves gathering data and measuring responses</a:t>
            </a:r>
          </a:p>
          <a:p>
            <a:r>
              <a:rPr lang="en-GB" dirty="0"/>
              <a:t>Data displayed in </a:t>
            </a:r>
            <a:r>
              <a:rPr lang="en-GB" dirty="0" smtClean="0"/>
              <a:t>charts, graphs</a:t>
            </a:r>
            <a:r>
              <a:rPr lang="en-GB" dirty="0"/>
              <a:t>, as statistics and percentages</a:t>
            </a:r>
          </a:p>
          <a:p>
            <a:r>
              <a:rPr lang="en-GB" dirty="0"/>
              <a:t>Questionnaires written to gather numerical data – e.g. number of respondents </a:t>
            </a:r>
            <a:r>
              <a:rPr lang="en-GB" dirty="0" smtClean="0"/>
              <a:t>who bought 4 pints of milk twice a week</a:t>
            </a:r>
          </a:p>
          <a:p>
            <a:r>
              <a:rPr lang="en-GB" dirty="0"/>
              <a:t>Quantitative research asks questions to a large sample – to provide valid useful data for the business</a:t>
            </a:r>
          </a:p>
          <a:p>
            <a:endParaRPr lang="en-GB" dirty="0"/>
          </a:p>
          <a:p>
            <a:endParaRPr lang="en-GB" dirty="0"/>
          </a:p>
        </p:txBody>
      </p:sp>
      <p:pic>
        <p:nvPicPr>
          <p:cNvPr id="4" name="Content Placeholder 3"/>
          <p:cNvPicPr>
            <a:picLocks noGrp="1" noChangeAspect="1"/>
          </p:cNvPicPr>
          <p:nvPr>
            <p:ph sz="half" idx="2"/>
          </p:nvPr>
        </p:nvPicPr>
        <p:blipFill>
          <a:blip r:embed="rId2"/>
          <a:stretch>
            <a:fillRect/>
          </a:stretch>
        </p:blipFill>
        <p:spPr>
          <a:xfrm>
            <a:off x="6353175" y="2610644"/>
            <a:ext cx="4819650" cy="2781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783968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fontScale="77500" lnSpcReduction="20000"/>
          </a:bodyPr>
          <a:lstStyle/>
          <a:p>
            <a:pPr>
              <a:lnSpc>
                <a:spcPct val="110000"/>
              </a:lnSpc>
            </a:pPr>
            <a:r>
              <a:rPr lang="en-GB" sz="6200" b="1" dirty="0">
                <a:solidFill>
                  <a:srgbClr val="0070C0"/>
                </a:solidFill>
              </a:rPr>
              <a:t>Limitations of market research, sample size and bias</a:t>
            </a:r>
          </a:p>
          <a:p>
            <a:endParaRPr lang="en-GB" sz="6600" b="1" dirty="0" smtClean="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3512457"/>
          </a:xfrm>
          <a:prstGeom prst="rect">
            <a:avLst/>
          </a:prstGeom>
        </p:spPr>
      </p:pic>
    </p:spTree>
    <p:extLst>
      <p:ext uri="{BB962C8B-B14F-4D97-AF65-F5344CB8AC3E}">
        <p14:creationId xmlns:p14="http://schemas.microsoft.com/office/powerpoint/2010/main" val="2115791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Sampling</a:t>
            </a:r>
            <a:endParaRPr lang="en-GB" dirty="0"/>
          </a:p>
        </p:txBody>
      </p:sp>
      <p:sp>
        <p:nvSpPr>
          <p:cNvPr id="5" name="Content Placeholder 4"/>
          <p:cNvSpPr>
            <a:spLocks noGrp="1"/>
          </p:cNvSpPr>
          <p:nvPr>
            <p:ph idx="1"/>
          </p:nvPr>
        </p:nvSpPr>
        <p:spPr>
          <a:xfrm>
            <a:off x="838200" y="1825625"/>
            <a:ext cx="5181600" cy="4351338"/>
          </a:xfrm>
        </p:spPr>
        <p:style>
          <a:lnRef idx="2">
            <a:schemeClr val="accent5"/>
          </a:lnRef>
          <a:fillRef idx="1">
            <a:schemeClr val="lt1"/>
          </a:fillRef>
          <a:effectRef idx="0">
            <a:schemeClr val="accent5"/>
          </a:effectRef>
          <a:fontRef idx="minor">
            <a:schemeClr val="dk1"/>
          </a:fontRef>
        </p:style>
        <p:txBody>
          <a:bodyPr/>
          <a:lstStyle/>
          <a:p>
            <a:r>
              <a:rPr lang="en-GB" dirty="0" smtClean="0"/>
              <a:t>Sampling is the process of choosing the right people to be part of the research</a:t>
            </a:r>
          </a:p>
          <a:p>
            <a:endParaRPr lang="en-GB" dirty="0" smtClean="0"/>
          </a:p>
          <a:p>
            <a:endParaRPr lang="en-GB" dirty="0"/>
          </a:p>
          <a:p>
            <a:r>
              <a:rPr lang="en-GB" dirty="0" smtClean="0"/>
              <a:t>For example: Whiskers is a pet food manufacturer, they would only want to sample pet owners in their research</a:t>
            </a:r>
            <a:endParaRPr lang="en-GB" dirty="0"/>
          </a:p>
        </p:txBody>
      </p:sp>
      <p:pic>
        <p:nvPicPr>
          <p:cNvPr id="6" name="Picture 5"/>
          <p:cNvPicPr>
            <a:picLocks noChangeAspect="1"/>
          </p:cNvPicPr>
          <p:nvPr/>
        </p:nvPicPr>
        <p:blipFill>
          <a:blip r:embed="rId2"/>
          <a:stretch>
            <a:fillRect/>
          </a:stretch>
        </p:blipFill>
        <p:spPr>
          <a:xfrm>
            <a:off x="6292181" y="1853633"/>
            <a:ext cx="3809524" cy="3631746"/>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37247" y="4255974"/>
            <a:ext cx="2458810" cy="2458810"/>
          </a:xfrm>
          <a:prstGeom prst="rect">
            <a:avLst/>
          </a:prstGeom>
        </p:spPr>
      </p:pic>
    </p:spTree>
    <p:extLst>
      <p:ext uri="{BB962C8B-B14F-4D97-AF65-F5344CB8AC3E}">
        <p14:creationId xmlns:p14="http://schemas.microsoft.com/office/powerpoint/2010/main" val="2635113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Sample size</a:t>
            </a:r>
            <a:endParaRPr lang="en-GB" dirty="0"/>
          </a:p>
        </p:txBody>
      </p:sp>
      <p:sp>
        <p:nvSpPr>
          <p:cNvPr id="3" name="Content Placeholder 2"/>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3200" dirty="0" smtClean="0"/>
              <a:t>A sample size is the number of people who are interviewed during the research</a:t>
            </a:r>
          </a:p>
          <a:p>
            <a:r>
              <a:rPr lang="en-GB" sz="3200" dirty="0" smtClean="0"/>
              <a:t>The sample size needs to be large enough that the data has statistical validity and can be useful to the business for decision making</a:t>
            </a:r>
            <a:endParaRPr lang="en-GB" sz="3200" dirty="0"/>
          </a:p>
        </p:txBody>
      </p:sp>
      <p:sp>
        <p:nvSpPr>
          <p:cNvPr id="6" name="Content Placeholder 5"/>
          <p:cNvSpPr>
            <a:spLocks noGrp="1"/>
          </p:cNvSpPr>
          <p:nvPr>
            <p:ph sz="half" idx="2"/>
          </p:nvPr>
        </p:nvSpPr>
        <p:spPr>
          <a:blipFill>
            <a:blip r:embed="rId2" cstate="email">
              <a:extLst>
                <a:ext uri="{28A0092B-C50C-407E-A947-70E740481C1C}">
                  <a14:useLocalDpi xmlns:a14="http://schemas.microsoft.com/office/drawing/2010/main"/>
                </a:ext>
              </a:extLst>
            </a:blip>
            <a:stretch>
              <a:fillRect/>
            </a:stretch>
          </a:blipFill>
        </p:spPr>
        <p:txBody>
          <a:bodyPr/>
          <a:lstStyle/>
          <a:p>
            <a:endParaRPr lang="en-GB"/>
          </a:p>
        </p:txBody>
      </p:sp>
      <p:sp>
        <p:nvSpPr>
          <p:cNvPr id="4" name="AutoShape 2" descr="Image result for sample siz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204929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Bias</a:t>
            </a:r>
            <a:endParaRPr lang="en-GB" dirty="0"/>
          </a:p>
        </p:txBody>
      </p:sp>
      <p:sp>
        <p:nvSpPr>
          <p:cNvPr id="4" name="Content Placeholder 3"/>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smtClean="0"/>
              <a:t>Bias is when research findings cannot be trusted because of the way the research has been carried out</a:t>
            </a:r>
          </a:p>
          <a:p>
            <a:r>
              <a:rPr lang="en-GB" dirty="0" smtClean="0"/>
              <a:t>This can be through;</a:t>
            </a:r>
          </a:p>
          <a:p>
            <a:pPr lvl="1"/>
            <a:r>
              <a:rPr lang="en-GB" dirty="0" smtClean="0"/>
              <a:t>Interviewer bias e.g. see video</a:t>
            </a:r>
          </a:p>
          <a:p>
            <a:pPr lvl="1"/>
            <a:r>
              <a:rPr lang="en-GB" dirty="0" smtClean="0"/>
              <a:t>Biased questions e.g. “You really like shopping at the co-op don’t you?”</a:t>
            </a:r>
          </a:p>
          <a:p>
            <a:pPr lvl="1"/>
            <a:r>
              <a:rPr lang="en-GB" dirty="0" smtClean="0"/>
              <a:t>Respondent bias e.g. They already use a different product or work for a marketing company</a:t>
            </a:r>
            <a:endParaRPr lang="en-GB" dirty="0"/>
          </a:p>
        </p:txBody>
      </p:sp>
      <p:pic>
        <p:nvPicPr>
          <p:cNvPr id="6" name="Content Placeholder 5">
            <a:hlinkClick r:id="rId2"/>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321170"/>
            <a:ext cx="5181600" cy="336024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26050" y="3430869"/>
            <a:ext cx="1269841" cy="888889"/>
          </a:xfrm>
          <a:prstGeom prst="rect">
            <a:avLst/>
          </a:prstGeom>
        </p:spPr>
      </p:pic>
      <p:pic>
        <p:nvPicPr>
          <p:cNvPr id="8" name="Picture 7"/>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9707925" y="405833"/>
            <a:ext cx="1645875" cy="1284855"/>
          </a:xfrm>
          <a:prstGeom prst="rect">
            <a:avLst/>
          </a:prstGeom>
        </p:spPr>
      </p:pic>
    </p:spTree>
    <p:extLst>
      <p:ext uri="{BB962C8B-B14F-4D97-AF65-F5344CB8AC3E}">
        <p14:creationId xmlns:p14="http://schemas.microsoft.com/office/powerpoint/2010/main" val="3010908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fontScale="77500" lnSpcReduction="20000"/>
          </a:bodyPr>
          <a:lstStyle/>
          <a:p>
            <a:pPr>
              <a:lnSpc>
                <a:spcPct val="110000"/>
              </a:lnSpc>
            </a:pPr>
            <a:r>
              <a:rPr lang="en-GB" sz="6600" b="1" dirty="0">
                <a:solidFill>
                  <a:srgbClr val="0070C0"/>
                </a:solidFill>
              </a:rPr>
              <a:t>Use of ICT to support market research</a:t>
            </a:r>
          </a:p>
          <a:p>
            <a:endParaRPr lang="en-GB" sz="6600" b="1" dirty="0">
              <a:solidFill>
                <a:srgbClr val="0070C0"/>
              </a:solidFil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3512457"/>
          </a:xfrm>
          <a:prstGeom prst="rect">
            <a:avLst/>
          </a:prstGeom>
        </p:spPr>
      </p:pic>
    </p:spTree>
    <p:extLst>
      <p:ext uri="{BB962C8B-B14F-4D97-AF65-F5344CB8AC3E}">
        <p14:creationId xmlns:p14="http://schemas.microsoft.com/office/powerpoint/2010/main" val="1170803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Websites</a:t>
            </a:r>
            <a:endParaRPr lang="en-GB" dirty="0"/>
          </a:p>
        </p:txBody>
      </p:sp>
      <p:sp>
        <p:nvSpPr>
          <p:cNvPr id="5" name="Content Placeholder 4"/>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a:bodyPr>
          <a:lstStyle/>
          <a:p>
            <a:r>
              <a:rPr lang="en-GB" dirty="0" smtClean="0"/>
              <a:t>Pop-ups on websites can be used to ask customers about products they have bought or may buy</a:t>
            </a:r>
          </a:p>
          <a:p>
            <a:r>
              <a:rPr lang="en-GB" dirty="0" smtClean="0"/>
              <a:t>These may also be used to gather e-mail addresses so that targeted customers can be surveyed later via e-mail</a:t>
            </a:r>
          </a:p>
          <a:p>
            <a:r>
              <a:rPr lang="en-GB" dirty="0" smtClean="0"/>
              <a:t>Some sites (Like the Grocer, see video) have lots of useful quantitative data about the industry</a:t>
            </a:r>
            <a:endParaRPr lang="en-GB" dirty="0"/>
          </a:p>
        </p:txBody>
      </p:sp>
      <p:pic>
        <p:nvPicPr>
          <p:cNvPr id="6" name="Picture 5">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1206" y="1923903"/>
            <a:ext cx="5122594" cy="4132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hlinkClick r:id="rId2"/>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15164" y="3989955"/>
            <a:ext cx="1269841" cy="888889"/>
          </a:xfrm>
          <a:prstGeom prst="rect">
            <a:avLst/>
          </a:prstGeom>
        </p:spPr>
      </p:pic>
      <p:pic>
        <p:nvPicPr>
          <p:cNvPr id="8" name="Picture 7"/>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0194235" y="719296"/>
            <a:ext cx="1030356" cy="804704"/>
          </a:xfrm>
          <a:prstGeom prst="rect">
            <a:avLst/>
          </a:prstGeom>
        </p:spPr>
      </p:pic>
    </p:spTree>
    <p:extLst>
      <p:ext uri="{BB962C8B-B14F-4D97-AF65-F5344CB8AC3E}">
        <p14:creationId xmlns:p14="http://schemas.microsoft.com/office/powerpoint/2010/main" val="2273620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Social Networks - Twitter</a:t>
            </a:r>
            <a:endParaRPr lang="en-GB" dirty="0"/>
          </a:p>
        </p:txBody>
      </p:sp>
      <p:sp>
        <p:nvSpPr>
          <p:cNvPr id="4" name="Content Placeholder 3"/>
          <p:cNvSpPr>
            <a:spLocks noGrp="1"/>
          </p:cNvSpPr>
          <p:nvPr>
            <p:ph sz="half" idx="1"/>
          </p:nvPr>
        </p:nvSpPr>
        <p:spPr>
          <a:xfrm>
            <a:off x="3505200" y="1690688"/>
            <a:ext cx="5181600" cy="4351338"/>
          </a:xfrm>
        </p:spPr>
        <p:style>
          <a:lnRef idx="2">
            <a:schemeClr val="dk1">
              <a:shade val="50000"/>
            </a:schemeClr>
          </a:lnRef>
          <a:fillRef idx="1">
            <a:schemeClr val="dk1"/>
          </a:fillRef>
          <a:effectRef idx="0">
            <a:schemeClr val="dk1"/>
          </a:effectRef>
          <a:fontRef idx="minor">
            <a:schemeClr val="lt1"/>
          </a:fontRef>
        </p:style>
        <p:txBody>
          <a:bodyPr/>
          <a:lstStyle/>
          <a:p>
            <a:r>
              <a:rPr lang="en-GB" dirty="0" smtClean="0"/>
              <a:t>Twitter can be used to support marketing research – by searching for trending hashtags to see emerging trends</a:t>
            </a:r>
          </a:p>
          <a:p>
            <a:r>
              <a:rPr lang="en-GB" dirty="0" smtClean="0"/>
              <a:t>It can also search a business name or a brand name to find out quantitative information about customer perceptions</a:t>
            </a:r>
          </a:p>
          <a:p>
            <a:r>
              <a:rPr lang="en-GB" dirty="0" smtClean="0"/>
              <a:t>See </a:t>
            </a:r>
            <a:r>
              <a:rPr lang="en-GB" dirty="0" smtClean="0">
                <a:hlinkClick r:id="rId3"/>
              </a:rPr>
              <a:t>twitter cloud here</a:t>
            </a:r>
            <a:endParaRPr lang="en-GB" dirty="0"/>
          </a:p>
        </p:txBody>
      </p:sp>
      <p:pic>
        <p:nvPicPr>
          <p:cNvPr id="5" name="Picture 4"/>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10313504" y="620600"/>
            <a:ext cx="762000" cy="762000"/>
          </a:xfrm>
          <a:prstGeom prst="rect">
            <a:avLst/>
          </a:prstGeom>
        </p:spPr>
      </p:pic>
    </p:spTree>
    <p:extLst>
      <p:ext uri="{BB962C8B-B14F-4D97-AF65-F5344CB8AC3E}">
        <p14:creationId xmlns:p14="http://schemas.microsoft.com/office/powerpoint/2010/main" val="1981029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Starter</a:t>
            </a:r>
            <a:endParaRPr lang="en-GB" dirty="0"/>
          </a:p>
        </p:txBody>
      </p:sp>
      <p:sp>
        <p:nvSpPr>
          <p:cNvPr id="3" name="Content Placeholder 2"/>
          <p:cNvSpPr>
            <a:spLocks noGrp="1"/>
          </p:cNvSpPr>
          <p:nvPr>
            <p:ph idx="1"/>
          </p:nvPr>
        </p:nvSpPr>
        <p:spPr>
          <a:solidFill>
            <a:schemeClr val="accent2">
              <a:lumMod val="40000"/>
              <a:lumOff val="60000"/>
            </a:schemeClr>
          </a:solidFill>
        </p:spPr>
        <p:txBody>
          <a:bodyPr>
            <a:normAutofit/>
          </a:bodyPr>
          <a:lstStyle/>
          <a:p>
            <a:r>
              <a:rPr lang="en-GB" dirty="0" smtClean="0"/>
              <a:t>When you buy your first car – what colour will it be?  </a:t>
            </a:r>
          </a:p>
          <a:p>
            <a:endParaRPr lang="en-GB" dirty="0"/>
          </a:p>
          <a:p>
            <a:endParaRPr lang="en-GB" dirty="0" smtClean="0"/>
          </a:p>
          <a:p>
            <a:endParaRPr lang="en-GB" dirty="0" smtClean="0"/>
          </a:p>
          <a:p>
            <a:endParaRPr lang="en-GB" dirty="0"/>
          </a:p>
          <a:p>
            <a:endParaRPr lang="en-GB" dirty="0" smtClean="0"/>
          </a:p>
          <a:p>
            <a:endParaRPr lang="en-GB" dirty="0" smtClean="0"/>
          </a:p>
          <a:p>
            <a:r>
              <a:rPr lang="en-GB" dirty="0" smtClean="0"/>
              <a:t>What if you could only have one colour, what if there was no choice?</a:t>
            </a:r>
            <a:endParaRPr lang="en-GB" dirty="0"/>
          </a:p>
        </p:txBody>
      </p:sp>
      <p:pic>
        <p:nvPicPr>
          <p:cNvPr id="4" name="Picture 3">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1364" y="2964316"/>
            <a:ext cx="10522436" cy="2043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898567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Social networks – it doesn’t always work!</a:t>
            </a:r>
            <a:endParaRPr lang="en-GB" dirty="0"/>
          </a:p>
        </p:txBody>
      </p:sp>
      <p:pic>
        <p:nvPicPr>
          <p:cNvPr id="5" name="Content Placeholder 4">
            <a:hlinkClick r:id="rId2"/>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691753" y="1825625"/>
            <a:ext cx="3474494"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5">
            <a:hlinkClick r:id="rId4"/>
          </p:cNvPr>
          <p:cNvPicPr>
            <a:picLocks noGrp="1" noChangeAspect="1"/>
          </p:cNvPicPr>
          <p:nvPr>
            <p:ph sz="half" idx="2"/>
          </p:nvPr>
        </p:nvPicPr>
        <p:blipFill>
          <a:blip r:embed="rId5" cstate="email">
            <a:extLst>
              <a:ext uri="{28A0092B-C50C-407E-A947-70E740481C1C}">
                <a14:useLocalDpi xmlns:a14="http://schemas.microsoft.com/office/drawing/2010/main"/>
              </a:ext>
            </a:extLst>
          </a:blip>
          <a:stretch>
            <a:fillRect/>
          </a:stretch>
        </p:blipFill>
        <p:spPr>
          <a:xfrm>
            <a:off x="6985927" y="1825625"/>
            <a:ext cx="3554146"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052881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Business Databases</a:t>
            </a:r>
            <a:endParaRPr lang="en-GB" dirty="0"/>
          </a:p>
        </p:txBody>
      </p:sp>
      <p:sp>
        <p:nvSpPr>
          <p:cNvPr id="4" name="Content Placeholder 3"/>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fontScale="92500"/>
          </a:bodyPr>
          <a:lstStyle/>
          <a:p>
            <a:r>
              <a:rPr lang="en-GB" dirty="0" smtClean="0"/>
              <a:t>Large supermarkets use all the data from their loyalty schemes to build huge customer databases</a:t>
            </a:r>
          </a:p>
          <a:p>
            <a:r>
              <a:rPr lang="en-GB" dirty="0" smtClean="0"/>
              <a:t>This information can be used to target customers likely to buy at the store e.g. customer satisfaction with bakery products at Morrison's</a:t>
            </a:r>
          </a:p>
          <a:p>
            <a:r>
              <a:rPr lang="en-GB" dirty="0" smtClean="0"/>
              <a:t>Other databases such as Experian can also be a valuable source of customer information e.g. credit scores, incomes</a:t>
            </a:r>
            <a:endParaRPr lang="en-GB" dirty="0"/>
          </a:p>
        </p:txBody>
      </p:sp>
      <p:pic>
        <p:nvPicPr>
          <p:cNvPr id="6" name="Picture 5">
            <a:hlinkClick r:id="rId2"/>
          </p:cNvPr>
          <p:cNvPicPr>
            <a:picLocks noChangeAspect="1"/>
          </p:cNvPicPr>
          <p:nvPr/>
        </p:nvPicPr>
        <p:blipFill>
          <a:blip r:embed="rId3"/>
          <a:stretch>
            <a:fillRect/>
          </a:stretch>
        </p:blipFill>
        <p:spPr>
          <a:xfrm>
            <a:off x="7021286" y="1880146"/>
            <a:ext cx="4143375" cy="2600325"/>
          </a:xfrm>
          <a:prstGeom prst="rect">
            <a:avLst/>
          </a:prstGeom>
        </p:spPr>
      </p:pic>
      <p:pic>
        <p:nvPicPr>
          <p:cNvPr id="7" name="Picture 6">
            <a:hlinkClick r:id="rId4"/>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72200" y="4480471"/>
            <a:ext cx="5600700" cy="1831429"/>
          </a:xfrm>
          <a:prstGeom prst="rect">
            <a:avLst/>
          </a:prstGeom>
        </p:spPr>
      </p:pic>
    </p:spTree>
    <p:extLst>
      <p:ext uri="{BB962C8B-B14F-4D97-AF65-F5344CB8AC3E}">
        <p14:creationId xmlns:p14="http://schemas.microsoft.com/office/powerpoint/2010/main" val="134931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054768" y="4331644"/>
            <a:ext cx="10515600" cy="1500187"/>
          </a:xfrm>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a:solidFill>
                  <a:srgbClr val="0070C0"/>
                </a:solidFill>
              </a:rPr>
              <a:t>Market</a:t>
            </a:r>
            <a:r>
              <a:rPr lang="en-GB" sz="5400" dirty="0"/>
              <a:t> </a:t>
            </a:r>
            <a:r>
              <a:rPr lang="en-GB" sz="5400" b="1" dirty="0">
                <a:solidFill>
                  <a:srgbClr val="0070C0"/>
                </a:solidFill>
              </a:rPr>
              <a:t>segmentation</a:t>
            </a:r>
          </a:p>
          <a:p>
            <a:endParaRPr lang="en-GB" sz="6600" b="1" dirty="0" smtClean="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3512457"/>
          </a:xfrm>
          <a:prstGeom prst="rect">
            <a:avLst/>
          </a:prstGeom>
        </p:spPr>
      </p:pic>
    </p:spTree>
    <p:extLst>
      <p:ext uri="{BB962C8B-B14F-4D97-AF65-F5344CB8AC3E}">
        <p14:creationId xmlns:p14="http://schemas.microsoft.com/office/powerpoint/2010/main" val="85058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smtClean="0">
                <a:solidFill>
                  <a:schemeClr val="bg1"/>
                </a:solidFill>
              </a:rPr>
              <a:t>Definition of market segments</a:t>
            </a:r>
            <a:endParaRPr lang="en-GB" dirty="0">
              <a:solidFill>
                <a:schemeClr val="bg1"/>
              </a:solidFill>
            </a:endParaRPr>
          </a:p>
        </p:txBody>
      </p:sp>
      <p:sp>
        <p:nvSpPr>
          <p:cNvPr id="5" name="Content Placeholder 4"/>
          <p:cNvSpPr>
            <a:spLocks noGrp="1"/>
          </p:cNvSpPr>
          <p:nvPr>
            <p:ph idx="1"/>
          </p:nvPr>
        </p:nvSpPr>
        <p:spPr/>
        <p:txBody>
          <a:bodyPr/>
          <a:lstStyle/>
          <a:p>
            <a:r>
              <a:rPr lang="en-GB" dirty="0" smtClean="0"/>
              <a:t>A market segment is an identifiable group of individuals or part of a market where consumers share one or more characteristics or needs</a:t>
            </a:r>
            <a:endParaRPr lang="en-GB" dirty="0"/>
          </a:p>
        </p:txBody>
      </p:sp>
      <p:sp>
        <p:nvSpPr>
          <p:cNvPr id="6" name="AutoShape 2" descr="Image result for harley davidson bikers club"/>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2"/>
          <a:stretch>
            <a:fillRect/>
          </a:stretch>
        </p:blipFill>
        <p:spPr>
          <a:xfrm>
            <a:off x="2742276" y="2805113"/>
            <a:ext cx="6086475" cy="3371850"/>
          </a:xfrm>
          <a:prstGeom prst="rect">
            <a:avLst/>
          </a:prstGeom>
        </p:spPr>
      </p:pic>
      <p:sp>
        <p:nvSpPr>
          <p:cNvPr id="8" name="TextBox 7"/>
          <p:cNvSpPr txBox="1"/>
          <p:nvPr/>
        </p:nvSpPr>
        <p:spPr>
          <a:xfrm>
            <a:off x="2562419" y="6176963"/>
            <a:ext cx="6446188" cy="584775"/>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GB" sz="3200" dirty="0" smtClean="0">
                <a:latin typeface="Arial Black" panose="020B0A04020102020204" pitchFamily="34" charset="0"/>
              </a:rPr>
              <a:t>Harley Davidson bikers club</a:t>
            </a:r>
            <a:endParaRPr lang="en-GB" sz="3200" dirty="0">
              <a:latin typeface="Arial Black" panose="020B0A04020102020204" pitchFamily="34" charset="0"/>
            </a:endParaRPr>
          </a:p>
        </p:txBody>
      </p:sp>
    </p:spTree>
    <p:extLst>
      <p:ext uri="{BB962C8B-B14F-4D97-AF65-F5344CB8AC3E}">
        <p14:creationId xmlns:p14="http://schemas.microsoft.com/office/powerpoint/2010/main" val="1531354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smtClean="0"/>
              <a:t>Segmentation by location</a:t>
            </a:r>
            <a:endParaRPr lang="en-GB" dirty="0"/>
          </a:p>
        </p:txBody>
      </p:sp>
      <p:sp>
        <p:nvSpPr>
          <p:cNvPr id="3" name="Content Placeholder 2"/>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r>
              <a:rPr lang="en-GB" dirty="0" smtClean="0"/>
              <a:t>A business may decide to sell its product in just one country, one region (like the Midlands), or in an even smaller area</a:t>
            </a:r>
          </a:p>
          <a:p>
            <a:r>
              <a:rPr lang="en-GB" dirty="0" smtClean="0"/>
              <a:t>A business may target its product at rural rather than urban areas</a:t>
            </a:r>
          </a:p>
          <a:p>
            <a:r>
              <a:rPr lang="en-GB" dirty="0" smtClean="0"/>
              <a:t>A business may target its products depending if the market area is hot or cold</a:t>
            </a:r>
          </a:p>
          <a:p>
            <a:r>
              <a:rPr lang="en-GB" dirty="0" smtClean="0">
                <a:solidFill>
                  <a:srgbClr val="FF0000"/>
                </a:solidFill>
              </a:rPr>
              <a:t>What countries could you sell the snow gear in?</a:t>
            </a:r>
            <a:endParaRPr lang="en-GB" dirty="0">
              <a:solidFill>
                <a:srgbClr val="FF0000"/>
              </a:solidFill>
            </a:endParaRPr>
          </a:p>
          <a:p>
            <a:endParaRPr lang="en-GB" dirty="0"/>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94673" y="1825625"/>
            <a:ext cx="2482974" cy="2482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36160" y="4221089"/>
            <a:ext cx="3025448" cy="1926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6167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products for welsh people"/>
          <p:cNvSpPr>
            <a:spLocks noChangeAspect="1" noChangeArrowheads="1"/>
          </p:cNvSpPr>
          <p:nvPr/>
        </p:nvSpPr>
        <p:spPr bwMode="auto">
          <a:xfrm>
            <a:off x="1679575" y="-144463"/>
            <a:ext cx="3861482" cy="38614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a:endParaRPr>
          </a:p>
        </p:txBody>
      </p:sp>
      <p:sp>
        <p:nvSpPr>
          <p:cNvPr id="5" name="AutoShape 4" descr="Image result for products for welsh people"/>
          <p:cNvSpPr>
            <a:spLocks noChangeAspect="1" noChangeArrowheads="1"/>
          </p:cNvSpPr>
          <p:nvPr/>
        </p:nvSpPr>
        <p:spPr bwMode="auto">
          <a:xfrm>
            <a:off x="1831975" y="7938"/>
            <a:ext cx="3861482" cy="38614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a:endParaRPr>
          </a:p>
        </p:txBody>
      </p:sp>
      <p:sp>
        <p:nvSpPr>
          <p:cNvPr id="2" name="Title 1"/>
          <p:cNvSpPr>
            <a:spLocks noGrp="1"/>
          </p:cNvSpPr>
          <p:nvPr>
            <p:ph type="title"/>
          </p:nvPr>
        </p:nvSpPr>
        <p:spPr>
          <a:xfrm>
            <a:off x="566057" y="96384"/>
            <a:ext cx="10972800" cy="1143000"/>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smtClean="0"/>
              <a:t>Segmentation by location</a:t>
            </a:r>
            <a:endParaRPr lang="en-GB" dirty="0"/>
          </a:p>
        </p:txBody>
      </p:sp>
      <p:pic>
        <p:nvPicPr>
          <p:cNvPr id="3080" name="Picture 8" descr="Image result for scottish products"/>
          <p:cNvPicPr>
            <a:picLocks noGrp="1" noChangeAspect="1" noChangeArrowheads="1"/>
          </p:cNvPicPr>
          <p:nvPr>
            <p:ph idx="4294967295"/>
          </p:nvPr>
        </p:nvPicPr>
        <p:blipFill rotWithShape="1">
          <a:blip r:embed="rId2" cstate="email">
            <a:extLst>
              <a:ext uri="{28A0092B-C50C-407E-A947-70E740481C1C}">
                <a14:useLocalDpi xmlns:a14="http://schemas.microsoft.com/office/drawing/2010/main"/>
              </a:ext>
            </a:extLst>
          </a:blip>
          <a:srcRect/>
          <a:stretch/>
        </p:blipFill>
        <p:spPr bwMode="auto">
          <a:xfrm>
            <a:off x="0" y="3957638"/>
            <a:ext cx="2347913"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beach towel se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2772" y="2369104"/>
            <a:ext cx="3435102" cy="3435102"/>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4" descr="Image result for booble ha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a:endParaRPr>
          </a:p>
        </p:txBody>
      </p:sp>
      <p:pic>
        <p:nvPicPr>
          <p:cNvPr id="8" name="Picture 7"/>
          <p:cNvPicPr>
            <a:picLocks noChangeAspect="1"/>
          </p:cNvPicPr>
          <p:nvPr/>
        </p:nvPicPr>
        <p:blipFill>
          <a:blip r:embed="rId4"/>
          <a:stretch>
            <a:fillRect/>
          </a:stretch>
        </p:blipFill>
        <p:spPr>
          <a:xfrm>
            <a:off x="2553041" y="4365104"/>
            <a:ext cx="2114550" cy="2171700"/>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48770" y="1327830"/>
            <a:ext cx="1986254" cy="2979381"/>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42005" y="1451547"/>
            <a:ext cx="2182062" cy="2036591"/>
          </a:xfrm>
          <a:prstGeom prst="rect">
            <a:avLst/>
          </a:prstGeom>
        </p:spPr>
      </p:pic>
      <p:pic>
        <p:nvPicPr>
          <p:cNvPr id="3078" name="Picture 6" descr="Image result for welsh product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561486" y="3363912"/>
            <a:ext cx="1943100" cy="292417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961036" y="6093297"/>
            <a:ext cx="7042542" cy="369332"/>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GB" dirty="0">
                <a:solidFill>
                  <a:schemeClr val="bg1"/>
                </a:solidFill>
                <a:latin typeface="Arial Black" panose="020B0A04020102020204" pitchFamily="34" charset="0"/>
              </a:rPr>
              <a:t>Which location segment are these products aimed at?</a:t>
            </a:r>
          </a:p>
        </p:txBody>
      </p:sp>
    </p:spTree>
    <p:extLst>
      <p:ext uri="{BB962C8B-B14F-4D97-AF65-F5344CB8AC3E}">
        <p14:creationId xmlns:p14="http://schemas.microsoft.com/office/powerpoint/2010/main" val="24042914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8171"/>
            <a:ext cx="10515600" cy="1325563"/>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smtClean="0"/>
              <a:t>Market segment - demographics</a:t>
            </a:r>
            <a:endParaRPr lang="en-GB" dirty="0"/>
          </a:p>
        </p:txBody>
      </p:sp>
      <p:sp>
        <p:nvSpPr>
          <p:cNvPr id="3" name="Content Placeholder 2"/>
          <p:cNvSpPr>
            <a:spLocks noGrp="1"/>
          </p:cNvSpPr>
          <p:nvPr>
            <p:ph idx="1"/>
          </p:nvPr>
        </p:nvSpPr>
        <p:spPr>
          <a:xfrm>
            <a:off x="609600" y="1600202"/>
            <a:ext cx="10515600" cy="1657474"/>
          </a:xfrm>
        </p:spPr>
        <p:style>
          <a:lnRef idx="2">
            <a:schemeClr val="dk1"/>
          </a:lnRef>
          <a:fillRef idx="1">
            <a:schemeClr val="lt1"/>
          </a:fillRef>
          <a:effectRef idx="0">
            <a:schemeClr val="dk1"/>
          </a:effectRef>
          <a:fontRef idx="minor">
            <a:schemeClr val="dk1"/>
          </a:fontRef>
        </p:style>
        <p:txBody>
          <a:bodyPr>
            <a:normAutofit fontScale="92500"/>
          </a:bodyPr>
          <a:lstStyle/>
          <a:p>
            <a:r>
              <a:rPr lang="en-GB" dirty="0"/>
              <a:t>S</a:t>
            </a:r>
            <a:r>
              <a:rPr lang="en-GB" dirty="0" smtClean="0"/>
              <a:t>tatistical </a:t>
            </a:r>
            <a:r>
              <a:rPr lang="en-GB" dirty="0"/>
              <a:t>data relating to the population and particular groups within </a:t>
            </a:r>
            <a:r>
              <a:rPr lang="en-GB" dirty="0" smtClean="0"/>
              <a:t>it</a:t>
            </a:r>
          </a:p>
          <a:p>
            <a:r>
              <a:rPr lang="en-GB" dirty="0" smtClean="0"/>
              <a:t>For example market segmentation helps book publishers target customers as we won’t all read the same books (not everyone wants to read Harry Potter)</a:t>
            </a:r>
          </a:p>
          <a:p>
            <a:endParaRPr lang="en-GB" dirty="0"/>
          </a:p>
          <a:p>
            <a:endParaRPr lang="en-GB" dirty="0"/>
          </a:p>
        </p:txBody>
      </p:sp>
      <p:pic>
        <p:nvPicPr>
          <p:cNvPr id="5122" name="Picture 2" descr="Image result for range of books for all ages"/>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996" t="-351" r="19954" b="351"/>
          <a:stretch/>
        </p:blipFill>
        <p:spPr bwMode="auto">
          <a:xfrm>
            <a:off x="1548822" y="3257675"/>
            <a:ext cx="5032946" cy="359092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04112" y="3118702"/>
            <a:ext cx="2965174" cy="3809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6658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Segmentation by lifestyle</a:t>
            </a:r>
            <a:endParaRPr lang="en-GB" dirty="0"/>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smtClean="0"/>
              <a:t>Customers can be grouped </a:t>
            </a:r>
            <a:r>
              <a:rPr lang="en-GB" dirty="0"/>
              <a:t>according to the way they lead their </a:t>
            </a:r>
            <a:r>
              <a:rPr lang="en-GB" dirty="0" smtClean="0"/>
              <a:t>lives and </a:t>
            </a:r>
            <a:r>
              <a:rPr lang="en-GB" dirty="0"/>
              <a:t>the attitudes they </a:t>
            </a:r>
            <a:r>
              <a:rPr lang="en-GB" dirty="0" smtClean="0"/>
              <a:t>share</a:t>
            </a:r>
          </a:p>
          <a:p>
            <a:r>
              <a:rPr lang="en-GB" dirty="0" smtClean="0"/>
              <a:t>For </a:t>
            </a:r>
            <a:r>
              <a:rPr lang="en-GB" dirty="0"/>
              <a:t>example, </a:t>
            </a:r>
            <a:r>
              <a:rPr lang="en-GB" dirty="0" smtClean="0"/>
              <a:t>young professionals </a:t>
            </a:r>
            <a:r>
              <a:rPr lang="en-GB" dirty="0"/>
              <a:t>may drive a sports car because of the </a:t>
            </a:r>
            <a:r>
              <a:rPr lang="en-GB" dirty="0" smtClean="0"/>
              <a:t>image they </a:t>
            </a:r>
            <a:r>
              <a:rPr lang="en-GB" dirty="0"/>
              <a:t>want to </a:t>
            </a:r>
            <a:r>
              <a:rPr lang="en-GB" dirty="0" smtClean="0"/>
              <a:t>project </a:t>
            </a:r>
          </a:p>
          <a:p>
            <a:r>
              <a:rPr lang="en-GB" dirty="0" smtClean="0"/>
              <a:t>Parents </a:t>
            </a:r>
            <a:r>
              <a:rPr lang="en-GB" dirty="0"/>
              <a:t>might want the </a:t>
            </a:r>
            <a:r>
              <a:rPr lang="en-GB" dirty="0" smtClean="0"/>
              <a:t>same things</a:t>
            </a:r>
            <a:r>
              <a:rPr lang="en-GB" dirty="0"/>
              <a:t>, but have to provide for their children, which is a </a:t>
            </a:r>
            <a:r>
              <a:rPr lang="en-GB" dirty="0" smtClean="0"/>
              <a:t>large extra </a:t>
            </a:r>
            <a:r>
              <a:rPr lang="en-GB" dirty="0"/>
              <a:t>cost. They will need a family car to suit their </a:t>
            </a:r>
            <a:r>
              <a:rPr lang="en-GB" dirty="0" smtClean="0"/>
              <a:t>lifestyle</a:t>
            </a:r>
          </a:p>
          <a:p>
            <a:pPr marL="0" indent="0">
              <a:buNone/>
            </a:pPr>
            <a:endParaRPr lang="en-GB" dirty="0"/>
          </a:p>
        </p:txBody>
      </p:sp>
      <p:sp>
        <p:nvSpPr>
          <p:cNvPr id="4" name="Content Placeholder 3"/>
          <p:cNvSpPr>
            <a:spLocks noGrp="1"/>
          </p:cNvSpPr>
          <p:nvPr>
            <p:ph sz="half" idx="2"/>
          </p:nvPr>
        </p:nvSpPr>
        <p:spPr/>
        <p:txBody>
          <a:bodyPr/>
          <a:lstStyle/>
          <a:p>
            <a:endParaRPr lang="en-GB"/>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72200" y="1825625"/>
            <a:ext cx="3584250" cy="2464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72417" y="3903039"/>
            <a:ext cx="3566143" cy="2408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11713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Segmentation by lifestyle</a:t>
            </a:r>
            <a:endParaRPr lang="en-GB" dirty="0"/>
          </a:p>
        </p:txBody>
      </p:sp>
      <p:sp>
        <p:nvSpPr>
          <p:cNvPr id="3" name="Content Placeholder 2"/>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normAutofit fontScale="92500" lnSpcReduction="20000"/>
          </a:bodyPr>
          <a:lstStyle/>
          <a:p>
            <a:r>
              <a:rPr lang="en-GB" dirty="0" smtClean="0"/>
              <a:t>A business may decide to segment the market according to lifestyle</a:t>
            </a:r>
          </a:p>
          <a:p>
            <a:r>
              <a:rPr lang="en-GB" dirty="0" smtClean="0"/>
              <a:t>This may be a combination of; values attitudes, perceptions, beliefs</a:t>
            </a:r>
          </a:p>
          <a:p>
            <a:r>
              <a:rPr lang="en-GB" dirty="0" smtClean="0"/>
              <a:t>This may also include hobbies and interests</a:t>
            </a:r>
          </a:p>
          <a:p>
            <a:r>
              <a:rPr lang="en-GB" dirty="0" smtClean="0"/>
              <a:t>This may also include family situation (living on own or living with five kids)</a:t>
            </a:r>
          </a:p>
          <a:p>
            <a:r>
              <a:rPr lang="en-GB" dirty="0" smtClean="0"/>
              <a:t>For example the two different type of holidays in the pictures</a:t>
            </a:r>
            <a:endParaRPr lang="en-GB" dirty="0"/>
          </a:p>
        </p:txBody>
      </p:sp>
      <p:sp>
        <p:nvSpPr>
          <p:cNvPr id="4" name="Content Placeholder 3"/>
          <p:cNvSpPr>
            <a:spLocks noGrp="1"/>
          </p:cNvSpPr>
          <p:nvPr>
            <p:ph sz="half" idx="2"/>
          </p:nvPr>
        </p:nvSpPr>
        <p:spPr/>
        <p:txBody>
          <a:bodyPr/>
          <a:lstStyle/>
          <a:p>
            <a:endParaRPr lang="en-GB"/>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56041" y="1825625"/>
            <a:ext cx="3716390"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61998" y="3575596"/>
            <a:ext cx="3644202"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22977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7581"/>
            <a:ext cx="10515600"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Segmentation by lifestyle - discussion</a:t>
            </a:r>
            <a:endParaRPr lang="en-GB" dirty="0"/>
          </a:p>
        </p:txBody>
      </p:sp>
      <p:sp>
        <p:nvSpPr>
          <p:cNvPr id="3" name="Content Placeholder 2"/>
          <p:cNvSpPr>
            <a:spLocks noGrp="1"/>
          </p:cNvSpPr>
          <p:nvPr>
            <p:ph idx="1"/>
          </p:nvPr>
        </p:nvSpPr>
        <p:spPr>
          <a:xfrm>
            <a:off x="838200" y="1690688"/>
            <a:ext cx="10515600" cy="964704"/>
          </a:xfrm>
          <a:solidFill>
            <a:srgbClr val="C00000"/>
          </a:solidFill>
        </p:spPr>
        <p:txBody>
          <a:bodyPr>
            <a:normAutofit/>
          </a:bodyPr>
          <a:lstStyle/>
          <a:p>
            <a:r>
              <a:rPr lang="en-GB" dirty="0" smtClean="0">
                <a:solidFill>
                  <a:schemeClr val="bg1"/>
                </a:solidFill>
                <a:latin typeface="Arial Rounded MT Bold" panose="020F0704030504030204" pitchFamily="34" charset="0"/>
              </a:rPr>
              <a:t>Look at these 4 holidays – can you describe the type of lifestyle segment that they are aimed at?</a:t>
            </a:r>
            <a:endParaRPr lang="en-GB" dirty="0" smtClean="0">
              <a:latin typeface="Arial Rounded MT Bold" panose="020F0704030504030204" pitchFamily="34" charset="0"/>
            </a:endParaRPr>
          </a:p>
          <a:p>
            <a:endParaRPr lang="en-GB" dirty="0"/>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99527" y="2852936"/>
            <a:ext cx="8935816"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2069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Answer to starter</a:t>
            </a:r>
            <a:endParaRPr lang="en-GB" dirty="0"/>
          </a:p>
        </p:txBody>
      </p:sp>
      <p:sp>
        <p:nvSpPr>
          <p:cNvPr id="3" name="Content Placeholder 2"/>
          <p:cNvSpPr>
            <a:spLocks noGrp="1"/>
          </p:cNvSpPr>
          <p:nvPr>
            <p:ph sz="half" idx="1"/>
          </p:nvPr>
        </p:nvSpPr>
        <p:spPr/>
        <p:style>
          <a:lnRef idx="2">
            <a:schemeClr val="accent5"/>
          </a:lnRef>
          <a:fillRef idx="1">
            <a:schemeClr val="lt1"/>
          </a:fillRef>
          <a:effectRef idx="0">
            <a:schemeClr val="accent5"/>
          </a:effectRef>
          <a:fontRef idx="minor">
            <a:schemeClr val="dk1"/>
          </a:fontRef>
        </p:style>
        <p:txBody>
          <a:bodyPr/>
          <a:lstStyle/>
          <a:p>
            <a:r>
              <a:rPr lang="en-GB" dirty="0" smtClean="0"/>
              <a:t>In 1918 in the USA almost half of all cars were a Model T Ford.</a:t>
            </a:r>
          </a:p>
          <a:p>
            <a:endParaRPr lang="en-GB" dirty="0"/>
          </a:p>
          <a:p>
            <a:r>
              <a:rPr lang="en-GB" dirty="0"/>
              <a:t>Ford wrote in his autobiography that in 1909 he told his management team that in the future “Any customer can have a car painted any </a:t>
            </a:r>
            <a:r>
              <a:rPr lang="en-GB" dirty="0" smtClean="0"/>
              <a:t>colour </a:t>
            </a:r>
            <a:r>
              <a:rPr lang="en-GB" dirty="0"/>
              <a:t>that he wants so long as it is black”*</a:t>
            </a:r>
          </a:p>
          <a:p>
            <a:endParaRPr lang="en-GB" dirty="0"/>
          </a:p>
        </p:txBody>
      </p:sp>
      <p:pic>
        <p:nvPicPr>
          <p:cNvPr id="5" name="Picture 3"/>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6318476" y="1825625"/>
            <a:ext cx="4993082"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30115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Segmentation by Income</a:t>
            </a:r>
            <a:endParaRPr lang="en-GB" dirty="0"/>
          </a:p>
        </p:txBody>
      </p:sp>
      <p:sp>
        <p:nvSpPr>
          <p:cNvPr id="3" name="Content Placeholder 2"/>
          <p:cNvSpPr>
            <a:spLocks noGrp="1"/>
          </p:cNvSpPr>
          <p:nvPr>
            <p:ph idx="1"/>
          </p:nvPr>
        </p:nvSpPr>
        <p:spPr>
          <a:xfrm>
            <a:off x="838200" y="1825625"/>
            <a:ext cx="6074229" cy="4351338"/>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a:t>The population can be segmented according to annual </a:t>
            </a:r>
            <a:r>
              <a:rPr lang="en-GB" dirty="0" smtClean="0"/>
              <a:t>salary (</a:t>
            </a:r>
            <a:r>
              <a:rPr lang="en-GB" dirty="0"/>
              <a:t>e.g. £15,000, £30,000 etc</a:t>
            </a:r>
            <a:r>
              <a:rPr lang="en-GB" dirty="0" smtClean="0"/>
              <a:t>.) </a:t>
            </a:r>
            <a:r>
              <a:rPr lang="en-GB" dirty="0"/>
              <a:t>or type of job and social </a:t>
            </a:r>
            <a:r>
              <a:rPr lang="en-GB" dirty="0" smtClean="0"/>
              <a:t>class</a:t>
            </a:r>
          </a:p>
          <a:p>
            <a:r>
              <a:rPr lang="en-GB" dirty="0" smtClean="0"/>
              <a:t>The population can also be divided into; low income, middle income and high income</a:t>
            </a:r>
            <a:endParaRPr lang="en-GB" dirty="0"/>
          </a:p>
          <a:p>
            <a:r>
              <a:rPr lang="en-GB" dirty="0"/>
              <a:t>Establishing a group's </a:t>
            </a:r>
            <a:r>
              <a:rPr lang="en-GB" b="1" dirty="0"/>
              <a:t>disposable income </a:t>
            </a:r>
            <a:r>
              <a:rPr lang="en-GB" dirty="0"/>
              <a:t>is important so </a:t>
            </a:r>
            <a:r>
              <a:rPr lang="en-GB" dirty="0" smtClean="0"/>
              <a:t>that products </a:t>
            </a:r>
            <a:r>
              <a:rPr lang="en-GB" dirty="0"/>
              <a:t>can be targeted to the relevant income </a:t>
            </a:r>
            <a:r>
              <a:rPr lang="en-GB" dirty="0" smtClean="0"/>
              <a:t>group</a:t>
            </a:r>
          </a:p>
          <a:p>
            <a:r>
              <a:rPr lang="en-GB" dirty="0" smtClean="0">
                <a:solidFill>
                  <a:srgbClr val="FF0000"/>
                </a:solidFill>
              </a:rPr>
              <a:t>What is disposable income, can you explain the term?</a:t>
            </a:r>
            <a:endParaRPr lang="en-GB" dirty="0">
              <a:solidFill>
                <a:srgbClr val="FF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629" y="2602479"/>
            <a:ext cx="4171010" cy="27976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248377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629" y="-18256"/>
            <a:ext cx="10972800" cy="1143000"/>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en-GB" dirty="0" smtClean="0"/>
              <a:t>Segmentation by income - discussion</a:t>
            </a:r>
            <a:endParaRPr lang="en-GB" dirty="0"/>
          </a:p>
        </p:txBody>
      </p:sp>
      <p:pic>
        <p:nvPicPr>
          <p:cNvPr id="7170" name="Picture 2" descr="C:\Users\Sarah Hilton\Downloads\photo-collage (9).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80251" y="1203749"/>
            <a:ext cx="5031499" cy="50314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98021" y="6314253"/>
            <a:ext cx="10257905" cy="461665"/>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GB" sz="2400" dirty="0">
                <a:solidFill>
                  <a:schemeClr val="bg1"/>
                </a:solidFill>
                <a:latin typeface="Arial Rounded MT Bold" panose="020F0704030504030204" pitchFamily="34" charset="0"/>
              </a:rPr>
              <a:t>Can you </a:t>
            </a:r>
            <a:r>
              <a:rPr lang="en-GB" sz="2400" dirty="0" smtClean="0">
                <a:solidFill>
                  <a:schemeClr val="bg1"/>
                </a:solidFill>
                <a:latin typeface="Arial Rounded MT Bold" panose="020F0704030504030204" pitchFamily="34" charset="0"/>
              </a:rPr>
              <a:t>explain which income </a:t>
            </a:r>
            <a:r>
              <a:rPr lang="en-GB" sz="2400" dirty="0">
                <a:solidFill>
                  <a:schemeClr val="bg1"/>
                </a:solidFill>
                <a:latin typeface="Arial Rounded MT Bold" panose="020F0704030504030204" pitchFamily="34" charset="0"/>
              </a:rPr>
              <a:t>group </a:t>
            </a:r>
            <a:r>
              <a:rPr lang="en-GB" sz="2400" dirty="0" smtClean="0">
                <a:solidFill>
                  <a:schemeClr val="bg1"/>
                </a:solidFill>
                <a:latin typeface="Arial Rounded MT Bold" panose="020F0704030504030204" pitchFamily="34" charset="0"/>
              </a:rPr>
              <a:t>these </a:t>
            </a:r>
            <a:r>
              <a:rPr lang="en-GB" sz="2400" dirty="0">
                <a:solidFill>
                  <a:schemeClr val="bg1"/>
                </a:solidFill>
                <a:latin typeface="Arial Rounded MT Bold" panose="020F0704030504030204" pitchFamily="34" charset="0"/>
              </a:rPr>
              <a:t>products are aimed at?</a:t>
            </a:r>
          </a:p>
        </p:txBody>
      </p:sp>
    </p:spTree>
    <p:extLst>
      <p:ext uri="{BB962C8B-B14F-4D97-AF65-F5344CB8AC3E}">
        <p14:creationId xmlns:p14="http://schemas.microsoft.com/office/powerpoint/2010/main" val="19973188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Segmentation by Age</a:t>
            </a:r>
            <a:endParaRPr lang="en-GB" dirty="0"/>
          </a:p>
        </p:txBody>
      </p:sp>
      <p:sp>
        <p:nvSpPr>
          <p:cNvPr id="5" name="Content Placeholder 4"/>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smtClean="0"/>
              <a:t>Market segmentation could be on age groups;</a:t>
            </a:r>
          </a:p>
          <a:p>
            <a:r>
              <a:rPr lang="en-GB" dirty="0" smtClean="0"/>
              <a:t>0-10</a:t>
            </a:r>
          </a:p>
          <a:p>
            <a:r>
              <a:rPr lang="en-GB" dirty="0" smtClean="0"/>
              <a:t>11-16</a:t>
            </a:r>
          </a:p>
          <a:p>
            <a:r>
              <a:rPr lang="en-GB" dirty="0" smtClean="0"/>
              <a:t>17-19</a:t>
            </a:r>
          </a:p>
          <a:p>
            <a:r>
              <a:rPr lang="en-GB" dirty="0" smtClean="0"/>
              <a:t>20-25</a:t>
            </a:r>
          </a:p>
          <a:p>
            <a:r>
              <a:rPr lang="en-GB" dirty="0" smtClean="0"/>
              <a:t>26-35</a:t>
            </a:r>
          </a:p>
          <a:p>
            <a:r>
              <a:rPr lang="en-GB" dirty="0" smtClean="0"/>
              <a:t>36-50</a:t>
            </a:r>
          </a:p>
          <a:p>
            <a:r>
              <a:rPr lang="en-GB" dirty="0" smtClean="0"/>
              <a:t>51+</a:t>
            </a:r>
          </a:p>
          <a:p>
            <a:r>
              <a:rPr lang="en-GB" dirty="0" smtClean="0"/>
              <a:t>Each age group will have different needs and wants in terms of products and services and the business can develop a targeted marketing strategy to appeal to that age group</a:t>
            </a:r>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07204" y="2517913"/>
            <a:ext cx="3659521" cy="2072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5609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Autofit/>
          </a:bodyPr>
          <a:lstStyle/>
          <a:p>
            <a:pPr algn="ctr"/>
            <a:r>
              <a:rPr lang="en-GB" dirty="0" smtClean="0">
                <a:latin typeface="+mj-lt"/>
              </a:rPr>
              <a:t>Segmentation by age - discussion</a:t>
            </a:r>
            <a:endParaRPr lang="en-GB" dirty="0">
              <a:latin typeface="+mj-lt"/>
            </a:endParaRPr>
          </a:p>
        </p:txBody>
      </p:sp>
      <p:sp>
        <p:nvSpPr>
          <p:cNvPr id="9" name="Content Placeholder 8"/>
          <p:cNvSpPr>
            <a:spLocks noGrp="1"/>
          </p:cNvSpPr>
          <p:nvPr>
            <p:ph idx="1"/>
          </p:nvPr>
        </p:nvSpPr>
        <p:spPr/>
        <p:txBody>
          <a:bodyPr/>
          <a:lstStyle/>
          <a:p>
            <a:endParaRPr lang="en-GB"/>
          </a:p>
        </p:txBody>
      </p:sp>
      <p:pic>
        <p:nvPicPr>
          <p:cNvPr id="1026" name="Picture 2" descr="C:\Users\SHilton\Downloads\photo-collage (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0" y="1848480"/>
            <a:ext cx="4711247" cy="47112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46911" y="3647351"/>
            <a:ext cx="5257800" cy="1384995"/>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GB" sz="2800" dirty="0" smtClean="0">
                <a:solidFill>
                  <a:schemeClr val="bg1"/>
                </a:solidFill>
                <a:latin typeface="Arial Rounded MT Bold" panose="020F0704030504030204" pitchFamily="34" charset="0"/>
              </a:rPr>
              <a:t>Can you explain which </a:t>
            </a:r>
            <a:r>
              <a:rPr lang="en-GB" sz="2800" dirty="0">
                <a:solidFill>
                  <a:schemeClr val="bg1"/>
                </a:solidFill>
                <a:latin typeface="Arial Rounded MT Bold" panose="020F0704030504030204" pitchFamily="34" charset="0"/>
              </a:rPr>
              <a:t>age group segment are these </a:t>
            </a:r>
            <a:r>
              <a:rPr lang="en-GB" sz="2800" dirty="0" smtClean="0">
                <a:solidFill>
                  <a:schemeClr val="bg1"/>
                </a:solidFill>
                <a:latin typeface="Arial Rounded MT Bold" panose="020F0704030504030204" pitchFamily="34" charset="0"/>
              </a:rPr>
              <a:t>four products </a:t>
            </a:r>
            <a:r>
              <a:rPr lang="en-GB" sz="2800" dirty="0">
                <a:solidFill>
                  <a:schemeClr val="bg1"/>
                </a:solidFill>
                <a:latin typeface="Arial Rounded MT Bold" panose="020F0704030504030204" pitchFamily="34" charset="0"/>
              </a:rPr>
              <a:t>are aimed at?</a:t>
            </a:r>
          </a:p>
        </p:txBody>
      </p:sp>
    </p:spTree>
    <p:extLst>
      <p:ext uri="{BB962C8B-B14F-4D97-AF65-F5344CB8AC3E}">
        <p14:creationId xmlns:p14="http://schemas.microsoft.com/office/powerpoint/2010/main" val="13594640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n-GB" dirty="0" smtClean="0"/>
              <a:t>Segmentation by age - discussion</a:t>
            </a:r>
            <a:endParaRPr lang="en-GB" dirty="0"/>
          </a:p>
        </p:txBody>
      </p:sp>
      <p:pic>
        <p:nvPicPr>
          <p:cNvPr id="4098" name="Picture 2" descr="Image result for kellogg's range"/>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bwMode="auto">
          <a:xfrm>
            <a:off x="676222" y="2694629"/>
            <a:ext cx="6201295" cy="25603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13713" y="3374624"/>
            <a:ext cx="4649080" cy="1569660"/>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GB" sz="2400" dirty="0">
                <a:solidFill>
                  <a:schemeClr val="bg1"/>
                </a:solidFill>
                <a:latin typeface="Arial Rounded MT Bold" panose="020F0704030504030204" pitchFamily="34" charset="0"/>
              </a:rPr>
              <a:t>Can you explain?  Kellogg’s product portfolio of cereals, </a:t>
            </a:r>
            <a:r>
              <a:rPr lang="en-GB" sz="2400" dirty="0" smtClean="0">
                <a:solidFill>
                  <a:schemeClr val="bg1"/>
                </a:solidFill>
                <a:latin typeface="Arial Rounded MT Bold" panose="020F0704030504030204" pitchFamily="34" charset="0"/>
              </a:rPr>
              <a:t>why does </a:t>
            </a:r>
            <a:r>
              <a:rPr lang="en-GB" sz="2400" dirty="0">
                <a:solidFill>
                  <a:schemeClr val="bg1"/>
                </a:solidFill>
                <a:latin typeface="Arial Rounded MT Bold" panose="020F0704030504030204" pitchFamily="34" charset="0"/>
              </a:rPr>
              <a:t>the business produce so many?</a:t>
            </a:r>
          </a:p>
        </p:txBody>
      </p:sp>
    </p:spTree>
    <p:extLst>
      <p:ext uri="{BB962C8B-B14F-4D97-AF65-F5344CB8AC3E}">
        <p14:creationId xmlns:p14="http://schemas.microsoft.com/office/powerpoint/2010/main" val="28645583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5, amazon.com)&#10;Get her a little something to help keep her first dorm room clean — just don't take it personally.&#10;"/>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19627" y="116633"/>
            <a:ext cx="4572000" cy="244827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15, amazon.com)&#10;Shuffling around the dorm just got a lot more animated 😎. &#10;"/>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951984" y="1"/>
            <a:ext cx="4572000" cy="458112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13, amazon.com)&#10;Homework will become so much less awful when your kid is working on a computer that just gets him. These reusable stickers won't harm even the priciest laptop and he can change them over and over again depending on his mood that week.&#10;"/>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519627" y="3617640"/>
            <a:ext cx="4572000" cy="324036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20, amazon.com)&#10;Acrylic phone case infused is infused with gold leaf flakes for the girl whose selfies always sparkle. It also has a raised edge to keep her phone extra safe. &#1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5400000">
            <a:off x="6756074" y="3967707"/>
            <a:ext cx="2352261" cy="35283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9134" y="2747296"/>
            <a:ext cx="5115419" cy="646331"/>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GB" dirty="0" smtClean="0">
                <a:solidFill>
                  <a:schemeClr val="bg1"/>
                </a:solidFill>
                <a:latin typeface="Arial Black" panose="020B0A04020102020204" pitchFamily="34" charset="0"/>
              </a:rPr>
              <a:t>Can you explain which </a:t>
            </a:r>
            <a:r>
              <a:rPr lang="en-GB" dirty="0">
                <a:solidFill>
                  <a:schemeClr val="bg1"/>
                </a:solidFill>
                <a:latin typeface="Arial Black" panose="020B0A04020102020204" pitchFamily="34" charset="0"/>
              </a:rPr>
              <a:t>age group segment are these products aimed at?</a:t>
            </a:r>
          </a:p>
        </p:txBody>
      </p:sp>
    </p:spTree>
    <p:extLst>
      <p:ext uri="{BB962C8B-B14F-4D97-AF65-F5344CB8AC3E}">
        <p14:creationId xmlns:p14="http://schemas.microsoft.com/office/powerpoint/2010/main" val="16339915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31504" y="0"/>
            <a:ext cx="9022974" cy="6858000"/>
          </a:xfrm>
          <a:prstGeom prst="rect">
            <a:avLst/>
          </a:prstGeom>
        </p:spPr>
      </p:pic>
      <p:sp>
        <p:nvSpPr>
          <p:cNvPr id="3" name="TextBox 2"/>
          <p:cNvSpPr txBox="1"/>
          <p:nvPr/>
        </p:nvSpPr>
        <p:spPr>
          <a:xfrm>
            <a:off x="1631504" y="2782669"/>
            <a:ext cx="8957577" cy="830997"/>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GB" sz="2400" dirty="0" smtClean="0">
                <a:solidFill>
                  <a:schemeClr val="bg1"/>
                </a:solidFill>
                <a:latin typeface="Arial Rounded MT Bold" panose="020F0704030504030204" pitchFamily="34" charset="0"/>
              </a:rPr>
              <a:t>Can you explain which </a:t>
            </a:r>
            <a:r>
              <a:rPr lang="en-GB" sz="2400" dirty="0">
                <a:solidFill>
                  <a:schemeClr val="bg1"/>
                </a:solidFill>
                <a:latin typeface="Arial Rounded MT Bold" panose="020F0704030504030204" pitchFamily="34" charset="0"/>
              </a:rPr>
              <a:t>age group </a:t>
            </a:r>
            <a:r>
              <a:rPr lang="en-GB" sz="2400" dirty="0" smtClean="0">
                <a:solidFill>
                  <a:schemeClr val="bg1"/>
                </a:solidFill>
                <a:latin typeface="Arial Rounded MT Bold" panose="020F0704030504030204" pitchFamily="34" charset="0"/>
              </a:rPr>
              <a:t>segments these products are </a:t>
            </a:r>
            <a:r>
              <a:rPr lang="en-GB" sz="2400" dirty="0">
                <a:solidFill>
                  <a:schemeClr val="bg1"/>
                </a:solidFill>
                <a:latin typeface="Arial Rounded MT Bold" panose="020F0704030504030204" pitchFamily="34" charset="0"/>
              </a:rPr>
              <a:t>aimed at?</a:t>
            </a:r>
          </a:p>
        </p:txBody>
      </p:sp>
    </p:spTree>
    <p:extLst>
      <p:ext uri="{BB962C8B-B14F-4D97-AF65-F5344CB8AC3E}">
        <p14:creationId xmlns:p14="http://schemas.microsoft.com/office/powerpoint/2010/main" val="41156236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Segmentation by gender</a:t>
            </a:r>
            <a:endParaRPr lang="en-GB" dirty="0"/>
          </a:p>
        </p:txBody>
      </p:sp>
      <p:sp>
        <p:nvSpPr>
          <p:cNvPr id="5" name="Content Placeholder 4"/>
          <p:cNvSpPr>
            <a:spLocks noGrp="1"/>
          </p:cNvSpPr>
          <p:nvPr>
            <p:ph sz="half" idx="1"/>
          </p:nvPr>
        </p:nvSpPr>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altLang="en-US" dirty="0"/>
              <a:t>Many products are aimed at either men or women</a:t>
            </a:r>
          </a:p>
          <a:p>
            <a:r>
              <a:rPr lang="en-GB" altLang="en-US" dirty="0"/>
              <a:t>A business may produce or adapt its products to ensure they can be marketed effectively</a:t>
            </a:r>
          </a:p>
          <a:p>
            <a:r>
              <a:rPr lang="en-GB" dirty="0"/>
              <a:t>For example these razors made originally for men now adapted for women</a:t>
            </a:r>
          </a:p>
          <a:p>
            <a:r>
              <a:rPr lang="en-GB" dirty="0"/>
              <a:t>Notice the use of blue and pink in </a:t>
            </a:r>
            <a:r>
              <a:rPr lang="en-GB" dirty="0" smtClean="0"/>
              <a:t>packaging so customers know which one to choose!</a:t>
            </a:r>
            <a:endParaRPr lang="en-GB" dirty="0"/>
          </a:p>
          <a:p>
            <a:endParaRPr lang="en-GB" dirty="0"/>
          </a:p>
        </p:txBody>
      </p:sp>
      <p:pic>
        <p:nvPicPr>
          <p:cNvPr id="11" name="Content Placeholder 10"/>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172200" y="2439529"/>
            <a:ext cx="5181600" cy="3123530"/>
          </a:xfrm>
          <a:prstGeom prst="rect">
            <a:avLst/>
          </a:prstGeom>
        </p:spPr>
      </p:pic>
    </p:spTree>
    <p:extLst>
      <p:ext uri="{BB962C8B-B14F-4D97-AF65-F5344CB8AC3E}">
        <p14:creationId xmlns:p14="http://schemas.microsoft.com/office/powerpoint/2010/main" val="14415773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285" y="0"/>
            <a:ext cx="10972800" cy="1143000"/>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algn="ctr"/>
            <a:r>
              <a:rPr lang="en-GB" dirty="0" smtClean="0"/>
              <a:t>Segmentation by gender - discussion</a:t>
            </a:r>
            <a:endParaRPr lang="en-GB" dirty="0"/>
          </a:p>
        </p:txBody>
      </p:sp>
      <p:pic>
        <p:nvPicPr>
          <p:cNvPr id="6146" name="Picture 2" descr="C:\Users\Sarah Hilton\Downloads\photo-collage (8).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70683" y="1272069"/>
            <a:ext cx="4850634" cy="48506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5990162"/>
            <a:ext cx="12201353" cy="523220"/>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GB" sz="2800" dirty="0" smtClean="0">
                <a:solidFill>
                  <a:schemeClr val="bg1"/>
                </a:solidFill>
                <a:latin typeface="Arial Rounded MT Bold" panose="020F0704030504030204" pitchFamily="34" charset="0"/>
              </a:rPr>
              <a:t>Can you explain which  </a:t>
            </a:r>
            <a:r>
              <a:rPr lang="en-GB" sz="2800" dirty="0">
                <a:solidFill>
                  <a:schemeClr val="bg1"/>
                </a:solidFill>
                <a:latin typeface="Arial Rounded MT Bold" panose="020F0704030504030204" pitchFamily="34" charset="0"/>
              </a:rPr>
              <a:t>gender segment </a:t>
            </a:r>
            <a:r>
              <a:rPr lang="en-GB" sz="2800" dirty="0" smtClean="0">
                <a:solidFill>
                  <a:schemeClr val="bg1"/>
                </a:solidFill>
                <a:latin typeface="Arial Rounded MT Bold" panose="020F0704030504030204" pitchFamily="34" charset="0"/>
              </a:rPr>
              <a:t>these </a:t>
            </a:r>
            <a:r>
              <a:rPr lang="en-GB" sz="2800" dirty="0">
                <a:solidFill>
                  <a:schemeClr val="bg1"/>
                </a:solidFill>
                <a:latin typeface="Arial Rounded MT Bold" panose="020F0704030504030204" pitchFamily="34" charset="0"/>
              </a:rPr>
              <a:t>products are aimed at?</a:t>
            </a:r>
          </a:p>
        </p:txBody>
      </p:sp>
    </p:spTree>
    <p:extLst>
      <p:ext uri="{BB962C8B-B14F-4D97-AF65-F5344CB8AC3E}">
        <p14:creationId xmlns:p14="http://schemas.microsoft.com/office/powerpoint/2010/main" val="32305538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latin typeface="Arial Black" panose="020B0A04020102020204" pitchFamily="34" charset="0"/>
              </a:rPr>
              <a:t>Sample Edexcel A2 questions</a:t>
            </a:r>
            <a:endParaRPr lang="en-GB" dirty="0">
              <a:solidFill>
                <a:schemeClr val="bg1"/>
              </a:solidFill>
              <a:latin typeface="Arial Black" panose="020B0A04020102020204" pitchFamily="34" charset="0"/>
            </a:endParaRPr>
          </a:p>
        </p:txBody>
      </p:sp>
      <p:pic>
        <p:nvPicPr>
          <p:cNvPr id="1032" name="Picture 8" descr="https://static.pexels.com/photos/8769/pen-writing-notes-studying.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701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993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800" b="1" dirty="0">
                <a:solidFill>
                  <a:srgbClr val="0070C0"/>
                </a:solidFill>
              </a:rPr>
              <a:t>Product and market orientation</a:t>
            </a:r>
          </a:p>
          <a:p>
            <a:endParaRPr lang="en-GB" sz="6600" b="1" dirty="0" smtClean="0">
              <a:solidFill>
                <a:srgbClr val="0070C0"/>
              </a:solidFill>
            </a:endParaRPr>
          </a:p>
          <a:p>
            <a:endParaRPr lang="en-GB" sz="6600" b="1" dirty="0">
              <a:solidFill>
                <a:srgbClr val="0070C0"/>
              </a:solidFill>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3512457"/>
          </a:xfrm>
          <a:prstGeom prst="rect">
            <a:avLst/>
          </a:prstGeom>
        </p:spPr>
      </p:pic>
    </p:spTree>
    <p:extLst>
      <p:ext uri="{BB962C8B-B14F-4D97-AF65-F5344CB8AC3E}">
        <p14:creationId xmlns:p14="http://schemas.microsoft.com/office/powerpoint/2010/main" val="3176652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Case study for question 1 – from 2017 paper</a:t>
            </a:r>
            <a:endParaRPr lang="en-GB" dirty="0"/>
          </a:p>
        </p:txBody>
      </p:sp>
      <p:grpSp>
        <p:nvGrpSpPr>
          <p:cNvPr id="4" name="Group 4"/>
          <p:cNvGrpSpPr>
            <a:grpSpLocks noChangeAspect="1"/>
          </p:cNvGrpSpPr>
          <p:nvPr/>
        </p:nvGrpSpPr>
        <p:grpSpPr bwMode="auto">
          <a:xfrm>
            <a:off x="1729206" y="1143000"/>
            <a:ext cx="7483475" cy="5329238"/>
            <a:chOff x="523" y="436"/>
            <a:chExt cx="4714" cy="3357"/>
          </a:xfrm>
        </p:grpSpPr>
        <p:sp>
          <p:nvSpPr>
            <p:cNvPr id="5" name="AutoShape 3"/>
            <p:cNvSpPr>
              <a:spLocks noChangeAspect="1" noChangeArrowheads="1" noTextEdit="1"/>
            </p:cNvSpPr>
            <p:nvPr/>
          </p:nvSpPr>
          <p:spPr bwMode="auto">
            <a:xfrm>
              <a:off x="523" y="436"/>
              <a:ext cx="4714" cy="3357"/>
            </a:xfrm>
            <a:prstGeom prst="rect">
              <a:avLst/>
            </a:prstGeom>
            <a:noFill/>
            <a:ln w="88900" cap="sq" cmpd="thickThin" algn="ctr">
              <a:solidFill>
                <a:srgbClr val="00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3" y="436"/>
              <a:ext cx="5539" cy="33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634460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smtClean="0"/>
              <a:t>Sample question 1</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Knowledge 1</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1</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2"/>
          <p:cNvPicPr>
            <a:picLocks noGrp="1" noChangeAspect="1" noChangeArrowheads="1"/>
          </p:cNvPicPr>
          <p:nvPr>
            <p:ph idx="1"/>
          </p:nvPr>
        </p:nvPicPr>
        <p:blipFill rotWithShape="1">
          <a:blip r:embed="rId3" cstate="email">
            <a:extLst>
              <a:ext uri="{28A0092B-C50C-407E-A947-70E740481C1C}">
                <a14:useLocalDpi xmlns:a14="http://schemas.microsoft.com/office/drawing/2010/main"/>
              </a:ext>
            </a:extLst>
          </a:blip>
          <a:srcRect l="5825" r="7266" b="72528"/>
          <a:stretch/>
        </p:blipFill>
        <p:spPr bwMode="auto">
          <a:xfrm>
            <a:off x="894490" y="2206314"/>
            <a:ext cx="10403020" cy="18105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852126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8255"/>
            <a:ext cx="10515600"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smtClean="0"/>
              <a:t>Answer sample question </a:t>
            </a:r>
            <a:r>
              <a:rPr lang="en-GB" dirty="0" smtClean="0"/>
              <a:t>1</a:t>
            </a:r>
            <a:endParaRPr lang="en-GB" dirty="0"/>
          </a:p>
        </p:txBody>
      </p:sp>
      <p:pic>
        <p:nvPicPr>
          <p:cNvPr id="4" name="Content Placeholder 3"/>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l="15068" t="10705" r="21436" b="13518"/>
          <a:stretch/>
        </p:blipFill>
        <p:spPr bwMode="auto">
          <a:xfrm>
            <a:off x="3030462" y="1531709"/>
            <a:ext cx="6131076" cy="5299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93769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730828"/>
            <a:ext cx="2677886" cy="2155372"/>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algn="ctr"/>
            <a:r>
              <a:rPr lang="en-GB" dirty="0" smtClean="0"/>
              <a:t>Case study for question 2 </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12992" y="0"/>
            <a:ext cx="6007195"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230752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934" y="0"/>
            <a:ext cx="10872132" cy="13255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n-GB" dirty="0" smtClean="0"/>
              <a:t>Sample question 2</a:t>
            </a:r>
            <a:endParaRPr lang="en-GB" dirty="0"/>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Level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smtClean="0">
                <a:solidFill>
                  <a:prstClr val="white"/>
                </a:solidFill>
                <a:latin typeface="Calibri" panose="020F0502020204030204"/>
              </a:rPr>
              <a:t>1-2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Level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smtClean="0">
                <a:solidFill>
                  <a:prstClr val="white"/>
                </a:solidFill>
                <a:latin typeface="Calibri" panose="020F0502020204030204"/>
              </a:rPr>
              <a:t>3-4</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Level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5-7</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9291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Level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8-12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59934" y="2608419"/>
            <a:ext cx="10872132"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dirty="0" smtClean="0">
                <a:latin typeface="Arial Rounded MT Bold" panose="020F0704030504030204" pitchFamily="34" charset="0"/>
              </a:rPr>
              <a:t>Evaluate the extent to which </a:t>
            </a:r>
            <a:r>
              <a:rPr lang="en-GB" sz="2800" dirty="0" err="1" smtClean="0">
                <a:latin typeface="Arial Rounded MT Bold" panose="020F0704030504030204" pitchFamily="34" charset="0"/>
              </a:rPr>
              <a:t>Devanisoft</a:t>
            </a:r>
            <a:r>
              <a:rPr lang="en-GB" sz="2800" dirty="0" smtClean="0">
                <a:latin typeface="Arial Rounded MT Bold" panose="020F0704030504030204" pitchFamily="34" charset="0"/>
              </a:rPr>
              <a:t> is a product orientated business [12]</a:t>
            </a:r>
            <a:endParaRPr lang="en-GB" sz="2800" dirty="0">
              <a:latin typeface="Arial Rounded MT Bold" panose="020F0704030504030204" pitchFamily="34" charset="0"/>
            </a:endParaRPr>
          </a:p>
        </p:txBody>
      </p:sp>
    </p:spTree>
    <p:extLst>
      <p:ext uri="{BB962C8B-B14F-4D97-AF65-F5344CB8AC3E}">
        <p14:creationId xmlns:p14="http://schemas.microsoft.com/office/powerpoint/2010/main" val="21860628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2918"/>
            <a:ext cx="2702859" cy="2214282"/>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algn="ctr"/>
            <a:r>
              <a:rPr lang="en-GB" dirty="0" smtClean="0"/>
              <a:t>Answer sample question 2</a:t>
            </a:r>
            <a:endParaRPr lang="en-GB" dirty="0"/>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r="5297"/>
          <a:stretch/>
        </p:blipFill>
        <p:spPr>
          <a:xfrm>
            <a:off x="4043275" y="112059"/>
            <a:ext cx="4851343" cy="6745941"/>
          </a:xfrm>
          <a:prstGeom prst="rect">
            <a:avLst/>
          </a:prstGeom>
        </p:spPr>
      </p:pic>
    </p:spTree>
    <p:extLst>
      <p:ext uri="{BB962C8B-B14F-4D97-AF65-F5344CB8AC3E}">
        <p14:creationId xmlns:p14="http://schemas.microsoft.com/office/powerpoint/2010/main" val="3045954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smtClean="0"/>
              <a:t>Glossary</a:t>
            </a:r>
            <a:endParaRPr lang="en-GB"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en-GB" b="1" dirty="0" smtClean="0"/>
              <a:t>Quantitative </a:t>
            </a:r>
            <a:r>
              <a:rPr lang="en-GB" b="1" dirty="0"/>
              <a:t>data</a:t>
            </a:r>
            <a:r>
              <a:rPr lang="en-GB" dirty="0"/>
              <a:t>; data gathered that is numerical such as % of customers who buy more than once a week</a:t>
            </a:r>
          </a:p>
          <a:p>
            <a:r>
              <a:rPr lang="en-GB" b="1" dirty="0"/>
              <a:t>Qualitative data</a:t>
            </a:r>
            <a:r>
              <a:rPr lang="en-GB" dirty="0"/>
              <a:t>; non numerical data such as how customers use the product</a:t>
            </a:r>
          </a:p>
          <a:p>
            <a:r>
              <a:rPr lang="en-GB" b="1" dirty="0"/>
              <a:t>Product</a:t>
            </a:r>
            <a:r>
              <a:rPr lang="en-GB" dirty="0"/>
              <a:t> </a:t>
            </a:r>
            <a:r>
              <a:rPr lang="en-GB" b="1" dirty="0"/>
              <a:t>orientation</a:t>
            </a:r>
            <a:r>
              <a:rPr lang="en-GB" dirty="0"/>
              <a:t>; to sell products and services that the business wants to produce</a:t>
            </a:r>
          </a:p>
          <a:p>
            <a:r>
              <a:rPr lang="en-GB" b="1" dirty="0"/>
              <a:t>Market</a:t>
            </a:r>
            <a:r>
              <a:rPr lang="en-GB" dirty="0"/>
              <a:t> </a:t>
            </a:r>
            <a:r>
              <a:rPr lang="en-GB" b="1" dirty="0"/>
              <a:t>orientation</a:t>
            </a:r>
            <a:r>
              <a:rPr lang="en-GB" dirty="0"/>
              <a:t>; to sell products or services based on customer needs and wants</a:t>
            </a:r>
          </a:p>
          <a:p>
            <a:r>
              <a:rPr lang="en-GB" b="1" dirty="0"/>
              <a:t>Primary</a:t>
            </a:r>
            <a:r>
              <a:rPr lang="en-GB" dirty="0"/>
              <a:t> </a:t>
            </a:r>
            <a:r>
              <a:rPr lang="en-GB" b="1" dirty="0"/>
              <a:t>market</a:t>
            </a:r>
            <a:r>
              <a:rPr lang="en-GB" dirty="0"/>
              <a:t> </a:t>
            </a:r>
            <a:r>
              <a:rPr lang="en-GB" b="1" dirty="0"/>
              <a:t>research</a:t>
            </a:r>
            <a:r>
              <a:rPr lang="en-GB" dirty="0"/>
              <a:t>; </a:t>
            </a:r>
            <a:r>
              <a:rPr lang="en-GB" dirty="0" smtClean="0"/>
              <a:t>data which is collected first hand</a:t>
            </a:r>
            <a:endParaRPr lang="en-GB" dirty="0"/>
          </a:p>
          <a:p>
            <a:r>
              <a:rPr lang="en-GB" b="1" dirty="0"/>
              <a:t>Secondary</a:t>
            </a:r>
            <a:r>
              <a:rPr lang="en-GB" dirty="0"/>
              <a:t> </a:t>
            </a:r>
            <a:r>
              <a:rPr lang="en-GB" b="1" dirty="0"/>
              <a:t>market</a:t>
            </a:r>
            <a:r>
              <a:rPr lang="en-GB" dirty="0"/>
              <a:t> </a:t>
            </a:r>
            <a:r>
              <a:rPr lang="en-GB" b="1" dirty="0"/>
              <a:t>research</a:t>
            </a:r>
            <a:r>
              <a:rPr lang="en-GB" dirty="0"/>
              <a:t>; </a:t>
            </a:r>
            <a:r>
              <a:rPr lang="en-GB" dirty="0" smtClean="0"/>
              <a:t>data </a:t>
            </a:r>
            <a:r>
              <a:rPr lang="en-GB" dirty="0"/>
              <a:t>which already exists</a:t>
            </a:r>
          </a:p>
          <a:p>
            <a:r>
              <a:rPr lang="en-GB" b="1" dirty="0"/>
              <a:t>Market</a:t>
            </a:r>
            <a:r>
              <a:rPr lang="en-GB" dirty="0"/>
              <a:t> </a:t>
            </a:r>
            <a:r>
              <a:rPr lang="en-GB" b="1" dirty="0"/>
              <a:t>segmentation</a:t>
            </a:r>
            <a:r>
              <a:rPr lang="en-GB" dirty="0"/>
              <a:t>; a whole market can be divided into sections called </a:t>
            </a:r>
            <a:r>
              <a:rPr lang="en-GB" dirty="0" smtClean="0"/>
              <a:t>segments</a:t>
            </a:r>
          </a:p>
          <a:p>
            <a:endParaRPr lang="en-GB" dirty="0"/>
          </a:p>
        </p:txBody>
      </p:sp>
    </p:spTree>
    <p:extLst>
      <p:ext uri="{BB962C8B-B14F-4D97-AF65-F5344CB8AC3E}">
        <p14:creationId xmlns:p14="http://schemas.microsoft.com/office/powerpoint/2010/main" val="1417906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655057" y="3353713"/>
            <a:ext cx="4848216" cy="3232144"/>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2000" cy="2857500"/>
          </a:xfrm>
          <a:prstGeom prst="rect">
            <a:avLst/>
          </a:prstGeom>
        </p:spPr>
      </p:pic>
    </p:spTree>
    <p:extLst>
      <p:ext uri="{BB962C8B-B14F-4D97-AF65-F5344CB8AC3E}">
        <p14:creationId xmlns:p14="http://schemas.microsoft.com/office/powerpoint/2010/main" val="3283408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smtClean="0"/>
              <a:t>Definition: Product Orientation</a:t>
            </a:r>
            <a:endParaRPr lang="en-GB" dirty="0"/>
          </a:p>
        </p:txBody>
      </p:sp>
      <p:sp>
        <p:nvSpPr>
          <p:cNvPr id="5" name="Content Placeholder 4"/>
          <p:cNvSpPr>
            <a:spLocks noGrp="1"/>
          </p:cNvSpPr>
          <p:nvPr>
            <p:ph sz="half" idx="1"/>
          </p:nvPr>
        </p:nvSpPr>
        <p:spPr>
          <a:xfrm>
            <a:off x="838200" y="1825625"/>
            <a:ext cx="5181600" cy="3029008"/>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smtClean="0"/>
              <a:t>A business is product orientated when it only looks at the product or the production process when deciding what to make next</a:t>
            </a:r>
          </a:p>
          <a:p>
            <a:r>
              <a:rPr lang="en-GB" dirty="0" smtClean="0">
                <a:solidFill>
                  <a:srgbClr val="FF0000"/>
                </a:solidFill>
              </a:rPr>
              <a:t>This means the business is inward looking – sounds familiar? </a:t>
            </a:r>
            <a:endParaRPr lang="en-GB" dirty="0">
              <a:solidFill>
                <a:srgbClr val="FF0000"/>
              </a:solidFill>
            </a:endParaRPr>
          </a:p>
        </p:txBody>
      </p:sp>
      <p:sp>
        <p:nvSpPr>
          <p:cNvPr id="6" name="Content Placeholder 5"/>
          <p:cNvSpPr>
            <a:spLocks noGrp="1"/>
          </p:cNvSpPr>
          <p:nvPr>
            <p:ph sz="half" idx="2"/>
          </p:nvPr>
        </p:nvSpPr>
        <p:spPr>
          <a:xfrm>
            <a:off x="6172200" y="1825624"/>
            <a:ext cx="5181600" cy="4803565"/>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sz="3200" dirty="0" smtClean="0"/>
              <a:t>Product orientation is appropriate when;</a:t>
            </a:r>
          </a:p>
          <a:p>
            <a:pPr lvl="1"/>
            <a:r>
              <a:rPr lang="en-GB" sz="2800" dirty="0" smtClean="0"/>
              <a:t>There is little competition in the market, the business can make what suits its production capacity</a:t>
            </a:r>
          </a:p>
          <a:p>
            <a:pPr lvl="1"/>
            <a:r>
              <a:rPr lang="en-GB" sz="2800" dirty="0" smtClean="0"/>
              <a:t>When there is limited consumer knowledge e.g. dental fixtures, braces etc.</a:t>
            </a:r>
          </a:p>
          <a:p>
            <a:pPr lvl="1"/>
            <a:r>
              <a:rPr lang="en-GB" sz="2800" dirty="0" smtClean="0"/>
              <a:t>When there is low disposable income of consumers, when funds are limited customers will buy what is available</a:t>
            </a:r>
          </a:p>
          <a:p>
            <a:pPr lvl="1"/>
            <a:endParaRPr lang="en-GB" dirty="0"/>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4613" y="4227406"/>
            <a:ext cx="2499576" cy="2176460"/>
          </a:xfrm>
          <a:prstGeom prst="rect">
            <a:avLst/>
          </a:prstGeom>
        </p:spPr>
      </p:pic>
    </p:spTree>
    <p:extLst>
      <p:ext uri="{BB962C8B-B14F-4D97-AF65-F5344CB8AC3E}">
        <p14:creationId xmlns:p14="http://schemas.microsoft.com/office/powerpoint/2010/main" val="2093832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More product orientation examples</a:t>
            </a:r>
            <a:endParaRPr lang="en-GB" dirty="0"/>
          </a:p>
        </p:txBody>
      </p:sp>
      <p:sp>
        <p:nvSpPr>
          <p:cNvPr id="4" name="Content Placeholder 3"/>
          <p:cNvSpPr>
            <a:spLocks noGrp="1"/>
          </p:cNvSpPr>
          <p:nvPr>
            <p:ph sz="half" idx="2"/>
          </p:nvPr>
        </p:nvSpPr>
        <p:spPr>
          <a:xfrm>
            <a:off x="6172200" y="1825625"/>
            <a:ext cx="5181600" cy="4782004"/>
          </a:xfrm>
        </p:spPr>
        <p:style>
          <a:lnRef idx="2">
            <a:schemeClr val="accent5"/>
          </a:lnRef>
          <a:fillRef idx="1">
            <a:schemeClr val="lt1"/>
          </a:fillRef>
          <a:effectRef idx="0">
            <a:schemeClr val="accent5"/>
          </a:effectRef>
          <a:fontRef idx="minor">
            <a:schemeClr val="dk1"/>
          </a:fontRef>
        </p:style>
        <p:txBody>
          <a:bodyPr>
            <a:normAutofit fontScale="92500"/>
          </a:bodyPr>
          <a:lstStyle/>
          <a:p>
            <a:r>
              <a:rPr lang="en-GB" dirty="0" smtClean="0"/>
              <a:t>Apple create iPhones and iPads and create innovative products, but they create and make what they can, not what consumers want</a:t>
            </a:r>
          </a:p>
          <a:p>
            <a:r>
              <a:rPr lang="en-GB" dirty="0" smtClean="0"/>
              <a:t>This is because consumers may not know what they want from technology that has not yet been invented!</a:t>
            </a:r>
          </a:p>
          <a:p>
            <a:r>
              <a:rPr lang="en-GB" dirty="0" smtClean="0"/>
              <a:t>Also consumers may want what is not yet possible e.g. a battery which charges to 100% in 5 minutes</a:t>
            </a:r>
            <a:endParaRPr lang="en-GB" dirty="0"/>
          </a:p>
        </p:txBody>
      </p:sp>
      <p:pic>
        <p:nvPicPr>
          <p:cNvPr id="6" name="Content Placeholder 5">
            <a:hlinkClick r:id="rId3"/>
          </p:cNvPr>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838200" y="2178000"/>
            <a:ext cx="5181600" cy="3646588"/>
          </a:xfrm>
          <a:prstGeom prst="rect">
            <a:avLst/>
          </a:prstGeom>
        </p:spPr>
      </p:pic>
      <p:sp>
        <p:nvSpPr>
          <p:cNvPr id="7" name="TextBox 6"/>
          <p:cNvSpPr txBox="1"/>
          <p:nvPr/>
        </p:nvSpPr>
        <p:spPr>
          <a:xfrm>
            <a:off x="2593571" y="6127234"/>
            <a:ext cx="953466" cy="369332"/>
          </a:xfrm>
          <a:prstGeom prst="rect">
            <a:avLst/>
          </a:prstGeom>
          <a:solidFill>
            <a:srgbClr val="C00000"/>
          </a:solidFill>
        </p:spPr>
        <p:txBody>
          <a:bodyPr wrap="none" rtlCol="0">
            <a:spAutoFit/>
          </a:bodyPr>
          <a:lstStyle/>
          <a:p>
            <a:r>
              <a:rPr lang="en-GB" dirty="0" smtClean="0">
                <a:solidFill>
                  <a:schemeClr val="bg1"/>
                </a:solidFill>
              </a:rPr>
              <a:t>iPad Pro</a:t>
            </a:r>
            <a:endParaRPr lang="en-GB" dirty="0">
              <a:solidFill>
                <a:schemeClr val="bg1"/>
              </a:solidFill>
            </a:endParaRPr>
          </a:p>
        </p:txBody>
      </p:sp>
    </p:spTree>
    <p:extLst>
      <p:ext uri="{BB962C8B-B14F-4D97-AF65-F5344CB8AC3E}">
        <p14:creationId xmlns:p14="http://schemas.microsoft.com/office/powerpoint/2010/main" val="4256487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smtClean="0"/>
              <a:t>Product orientation - Gillette</a:t>
            </a:r>
            <a:endParaRPr lang="en-GB" dirty="0"/>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lstStyle/>
          <a:p>
            <a:r>
              <a:rPr lang="en-GB" dirty="0"/>
              <a:t>Gillette makes a range of razors that they are able to make, not that are specific to customer needs</a:t>
            </a:r>
          </a:p>
          <a:p>
            <a:r>
              <a:rPr lang="en-GB" dirty="0" smtClean="0"/>
              <a:t>Customers </a:t>
            </a:r>
            <a:r>
              <a:rPr lang="en-GB" dirty="0"/>
              <a:t>have limited knowledge of razors and razor </a:t>
            </a:r>
            <a:r>
              <a:rPr lang="en-GB" dirty="0" smtClean="0"/>
              <a:t>technology</a:t>
            </a:r>
          </a:p>
          <a:p>
            <a:r>
              <a:rPr lang="en-GB" dirty="0" smtClean="0">
                <a:solidFill>
                  <a:srgbClr val="FF0000"/>
                </a:solidFill>
              </a:rPr>
              <a:t>Do you demand a pivot head or that your razor will shield your skin from irritation?</a:t>
            </a:r>
            <a:endParaRPr lang="en-GB" dirty="0">
              <a:solidFill>
                <a:srgbClr val="FF0000"/>
              </a:solidFill>
            </a:endParaRPr>
          </a:p>
          <a:p>
            <a:endParaRPr lang="en-GB" dirty="0"/>
          </a:p>
        </p:txBody>
      </p:sp>
      <p:pic>
        <p:nvPicPr>
          <p:cNvPr id="6" name="Content Placeholder 5"/>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172200" y="2444256"/>
            <a:ext cx="5181600" cy="3053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20649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776</TotalTime>
  <Words>2920</Words>
  <Application>Microsoft Office PowerPoint</Application>
  <PresentationFormat>Widescreen</PresentationFormat>
  <Paragraphs>315</Paragraphs>
  <Slides>67</Slides>
  <Notes>20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67</vt:i4>
      </vt:variant>
    </vt:vector>
  </HeadingPairs>
  <TitlesOfParts>
    <vt:vector size="76" baseType="lpstr">
      <vt:lpstr>Angsana New</vt:lpstr>
      <vt:lpstr>Arial</vt:lpstr>
      <vt:lpstr>Arial Black</vt:lpstr>
      <vt:lpstr>Arial Rounded MT Bold</vt:lpstr>
      <vt:lpstr>Calibri</vt:lpstr>
      <vt:lpstr>Calibri Light</vt:lpstr>
      <vt:lpstr>Wingdings</vt:lpstr>
      <vt:lpstr>Office Theme</vt:lpstr>
      <vt:lpstr>11_Office Theme</vt:lpstr>
      <vt:lpstr>PowerPoint Presentation</vt:lpstr>
      <vt:lpstr>Worksheet</vt:lpstr>
      <vt:lpstr>From Edexcel</vt:lpstr>
      <vt:lpstr>Starter</vt:lpstr>
      <vt:lpstr>Answer to starter</vt:lpstr>
      <vt:lpstr>PowerPoint Presentation</vt:lpstr>
      <vt:lpstr>Definition: Product Orientation</vt:lpstr>
      <vt:lpstr>More product orientation examples</vt:lpstr>
      <vt:lpstr>Product orientation - Gillette</vt:lpstr>
      <vt:lpstr>Market orientation - defined</vt:lpstr>
      <vt:lpstr>Market orientation example</vt:lpstr>
      <vt:lpstr>Suggested activity - market or product orientated you decide</vt:lpstr>
      <vt:lpstr>PowerPoint Presentation</vt:lpstr>
      <vt:lpstr>Effective market research will help a business to:</vt:lpstr>
      <vt:lpstr>Benefits to a business of researching their market</vt:lpstr>
      <vt:lpstr>Definition: Primary market research</vt:lpstr>
      <vt:lpstr>What is a primary research?</vt:lpstr>
      <vt:lpstr>Primary research methods</vt:lpstr>
      <vt:lpstr>Primary research - Survey</vt:lpstr>
      <vt:lpstr>Primary research - Observation</vt:lpstr>
      <vt:lpstr>Primary research –  interview</vt:lpstr>
      <vt:lpstr>Primary research  - test marketing</vt:lpstr>
      <vt:lpstr>Primary research –  focus group</vt:lpstr>
      <vt:lpstr>Definition of secondary research</vt:lpstr>
      <vt:lpstr>Secondary research methods</vt:lpstr>
      <vt:lpstr>Secondary research – government sources </vt:lpstr>
      <vt:lpstr>Secondary research  - trade publications </vt:lpstr>
      <vt:lpstr>Secondary research – Reports</vt:lpstr>
      <vt:lpstr>Secondary research – internet sources</vt:lpstr>
      <vt:lpstr>Secondary research – Newspapers / Magazines / TV / Radio</vt:lpstr>
      <vt:lpstr>Qualitative research</vt:lpstr>
      <vt:lpstr>Quantitative research</vt:lpstr>
      <vt:lpstr>PowerPoint Presentation</vt:lpstr>
      <vt:lpstr>Sampling</vt:lpstr>
      <vt:lpstr>Sample size</vt:lpstr>
      <vt:lpstr>Bias</vt:lpstr>
      <vt:lpstr>PowerPoint Presentation</vt:lpstr>
      <vt:lpstr>Websites</vt:lpstr>
      <vt:lpstr>Social Networks - Twitter</vt:lpstr>
      <vt:lpstr>Social networks – it doesn’t always work!</vt:lpstr>
      <vt:lpstr>Business Databases</vt:lpstr>
      <vt:lpstr>PowerPoint Presentation</vt:lpstr>
      <vt:lpstr>Definition of market segments</vt:lpstr>
      <vt:lpstr>Segmentation by location</vt:lpstr>
      <vt:lpstr>Segmentation by location</vt:lpstr>
      <vt:lpstr>Market segment - demographics</vt:lpstr>
      <vt:lpstr>Segmentation by lifestyle</vt:lpstr>
      <vt:lpstr>Segmentation by lifestyle</vt:lpstr>
      <vt:lpstr>Segmentation by lifestyle - discussion</vt:lpstr>
      <vt:lpstr>Segmentation by Income</vt:lpstr>
      <vt:lpstr>Segmentation by income - discussion</vt:lpstr>
      <vt:lpstr>Segmentation by Age</vt:lpstr>
      <vt:lpstr>Segmentation by age - discussion</vt:lpstr>
      <vt:lpstr>Segmentation by age - discussion</vt:lpstr>
      <vt:lpstr>PowerPoint Presentation</vt:lpstr>
      <vt:lpstr>PowerPoint Presentation</vt:lpstr>
      <vt:lpstr>Segmentation by gender</vt:lpstr>
      <vt:lpstr>Segmentation by gender - discussion</vt:lpstr>
      <vt:lpstr>Sample Edexcel A2 questions</vt:lpstr>
      <vt:lpstr>Case study for question 1 – from 2017 paper</vt:lpstr>
      <vt:lpstr>Sample question 1</vt:lpstr>
      <vt:lpstr>Answer sample question 1</vt:lpstr>
      <vt:lpstr>Case study for question 2 </vt:lpstr>
      <vt:lpstr>Sample question 2</vt:lpstr>
      <vt:lpstr>Answer sample question 2</vt:lpstr>
      <vt:lpstr>Glossary</vt:lpstr>
      <vt:lpstr>PowerPoint Presentation</vt:lpstr>
    </vt:vector>
  </TitlesOfParts>
  <Company>Derby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Hilton</dc:creator>
  <cp:lastModifiedBy>Sarah</cp:lastModifiedBy>
  <cp:revision>160</cp:revision>
  <dcterms:created xsi:type="dcterms:W3CDTF">2017-05-29T18:04:54Z</dcterms:created>
  <dcterms:modified xsi:type="dcterms:W3CDTF">2019-11-10T15:44:54Z</dcterms:modified>
</cp:coreProperties>
</file>