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300" r:id="rId3"/>
    <p:sldId id="268" r:id="rId4"/>
    <p:sldId id="290" r:id="rId5"/>
    <p:sldId id="295" r:id="rId6"/>
    <p:sldId id="293" r:id="rId7"/>
    <p:sldId id="292" r:id="rId8"/>
    <p:sldId id="294" r:id="rId9"/>
    <p:sldId id="296" r:id="rId10"/>
    <p:sldId id="297" r:id="rId11"/>
    <p:sldId id="298" r:id="rId12"/>
    <p:sldId id="299" r:id="rId13"/>
    <p:sldId id="30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4" autoAdjust="0"/>
    <p:restoredTop sz="88330" autoAdjust="0"/>
  </p:normalViewPr>
  <p:slideViewPr>
    <p:cSldViewPr snapToGrid="0">
      <p:cViewPr varScale="1">
        <p:scale>
          <a:sx n="80" d="100"/>
          <a:sy n="80" d="100"/>
        </p:scale>
        <p:origin x="114" y="4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8A28A9-47FE-42D7-A262-B1B8E9A05501}" type="datetimeFigureOut">
              <a:rPr lang="en-GB" smtClean="0"/>
              <a:t>20/09/2017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96190D-1B3E-43BB-8599-0976B6516290}" type="slidenum">
              <a:rPr lang="en-GB" smtClean="0"/>
              <a:t>‹#›</a:t>
            </a:fld>
            <a:endParaRPr lang="en-GB"/>
          </a:p>
        </p:txBody>
      </p:sp>
    </p:spTree>
    <p:extLst>
      <p:ext uri="{BB962C8B-B14F-4D97-AF65-F5344CB8AC3E}">
        <p14:creationId xmlns:p14="http://schemas.microsoft.com/office/powerpoint/2010/main" val="1176955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Definitions from previous lessons thus</a:t>
            </a:r>
            <a:r>
              <a:rPr lang="en-GB" baseline="0" dirty="0" smtClean="0"/>
              <a:t> far.</a:t>
            </a:r>
            <a:endParaRPr lang="en-GB" dirty="0"/>
          </a:p>
        </p:txBody>
      </p:sp>
      <p:sp>
        <p:nvSpPr>
          <p:cNvPr id="4" name="Slide Number Placeholder 3"/>
          <p:cNvSpPr>
            <a:spLocks noGrp="1"/>
          </p:cNvSpPr>
          <p:nvPr>
            <p:ph type="sldNum" sz="quarter" idx="10"/>
          </p:nvPr>
        </p:nvSpPr>
        <p:spPr/>
        <p:txBody>
          <a:bodyPr/>
          <a:lstStyle/>
          <a:p>
            <a:fld id="{E396190D-1B3E-43BB-8599-0976B6516290}" type="slidenum">
              <a:rPr lang="en-GB" smtClean="0"/>
              <a:t>1</a:t>
            </a:fld>
            <a:endParaRPr lang="en-GB"/>
          </a:p>
        </p:txBody>
      </p:sp>
    </p:spTree>
    <p:extLst>
      <p:ext uri="{BB962C8B-B14F-4D97-AF65-F5344CB8AC3E}">
        <p14:creationId xmlns:p14="http://schemas.microsoft.com/office/powerpoint/2010/main" val="3702995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Impact upon society? Good and bad stuff – like pensioners, </a:t>
            </a:r>
            <a:r>
              <a:rPr lang="en-GB" smtClean="0"/>
              <a:t>healthy</a:t>
            </a:r>
            <a:r>
              <a:rPr lang="en-GB" baseline="0" smtClean="0"/>
              <a:t> workforce.</a:t>
            </a:r>
            <a:endParaRPr lang="en-GB" dirty="0"/>
          </a:p>
        </p:txBody>
      </p:sp>
      <p:sp>
        <p:nvSpPr>
          <p:cNvPr id="4" name="Slide Number Placeholder 3"/>
          <p:cNvSpPr>
            <a:spLocks noGrp="1"/>
          </p:cNvSpPr>
          <p:nvPr>
            <p:ph type="sldNum" sz="quarter" idx="10"/>
          </p:nvPr>
        </p:nvSpPr>
        <p:spPr/>
        <p:txBody>
          <a:bodyPr/>
          <a:lstStyle/>
          <a:p>
            <a:fld id="{E396190D-1B3E-43BB-8599-0976B6516290}" type="slidenum">
              <a:rPr lang="en-GB" smtClean="0"/>
              <a:t>2</a:t>
            </a:fld>
            <a:endParaRPr lang="en-GB"/>
          </a:p>
        </p:txBody>
      </p:sp>
    </p:spTree>
    <p:extLst>
      <p:ext uri="{BB962C8B-B14F-4D97-AF65-F5344CB8AC3E}">
        <p14:creationId xmlns:p14="http://schemas.microsoft.com/office/powerpoint/2010/main" val="1144149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396190D-1B3E-43BB-8599-0976B6516290}" type="slidenum">
              <a:rPr lang="en-GB" smtClean="0"/>
              <a:t>9</a:t>
            </a:fld>
            <a:endParaRPr lang="en-GB"/>
          </a:p>
        </p:txBody>
      </p:sp>
    </p:spTree>
    <p:extLst>
      <p:ext uri="{BB962C8B-B14F-4D97-AF65-F5344CB8AC3E}">
        <p14:creationId xmlns:p14="http://schemas.microsoft.com/office/powerpoint/2010/main" val="1348989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Part</a:t>
            </a:r>
            <a:r>
              <a:rPr lang="en-GB" baseline="0" dirty="0" smtClean="0"/>
              <a:t> 1 - </a:t>
            </a:r>
            <a:r>
              <a:rPr lang="en-GB" dirty="0" smtClean="0"/>
              <a:t>https://www.youtube.com/watch?v=kUApnFN2vGk</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Part 2 - https://www.youtube.com/watch?v=1DTRjAqC61s</a:t>
            </a:r>
          </a:p>
          <a:p>
            <a:endParaRPr lang="en-GB" dirty="0"/>
          </a:p>
        </p:txBody>
      </p:sp>
      <p:sp>
        <p:nvSpPr>
          <p:cNvPr id="4" name="Slide Number Placeholder 3"/>
          <p:cNvSpPr>
            <a:spLocks noGrp="1"/>
          </p:cNvSpPr>
          <p:nvPr>
            <p:ph type="sldNum" sz="quarter" idx="10"/>
          </p:nvPr>
        </p:nvSpPr>
        <p:spPr/>
        <p:txBody>
          <a:bodyPr/>
          <a:lstStyle/>
          <a:p>
            <a:fld id="{E396190D-1B3E-43BB-8599-0976B6516290}" type="slidenum">
              <a:rPr lang="en-GB" smtClean="0"/>
              <a:t>10</a:t>
            </a:fld>
            <a:endParaRPr lang="en-GB"/>
          </a:p>
        </p:txBody>
      </p:sp>
    </p:spTree>
    <p:extLst>
      <p:ext uri="{BB962C8B-B14F-4D97-AF65-F5344CB8AC3E}">
        <p14:creationId xmlns:p14="http://schemas.microsoft.com/office/powerpoint/2010/main" val="3016680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Part</a:t>
            </a:r>
            <a:r>
              <a:rPr lang="en-GB" baseline="0" dirty="0" smtClean="0"/>
              <a:t> 1 - </a:t>
            </a:r>
            <a:r>
              <a:rPr lang="en-GB" dirty="0" smtClean="0"/>
              <a:t>https://www.youtube.com/watch?v=kUApnFN2vGk</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Part 2 - https://www.youtube.com/watch?v=1DTRjAqC61s</a:t>
            </a:r>
          </a:p>
          <a:p>
            <a:endParaRPr lang="en-GB" dirty="0"/>
          </a:p>
        </p:txBody>
      </p:sp>
      <p:sp>
        <p:nvSpPr>
          <p:cNvPr id="4" name="Slide Number Placeholder 3"/>
          <p:cNvSpPr>
            <a:spLocks noGrp="1"/>
          </p:cNvSpPr>
          <p:nvPr>
            <p:ph type="sldNum" sz="quarter" idx="10"/>
          </p:nvPr>
        </p:nvSpPr>
        <p:spPr/>
        <p:txBody>
          <a:bodyPr/>
          <a:lstStyle/>
          <a:p>
            <a:fld id="{E396190D-1B3E-43BB-8599-0976B6516290}" type="slidenum">
              <a:rPr lang="en-GB" smtClean="0"/>
              <a:t>11</a:t>
            </a:fld>
            <a:endParaRPr lang="en-GB"/>
          </a:p>
        </p:txBody>
      </p:sp>
    </p:spTree>
    <p:extLst>
      <p:ext uri="{BB962C8B-B14F-4D97-AF65-F5344CB8AC3E}">
        <p14:creationId xmlns:p14="http://schemas.microsoft.com/office/powerpoint/2010/main" val="3016680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Part</a:t>
            </a:r>
            <a:r>
              <a:rPr lang="en-GB" baseline="0" dirty="0" smtClean="0"/>
              <a:t> 1 - </a:t>
            </a:r>
            <a:r>
              <a:rPr lang="en-GB" dirty="0" smtClean="0"/>
              <a:t>https://www.youtube.com/watch?v=kUApnFN2vGk</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Part 2 - https://www.youtube.com/watch?v=1DTRjAqC61s</a:t>
            </a:r>
          </a:p>
          <a:p>
            <a:endParaRPr lang="en-GB" dirty="0"/>
          </a:p>
        </p:txBody>
      </p:sp>
      <p:sp>
        <p:nvSpPr>
          <p:cNvPr id="4" name="Slide Number Placeholder 3"/>
          <p:cNvSpPr>
            <a:spLocks noGrp="1"/>
          </p:cNvSpPr>
          <p:nvPr>
            <p:ph type="sldNum" sz="quarter" idx="10"/>
          </p:nvPr>
        </p:nvSpPr>
        <p:spPr/>
        <p:txBody>
          <a:bodyPr/>
          <a:lstStyle/>
          <a:p>
            <a:fld id="{E396190D-1B3E-43BB-8599-0976B6516290}" type="slidenum">
              <a:rPr lang="en-GB" smtClean="0"/>
              <a:t>12</a:t>
            </a:fld>
            <a:endParaRPr lang="en-GB"/>
          </a:p>
        </p:txBody>
      </p:sp>
    </p:spTree>
    <p:extLst>
      <p:ext uri="{BB962C8B-B14F-4D97-AF65-F5344CB8AC3E}">
        <p14:creationId xmlns:p14="http://schemas.microsoft.com/office/powerpoint/2010/main" val="3016680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07E017D-30AC-49AC-80F6-A900A493AA36}" type="datetimeFigureOut">
              <a:rPr lang="en-GB" smtClean="0"/>
              <a:t>20/09/2017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7D147D-F612-4801-9093-12814F33594D}" type="slidenum">
              <a:rPr lang="en-GB" smtClean="0"/>
              <a:t>‹#›</a:t>
            </a:fld>
            <a:endParaRPr lang="en-GB"/>
          </a:p>
        </p:txBody>
      </p:sp>
    </p:spTree>
    <p:extLst>
      <p:ext uri="{BB962C8B-B14F-4D97-AF65-F5344CB8AC3E}">
        <p14:creationId xmlns:p14="http://schemas.microsoft.com/office/powerpoint/2010/main" val="3505968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7E017D-30AC-49AC-80F6-A900A493AA36}" type="datetimeFigureOut">
              <a:rPr lang="en-GB" smtClean="0"/>
              <a:t>20/09/2017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7D147D-F612-4801-9093-12814F33594D}" type="slidenum">
              <a:rPr lang="en-GB" smtClean="0"/>
              <a:t>‹#›</a:t>
            </a:fld>
            <a:endParaRPr lang="en-GB"/>
          </a:p>
        </p:txBody>
      </p:sp>
    </p:spTree>
    <p:extLst>
      <p:ext uri="{BB962C8B-B14F-4D97-AF65-F5344CB8AC3E}">
        <p14:creationId xmlns:p14="http://schemas.microsoft.com/office/powerpoint/2010/main" val="2867405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7E017D-30AC-49AC-80F6-A900A493AA36}" type="datetimeFigureOut">
              <a:rPr lang="en-GB" smtClean="0"/>
              <a:t>20/09/2017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7D147D-F612-4801-9093-12814F33594D}" type="slidenum">
              <a:rPr lang="en-GB" smtClean="0"/>
              <a:t>‹#›</a:t>
            </a:fld>
            <a:endParaRPr lang="en-GB"/>
          </a:p>
        </p:txBody>
      </p:sp>
    </p:spTree>
    <p:extLst>
      <p:ext uri="{BB962C8B-B14F-4D97-AF65-F5344CB8AC3E}">
        <p14:creationId xmlns:p14="http://schemas.microsoft.com/office/powerpoint/2010/main" val="2512161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7E017D-30AC-49AC-80F6-A900A493AA36}" type="datetimeFigureOut">
              <a:rPr lang="en-GB" smtClean="0"/>
              <a:t>20/09/2017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7D147D-F612-4801-9093-12814F33594D}" type="slidenum">
              <a:rPr lang="en-GB" smtClean="0"/>
              <a:t>‹#›</a:t>
            </a:fld>
            <a:endParaRPr lang="en-GB"/>
          </a:p>
        </p:txBody>
      </p:sp>
    </p:spTree>
    <p:extLst>
      <p:ext uri="{BB962C8B-B14F-4D97-AF65-F5344CB8AC3E}">
        <p14:creationId xmlns:p14="http://schemas.microsoft.com/office/powerpoint/2010/main" val="3997800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7E017D-30AC-49AC-80F6-A900A493AA36}" type="datetimeFigureOut">
              <a:rPr lang="en-GB" smtClean="0"/>
              <a:t>20/09/2017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7D147D-F612-4801-9093-12814F33594D}" type="slidenum">
              <a:rPr lang="en-GB" smtClean="0"/>
              <a:t>‹#›</a:t>
            </a:fld>
            <a:endParaRPr lang="en-GB"/>
          </a:p>
        </p:txBody>
      </p:sp>
    </p:spTree>
    <p:extLst>
      <p:ext uri="{BB962C8B-B14F-4D97-AF65-F5344CB8AC3E}">
        <p14:creationId xmlns:p14="http://schemas.microsoft.com/office/powerpoint/2010/main" val="4259794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07E017D-30AC-49AC-80F6-A900A493AA36}" type="datetimeFigureOut">
              <a:rPr lang="en-GB" smtClean="0"/>
              <a:t>20/09/2017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7D147D-F612-4801-9093-12814F33594D}" type="slidenum">
              <a:rPr lang="en-GB" smtClean="0"/>
              <a:t>‹#›</a:t>
            </a:fld>
            <a:endParaRPr lang="en-GB"/>
          </a:p>
        </p:txBody>
      </p:sp>
    </p:spTree>
    <p:extLst>
      <p:ext uri="{BB962C8B-B14F-4D97-AF65-F5344CB8AC3E}">
        <p14:creationId xmlns:p14="http://schemas.microsoft.com/office/powerpoint/2010/main" val="678817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07E017D-30AC-49AC-80F6-A900A493AA36}" type="datetimeFigureOut">
              <a:rPr lang="en-GB" smtClean="0"/>
              <a:t>20/09/2017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57D147D-F612-4801-9093-12814F33594D}" type="slidenum">
              <a:rPr lang="en-GB" smtClean="0"/>
              <a:t>‹#›</a:t>
            </a:fld>
            <a:endParaRPr lang="en-GB"/>
          </a:p>
        </p:txBody>
      </p:sp>
    </p:spTree>
    <p:extLst>
      <p:ext uri="{BB962C8B-B14F-4D97-AF65-F5344CB8AC3E}">
        <p14:creationId xmlns:p14="http://schemas.microsoft.com/office/powerpoint/2010/main" val="2629741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07E017D-30AC-49AC-80F6-A900A493AA36}" type="datetimeFigureOut">
              <a:rPr lang="en-GB" smtClean="0"/>
              <a:t>20/09/2017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57D147D-F612-4801-9093-12814F33594D}" type="slidenum">
              <a:rPr lang="en-GB" smtClean="0"/>
              <a:t>‹#›</a:t>
            </a:fld>
            <a:endParaRPr lang="en-GB"/>
          </a:p>
        </p:txBody>
      </p:sp>
    </p:spTree>
    <p:extLst>
      <p:ext uri="{BB962C8B-B14F-4D97-AF65-F5344CB8AC3E}">
        <p14:creationId xmlns:p14="http://schemas.microsoft.com/office/powerpoint/2010/main" val="114782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7E017D-30AC-49AC-80F6-A900A493AA36}" type="datetimeFigureOut">
              <a:rPr lang="en-GB" smtClean="0"/>
              <a:t>20/09/2017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57D147D-F612-4801-9093-12814F33594D}" type="slidenum">
              <a:rPr lang="en-GB" smtClean="0"/>
              <a:t>‹#›</a:t>
            </a:fld>
            <a:endParaRPr lang="en-GB"/>
          </a:p>
        </p:txBody>
      </p:sp>
    </p:spTree>
    <p:extLst>
      <p:ext uri="{BB962C8B-B14F-4D97-AF65-F5344CB8AC3E}">
        <p14:creationId xmlns:p14="http://schemas.microsoft.com/office/powerpoint/2010/main" val="2998497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7E017D-30AC-49AC-80F6-A900A493AA36}" type="datetimeFigureOut">
              <a:rPr lang="en-GB" smtClean="0"/>
              <a:t>20/09/2017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7D147D-F612-4801-9093-12814F33594D}" type="slidenum">
              <a:rPr lang="en-GB" smtClean="0"/>
              <a:t>‹#›</a:t>
            </a:fld>
            <a:endParaRPr lang="en-GB"/>
          </a:p>
        </p:txBody>
      </p:sp>
    </p:spTree>
    <p:extLst>
      <p:ext uri="{BB962C8B-B14F-4D97-AF65-F5344CB8AC3E}">
        <p14:creationId xmlns:p14="http://schemas.microsoft.com/office/powerpoint/2010/main" val="2800861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7E017D-30AC-49AC-80F6-A900A493AA36}" type="datetimeFigureOut">
              <a:rPr lang="en-GB" smtClean="0"/>
              <a:t>20/09/2017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7D147D-F612-4801-9093-12814F33594D}" type="slidenum">
              <a:rPr lang="en-GB" smtClean="0"/>
              <a:t>‹#›</a:t>
            </a:fld>
            <a:endParaRPr lang="en-GB"/>
          </a:p>
        </p:txBody>
      </p:sp>
    </p:spTree>
    <p:extLst>
      <p:ext uri="{BB962C8B-B14F-4D97-AF65-F5344CB8AC3E}">
        <p14:creationId xmlns:p14="http://schemas.microsoft.com/office/powerpoint/2010/main" val="4231785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7E017D-30AC-49AC-80F6-A900A493AA36}" type="datetimeFigureOut">
              <a:rPr lang="en-GB" smtClean="0"/>
              <a:t>20/09/2017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7D147D-F612-4801-9093-12814F33594D}" type="slidenum">
              <a:rPr lang="en-GB" smtClean="0"/>
              <a:t>‹#›</a:t>
            </a:fld>
            <a:endParaRPr lang="en-GB"/>
          </a:p>
        </p:txBody>
      </p:sp>
    </p:spTree>
    <p:extLst>
      <p:ext uri="{BB962C8B-B14F-4D97-AF65-F5344CB8AC3E}">
        <p14:creationId xmlns:p14="http://schemas.microsoft.com/office/powerpoint/2010/main" val="2023055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9179" y="176071"/>
            <a:ext cx="11486147" cy="1015663"/>
          </a:xfrm>
          <a:prstGeom prst="rect">
            <a:avLst/>
          </a:prstGeom>
          <a:noFill/>
        </p:spPr>
        <p:txBody>
          <a:bodyPr wrap="square" lIns="91440" tIns="45720" rIns="91440" bIns="45720">
            <a:spAutoFit/>
          </a:bodyPr>
          <a:lstStyle/>
          <a:p>
            <a:pPr algn="ctr"/>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STARTER ACTIVTIY</a:t>
            </a:r>
            <a:endParaRPr lang="en-US" sz="6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TextBox 2"/>
          <p:cNvSpPr txBox="1"/>
          <p:nvPr/>
        </p:nvSpPr>
        <p:spPr>
          <a:xfrm>
            <a:off x="449179" y="5468231"/>
            <a:ext cx="11093497" cy="1446550"/>
          </a:xfrm>
          <a:prstGeom prst="rect">
            <a:avLst/>
          </a:prstGeom>
          <a:noFill/>
        </p:spPr>
        <p:txBody>
          <a:bodyPr wrap="square" rtlCol="1">
            <a:spAutoFit/>
          </a:bodyPr>
          <a:lstStyle/>
          <a:p>
            <a:pPr algn="ctr"/>
            <a:r>
              <a:rPr lang="en-GB" sz="4400" b="1" i="1" dirty="0" smtClean="0">
                <a:solidFill>
                  <a:srgbClr val="C00000"/>
                </a:solidFill>
              </a:rPr>
              <a:t>Define the following key terms that we have</a:t>
            </a:r>
            <a:br>
              <a:rPr lang="en-GB" sz="4400" b="1" i="1" dirty="0" smtClean="0">
                <a:solidFill>
                  <a:srgbClr val="C00000"/>
                </a:solidFill>
              </a:rPr>
            </a:br>
            <a:r>
              <a:rPr lang="en-GB" sz="4400" b="1" i="1" dirty="0" smtClean="0">
                <a:solidFill>
                  <a:srgbClr val="C00000"/>
                </a:solidFill>
              </a:rPr>
              <a:t>covered so far.</a:t>
            </a:r>
            <a:endParaRPr lang="ar-EG" sz="4400" b="1" i="1" dirty="0">
              <a:solidFill>
                <a:srgbClr val="00421E"/>
              </a:solidFill>
            </a:endParaRPr>
          </a:p>
        </p:txBody>
      </p:sp>
      <p:sp>
        <p:nvSpPr>
          <p:cNvPr id="2" name="Rectangle 1"/>
          <p:cNvSpPr/>
          <p:nvPr/>
        </p:nvSpPr>
        <p:spPr>
          <a:xfrm>
            <a:off x="344433" y="1191734"/>
            <a:ext cx="5847819" cy="830997"/>
          </a:xfrm>
          <a:prstGeom prst="rect">
            <a:avLst/>
          </a:prstGeom>
          <a:noFill/>
        </p:spPr>
        <p:txBody>
          <a:bodyPr wrap="none" lIns="91440" tIns="45720" rIns="91440" bIns="45720">
            <a:spAutoFit/>
          </a:bodyPr>
          <a:lstStyle/>
          <a:p>
            <a:pPr algn="ctr"/>
            <a:r>
              <a:rPr lang="en-US" sz="4800" b="1" cap="none" spc="0" dirty="0" smtClean="0">
                <a:ln w="12700" cmpd="sng">
                  <a:solidFill>
                    <a:schemeClr val="accent4"/>
                  </a:solidFill>
                  <a:prstDash val="solid"/>
                </a:ln>
                <a:solidFill>
                  <a:srgbClr val="FFC000"/>
                </a:solidFill>
                <a:effectLst/>
              </a:rPr>
              <a:t>Sustainable Resources</a:t>
            </a:r>
            <a:endParaRPr lang="en-US" sz="4800" b="1" cap="none" spc="0" dirty="0">
              <a:ln w="12700" cmpd="sng">
                <a:solidFill>
                  <a:schemeClr val="accent4"/>
                </a:solidFill>
                <a:prstDash val="solid"/>
              </a:ln>
              <a:solidFill>
                <a:srgbClr val="FFC000"/>
              </a:solidFill>
              <a:effectLst/>
            </a:endParaRPr>
          </a:p>
        </p:txBody>
      </p:sp>
      <p:sp>
        <p:nvSpPr>
          <p:cNvPr id="8" name="Rectangle 7"/>
          <p:cNvSpPr/>
          <p:nvPr/>
        </p:nvSpPr>
        <p:spPr>
          <a:xfrm>
            <a:off x="2431769" y="3006541"/>
            <a:ext cx="4930772" cy="830997"/>
          </a:xfrm>
          <a:prstGeom prst="rect">
            <a:avLst/>
          </a:prstGeom>
          <a:noFill/>
        </p:spPr>
        <p:txBody>
          <a:bodyPr wrap="none" lIns="91440" tIns="45720" rIns="91440" bIns="45720">
            <a:spAutoFit/>
          </a:bodyPr>
          <a:lstStyle/>
          <a:p>
            <a:pPr algn="ctr"/>
            <a:r>
              <a:rPr lang="en-US" sz="4800" b="1" cap="none" spc="0" dirty="0" smtClean="0">
                <a:ln w="12700" cmpd="sng">
                  <a:solidFill>
                    <a:schemeClr val="accent4"/>
                  </a:solidFill>
                  <a:prstDash val="solid"/>
                </a:ln>
                <a:solidFill>
                  <a:schemeClr val="accent1">
                    <a:lumMod val="75000"/>
                  </a:schemeClr>
                </a:solidFill>
                <a:effectLst/>
              </a:rPr>
              <a:t>Economic Problem</a:t>
            </a:r>
            <a:endParaRPr lang="en-US" sz="4800" b="1" cap="none" spc="0" dirty="0">
              <a:ln w="12700" cmpd="sng">
                <a:solidFill>
                  <a:schemeClr val="accent4"/>
                </a:solidFill>
                <a:prstDash val="solid"/>
              </a:ln>
              <a:solidFill>
                <a:schemeClr val="accent1">
                  <a:lumMod val="75000"/>
                </a:schemeClr>
              </a:solidFill>
              <a:effectLst/>
            </a:endParaRPr>
          </a:p>
        </p:txBody>
      </p:sp>
      <p:sp>
        <p:nvSpPr>
          <p:cNvPr id="9" name="Rectangle 8"/>
          <p:cNvSpPr/>
          <p:nvPr/>
        </p:nvSpPr>
        <p:spPr>
          <a:xfrm>
            <a:off x="8500795" y="2498709"/>
            <a:ext cx="2160079" cy="830997"/>
          </a:xfrm>
          <a:prstGeom prst="rect">
            <a:avLst/>
          </a:prstGeom>
          <a:noFill/>
        </p:spPr>
        <p:txBody>
          <a:bodyPr wrap="none" lIns="91440" tIns="45720" rIns="91440" bIns="45720">
            <a:spAutoFit/>
          </a:bodyPr>
          <a:lstStyle/>
          <a:p>
            <a:pPr algn="ctr"/>
            <a:r>
              <a:rPr lang="en-US" sz="4800" b="1" cap="none" spc="0" dirty="0" smtClean="0">
                <a:ln w="12700" cmpd="sng">
                  <a:solidFill>
                    <a:schemeClr val="accent4"/>
                  </a:solidFill>
                  <a:prstDash val="solid"/>
                </a:ln>
                <a:solidFill>
                  <a:srgbClr val="FFC000"/>
                </a:solidFill>
                <a:effectLst/>
              </a:rPr>
              <a:t>Scarcity</a:t>
            </a:r>
            <a:endParaRPr lang="en-US" sz="4800" b="1" cap="none" spc="0" dirty="0">
              <a:ln w="12700" cmpd="sng">
                <a:solidFill>
                  <a:schemeClr val="accent4"/>
                </a:solidFill>
                <a:prstDash val="solid"/>
              </a:ln>
              <a:solidFill>
                <a:srgbClr val="FFC000"/>
              </a:solidFill>
              <a:effectLst/>
            </a:endParaRPr>
          </a:p>
        </p:txBody>
      </p:sp>
      <p:sp>
        <p:nvSpPr>
          <p:cNvPr id="10" name="Rectangle 9"/>
          <p:cNvSpPr/>
          <p:nvPr/>
        </p:nvSpPr>
        <p:spPr>
          <a:xfrm>
            <a:off x="7034123" y="1710341"/>
            <a:ext cx="4587603" cy="830997"/>
          </a:xfrm>
          <a:prstGeom prst="rect">
            <a:avLst/>
          </a:prstGeom>
          <a:noFill/>
        </p:spPr>
        <p:txBody>
          <a:bodyPr wrap="none" lIns="91440" tIns="45720" rIns="91440" bIns="45720">
            <a:spAutoFit/>
          </a:bodyPr>
          <a:lstStyle/>
          <a:p>
            <a:pPr algn="ctr"/>
            <a:r>
              <a:rPr lang="en-US" sz="4800" b="1" cap="none" spc="0" dirty="0" smtClean="0">
                <a:ln w="12700" cmpd="sng">
                  <a:solidFill>
                    <a:schemeClr val="accent4"/>
                  </a:solidFill>
                  <a:prstDash val="solid"/>
                </a:ln>
                <a:solidFill>
                  <a:schemeClr val="accent1">
                    <a:lumMod val="75000"/>
                  </a:schemeClr>
                </a:solidFill>
                <a:effectLst/>
              </a:rPr>
              <a:t>Opportunity Cost</a:t>
            </a:r>
            <a:endParaRPr lang="en-US" sz="4800" b="1" cap="none" spc="0" dirty="0">
              <a:ln w="12700" cmpd="sng">
                <a:solidFill>
                  <a:schemeClr val="accent4"/>
                </a:solidFill>
                <a:prstDash val="solid"/>
              </a:ln>
              <a:solidFill>
                <a:schemeClr val="accent1">
                  <a:lumMod val="75000"/>
                </a:schemeClr>
              </a:solidFill>
              <a:effectLst/>
            </a:endParaRPr>
          </a:p>
        </p:txBody>
      </p:sp>
      <p:sp>
        <p:nvSpPr>
          <p:cNvPr id="11" name="Rectangle 10"/>
          <p:cNvSpPr/>
          <p:nvPr/>
        </p:nvSpPr>
        <p:spPr>
          <a:xfrm>
            <a:off x="213475" y="2336924"/>
            <a:ext cx="5624232" cy="830997"/>
          </a:xfrm>
          <a:prstGeom prst="rect">
            <a:avLst/>
          </a:prstGeom>
          <a:noFill/>
        </p:spPr>
        <p:txBody>
          <a:bodyPr wrap="none" lIns="91440" tIns="45720" rIns="91440" bIns="45720">
            <a:spAutoFit/>
          </a:bodyPr>
          <a:lstStyle/>
          <a:p>
            <a:pPr algn="ctr"/>
            <a:r>
              <a:rPr lang="en-US" sz="4800" b="1" cap="none" spc="0" dirty="0" smtClean="0">
                <a:ln w="12700" cmpd="sng">
                  <a:solidFill>
                    <a:schemeClr val="accent4"/>
                  </a:solidFill>
                  <a:prstDash val="solid"/>
                </a:ln>
                <a:solidFill>
                  <a:srgbClr val="FFC000"/>
                </a:solidFill>
                <a:effectLst/>
              </a:rPr>
              <a:t>Factors of Production</a:t>
            </a:r>
            <a:endParaRPr lang="en-US" sz="4800" b="1" cap="none" spc="0" dirty="0">
              <a:ln w="12700" cmpd="sng">
                <a:solidFill>
                  <a:schemeClr val="accent4"/>
                </a:solidFill>
                <a:prstDash val="solid"/>
              </a:ln>
              <a:solidFill>
                <a:srgbClr val="FFC000"/>
              </a:solidFill>
              <a:effectLst/>
            </a:endParaRPr>
          </a:p>
        </p:txBody>
      </p:sp>
      <p:sp>
        <p:nvSpPr>
          <p:cNvPr id="12" name="Rectangle 11"/>
          <p:cNvSpPr/>
          <p:nvPr/>
        </p:nvSpPr>
        <p:spPr>
          <a:xfrm>
            <a:off x="5837707" y="3633124"/>
            <a:ext cx="5729902" cy="830997"/>
          </a:xfrm>
          <a:prstGeom prst="rect">
            <a:avLst/>
          </a:prstGeom>
          <a:noFill/>
        </p:spPr>
        <p:txBody>
          <a:bodyPr wrap="none" lIns="91440" tIns="45720" rIns="91440" bIns="45720">
            <a:spAutoFit/>
          </a:bodyPr>
          <a:lstStyle/>
          <a:p>
            <a:pPr algn="ctr"/>
            <a:r>
              <a:rPr lang="en-US" sz="4800" b="1" cap="none" spc="0" dirty="0" smtClean="0">
                <a:ln w="12700" cmpd="sng">
                  <a:solidFill>
                    <a:schemeClr val="accent4"/>
                  </a:solidFill>
                  <a:prstDash val="solid"/>
                </a:ln>
                <a:solidFill>
                  <a:srgbClr val="FFC000"/>
                </a:solidFill>
                <a:effectLst/>
              </a:rPr>
              <a:t>Renewable Resources</a:t>
            </a:r>
            <a:endParaRPr lang="en-US" sz="4800" b="1" cap="none" spc="0" dirty="0">
              <a:ln w="12700" cmpd="sng">
                <a:solidFill>
                  <a:schemeClr val="accent4"/>
                </a:solidFill>
                <a:prstDash val="solid"/>
              </a:ln>
              <a:solidFill>
                <a:srgbClr val="FFC000"/>
              </a:solidFill>
              <a:effectLst/>
            </a:endParaRPr>
          </a:p>
        </p:txBody>
      </p:sp>
      <p:sp>
        <p:nvSpPr>
          <p:cNvPr id="13" name="Rectangle 12"/>
          <p:cNvSpPr/>
          <p:nvPr/>
        </p:nvSpPr>
        <p:spPr>
          <a:xfrm>
            <a:off x="213475" y="4237386"/>
            <a:ext cx="6985053" cy="830997"/>
          </a:xfrm>
          <a:prstGeom prst="rect">
            <a:avLst/>
          </a:prstGeom>
          <a:noFill/>
        </p:spPr>
        <p:txBody>
          <a:bodyPr wrap="none" lIns="91440" tIns="45720" rIns="91440" bIns="45720">
            <a:spAutoFit/>
          </a:bodyPr>
          <a:lstStyle/>
          <a:p>
            <a:pPr algn="ctr"/>
            <a:r>
              <a:rPr lang="en-US" sz="4800" b="1" cap="none" spc="0" dirty="0" smtClean="0">
                <a:ln w="12700" cmpd="sng">
                  <a:solidFill>
                    <a:schemeClr val="accent4"/>
                  </a:solidFill>
                  <a:prstDash val="solid"/>
                </a:ln>
                <a:solidFill>
                  <a:schemeClr val="accent1">
                    <a:lumMod val="75000"/>
                  </a:schemeClr>
                </a:solidFill>
                <a:effectLst/>
              </a:rPr>
              <a:t>Non-Renewable Resources</a:t>
            </a:r>
            <a:endParaRPr lang="en-US" sz="4800" b="1" cap="none" spc="0" dirty="0">
              <a:ln w="12700" cmpd="sng">
                <a:solidFill>
                  <a:schemeClr val="accent4"/>
                </a:solidFill>
                <a:prstDash val="solid"/>
              </a:ln>
              <a:solidFill>
                <a:schemeClr val="accent1">
                  <a:lumMod val="75000"/>
                </a:schemeClr>
              </a:solidFill>
              <a:effectLst/>
            </a:endParaRPr>
          </a:p>
        </p:txBody>
      </p:sp>
      <p:pic>
        <p:nvPicPr>
          <p:cNvPr id="1026" name="Picture 2" descr="http://www.pegasusnational.com/graphics/KDM/products/M_1740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7000" y="52246"/>
            <a:ext cx="1905000" cy="142875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6028253" y="4703808"/>
            <a:ext cx="5697906" cy="830997"/>
          </a:xfrm>
          <a:prstGeom prst="rect">
            <a:avLst/>
          </a:prstGeom>
          <a:noFill/>
        </p:spPr>
        <p:txBody>
          <a:bodyPr wrap="none" lIns="91440" tIns="45720" rIns="91440" bIns="45720">
            <a:spAutoFit/>
          </a:bodyPr>
          <a:lstStyle/>
          <a:p>
            <a:pPr algn="ctr"/>
            <a:r>
              <a:rPr lang="en-US" sz="4800" b="1" cap="none" spc="0" dirty="0" smtClean="0">
                <a:ln w="12700" cmpd="sng">
                  <a:solidFill>
                    <a:schemeClr val="accent4"/>
                  </a:solidFill>
                  <a:prstDash val="solid"/>
                </a:ln>
                <a:solidFill>
                  <a:srgbClr val="FFC000"/>
                </a:solidFill>
                <a:effectLst/>
              </a:rPr>
              <a:t>Normative Statemen</a:t>
            </a:r>
            <a:r>
              <a:rPr lang="en-US" sz="4800" b="1" dirty="0">
                <a:ln w="12700" cmpd="sng">
                  <a:solidFill>
                    <a:schemeClr val="accent4"/>
                  </a:solidFill>
                  <a:prstDash val="solid"/>
                </a:ln>
                <a:solidFill>
                  <a:srgbClr val="FFC000"/>
                </a:solidFill>
              </a:rPr>
              <a:t>t</a:t>
            </a:r>
            <a:endParaRPr lang="en-US" sz="4800" b="1" cap="none" spc="0" dirty="0">
              <a:ln w="12700" cmpd="sng">
                <a:solidFill>
                  <a:schemeClr val="accent4"/>
                </a:solidFill>
                <a:prstDash val="solid"/>
              </a:ln>
              <a:solidFill>
                <a:srgbClr val="FFC000"/>
              </a:solidFill>
              <a:effectLst/>
            </a:endParaRPr>
          </a:p>
        </p:txBody>
      </p:sp>
      <p:sp>
        <p:nvSpPr>
          <p:cNvPr id="15" name="Rectangle 14"/>
          <p:cNvSpPr/>
          <p:nvPr/>
        </p:nvSpPr>
        <p:spPr>
          <a:xfrm>
            <a:off x="1329106" y="1710341"/>
            <a:ext cx="4986750" cy="830997"/>
          </a:xfrm>
          <a:prstGeom prst="rect">
            <a:avLst/>
          </a:prstGeom>
          <a:noFill/>
        </p:spPr>
        <p:txBody>
          <a:bodyPr wrap="none" lIns="91440" tIns="45720" rIns="91440" bIns="45720">
            <a:spAutoFit/>
          </a:bodyPr>
          <a:lstStyle/>
          <a:p>
            <a:pPr algn="ctr"/>
            <a:r>
              <a:rPr lang="en-US" sz="4800" b="1" cap="none" spc="0" dirty="0" smtClean="0">
                <a:ln w="12700" cmpd="sng">
                  <a:solidFill>
                    <a:schemeClr val="accent4"/>
                  </a:solidFill>
                  <a:prstDash val="solid"/>
                </a:ln>
                <a:solidFill>
                  <a:schemeClr val="accent1">
                    <a:lumMod val="75000"/>
                  </a:schemeClr>
                </a:solidFill>
                <a:effectLst/>
              </a:rPr>
              <a:t>Positive Statement</a:t>
            </a:r>
            <a:endParaRPr lang="en-US" sz="4800" b="1" cap="none" spc="0" dirty="0">
              <a:ln w="12700" cmpd="sng">
                <a:solidFill>
                  <a:schemeClr val="accent4"/>
                </a:solidFill>
                <a:prstDash val="solid"/>
              </a:ln>
              <a:solidFill>
                <a:schemeClr val="accent1">
                  <a:lumMod val="75000"/>
                </a:schemeClr>
              </a:solidFill>
              <a:effectLst/>
            </a:endParaRPr>
          </a:p>
        </p:txBody>
      </p:sp>
    </p:spTree>
    <p:extLst>
      <p:ext uri="{BB962C8B-B14F-4D97-AF65-F5344CB8AC3E}">
        <p14:creationId xmlns:p14="http://schemas.microsoft.com/office/powerpoint/2010/main" val="37806161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3050" y="1124633"/>
            <a:ext cx="11417052" cy="5262979"/>
          </a:xfrm>
          <a:prstGeom prst="rect">
            <a:avLst/>
          </a:prstGeom>
        </p:spPr>
        <p:txBody>
          <a:bodyPr wrap="square">
            <a:spAutoFit/>
          </a:bodyPr>
          <a:lstStyle/>
          <a:p>
            <a:r>
              <a:rPr lang="en-GB" sz="4800" i="1" dirty="0" smtClean="0"/>
              <a:t>“Whilst physicists and mathematicians may be able to tell us how the universe began, they are not much use in predicting human behaviour because there are far too many equations to solve.”</a:t>
            </a:r>
          </a:p>
          <a:p>
            <a:pPr marL="571500" indent="-571500">
              <a:buFont typeface="Arial" panose="020B0604020202020204" pitchFamily="34" charset="0"/>
              <a:buChar char="•"/>
            </a:pPr>
            <a:endParaRPr lang="en-GB" sz="4800" i="1" dirty="0"/>
          </a:p>
          <a:p>
            <a:r>
              <a:rPr lang="en-GB" sz="4800" i="1" dirty="0" smtClean="0"/>
              <a:t>- Stephen Hawking</a:t>
            </a:r>
            <a:endParaRPr lang="en-GB" sz="4800" i="1" dirty="0"/>
          </a:p>
        </p:txBody>
      </p:sp>
      <p:sp>
        <p:nvSpPr>
          <p:cNvPr id="3" name="Rectangle 2"/>
          <p:cNvSpPr/>
          <p:nvPr/>
        </p:nvSpPr>
        <p:spPr>
          <a:xfrm>
            <a:off x="449179" y="176071"/>
            <a:ext cx="11486147" cy="1015663"/>
          </a:xfrm>
          <a:prstGeom prst="rect">
            <a:avLst/>
          </a:prstGeom>
          <a:noFill/>
        </p:spPr>
        <p:txBody>
          <a:bodyPr wrap="square" lIns="91440" tIns="45720" rIns="91440" bIns="45720">
            <a:spAutoFit/>
          </a:bodyPr>
          <a:lstStyle/>
          <a:p>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SOCIAL SCIENCE.</a:t>
            </a:r>
            <a:endParaRPr lang="en-US" sz="6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3074" name="Picture 2" descr="http://images-cdn.moviepilot.com/image/upload/c_fill,h_1794,w_2859/t_mp_quality/hawkingwwe-aliens-asteroids-ourselves-stephen-hawking-outlines-biggest-threat-to-humanity-jpeg-28293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00900" y="4185615"/>
            <a:ext cx="3695700" cy="23206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8604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3050" y="1202368"/>
            <a:ext cx="11417052" cy="5509200"/>
          </a:xfrm>
          <a:prstGeom prst="rect">
            <a:avLst/>
          </a:prstGeom>
        </p:spPr>
        <p:txBody>
          <a:bodyPr wrap="square">
            <a:spAutoFit/>
          </a:bodyPr>
          <a:lstStyle/>
          <a:p>
            <a:r>
              <a:rPr lang="en-GB" sz="4400" dirty="0" smtClean="0"/>
              <a:t>More commonly known as stakeholders at GCSE.</a:t>
            </a:r>
          </a:p>
          <a:p>
            <a:r>
              <a:rPr lang="en-GB" sz="4400" dirty="0" smtClean="0"/>
              <a:t>When answering extended questions, you need to consider the three main economic agents impacted and analysed by models:</a:t>
            </a:r>
          </a:p>
          <a:p>
            <a:endParaRPr lang="en-GB" sz="4400" dirty="0" smtClean="0"/>
          </a:p>
          <a:p>
            <a:pPr marL="571500" indent="-571500">
              <a:buFont typeface="Arial" panose="020B0604020202020204" pitchFamily="34" charset="0"/>
              <a:buChar char="•"/>
            </a:pPr>
            <a:r>
              <a:rPr lang="en-GB" sz="4400" dirty="0" smtClean="0"/>
              <a:t>Households/Individuals</a:t>
            </a:r>
          </a:p>
          <a:p>
            <a:pPr marL="571500" indent="-571500">
              <a:buFont typeface="Arial" panose="020B0604020202020204" pitchFamily="34" charset="0"/>
              <a:buChar char="•"/>
            </a:pPr>
            <a:r>
              <a:rPr lang="en-GB" sz="4400" dirty="0" smtClean="0"/>
              <a:t>Firms</a:t>
            </a:r>
          </a:p>
          <a:p>
            <a:pPr marL="571500" indent="-571500">
              <a:buFont typeface="Arial" panose="020B0604020202020204" pitchFamily="34" charset="0"/>
              <a:buChar char="•"/>
            </a:pPr>
            <a:r>
              <a:rPr lang="en-GB" sz="4400" dirty="0" smtClean="0"/>
              <a:t>Government</a:t>
            </a:r>
            <a:endParaRPr lang="en-GB" sz="4400" dirty="0"/>
          </a:p>
        </p:txBody>
      </p:sp>
      <p:sp>
        <p:nvSpPr>
          <p:cNvPr id="3" name="Rectangle 2"/>
          <p:cNvSpPr/>
          <p:nvPr/>
        </p:nvSpPr>
        <p:spPr>
          <a:xfrm>
            <a:off x="449179" y="176071"/>
            <a:ext cx="11486147" cy="1015663"/>
          </a:xfrm>
          <a:prstGeom prst="rect">
            <a:avLst/>
          </a:prstGeom>
          <a:noFill/>
        </p:spPr>
        <p:txBody>
          <a:bodyPr wrap="square" lIns="91440" tIns="45720" rIns="91440" bIns="45720">
            <a:spAutoFit/>
          </a:bodyPr>
          <a:lstStyle/>
          <a:p>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ECONOMIC AGENTS</a:t>
            </a:r>
            <a:endParaRPr lang="en-US" sz="6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646718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barn(inVertical)">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barn(inVertical)">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barn(inVertical)">
                                      <p:cBhvr>
                                        <p:cTn id="1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3050" y="1202368"/>
            <a:ext cx="11417052" cy="3170099"/>
          </a:xfrm>
          <a:prstGeom prst="rect">
            <a:avLst/>
          </a:prstGeom>
        </p:spPr>
        <p:txBody>
          <a:bodyPr wrap="square">
            <a:spAutoFit/>
          </a:bodyPr>
          <a:lstStyle/>
          <a:p>
            <a:r>
              <a:rPr lang="en-GB" sz="4000" dirty="0" smtClean="0"/>
              <a:t>Look at the economic statements regarding a variety of issues.</a:t>
            </a:r>
          </a:p>
          <a:p>
            <a:r>
              <a:rPr lang="en-GB" sz="4000" dirty="0" smtClean="0"/>
              <a:t>Do not worry about precise knowledge, simply consider assumptions that might support it and those that might question it.</a:t>
            </a:r>
            <a:endParaRPr lang="en-GB" sz="4000" dirty="0"/>
          </a:p>
        </p:txBody>
      </p:sp>
      <p:sp>
        <p:nvSpPr>
          <p:cNvPr id="3" name="Rectangle 2"/>
          <p:cNvSpPr/>
          <p:nvPr/>
        </p:nvSpPr>
        <p:spPr>
          <a:xfrm>
            <a:off x="449179" y="176071"/>
            <a:ext cx="11486147" cy="1015663"/>
          </a:xfrm>
          <a:prstGeom prst="rect">
            <a:avLst/>
          </a:prstGeom>
          <a:noFill/>
        </p:spPr>
        <p:txBody>
          <a:bodyPr wrap="square" lIns="91440" tIns="45720" rIns="91440" bIns="45720">
            <a:spAutoFit/>
          </a:bodyPr>
          <a:lstStyle/>
          <a:p>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SCENARIOS WORKSHEET.</a:t>
            </a:r>
            <a:endParaRPr lang="en-US" sz="6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9218" name="Picture 2" descr="http://i1.getreading.co.uk/incoming/article9392013.ece/ALTERNATES/s615/JS6527720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19037" y="4372467"/>
            <a:ext cx="3190875" cy="2339100"/>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https://cdn.americanprogress.org/wp-content/uploads/issues/2012/06/img/minimum_wage_onpag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179" y="4379367"/>
            <a:ext cx="3469858" cy="2332200"/>
          </a:xfrm>
          <a:prstGeom prst="rect">
            <a:avLst/>
          </a:prstGeom>
          <a:noFill/>
          <a:extLst>
            <a:ext uri="{909E8E84-426E-40DD-AFC4-6F175D3DCCD1}">
              <a14:hiddenFill xmlns:a14="http://schemas.microsoft.com/office/drawing/2010/main">
                <a:solidFill>
                  <a:srgbClr val="FFFFFF"/>
                </a:solidFill>
              </a14:hiddenFill>
            </a:ext>
          </a:extLst>
        </p:spPr>
      </p:pic>
      <p:pic>
        <p:nvPicPr>
          <p:cNvPr id="9228" name="Picture 12" descr="http://www.flagshipfancydress.co.uk/ekmps/shops/flagshipenterp/images/graduate-mortar-board-515-p.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09912" y="3861243"/>
            <a:ext cx="1616076" cy="1388553"/>
          </a:xfrm>
          <a:prstGeom prst="rect">
            <a:avLst/>
          </a:prstGeom>
          <a:noFill/>
          <a:extLst>
            <a:ext uri="{909E8E84-426E-40DD-AFC4-6F175D3DCCD1}">
              <a14:hiddenFill xmlns:a14="http://schemas.microsoft.com/office/drawing/2010/main">
                <a:solidFill>
                  <a:srgbClr val="FFFFFF"/>
                </a:solidFill>
              </a14:hiddenFill>
            </a:ext>
          </a:extLst>
        </p:spPr>
      </p:pic>
      <p:pic>
        <p:nvPicPr>
          <p:cNvPr id="9230" name="Picture 14" descr="http://sampleface.co.uk/wp-content/uploads/2013/06/kendrick-school-lamar.png"/>
          <p:cNvPicPr>
            <a:picLocks noChangeAspect="1" noChangeArrowheads="1"/>
          </p:cNvPicPr>
          <p:nvPr/>
        </p:nvPicPr>
        <p:blipFill rotWithShape="1">
          <a:blip r:embed="rId6">
            <a:extLst>
              <a:ext uri="{28A0092B-C50C-407E-A947-70E740481C1C}">
                <a14:useLocalDpi xmlns:a14="http://schemas.microsoft.com/office/drawing/2010/main" val="0"/>
              </a:ext>
            </a:extLst>
          </a:blip>
          <a:srcRect r="57240"/>
          <a:stretch/>
        </p:blipFill>
        <p:spPr bwMode="auto">
          <a:xfrm>
            <a:off x="8241284" y="4665118"/>
            <a:ext cx="1863153" cy="2178596"/>
          </a:xfrm>
          <a:prstGeom prst="rect">
            <a:avLst/>
          </a:prstGeom>
          <a:noFill/>
          <a:extLst>
            <a:ext uri="{909E8E84-426E-40DD-AFC4-6F175D3DCCD1}">
              <a14:hiddenFill xmlns:a14="http://schemas.microsoft.com/office/drawing/2010/main">
                <a:solidFill>
                  <a:srgbClr val="FFFFFF"/>
                </a:solidFill>
              </a14:hiddenFill>
            </a:ext>
          </a:extLst>
        </p:spPr>
      </p:pic>
      <p:pic>
        <p:nvPicPr>
          <p:cNvPr id="9222" name="Picture 6" descr="http://itmakessenseblog.com/files/2012/07/tax-the-rich2.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066337" y="3795712"/>
            <a:ext cx="2079624" cy="203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31437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zquotes.com/quotes-pictures/quote-the-only-function-of-economic-forecasting-is-to-make-astrology-look-respectable-john-kenneth-galbraith-6760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6971" y="1250302"/>
            <a:ext cx="809625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7107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upload.wikimedia.org/wikipedia/commons/thumb/7/73/NHS.svg/2000px-NHS.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91057" y="2080746"/>
            <a:ext cx="6519198" cy="263375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236517" y="3871270"/>
            <a:ext cx="5291136" cy="1686465"/>
          </a:xfrm>
          <a:prstGeom prst="rect">
            <a:avLst/>
          </a:prstGeom>
          <a:solidFill>
            <a:schemeClr val="bg1">
              <a:lumMod val="95000"/>
            </a:schemeClr>
          </a:solidFill>
          <a:ln w="635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smtClean="0">
                <a:solidFill>
                  <a:srgbClr val="00B050"/>
                </a:solidFill>
              </a:rPr>
              <a:t>Impact upon society?</a:t>
            </a:r>
            <a:endParaRPr lang="en-US" sz="3600" b="1" i="1" dirty="0">
              <a:solidFill>
                <a:schemeClr val="tx1"/>
              </a:solidFill>
            </a:endParaRPr>
          </a:p>
        </p:txBody>
      </p:sp>
    </p:spTree>
    <p:extLst>
      <p:ext uri="{BB962C8B-B14F-4D97-AF65-F5344CB8AC3E}">
        <p14:creationId xmlns:p14="http://schemas.microsoft.com/office/powerpoint/2010/main" val="10413657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53023" y="329022"/>
            <a:ext cx="9333927" cy="1015663"/>
          </a:xfrm>
          <a:prstGeom prst="rect">
            <a:avLst/>
          </a:prstGeom>
          <a:noFill/>
        </p:spPr>
        <p:txBody>
          <a:bodyPr wrap="square" lIns="91440" tIns="45720" rIns="91440" bIns="45720">
            <a:spAutoFit/>
          </a:bodyPr>
          <a:lstStyle/>
          <a:p>
            <a:pPr algn="ctr"/>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LEARNING OBJECTIVES</a:t>
            </a:r>
            <a:endParaRPr lang="en-US" sz="6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1026" name="Picture 2" descr="http://www.themightyninth.org/War%20Stories/DUCK!/ducks.jpg"/>
          <p:cNvPicPr>
            <a:picLocks noChangeAspect="1" noChangeArrowheads="1"/>
          </p:cNvPicPr>
          <p:nvPr/>
        </p:nvPicPr>
        <p:blipFill rotWithShape="1">
          <a:blip r:embed="rId2">
            <a:extLst>
              <a:ext uri="{28A0092B-C50C-407E-A947-70E740481C1C}">
                <a14:useLocalDpi xmlns:a14="http://schemas.microsoft.com/office/drawing/2010/main" val="0"/>
              </a:ext>
            </a:extLst>
          </a:blip>
          <a:srcRect t="7981" b="4211"/>
          <a:stretch/>
        </p:blipFill>
        <p:spPr bwMode="auto">
          <a:xfrm>
            <a:off x="8572500" y="3679825"/>
            <a:ext cx="3619500" cy="31781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72475" y="1475753"/>
            <a:ext cx="10009775" cy="3539430"/>
          </a:xfrm>
          <a:prstGeom prst="rect">
            <a:avLst/>
          </a:prstGeom>
          <a:noFill/>
        </p:spPr>
        <p:txBody>
          <a:bodyPr wrap="square" rtlCol="0">
            <a:spAutoFit/>
          </a:bodyPr>
          <a:lstStyle/>
          <a:p>
            <a:r>
              <a:rPr lang="en-GB" sz="3200" b="1" dirty="0">
                <a:solidFill>
                  <a:srgbClr val="C00000"/>
                </a:solidFill>
              </a:rPr>
              <a:t>Lo1: </a:t>
            </a:r>
            <a:r>
              <a:rPr lang="en-GB" sz="3200" b="1" dirty="0" smtClean="0">
                <a:solidFill>
                  <a:srgbClr val="C00000"/>
                </a:solidFill>
              </a:rPr>
              <a:t>Understand what is meant by a social science.</a:t>
            </a:r>
          </a:p>
          <a:p>
            <a:endParaRPr lang="en-GB" sz="3200" b="1" dirty="0">
              <a:solidFill>
                <a:schemeClr val="accent6">
                  <a:lumMod val="75000"/>
                </a:schemeClr>
              </a:solidFill>
            </a:endParaRPr>
          </a:p>
          <a:p>
            <a:r>
              <a:rPr lang="en-GB" sz="3200" b="1" dirty="0">
                <a:solidFill>
                  <a:srgbClr val="00B0F0"/>
                </a:solidFill>
              </a:rPr>
              <a:t>Lo2: </a:t>
            </a:r>
            <a:r>
              <a:rPr lang="en-GB" sz="3200" b="1" dirty="0" smtClean="0">
                <a:solidFill>
                  <a:srgbClr val="00B0F0"/>
                </a:solidFill>
              </a:rPr>
              <a:t>Explain the inability in economics to make scientific experiments</a:t>
            </a:r>
            <a:endParaRPr lang="en-GB" sz="3200" b="1" dirty="0">
              <a:solidFill>
                <a:srgbClr val="00B0F0"/>
              </a:solidFill>
            </a:endParaRPr>
          </a:p>
          <a:p>
            <a:endParaRPr lang="en-GB" sz="3200" b="1" dirty="0">
              <a:solidFill>
                <a:srgbClr val="00B050"/>
              </a:solidFill>
            </a:endParaRPr>
          </a:p>
          <a:p>
            <a:r>
              <a:rPr lang="en-GB" sz="3200" b="1" dirty="0">
                <a:solidFill>
                  <a:srgbClr val="00B050"/>
                </a:solidFill>
              </a:rPr>
              <a:t>Lo3: Analyse </a:t>
            </a:r>
            <a:r>
              <a:rPr lang="en-GB" sz="3200" b="1" dirty="0" smtClean="0">
                <a:solidFill>
                  <a:srgbClr val="00B050"/>
                </a:solidFill>
              </a:rPr>
              <a:t>the process of developing economic theories, including the need to make assumptions.</a:t>
            </a:r>
            <a:endParaRPr lang="en-GB" sz="3200" b="1" dirty="0">
              <a:solidFill>
                <a:srgbClr val="00B050"/>
              </a:solidFill>
            </a:endParaRPr>
          </a:p>
        </p:txBody>
      </p:sp>
    </p:spTree>
    <p:extLst>
      <p:ext uri="{BB962C8B-B14F-4D97-AF65-F5344CB8AC3E}">
        <p14:creationId xmlns:p14="http://schemas.microsoft.com/office/powerpoint/2010/main" val="2899897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78846" y="2765852"/>
            <a:ext cx="7314198" cy="1938992"/>
          </a:xfrm>
          <a:prstGeom prst="rect">
            <a:avLst/>
          </a:prstGeom>
        </p:spPr>
        <p:txBody>
          <a:bodyPr wrap="square">
            <a:spAutoFit/>
          </a:bodyPr>
          <a:lstStyle/>
          <a:p>
            <a:r>
              <a:rPr lang="en-GB" sz="4000" i="1" dirty="0" smtClean="0"/>
              <a:t>“Free </a:t>
            </a:r>
            <a:r>
              <a:rPr lang="en-GB" sz="4000" i="1" dirty="0"/>
              <a:t>school meals for children at infant school will reduce the cost burden in the future for the NHS</a:t>
            </a:r>
            <a:r>
              <a:rPr lang="en-GB" sz="4000" i="1" dirty="0" smtClean="0"/>
              <a:t>’.” </a:t>
            </a:r>
            <a:endParaRPr lang="en-GB" sz="4000" i="1" dirty="0"/>
          </a:p>
        </p:txBody>
      </p:sp>
      <p:sp>
        <p:nvSpPr>
          <p:cNvPr id="3" name="Rectangle 2"/>
          <p:cNvSpPr/>
          <p:nvPr/>
        </p:nvSpPr>
        <p:spPr>
          <a:xfrm>
            <a:off x="449179" y="176071"/>
            <a:ext cx="11486147" cy="1015663"/>
          </a:xfrm>
          <a:prstGeom prst="rect">
            <a:avLst/>
          </a:prstGeom>
          <a:noFill/>
        </p:spPr>
        <p:txBody>
          <a:bodyPr wrap="square" lIns="91440" tIns="45720" rIns="91440" bIns="45720">
            <a:spAutoFit/>
          </a:bodyPr>
          <a:lstStyle/>
          <a:p>
            <a:pPr algn="ctr"/>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READ THIS STATEMENT…</a:t>
            </a:r>
            <a:endParaRPr lang="en-US" sz="6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1026" name="Picture 2" descr="http://www.greatideasstarthere.com/wp-content/uploads/2013/06/4425575_HiRes.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529" t="3357" r="4289" b="3807"/>
          <a:stretch/>
        </p:blipFill>
        <p:spPr bwMode="auto">
          <a:xfrm>
            <a:off x="9631194" y="1203246"/>
            <a:ext cx="2304132" cy="253210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49179" y="1562100"/>
            <a:ext cx="7259680" cy="1077218"/>
          </a:xfrm>
          <a:prstGeom prst="rect">
            <a:avLst/>
          </a:prstGeom>
          <a:noFill/>
        </p:spPr>
        <p:txBody>
          <a:bodyPr wrap="none" rtlCol="0">
            <a:spAutoFit/>
          </a:bodyPr>
          <a:lstStyle/>
          <a:p>
            <a:r>
              <a:rPr lang="en-GB" sz="3200" b="1" dirty="0" smtClean="0">
                <a:solidFill>
                  <a:srgbClr val="00B0F0"/>
                </a:solidFill>
              </a:rPr>
              <a:t>Brainstorm </a:t>
            </a:r>
            <a:r>
              <a:rPr lang="en-GB" sz="3200" b="1" dirty="0">
                <a:solidFill>
                  <a:srgbClr val="00B0F0"/>
                </a:solidFill>
              </a:rPr>
              <a:t>the assumptions which might </a:t>
            </a:r>
            <a:r>
              <a:rPr lang="en-GB" sz="3200" b="1" dirty="0" smtClean="0">
                <a:solidFill>
                  <a:srgbClr val="00B0F0"/>
                </a:solidFill>
              </a:rPr>
              <a:t/>
            </a:r>
            <a:br>
              <a:rPr lang="en-GB" sz="3200" b="1" dirty="0" smtClean="0">
                <a:solidFill>
                  <a:srgbClr val="00B0F0"/>
                </a:solidFill>
              </a:rPr>
            </a:br>
            <a:r>
              <a:rPr lang="en-GB" sz="3200" b="1" dirty="0" smtClean="0">
                <a:solidFill>
                  <a:srgbClr val="00B0F0"/>
                </a:solidFill>
              </a:rPr>
              <a:t>underlie </a:t>
            </a:r>
            <a:r>
              <a:rPr lang="en-GB" sz="3200" b="1" dirty="0">
                <a:solidFill>
                  <a:srgbClr val="00B0F0"/>
                </a:solidFill>
              </a:rPr>
              <a:t>this </a:t>
            </a:r>
            <a:r>
              <a:rPr lang="en-GB" sz="3200" b="1" dirty="0" smtClean="0">
                <a:solidFill>
                  <a:srgbClr val="00B0F0"/>
                </a:solidFill>
              </a:rPr>
              <a:t>economic argument….</a:t>
            </a:r>
            <a:endParaRPr lang="en-GB" sz="3200" dirty="0">
              <a:solidFill>
                <a:srgbClr val="00B0F0"/>
              </a:solidFill>
            </a:endParaRPr>
          </a:p>
        </p:txBody>
      </p:sp>
      <p:sp>
        <p:nvSpPr>
          <p:cNvPr id="8" name="TextBox 7"/>
          <p:cNvSpPr txBox="1"/>
          <p:nvPr/>
        </p:nvSpPr>
        <p:spPr>
          <a:xfrm>
            <a:off x="3435088" y="5079980"/>
            <a:ext cx="8804654" cy="1569660"/>
          </a:xfrm>
          <a:prstGeom prst="rect">
            <a:avLst/>
          </a:prstGeom>
          <a:noFill/>
        </p:spPr>
        <p:txBody>
          <a:bodyPr wrap="none" rtlCol="0">
            <a:spAutoFit/>
          </a:bodyPr>
          <a:lstStyle/>
          <a:p>
            <a:r>
              <a:rPr lang="en-GB" sz="3200" b="1" dirty="0" smtClean="0">
                <a:solidFill>
                  <a:srgbClr val="C00000"/>
                </a:solidFill>
              </a:rPr>
              <a:t>In a different colour, now brainstorms limitations </a:t>
            </a:r>
            <a:br>
              <a:rPr lang="en-GB" sz="3200" b="1" dirty="0" smtClean="0">
                <a:solidFill>
                  <a:srgbClr val="C00000"/>
                </a:solidFill>
              </a:rPr>
            </a:br>
            <a:r>
              <a:rPr lang="en-GB" sz="3200" b="1" dirty="0" smtClean="0">
                <a:solidFill>
                  <a:srgbClr val="C00000"/>
                </a:solidFill>
              </a:rPr>
              <a:t>and problems with this economic argument.</a:t>
            </a:r>
          </a:p>
          <a:p>
            <a:r>
              <a:rPr lang="en-GB" sz="3200" b="1" dirty="0" smtClean="0">
                <a:solidFill>
                  <a:srgbClr val="C00000"/>
                </a:solidFill>
              </a:rPr>
              <a:t>Example: other factors that might impact the cost?</a:t>
            </a:r>
            <a:endParaRPr lang="en-GB" sz="3200" dirty="0">
              <a:solidFill>
                <a:srgbClr val="C00000"/>
              </a:solidFill>
            </a:endParaRPr>
          </a:p>
        </p:txBody>
      </p:sp>
    </p:spTree>
    <p:extLst>
      <p:ext uri="{BB962C8B-B14F-4D97-AF65-F5344CB8AC3E}">
        <p14:creationId xmlns:p14="http://schemas.microsoft.com/office/powerpoint/2010/main" val="2010752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4496" y="2301449"/>
            <a:ext cx="7314198" cy="1938992"/>
          </a:xfrm>
          <a:prstGeom prst="rect">
            <a:avLst/>
          </a:prstGeom>
        </p:spPr>
        <p:txBody>
          <a:bodyPr wrap="square">
            <a:spAutoFit/>
          </a:bodyPr>
          <a:lstStyle/>
          <a:p>
            <a:r>
              <a:rPr lang="en-GB" sz="4000" i="1" dirty="0" smtClean="0"/>
              <a:t>“Free </a:t>
            </a:r>
            <a:r>
              <a:rPr lang="en-GB" sz="4000" i="1" dirty="0"/>
              <a:t>school meals for children at infant school will reduce the cost burden in the future for the NHS</a:t>
            </a:r>
            <a:r>
              <a:rPr lang="en-GB" sz="4000" i="1" dirty="0" smtClean="0"/>
              <a:t>’.” </a:t>
            </a:r>
            <a:endParaRPr lang="en-GB" sz="4000" i="1" dirty="0"/>
          </a:p>
        </p:txBody>
      </p:sp>
      <p:sp>
        <p:nvSpPr>
          <p:cNvPr id="3" name="Rectangle 2"/>
          <p:cNvSpPr/>
          <p:nvPr/>
        </p:nvSpPr>
        <p:spPr>
          <a:xfrm>
            <a:off x="449179" y="176071"/>
            <a:ext cx="11486147" cy="1015663"/>
          </a:xfrm>
          <a:prstGeom prst="rect">
            <a:avLst/>
          </a:prstGeom>
          <a:noFill/>
        </p:spPr>
        <p:txBody>
          <a:bodyPr wrap="square" lIns="91440" tIns="45720" rIns="91440" bIns="45720">
            <a:spAutoFit/>
          </a:bodyPr>
          <a:lstStyle/>
          <a:p>
            <a:pPr algn="ctr"/>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READ </a:t>
            </a:r>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THIS </a:t>
            </a:r>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STATEMENT…</a:t>
            </a:r>
            <a:endParaRPr lang="en-US" sz="6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1026" name="Picture 2" descr="http://www.greatideasstarthere.com/wp-content/uploads/2013/06/4425575_HiRes.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529" t="3357" r="4289" b="3807"/>
          <a:stretch/>
        </p:blipFill>
        <p:spPr bwMode="auto">
          <a:xfrm>
            <a:off x="9631194" y="1203246"/>
            <a:ext cx="2304132" cy="253210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937885" y="4701927"/>
            <a:ext cx="8930265" cy="1569660"/>
          </a:xfrm>
          <a:prstGeom prst="rect">
            <a:avLst/>
          </a:prstGeom>
          <a:noFill/>
        </p:spPr>
        <p:txBody>
          <a:bodyPr wrap="none" rtlCol="0">
            <a:spAutoFit/>
          </a:bodyPr>
          <a:lstStyle/>
          <a:p>
            <a:r>
              <a:rPr lang="en-GB" sz="3200" b="1" dirty="0" smtClean="0">
                <a:solidFill>
                  <a:schemeClr val="accent4">
                    <a:lumMod val="75000"/>
                  </a:schemeClr>
                </a:solidFill>
              </a:rPr>
              <a:t>Now imagine you were going to set up</a:t>
            </a:r>
            <a:br>
              <a:rPr lang="en-GB" sz="3200" b="1" dirty="0" smtClean="0">
                <a:solidFill>
                  <a:schemeClr val="accent4">
                    <a:lumMod val="75000"/>
                  </a:schemeClr>
                </a:solidFill>
              </a:rPr>
            </a:br>
            <a:r>
              <a:rPr lang="en-GB" sz="3200" b="1" dirty="0" smtClean="0">
                <a:solidFill>
                  <a:schemeClr val="accent4">
                    <a:lumMod val="75000"/>
                  </a:schemeClr>
                </a:solidFill>
              </a:rPr>
              <a:t>a study/experiment to test this statement.</a:t>
            </a:r>
            <a:br>
              <a:rPr lang="en-GB" sz="3200" b="1" dirty="0" smtClean="0">
                <a:solidFill>
                  <a:schemeClr val="accent4">
                    <a:lumMod val="75000"/>
                  </a:schemeClr>
                </a:solidFill>
              </a:rPr>
            </a:br>
            <a:r>
              <a:rPr lang="en-GB" sz="3200" b="1" dirty="0" smtClean="0">
                <a:solidFill>
                  <a:schemeClr val="accent4">
                    <a:lumMod val="75000"/>
                  </a:schemeClr>
                </a:solidFill>
              </a:rPr>
              <a:t>How would you do it? What problems might occur?</a:t>
            </a:r>
            <a:endParaRPr lang="en-GB" sz="3200" dirty="0">
              <a:solidFill>
                <a:schemeClr val="accent4">
                  <a:lumMod val="75000"/>
                </a:schemeClr>
              </a:solidFill>
            </a:endParaRPr>
          </a:p>
        </p:txBody>
      </p:sp>
    </p:spTree>
    <p:extLst>
      <p:ext uri="{BB962C8B-B14F-4D97-AF65-F5344CB8AC3E}">
        <p14:creationId xmlns:p14="http://schemas.microsoft.com/office/powerpoint/2010/main" val="1964263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729" y="1153634"/>
            <a:ext cx="11486147" cy="5632311"/>
          </a:xfrm>
          <a:prstGeom prst="rect">
            <a:avLst/>
          </a:prstGeom>
        </p:spPr>
        <p:txBody>
          <a:bodyPr wrap="square">
            <a:spAutoFit/>
          </a:bodyPr>
          <a:lstStyle/>
          <a:p>
            <a:pPr marL="571500" indent="-571500">
              <a:buFont typeface="Arial" panose="020B0604020202020204" pitchFamily="34" charset="0"/>
              <a:buChar char="•"/>
            </a:pPr>
            <a:r>
              <a:rPr lang="en-GB" sz="4000" dirty="0" smtClean="0"/>
              <a:t>As you can see by this example, economics is a </a:t>
            </a:r>
            <a:r>
              <a:rPr lang="en-GB" sz="4000" dirty="0" smtClean="0">
                <a:solidFill>
                  <a:schemeClr val="accent2">
                    <a:lumMod val="75000"/>
                  </a:schemeClr>
                </a:solidFill>
              </a:rPr>
              <a:t>social science </a:t>
            </a:r>
            <a:r>
              <a:rPr lang="en-GB" sz="4000" dirty="0" smtClean="0"/>
              <a:t>and therefore quite complex.</a:t>
            </a:r>
          </a:p>
          <a:p>
            <a:pPr marL="571500" indent="-571500">
              <a:buFont typeface="Arial" panose="020B0604020202020204" pitchFamily="34" charset="0"/>
              <a:buChar char="•"/>
            </a:pPr>
            <a:r>
              <a:rPr lang="en-GB" sz="4000" dirty="0" smtClean="0"/>
              <a:t>It is difficult for economists to analyse all possible variables and their influences.</a:t>
            </a:r>
          </a:p>
          <a:p>
            <a:pPr marL="571500" indent="-571500">
              <a:buFont typeface="Arial" panose="020B0604020202020204" pitchFamily="34" charset="0"/>
              <a:buChar char="•"/>
            </a:pPr>
            <a:r>
              <a:rPr lang="en-GB" sz="4000" dirty="0" smtClean="0"/>
              <a:t>Therefore economists create </a:t>
            </a:r>
            <a:r>
              <a:rPr lang="en-GB" sz="4000" b="1" dirty="0" smtClean="0">
                <a:solidFill>
                  <a:schemeClr val="accent2">
                    <a:lumMod val="75000"/>
                  </a:schemeClr>
                </a:solidFill>
              </a:rPr>
              <a:t>models</a:t>
            </a:r>
            <a:r>
              <a:rPr lang="en-GB" sz="4000" b="1" dirty="0" smtClean="0"/>
              <a:t>, </a:t>
            </a:r>
            <a:r>
              <a:rPr lang="en-GB" sz="4000" dirty="0" smtClean="0"/>
              <a:t>which are simplified representations of real-life.</a:t>
            </a:r>
          </a:p>
          <a:p>
            <a:pPr marL="571500" indent="-571500">
              <a:buFont typeface="Arial" panose="020B0604020202020204" pitchFamily="34" charset="0"/>
              <a:buChar char="•"/>
            </a:pPr>
            <a:r>
              <a:rPr lang="en-GB" sz="4000" dirty="0" smtClean="0"/>
              <a:t>But in order to do this, economists will </a:t>
            </a:r>
            <a:r>
              <a:rPr lang="en-GB" sz="4000" dirty="0" smtClean="0">
                <a:solidFill>
                  <a:schemeClr val="accent2">
                    <a:lumMod val="75000"/>
                  </a:schemeClr>
                </a:solidFill>
              </a:rPr>
              <a:t>focus upon a few variables </a:t>
            </a:r>
            <a:r>
              <a:rPr lang="en-GB" sz="4000" dirty="0" smtClean="0"/>
              <a:t>and assume that </a:t>
            </a:r>
            <a:r>
              <a:rPr lang="en-GB" sz="4000" dirty="0" smtClean="0">
                <a:solidFill>
                  <a:schemeClr val="accent1">
                    <a:lumMod val="75000"/>
                  </a:schemeClr>
                </a:solidFill>
              </a:rPr>
              <a:t>all other influences stay the same. Known as ceteris paribus.</a:t>
            </a:r>
            <a:endParaRPr lang="en-GB" sz="4000" dirty="0">
              <a:solidFill>
                <a:schemeClr val="accent1">
                  <a:lumMod val="75000"/>
                </a:schemeClr>
              </a:solidFill>
            </a:endParaRPr>
          </a:p>
        </p:txBody>
      </p:sp>
      <p:sp>
        <p:nvSpPr>
          <p:cNvPr id="3" name="Rectangle 2"/>
          <p:cNvSpPr/>
          <p:nvPr/>
        </p:nvSpPr>
        <p:spPr>
          <a:xfrm>
            <a:off x="449179" y="137971"/>
            <a:ext cx="11486147" cy="1015663"/>
          </a:xfrm>
          <a:prstGeom prst="rect">
            <a:avLst/>
          </a:prstGeom>
          <a:noFill/>
        </p:spPr>
        <p:txBody>
          <a:bodyPr wrap="square" lIns="91440" tIns="45720" rIns="91440" bIns="45720">
            <a:spAutoFit/>
          </a:bodyPr>
          <a:lstStyle/>
          <a:p>
            <a:pPr algn="ctr"/>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SOCIAL SCIENCE</a:t>
            </a:r>
            <a:endParaRPr lang="en-US" sz="6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239302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2550" y="1249567"/>
            <a:ext cx="11692776" cy="5139869"/>
          </a:xfrm>
          <a:prstGeom prst="rect">
            <a:avLst/>
          </a:prstGeom>
        </p:spPr>
        <p:txBody>
          <a:bodyPr wrap="square">
            <a:spAutoFit/>
          </a:bodyPr>
          <a:lstStyle/>
          <a:p>
            <a:pPr marL="571500" indent="-571500">
              <a:buFont typeface="Arial" panose="020B0604020202020204" pitchFamily="34" charset="0"/>
              <a:buChar char="•"/>
            </a:pPr>
            <a:r>
              <a:rPr lang="en-GB" sz="4100" dirty="0" smtClean="0"/>
              <a:t>Latin phrase meaning </a:t>
            </a:r>
            <a:r>
              <a:rPr lang="en-GB" sz="4100" i="1" dirty="0" smtClean="0">
                <a:solidFill>
                  <a:schemeClr val="accent2">
                    <a:lumMod val="75000"/>
                  </a:schemeClr>
                </a:solidFill>
              </a:rPr>
              <a:t>other things being equal.</a:t>
            </a:r>
          </a:p>
          <a:p>
            <a:pPr marL="571500" indent="-571500">
              <a:buFont typeface="Arial" panose="020B0604020202020204" pitchFamily="34" charset="0"/>
              <a:buChar char="•"/>
            </a:pPr>
            <a:endParaRPr lang="en-GB" sz="4100" i="1" dirty="0">
              <a:solidFill>
                <a:schemeClr val="accent2">
                  <a:lumMod val="75000"/>
                </a:schemeClr>
              </a:solidFill>
            </a:endParaRPr>
          </a:p>
          <a:p>
            <a:pPr marL="571500" indent="-571500">
              <a:buFont typeface="Arial" panose="020B0604020202020204" pitchFamily="34" charset="0"/>
              <a:buChar char="•"/>
            </a:pPr>
            <a:r>
              <a:rPr lang="en-GB" sz="4100" dirty="0" smtClean="0"/>
              <a:t>It is used in Economics when we focus on changes in one variable, whilst holding other influences constant. </a:t>
            </a:r>
          </a:p>
          <a:p>
            <a:pPr marL="571500" indent="-571500">
              <a:buFont typeface="Arial" panose="020B0604020202020204" pitchFamily="34" charset="0"/>
              <a:buChar char="•"/>
            </a:pPr>
            <a:endParaRPr lang="en-GB" sz="4100" dirty="0"/>
          </a:p>
          <a:p>
            <a:pPr marL="571500" indent="-571500">
              <a:buFont typeface="Arial" panose="020B0604020202020204" pitchFamily="34" charset="0"/>
              <a:buChar char="•"/>
            </a:pPr>
            <a:r>
              <a:rPr lang="en-GB" sz="4100" dirty="0" smtClean="0"/>
              <a:t>Economic experiments are often extremely difficult, therefore theorised models are more practical.</a:t>
            </a:r>
            <a:endParaRPr lang="en-GB" sz="4100" dirty="0"/>
          </a:p>
        </p:txBody>
      </p:sp>
      <p:sp>
        <p:nvSpPr>
          <p:cNvPr id="3" name="Rectangle 2"/>
          <p:cNvSpPr/>
          <p:nvPr/>
        </p:nvSpPr>
        <p:spPr>
          <a:xfrm>
            <a:off x="449179" y="176071"/>
            <a:ext cx="11486147" cy="1015663"/>
          </a:xfrm>
          <a:prstGeom prst="rect">
            <a:avLst/>
          </a:prstGeom>
          <a:noFill/>
        </p:spPr>
        <p:txBody>
          <a:bodyPr wrap="square" lIns="91440" tIns="45720" rIns="91440" bIns="45720">
            <a:spAutoFit/>
          </a:bodyPr>
          <a:lstStyle/>
          <a:p>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Ceteris Paribus</a:t>
            </a:r>
            <a:endParaRPr lang="en-US" sz="6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7289574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3050" y="1315133"/>
            <a:ext cx="11417052" cy="5509200"/>
          </a:xfrm>
          <a:prstGeom prst="rect">
            <a:avLst/>
          </a:prstGeom>
        </p:spPr>
        <p:txBody>
          <a:bodyPr wrap="square">
            <a:spAutoFit/>
          </a:bodyPr>
          <a:lstStyle/>
          <a:p>
            <a:pPr marL="571500" indent="-571500">
              <a:buFont typeface="Arial" panose="020B0604020202020204" pitchFamily="34" charset="0"/>
              <a:buChar char="•"/>
            </a:pPr>
            <a:r>
              <a:rPr lang="en-GB" sz="4400" dirty="0" smtClean="0"/>
              <a:t>Economic models are </a:t>
            </a:r>
            <a:r>
              <a:rPr lang="en-GB" sz="4400" dirty="0" smtClean="0">
                <a:solidFill>
                  <a:schemeClr val="accent1">
                    <a:lumMod val="75000"/>
                  </a:schemeClr>
                </a:solidFill>
              </a:rPr>
              <a:t>not flawless </a:t>
            </a:r>
            <a:r>
              <a:rPr lang="en-GB" sz="4400" dirty="0" smtClean="0"/>
              <a:t>and are not the undisputed answer to everything.</a:t>
            </a:r>
          </a:p>
          <a:p>
            <a:pPr marL="571500" indent="-571500">
              <a:buFont typeface="Arial" panose="020B0604020202020204" pitchFamily="34" charset="0"/>
              <a:buChar char="•"/>
            </a:pPr>
            <a:r>
              <a:rPr lang="en-GB" sz="4400" dirty="0" smtClean="0"/>
              <a:t>They were merely created by economists to try and explain the real world.</a:t>
            </a:r>
          </a:p>
          <a:p>
            <a:pPr marL="571500" indent="-571500">
              <a:buFont typeface="Arial" panose="020B0604020202020204" pitchFamily="34" charset="0"/>
              <a:buChar char="•"/>
            </a:pPr>
            <a:r>
              <a:rPr lang="en-GB" sz="4400" dirty="0" smtClean="0"/>
              <a:t>The </a:t>
            </a:r>
            <a:r>
              <a:rPr lang="en-GB" sz="4400" dirty="0" smtClean="0">
                <a:solidFill>
                  <a:schemeClr val="accent1">
                    <a:lumMod val="75000"/>
                  </a:schemeClr>
                </a:solidFill>
              </a:rPr>
              <a:t>real-world came first</a:t>
            </a:r>
            <a:r>
              <a:rPr lang="en-GB" sz="4400" dirty="0" smtClean="0"/>
              <a:t>, which was followed by models to try and explain it.</a:t>
            </a:r>
          </a:p>
          <a:p>
            <a:pPr marL="571500" indent="-571500">
              <a:buFont typeface="Arial" panose="020B0604020202020204" pitchFamily="34" charset="0"/>
              <a:buChar char="•"/>
            </a:pPr>
            <a:r>
              <a:rPr lang="en-GB" sz="4400" dirty="0" smtClean="0"/>
              <a:t>So if you feel that a model is inaccurate or not always true, you’re probably right!</a:t>
            </a:r>
            <a:endParaRPr lang="en-GB" sz="4400" dirty="0"/>
          </a:p>
        </p:txBody>
      </p:sp>
      <p:sp>
        <p:nvSpPr>
          <p:cNvPr id="3" name="Rectangle 2"/>
          <p:cNvSpPr/>
          <p:nvPr/>
        </p:nvSpPr>
        <p:spPr>
          <a:xfrm>
            <a:off x="277729" y="176071"/>
            <a:ext cx="11486147" cy="1015663"/>
          </a:xfrm>
          <a:prstGeom prst="rect">
            <a:avLst/>
          </a:prstGeom>
          <a:noFill/>
        </p:spPr>
        <p:txBody>
          <a:bodyPr wrap="square" lIns="91440" tIns="45720" rIns="91440" bIns="45720">
            <a:spAutoFit/>
          </a:bodyPr>
          <a:lstStyle/>
          <a:p>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ECONOMIC MODELS</a:t>
            </a:r>
            <a:endParaRPr lang="en-US" sz="6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TextBox 3"/>
          <p:cNvSpPr txBox="1"/>
          <p:nvPr/>
        </p:nvSpPr>
        <p:spPr>
          <a:xfrm>
            <a:off x="7105650" y="176071"/>
            <a:ext cx="4895850" cy="954107"/>
          </a:xfrm>
          <a:prstGeom prst="rect">
            <a:avLst/>
          </a:prstGeom>
          <a:solidFill>
            <a:srgbClr val="FFFF00"/>
          </a:solidFill>
        </p:spPr>
        <p:txBody>
          <a:bodyPr wrap="square" rtlCol="0">
            <a:spAutoFit/>
          </a:bodyPr>
          <a:lstStyle/>
          <a:p>
            <a:r>
              <a:rPr lang="en-GB" sz="2800" b="1" dirty="0" smtClean="0"/>
              <a:t>These  justifiable criticisms and limitations are evaluation!</a:t>
            </a:r>
            <a:endParaRPr lang="en-GB" sz="2800" b="1" dirty="0"/>
          </a:p>
        </p:txBody>
      </p:sp>
    </p:spTree>
    <p:extLst>
      <p:ext uri="{BB962C8B-B14F-4D97-AF65-F5344CB8AC3E}">
        <p14:creationId xmlns:p14="http://schemas.microsoft.com/office/powerpoint/2010/main" val="421731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1000"/>
                                        <p:tgtEl>
                                          <p:spTgt spid="4"/>
                                        </p:tgtEl>
                                      </p:cBhvr>
                                    </p:animEffect>
                                    <p:anim calcmode="lin" valueType="num">
                                      <p:cBhvr>
                                        <p:cTn id="28" dur="1000" fill="hold"/>
                                        <p:tgtEl>
                                          <p:spTgt spid="4"/>
                                        </p:tgtEl>
                                        <p:attrNameLst>
                                          <p:attrName>ppt_x</p:attrName>
                                        </p:attrNameLst>
                                      </p:cBhvr>
                                      <p:tavLst>
                                        <p:tav tm="0">
                                          <p:val>
                                            <p:strVal val="#ppt_x"/>
                                          </p:val>
                                        </p:tav>
                                        <p:tav tm="100000">
                                          <p:val>
                                            <p:strVal val="#ppt_x"/>
                                          </p:val>
                                        </p:tav>
                                      </p:tavLst>
                                    </p:anim>
                                    <p:anim calcmode="lin" valueType="num">
                                      <p:cBhvr>
                                        <p:cTn id="2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878" y="6296292"/>
            <a:ext cx="6358536" cy="461665"/>
          </a:xfrm>
          <a:prstGeom prst="rect">
            <a:avLst/>
          </a:prstGeom>
        </p:spPr>
        <p:txBody>
          <a:bodyPr wrap="none">
            <a:spAutoFit/>
          </a:bodyPr>
          <a:lstStyle/>
          <a:p>
            <a:r>
              <a:rPr lang="en-GB" sz="2400" dirty="0"/>
              <a:t>https://www.youtube.com/watch?v=BiLj35g_cAU</a:t>
            </a:r>
          </a:p>
        </p:txBody>
      </p:sp>
    </p:spTree>
    <p:extLst>
      <p:ext uri="{BB962C8B-B14F-4D97-AF65-F5344CB8AC3E}">
        <p14:creationId xmlns:p14="http://schemas.microsoft.com/office/powerpoint/2010/main" val="29203534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1539</TotalTime>
  <Words>511</Words>
  <Application>Microsoft Office PowerPoint</Application>
  <PresentationFormat>Widescreen</PresentationFormat>
  <Paragraphs>75</Paragraphs>
  <Slides>13</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Wilson</dc:creator>
  <cp:lastModifiedBy>Michael Wilson</cp:lastModifiedBy>
  <cp:revision>117</cp:revision>
  <dcterms:created xsi:type="dcterms:W3CDTF">2014-08-28T13:03:11Z</dcterms:created>
  <dcterms:modified xsi:type="dcterms:W3CDTF">2017-09-20T12:56:09Z</dcterms:modified>
</cp:coreProperties>
</file>