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 id="2147483732" r:id="rId3"/>
    <p:sldMasterId id="2147483744" r:id="rId4"/>
  </p:sldMasterIdLst>
  <p:notesMasterIdLst>
    <p:notesMasterId r:id="rId55"/>
  </p:notesMasterIdLst>
  <p:sldIdLst>
    <p:sldId id="256" r:id="rId5"/>
    <p:sldId id="258" r:id="rId6"/>
    <p:sldId id="274" r:id="rId7"/>
    <p:sldId id="295" r:id="rId8"/>
    <p:sldId id="284" r:id="rId9"/>
    <p:sldId id="296" r:id="rId10"/>
    <p:sldId id="269" r:id="rId11"/>
    <p:sldId id="344" r:id="rId12"/>
    <p:sldId id="301" r:id="rId13"/>
    <p:sldId id="302" r:id="rId14"/>
    <p:sldId id="303" r:id="rId15"/>
    <p:sldId id="304" r:id="rId16"/>
    <p:sldId id="305" r:id="rId17"/>
    <p:sldId id="306" r:id="rId18"/>
    <p:sldId id="297" r:id="rId19"/>
    <p:sldId id="308" r:id="rId20"/>
    <p:sldId id="309" r:id="rId21"/>
    <p:sldId id="310" r:id="rId22"/>
    <p:sldId id="311" r:id="rId23"/>
    <p:sldId id="329" r:id="rId24"/>
    <p:sldId id="312" r:id="rId25"/>
    <p:sldId id="345" r:id="rId26"/>
    <p:sldId id="346" r:id="rId27"/>
    <p:sldId id="298" r:id="rId28"/>
    <p:sldId id="313" r:id="rId29"/>
    <p:sldId id="314" r:id="rId30"/>
    <p:sldId id="315" r:id="rId31"/>
    <p:sldId id="316" r:id="rId32"/>
    <p:sldId id="317" r:id="rId33"/>
    <p:sldId id="299" r:id="rId34"/>
    <p:sldId id="318" r:id="rId35"/>
    <p:sldId id="319" r:id="rId36"/>
    <p:sldId id="347" r:id="rId37"/>
    <p:sldId id="300" r:id="rId38"/>
    <p:sldId id="320" r:id="rId39"/>
    <p:sldId id="321" r:id="rId40"/>
    <p:sldId id="322" r:id="rId41"/>
    <p:sldId id="323" r:id="rId42"/>
    <p:sldId id="348" r:id="rId43"/>
    <p:sldId id="324" r:id="rId44"/>
    <p:sldId id="349" r:id="rId45"/>
    <p:sldId id="325" r:id="rId46"/>
    <p:sldId id="286" r:id="rId47"/>
    <p:sldId id="287" r:id="rId48"/>
    <p:sldId id="288" r:id="rId49"/>
    <p:sldId id="291" r:id="rId50"/>
    <p:sldId id="292" r:id="rId51"/>
    <p:sldId id="326" r:id="rId52"/>
    <p:sldId id="327" r:id="rId53"/>
    <p:sldId id="263"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64" autoAdjust="0"/>
  </p:normalViewPr>
  <p:slideViewPr>
    <p:cSldViewPr snapToGrid="0">
      <p:cViewPr varScale="1">
        <p:scale>
          <a:sx n="72" d="100"/>
          <a:sy n="72" d="100"/>
        </p:scale>
        <p:origin x="110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DDF2D-05C4-4A88-9551-1014C7760738}" type="datetimeFigureOut">
              <a:rPr lang="en-GB" smtClean="0"/>
              <a:t>08/11/2021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13E492-2BE1-47F6-A827-2A173C8BE478}" type="slidenum">
              <a:rPr lang="en-GB" smtClean="0"/>
              <a:t>‹#›</a:t>
            </a:fld>
            <a:endParaRPr lang="en-GB"/>
          </a:p>
        </p:txBody>
      </p:sp>
    </p:spTree>
    <p:extLst>
      <p:ext uri="{BB962C8B-B14F-4D97-AF65-F5344CB8AC3E}">
        <p14:creationId xmlns:p14="http://schemas.microsoft.com/office/powerpoint/2010/main" val="2227024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 on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4D5FAB-D7BE-40F8-851B-A74B5A93AEA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2475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9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283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81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CMA had also been concerned that the two companies, once merged, would not be as competitive as they might be now in terms of the amount they charge restaurants for being on their respective websites.</a:t>
            </a:r>
          </a:p>
        </p:txBody>
      </p:sp>
      <p:sp>
        <p:nvSpPr>
          <p:cNvPr id="4" name="Slide Number Placeholder 3"/>
          <p:cNvSpPr>
            <a:spLocks noGrp="1"/>
          </p:cNvSpPr>
          <p:nvPr>
            <p:ph type="sldNum" sz="quarter" idx="10"/>
          </p:nvPr>
        </p:nvSpPr>
        <p:spPr/>
        <p:txBody>
          <a:bodyPr/>
          <a:lstStyle/>
          <a:p>
            <a:fld id="{9113E492-2BE1-47F6-A827-2A173C8BE478}" type="slidenum">
              <a:rPr lang="en-GB" smtClean="0"/>
              <a:t>27</a:t>
            </a:fld>
            <a:endParaRPr lang="en-GB"/>
          </a:p>
        </p:txBody>
      </p:sp>
    </p:spTree>
    <p:extLst>
      <p:ext uri="{BB962C8B-B14F-4D97-AF65-F5344CB8AC3E}">
        <p14:creationId xmlns:p14="http://schemas.microsoft.com/office/powerpoint/2010/main" val="201968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70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3E492-2BE1-47F6-A827-2A173C8BE4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043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A0415-D960-4B1B-94F8-ADE7C380C97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91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A0415-D960-4B1B-94F8-ADE7C380C97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399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58773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69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93074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29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354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67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40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1129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1143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48476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6030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0C1EECA-D644-4F04-882C-CE601AE152BD}"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584518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9869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6100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221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8357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6239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3744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6558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28281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14263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3108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C1EECA-D644-4F04-882C-CE601AE152BD}" type="datetimeFigureOut">
              <a:rPr lang="en-GB" smtClean="0"/>
              <a:t>08/11/2021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97786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436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296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68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6487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7638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2269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60113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22645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8786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3692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0C1EECA-D644-4F04-882C-CE601AE152BD}"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228804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1497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4550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07609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5311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2548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0C1EECA-D644-4F04-882C-CE601AE152BD}" type="datetimeFigureOut">
              <a:rPr lang="en-GB" smtClean="0"/>
              <a:t>08/11/2021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1065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C1EECA-D644-4F04-882C-CE601AE152BD}" type="datetimeFigureOut">
              <a:rPr lang="en-GB" smtClean="0"/>
              <a:t>08/11/2021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66528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1EECA-D644-4F04-882C-CE601AE152BD}" type="datetimeFigureOut">
              <a:rPr lang="en-GB" smtClean="0"/>
              <a:t>08/11/2021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31929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4889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C1EECA-D644-4F04-882C-CE601AE152BD}" type="datetimeFigureOut">
              <a:rPr lang="en-GB" smtClean="0"/>
              <a:t>08/11/2021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E1AFFD-E431-4945-8358-AC8F848F815E}" type="slidenum">
              <a:rPr lang="en-GB" smtClean="0"/>
              <a:t>‹#›</a:t>
            </a:fld>
            <a:endParaRPr lang="en-GB"/>
          </a:p>
        </p:txBody>
      </p:sp>
    </p:spTree>
    <p:extLst>
      <p:ext uri="{BB962C8B-B14F-4D97-AF65-F5344CB8AC3E}">
        <p14:creationId xmlns:p14="http://schemas.microsoft.com/office/powerpoint/2010/main" val="157275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C1EECA-D644-4F04-882C-CE601AE152BD}" type="datetimeFigureOut">
              <a:rPr lang="en-GB" smtClean="0"/>
              <a:t>08/11/2021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E1AFFD-E431-4945-8358-AC8F848F815E}" type="slidenum">
              <a:rPr lang="en-GB" smtClean="0"/>
              <a:t>‹#›</a:t>
            </a:fld>
            <a:endParaRPr lang="en-GB"/>
          </a:p>
        </p:txBody>
      </p:sp>
    </p:spTree>
    <p:extLst>
      <p:ext uri="{BB962C8B-B14F-4D97-AF65-F5344CB8AC3E}">
        <p14:creationId xmlns:p14="http://schemas.microsoft.com/office/powerpoint/2010/main" val="3656642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25684E-0598-4AE1-8E02-D3985A25A99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11/8/2021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0A350-7201-43FA-B17F-A666C45166D9}"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0507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526670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5684E-0598-4AE1-8E02-D3985A25A99C}" type="datetimeFigureOut">
              <a:rPr lang="en-US" smtClean="0">
                <a:solidFill>
                  <a:prstClr val="black">
                    <a:tint val="75000"/>
                  </a:prstClr>
                </a:solidFill>
              </a:rPr>
              <a:pPr/>
              <a:t>11/8/2021</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0A350-7201-43FA-B17F-A666C45166D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215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bbc.co.uk/news/business-40873218"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bbc.co.uk/news/business-34900344"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news.bbc.co.uk/1/hi/business/4740755.stm" TargetMode="Externa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bbc.co.uk/news/business-29206256"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bbc.co.uk/news/business-32050266"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dixonscarphone.com/about-dixons-carphone" TargetMode="External"/><Relationship Id="rId2" Type="http://schemas.openxmlformats.org/officeDocument/2006/relationships/hyperlink" Target="http://www.theguardian.com/business/2014/may/15/carphone-warehouse-dixons-agree-merger" TargetMode="Externa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www.theguardian.com/business/2009/sep/08/orange-tmobile-merger" TargetMode="External"/><Relationship Id="rId2" Type="http://schemas.openxmlformats.org/officeDocument/2006/relationships/hyperlink" Target="http://news.bbc.co.uk/1/hi/business/8243226.stm" TargetMode="Externa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Safeway_(UK)" TargetMode="External"/><Relationship Id="rId2" Type="http://schemas.openxmlformats.org/officeDocument/2006/relationships/hyperlink" Target="http://news.bbc.co.uk/1/hi/england/west_midlands/6267346.stm" TargetMode="Externa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www.youtube.com/watch?v=j8D6TXxL13I"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bbc.co.uk/news/business-27258143" TargetMode="External"/><Relationship Id="rId7" Type="http://schemas.openxmlformats.org/officeDocument/2006/relationships/image" Target="../media/image24.gif"/><Relationship Id="rId2" Type="http://schemas.openxmlformats.org/officeDocument/2006/relationships/hyperlink" Target="http://www.dailymotion.com/video/xpmlcf_cadbury-s-bristol-plant-to-close-by-2011_fun" TargetMode="Externa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telegraph.co.uk/foodanddrink/foodanddrinknews/11339559/6-ways-Cadbury-has-been-trashed.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youtu.be/zJp-iDnwCdU" TargetMode="External"/><Relationship Id="rId2" Type="http://schemas.openxmlformats.org/officeDocument/2006/relationships/hyperlink" Target="https://youtu.be/2suHFP20Pm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sgAplQu_UFw" TargetMode="External"/><Relationship Id="rId2" Type="http://schemas.openxmlformats.org/officeDocument/2006/relationships/hyperlink" Target="https://youtu.be/Za5tUjesRxc"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news.bbc.co.uk/1/hi/business/8186840.stm" TargetMode="External"/><Relationship Id="rId2" Type="http://schemas.openxmlformats.org/officeDocument/2006/relationships/hyperlink" Target="http://news.bbc.co.uk/1/hi/business/4502550.stm"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The_Walt_Disney_Company" TargetMode="External"/><Relationship Id="rId2" Type="http://schemas.openxmlformats.org/officeDocument/2006/relationships/hyperlink" Target="http://news.bbc.co.uk/1/hi/business/4642116.stm"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hyperlink" Target="https://youtu.be/jOcs9il6oWQ"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9oCQ2mM8jlU" TargetMode="Externa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hyperlink" Target="https://youtu.be/be-M5ZsBtgQ" TargetMode="Externa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RvmNXfL-YIE" TargetMode="Externa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dition.cnn.com/2020/01/23/tech/xerox-hp/index.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4102780"/>
            <a:ext cx="9144000" cy="2536559"/>
          </a:xfrm>
        </p:spPr>
        <p:txBody>
          <a:bodyPr>
            <a:normAutofit fontScale="25000" lnSpcReduction="20000"/>
          </a:bodyPr>
          <a:lstStyle/>
          <a:p>
            <a:r>
              <a:rPr lang="en-GB" sz="11000" b="1" dirty="0">
                <a:solidFill>
                  <a:srgbClr val="0070C0"/>
                </a:solidFill>
              </a:rPr>
              <a:t>Edexcel A2 Business</a:t>
            </a:r>
          </a:p>
          <a:p>
            <a:endParaRPr lang="en-GB" sz="4000" dirty="0"/>
          </a:p>
          <a:p>
            <a:endParaRPr lang="en-GB" sz="4000" dirty="0"/>
          </a:p>
          <a:p>
            <a:r>
              <a:rPr lang="en-GB" sz="9800" dirty="0"/>
              <a:t>3.2.2 Mergers and takeovers</a:t>
            </a:r>
          </a:p>
          <a:p>
            <a:endParaRPr lang="en-GB" sz="4000" dirty="0"/>
          </a:p>
          <a:p>
            <a:endParaRPr lang="en-GB" sz="4000" dirty="0"/>
          </a:p>
          <a:p>
            <a:r>
              <a:rPr lang="en-GB" sz="11200" dirty="0"/>
              <a:t>Revisionstation</a:t>
            </a:r>
            <a:endParaRPr lang="en-GB" sz="4000" dirty="0"/>
          </a:p>
        </p:txBody>
      </p:sp>
      <p:pic>
        <p:nvPicPr>
          <p:cNvPr id="6" name="Picture 5"/>
          <p:cNvPicPr>
            <a:picLocks noChangeAspect="1"/>
          </p:cNvPicPr>
          <p:nvPr/>
        </p:nvPicPr>
        <p:blipFill>
          <a:blip r:embed="rId2"/>
          <a:stretch>
            <a:fillRect/>
          </a:stretch>
        </p:blipFill>
        <p:spPr>
          <a:xfrm>
            <a:off x="0" y="0"/>
            <a:ext cx="12192000" cy="3822700"/>
          </a:xfrm>
          <a:prstGeom prst="rect">
            <a:avLst/>
          </a:prstGeom>
        </p:spPr>
      </p:pic>
      <p:sp>
        <p:nvSpPr>
          <p:cNvPr id="7" name="Rectangle 6"/>
          <p:cNvSpPr/>
          <p:nvPr/>
        </p:nvSpPr>
        <p:spPr>
          <a:xfrm>
            <a:off x="0"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9117496" y="3822700"/>
            <a:ext cx="3074504" cy="30353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17269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fontScale="90000"/>
          </a:bodyPr>
          <a:lstStyle/>
          <a:p>
            <a:br>
              <a:rPr lang="en-GB" dirty="0">
                <a:solidFill>
                  <a:schemeClr val="bg1"/>
                </a:solidFill>
                <a:latin typeface="Arial Black" panose="020B0A04020102020204" pitchFamily="34" charset="0"/>
              </a:rPr>
            </a:br>
            <a:r>
              <a:rPr lang="en-GB" dirty="0">
                <a:solidFill>
                  <a:schemeClr val="bg1"/>
                </a:solidFill>
                <a:latin typeface="Arial Black" panose="020B0A04020102020204" pitchFamily="34" charset="0"/>
              </a:rPr>
              <a:t>#1 Tactical Attempt to ensure increased market share</a:t>
            </a:r>
            <a:br>
              <a:rPr lang="en-GB" dirty="0">
                <a:solidFill>
                  <a:schemeClr val="bg1"/>
                </a:solidFill>
                <a:latin typeface="Arial Black" panose="020B0A04020102020204" pitchFamily="34" charset="0"/>
              </a:rPr>
            </a:br>
            <a:endParaRPr lang="en-GB" dirty="0">
              <a:solidFill>
                <a:schemeClr val="bg1"/>
              </a:solidFill>
            </a:endParaRPr>
          </a:p>
        </p:txBody>
      </p:sp>
      <p:sp>
        <p:nvSpPr>
          <p:cNvPr id="5" name="Content Placeholder 4"/>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lnSpcReduction="10000"/>
          </a:bodyPr>
          <a:lstStyle/>
          <a:p>
            <a:r>
              <a:rPr lang="en-GB" b="1" dirty="0"/>
              <a:t>US payment processing giant </a:t>
            </a:r>
            <a:r>
              <a:rPr lang="en-GB" b="1" dirty="0" err="1"/>
              <a:t>Vantiv</a:t>
            </a:r>
            <a:r>
              <a:rPr lang="en-GB" b="1" dirty="0"/>
              <a:t> has agreed to merge with </a:t>
            </a:r>
            <a:r>
              <a:rPr lang="en-GB" b="1" dirty="0" err="1"/>
              <a:t>Worldpay</a:t>
            </a:r>
            <a:r>
              <a:rPr lang="en-GB" b="1" dirty="0"/>
              <a:t> in a deal which values its UK rival at £9.3bn ($12.1bn; 10.3bn euros).</a:t>
            </a:r>
          </a:p>
          <a:p>
            <a:endParaRPr lang="en-GB" b="1" dirty="0"/>
          </a:p>
          <a:p>
            <a:r>
              <a:rPr lang="en-GB" dirty="0"/>
              <a:t>"The combination of scale and presence the merger will bring is an exciting step in the creation of a truly global leader in payments," said </a:t>
            </a:r>
            <a:r>
              <a:rPr lang="en-GB" dirty="0" err="1"/>
              <a:t>Worldpay</a:t>
            </a:r>
            <a:r>
              <a:rPr lang="en-GB" dirty="0"/>
              <a:t>.</a:t>
            </a:r>
          </a:p>
        </p:txBody>
      </p:sp>
      <p:pic>
        <p:nvPicPr>
          <p:cNvPr id="7" name="Content Placeholder 6">
            <a:hlinkClick r:id="rId2"/>
          </p:cNvPr>
          <p:cNvPicPr>
            <a:picLocks noGrp="1" noChangeAspect="1"/>
          </p:cNvPicPr>
          <p:nvPr>
            <p:ph sz="half" idx="2"/>
          </p:nvPr>
        </p:nvPicPr>
        <p:blipFill>
          <a:blip r:embed="rId3"/>
          <a:stretch>
            <a:fillRect/>
          </a:stretch>
        </p:blipFill>
        <p:spPr>
          <a:xfrm>
            <a:off x="6919844" y="1825625"/>
            <a:ext cx="3686311"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492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txBody>
          <a:bodyPr>
            <a:normAutofit fontScale="90000"/>
          </a:bodyPr>
          <a:lstStyle/>
          <a:p>
            <a:br>
              <a:rPr lang="en-GB" dirty="0">
                <a:solidFill>
                  <a:schemeClr val="bg1"/>
                </a:solidFill>
                <a:latin typeface="Arial Black" panose="020B0A04020102020204" pitchFamily="34" charset="0"/>
              </a:rPr>
            </a:br>
            <a:br>
              <a:rPr lang="en-GB" dirty="0">
                <a:solidFill>
                  <a:schemeClr val="bg1"/>
                </a:solidFill>
                <a:latin typeface="Arial Black" panose="020B0A04020102020204" pitchFamily="34" charset="0"/>
              </a:rPr>
            </a:br>
            <a:r>
              <a:rPr lang="en-GB" dirty="0">
                <a:solidFill>
                  <a:schemeClr val="bg1"/>
                </a:solidFill>
                <a:latin typeface="Arial Black" panose="020B0A04020102020204" pitchFamily="34" charset="0"/>
              </a:rPr>
              <a:t>#2 Access to technology, staff or intellectual property </a:t>
            </a:r>
            <a:br>
              <a:rPr lang="en-GB" dirty="0">
                <a:latin typeface="Arial Black" panose="020B0A04020102020204" pitchFamily="34" charset="0"/>
              </a:rPr>
            </a:br>
            <a:br>
              <a:rPr lang="en-GB" dirty="0">
                <a:solidFill>
                  <a:schemeClr val="bg1"/>
                </a:solidFill>
                <a:latin typeface="Arial Black" panose="020B0A04020102020204" pitchFamily="34" charset="0"/>
              </a:rPr>
            </a:br>
            <a:endParaRPr lang="en-GB" dirty="0">
              <a:solidFill>
                <a:schemeClr val="bg1"/>
              </a:solidFill>
            </a:endParaRPr>
          </a:p>
        </p:txBody>
      </p:sp>
      <p:sp>
        <p:nvSpPr>
          <p:cNvPr id="4" name="Content Placeholder 3"/>
          <p:cNvSpPr>
            <a:spLocks noGrp="1"/>
          </p:cNvSpPr>
          <p:nvPr>
            <p:ph sz="half" idx="1"/>
          </p:nvPr>
        </p:nvSpPr>
        <p:spPr/>
        <p:txBody>
          <a:bodyPr>
            <a:normAutofit lnSpcReduction="10000"/>
          </a:bodyPr>
          <a:lstStyle/>
          <a:p>
            <a:pPr fontAlgn="base"/>
            <a:r>
              <a:rPr lang="en-GB" b="1" dirty="0"/>
              <a:t>US drugs giant Pfizer has sealed a deal to buy Botox-maker Allergan for $160bn (£106bn) in what is the biggest pharmaceuticals deal in history.</a:t>
            </a:r>
          </a:p>
          <a:p>
            <a:pPr fontAlgn="base"/>
            <a:r>
              <a:rPr lang="en-GB" dirty="0"/>
              <a:t>The takeover could allow Pfizer to escape relatively high US corporate tax rates by moving its headquarters to Allergan's Dublin base.</a:t>
            </a:r>
          </a:p>
          <a:p>
            <a:r>
              <a:rPr lang="en-GB" dirty="0"/>
              <a:t>November 2015</a:t>
            </a:r>
          </a:p>
        </p:txBody>
      </p:sp>
      <p:pic>
        <p:nvPicPr>
          <p:cNvPr id="6" name="Content Placeholder 5">
            <a:hlinkClick r:id="rId2"/>
          </p:cNvPr>
          <p:cNvPicPr>
            <a:picLocks noGrp="1" noChangeAspect="1"/>
          </p:cNvPicPr>
          <p:nvPr>
            <p:ph sz="half" idx="2"/>
          </p:nvPr>
        </p:nvPicPr>
        <p:blipFill>
          <a:blip r:embed="rId3"/>
          <a:stretch>
            <a:fillRect/>
          </a:stretch>
        </p:blipFill>
        <p:spPr>
          <a:xfrm>
            <a:off x="6852297" y="1825625"/>
            <a:ext cx="3821405"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704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br>
              <a:rPr lang="en-GB" dirty="0"/>
            </a:br>
            <a:r>
              <a:rPr lang="en-GB" dirty="0">
                <a:latin typeface="Arial Black" panose="020B0A04020102020204" pitchFamily="34" charset="0"/>
              </a:rPr>
              <a:t>#1 Strategic Access to new markets</a:t>
            </a:r>
            <a:br>
              <a:rPr lang="en-GB" dirty="0">
                <a:latin typeface="Arial Black" panose="020B0A04020102020204" pitchFamily="34" charset="0"/>
              </a:rPr>
            </a:br>
            <a:r>
              <a:rPr lang="en-GB" dirty="0"/>
              <a:t> </a:t>
            </a:r>
          </a:p>
        </p:txBody>
      </p:sp>
      <p:sp>
        <p:nvSpPr>
          <p:cNvPr id="4" name="Content Placeholder 3"/>
          <p:cNvSpPr>
            <a:spLocks noGrp="1"/>
          </p:cNvSpPr>
          <p:nvPr>
            <p:ph sz="half" idx="1"/>
          </p:nvPr>
        </p:nvSpPr>
        <p:spPr/>
        <p:txBody>
          <a:bodyPr>
            <a:normAutofit/>
          </a:bodyPr>
          <a:lstStyle/>
          <a:p>
            <a:r>
              <a:rPr lang="en-GB" dirty="0"/>
              <a:t>Adidas the German company bought Reebok in 2005 to help them take on Nike:</a:t>
            </a:r>
          </a:p>
          <a:p>
            <a:r>
              <a:rPr lang="en-GB" dirty="0"/>
              <a:t>The merger gained the business new markets in Asia</a:t>
            </a:r>
          </a:p>
          <a:p>
            <a:r>
              <a:rPr lang="en-GB" dirty="0"/>
              <a:t>The merger made Adidas the second largest sportswear manufacturer after Nike in the US</a:t>
            </a:r>
          </a:p>
          <a:p>
            <a:r>
              <a:rPr lang="en-GB" dirty="0"/>
              <a:t>2005 article </a:t>
            </a:r>
            <a:r>
              <a:rPr lang="en-GB" dirty="0">
                <a:hlinkClick r:id="rId2"/>
              </a:rPr>
              <a:t>HERE</a:t>
            </a:r>
            <a:endParaRPr lang="en-GB" dirty="0"/>
          </a:p>
          <a:p>
            <a:endParaRPr lang="en-GB"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456864"/>
            <a:ext cx="3992903"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4579" y="1952436"/>
            <a:ext cx="2736304" cy="204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52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br>
              <a:rPr lang="en-GB" dirty="0"/>
            </a:br>
            <a:br>
              <a:rPr lang="en-GB" dirty="0"/>
            </a:br>
            <a:r>
              <a:rPr lang="en-GB" dirty="0">
                <a:latin typeface="Arial Black" panose="020B0A04020102020204" pitchFamily="34" charset="0"/>
              </a:rPr>
              <a:t>#2 Improved distribution networks</a:t>
            </a:r>
            <a:br>
              <a:rPr lang="en-GB" dirty="0">
                <a:latin typeface="Arial Black" panose="020B0A04020102020204" pitchFamily="34" charset="0"/>
              </a:rPr>
            </a:br>
            <a:br>
              <a:rPr lang="en-GB" dirty="0">
                <a:latin typeface="Arial Black" panose="020B0A04020102020204" pitchFamily="34" charset="0"/>
              </a:rPr>
            </a:br>
            <a:r>
              <a:rPr lang="en-GB" dirty="0"/>
              <a:t> </a:t>
            </a:r>
          </a:p>
        </p:txBody>
      </p:sp>
      <p:sp>
        <p:nvSpPr>
          <p:cNvPr id="4" name="Content Placeholder 3"/>
          <p:cNvSpPr>
            <a:spLocks noGrp="1"/>
          </p:cNvSpPr>
          <p:nvPr>
            <p:ph sz="half" idx="1"/>
          </p:nvPr>
        </p:nvSpPr>
        <p:spPr/>
        <p:txBody>
          <a:bodyPr>
            <a:normAutofit lnSpcReduction="10000"/>
          </a:bodyPr>
          <a:lstStyle/>
          <a:p>
            <a:r>
              <a:rPr lang="en-GB" dirty="0"/>
              <a:t>The world's biggest producer of canned tuna, Thai Union Frozen Products, is buying Norwegian seafood firm King Oscar, for an undisclosed sum.</a:t>
            </a:r>
          </a:p>
          <a:p>
            <a:r>
              <a:rPr lang="en-GB" dirty="0"/>
              <a:t>Thai Union, which owns the 'John West' and 'Chicken of the Sea' brands, is looking to increase earnings overseas to offset slowing sales at home.</a:t>
            </a:r>
          </a:p>
          <a:p>
            <a:r>
              <a:rPr lang="en-GB" dirty="0"/>
              <a:t>September 2014</a:t>
            </a:r>
          </a:p>
        </p:txBody>
      </p:sp>
      <p:pic>
        <p:nvPicPr>
          <p:cNvPr id="6" name="Content Placeholder 5">
            <a:hlinkClick r:id="rId2"/>
          </p:cNvPr>
          <p:cNvPicPr>
            <a:picLocks noGrp="1" noChangeAspect="1"/>
          </p:cNvPicPr>
          <p:nvPr>
            <p:ph sz="half" idx="2"/>
          </p:nvPr>
        </p:nvPicPr>
        <p:blipFill>
          <a:blip r:embed="rId3"/>
          <a:stretch>
            <a:fillRect/>
          </a:stretch>
        </p:blipFill>
        <p:spPr>
          <a:xfrm>
            <a:off x="7036536" y="1825625"/>
            <a:ext cx="3452927"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3196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br>
              <a:rPr lang="en-GB" dirty="0"/>
            </a:br>
            <a:br>
              <a:rPr lang="en-GB" dirty="0"/>
            </a:br>
            <a:r>
              <a:rPr lang="en-GB" dirty="0">
                <a:latin typeface="Arial Black" panose="020B0A04020102020204" pitchFamily="34" charset="0"/>
              </a:rPr>
              <a:t>#3 Improved brand awareness</a:t>
            </a:r>
            <a:br>
              <a:rPr lang="en-GB" dirty="0">
                <a:latin typeface="Arial Black" panose="020B0A04020102020204" pitchFamily="34" charset="0"/>
              </a:rPr>
            </a:br>
            <a:br>
              <a:rPr lang="en-GB" dirty="0">
                <a:latin typeface="Arial Black" panose="020B0A04020102020204" pitchFamily="34" charset="0"/>
              </a:rPr>
            </a:br>
            <a:r>
              <a:rPr lang="en-GB" dirty="0"/>
              <a:t> </a:t>
            </a:r>
          </a:p>
        </p:txBody>
      </p:sp>
      <p:sp>
        <p:nvSpPr>
          <p:cNvPr id="4" name="Content Placeholder 3"/>
          <p:cNvSpPr>
            <a:spLocks noGrp="1"/>
          </p:cNvSpPr>
          <p:nvPr>
            <p:ph sz="half" idx="1"/>
          </p:nvPr>
        </p:nvSpPr>
        <p:spPr/>
        <p:txBody>
          <a:bodyPr>
            <a:normAutofit fontScale="92500"/>
          </a:bodyPr>
          <a:lstStyle/>
          <a:p>
            <a:r>
              <a:rPr lang="en-GB" dirty="0"/>
              <a:t>On Friday 17th March 2006 L'Oreal bought the Body shop Brand for £652 million</a:t>
            </a:r>
          </a:p>
          <a:p>
            <a:r>
              <a:rPr lang="en-GB" dirty="0"/>
              <a:t>The French firm L’Oreal said Body Shop would enhance its business because of its "sizeable and complimentary brand" across 54 countries, which delivered revenues of £419m last year</a:t>
            </a:r>
          </a:p>
          <a:p>
            <a:r>
              <a:rPr lang="en-GB" dirty="0"/>
              <a:t>L’Oreal is a manufacturer and Body Shop is a franchised retailer. </a:t>
            </a:r>
          </a:p>
          <a:p>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825625"/>
            <a:ext cx="5334000" cy="270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631" y="4530372"/>
            <a:ext cx="4394200" cy="2325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2235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sz="5400" b="1" dirty="0">
                <a:solidFill>
                  <a:srgbClr val="0070C0"/>
                </a:solidFill>
              </a:rPr>
              <a:t>b) Distinction between mergers and takeovers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282992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2196" y="101924"/>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Merger defined</a:t>
            </a:r>
          </a:p>
        </p:txBody>
      </p:sp>
      <p:sp>
        <p:nvSpPr>
          <p:cNvPr id="5" name="Content Placeholder 4"/>
          <p:cNvSpPr>
            <a:spLocks noGrp="1"/>
          </p:cNvSpPr>
          <p:nvPr>
            <p:ph idx="1"/>
          </p:nvPr>
        </p:nvSpPr>
        <p:spPr>
          <a:xfrm>
            <a:off x="802195" y="1628801"/>
            <a:ext cx="10515599" cy="1800200"/>
          </a:xfrm>
        </p:spPr>
        <p:style>
          <a:lnRef idx="2">
            <a:schemeClr val="accent2"/>
          </a:lnRef>
          <a:fillRef idx="1">
            <a:schemeClr val="lt1"/>
          </a:fillRef>
          <a:effectRef idx="0">
            <a:schemeClr val="accent2"/>
          </a:effectRef>
          <a:fontRef idx="minor">
            <a:schemeClr val="dk1"/>
          </a:fontRef>
        </p:style>
        <p:txBody>
          <a:bodyPr/>
          <a:lstStyle/>
          <a:p>
            <a:r>
              <a:rPr lang="en-GB" dirty="0"/>
              <a:t>A merger is when two businesses have agreed to join forces to make a third company</a:t>
            </a:r>
          </a:p>
          <a:p>
            <a:r>
              <a:rPr lang="en-GB" dirty="0"/>
              <a:t>2015 Kraft merged with Heinz to become: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712" y="3573017"/>
            <a:ext cx="5492080" cy="308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9336360" y="4293096"/>
            <a:ext cx="1224136" cy="18722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a:solidFill>
                  <a:prstClr val="black"/>
                </a:solidFill>
                <a:latin typeface="Calibri"/>
              </a:rPr>
              <a:t>See article </a:t>
            </a:r>
            <a:r>
              <a:rPr lang="en-GB" dirty="0">
                <a:solidFill>
                  <a:prstClr val="black"/>
                </a:solidFill>
                <a:latin typeface="Calibri"/>
                <a:hlinkClick r:id="rId3"/>
              </a:rPr>
              <a:t>here</a:t>
            </a:r>
            <a:endParaRPr lang="en-GB" dirty="0">
              <a:solidFill>
                <a:prstClr val="black"/>
              </a:solidFill>
              <a:latin typeface="Calibri"/>
            </a:endParaRPr>
          </a:p>
        </p:txBody>
      </p:sp>
    </p:spTree>
    <p:extLst>
      <p:ext uri="{BB962C8B-B14F-4D97-AF65-F5344CB8AC3E}">
        <p14:creationId xmlns:p14="http://schemas.microsoft.com/office/powerpoint/2010/main" val="551074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71" y="365125"/>
            <a:ext cx="6647544" cy="1325563"/>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algn="l"/>
            <a:r>
              <a:rPr lang="en-GB" dirty="0"/>
              <a:t>Dixons and Carphone Warehouse merge to become</a:t>
            </a:r>
          </a:p>
        </p:txBody>
      </p:sp>
      <p:sp>
        <p:nvSpPr>
          <p:cNvPr id="3" name="Content Placeholder 2"/>
          <p:cNvSpPr>
            <a:spLocks noGrp="1"/>
          </p:cNvSpPr>
          <p:nvPr>
            <p:ph sz="half" idx="1"/>
          </p:nvPr>
        </p:nvSpPr>
        <p:spPr>
          <a:xfrm>
            <a:off x="838200" y="1825625"/>
            <a:ext cx="8291286" cy="4351338"/>
          </a:xfrm>
        </p:spPr>
        <p:style>
          <a:lnRef idx="2">
            <a:schemeClr val="accent5"/>
          </a:lnRef>
          <a:fillRef idx="1">
            <a:schemeClr val="lt1"/>
          </a:fillRef>
          <a:effectRef idx="0">
            <a:schemeClr val="accent5"/>
          </a:effectRef>
          <a:fontRef idx="minor">
            <a:schemeClr val="dk1"/>
          </a:fontRef>
        </p:style>
        <p:txBody>
          <a:bodyPr>
            <a:normAutofit fontScale="92500" lnSpcReduction="20000"/>
          </a:bodyPr>
          <a:lstStyle/>
          <a:p>
            <a:r>
              <a:rPr lang="en-GB" dirty="0"/>
              <a:t>2014: Carphone Warehouse and Dixons have agreed a £3.8bn "merger of equals" to create an electricals retailer selling phones to fridges, and offering service and support alongside a multitude of gadgets.</a:t>
            </a:r>
          </a:p>
          <a:p>
            <a:r>
              <a:rPr lang="en-GB" dirty="0"/>
              <a:t>With 3,000 stores and sales of almost £11bn, the new company, called Dixons Carphone, will bring the household names </a:t>
            </a:r>
            <a:r>
              <a:rPr lang="en-GB" dirty="0" err="1"/>
              <a:t>Currys</a:t>
            </a:r>
            <a:r>
              <a:rPr lang="en-GB" dirty="0"/>
              <a:t>, PC World and Carphone Warehouse under one umbrella.</a:t>
            </a:r>
          </a:p>
          <a:p>
            <a:pPr marL="0" indent="0">
              <a:buNone/>
            </a:pPr>
            <a:r>
              <a:rPr lang="en-GB" b="1" dirty="0">
                <a:solidFill>
                  <a:srgbClr val="FF0000"/>
                </a:solidFill>
              </a:rPr>
              <a:t>Why?</a:t>
            </a:r>
          </a:p>
          <a:p>
            <a:r>
              <a:rPr lang="en-GB" dirty="0"/>
              <a:t>Carphone and Dixons said the merged company would benefit from greater buying power, extra growth options and annual savings of at least £80m within three years.</a:t>
            </a:r>
          </a:p>
          <a:p>
            <a:r>
              <a:rPr lang="en-GB" dirty="0"/>
              <a:t>Full article </a:t>
            </a:r>
            <a:r>
              <a:rPr lang="en-GB" dirty="0">
                <a:hlinkClick r:id="rId2"/>
              </a:rPr>
              <a:t>here</a:t>
            </a:r>
            <a:r>
              <a:rPr lang="en-GB" dirty="0"/>
              <a:t> and website </a:t>
            </a:r>
            <a:r>
              <a:rPr lang="en-GB" dirty="0">
                <a:hlinkClick r:id="rId3"/>
              </a:rPr>
              <a:t>here</a:t>
            </a:r>
            <a:endParaRPr lang="en-GB"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976"/>
          <a:stretch/>
        </p:blipFill>
        <p:spPr bwMode="auto">
          <a:xfrm>
            <a:off x="6965438" y="498897"/>
            <a:ext cx="2266979" cy="884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349" y="1010444"/>
            <a:ext cx="260032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149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81600" cy="1325563"/>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algn="l"/>
            <a:r>
              <a:rPr lang="en-GB" dirty="0"/>
              <a:t>Orange and T-Mobile merge to become</a:t>
            </a:r>
          </a:p>
        </p:txBody>
      </p:sp>
      <p:sp>
        <p:nvSpPr>
          <p:cNvPr id="3" name="Content Placeholder 2"/>
          <p:cNvSpPr>
            <a:spLocks noGrp="1"/>
          </p:cNvSpPr>
          <p:nvPr>
            <p:ph sz="half" idx="1"/>
          </p:nvPr>
        </p:nvSpPr>
        <p:spPr>
          <a:xfrm>
            <a:off x="838200" y="1825625"/>
            <a:ext cx="8291286" cy="4351338"/>
          </a:xfrm>
        </p:spPr>
        <p:style>
          <a:lnRef idx="2">
            <a:schemeClr val="accent6"/>
          </a:lnRef>
          <a:fillRef idx="1">
            <a:schemeClr val="lt1"/>
          </a:fillRef>
          <a:effectRef idx="0">
            <a:schemeClr val="accent6"/>
          </a:effectRef>
          <a:fontRef idx="minor">
            <a:schemeClr val="dk1"/>
          </a:fontRef>
        </p:style>
        <p:txBody>
          <a:bodyPr>
            <a:normAutofit lnSpcReduction="10000"/>
          </a:bodyPr>
          <a:lstStyle/>
          <a:p>
            <a:r>
              <a:rPr lang="en-GB" dirty="0"/>
              <a:t>2009 T-Mobile and Orange merged their UK businesses, creating a mobile phone giant with 28.4 million customers.</a:t>
            </a:r>
          </a:p>
          <a:p>
            <a:r>
              <a:rPr lang="en-GB" dirty="0"/>
              <a:t>This was re-branded as everything everywhere or EE as we know it</a:t>
            </a:r>
          </a:p>
          <a:p>
            <a:pPr marL="0" indent="0">
              <a:buNone/>
            </a:pPr>
            <a:r>
              <a:rPr lang="en-GB" b="1" dirty="0">
                <a:solidFill>
                  <a:srgbClr val="FF0000"/>
                </a:solidFill>
              </a:rPr>
              <a:t>Why? </a:t>
            </a:r>
          </a:p>
          <a:p>
            <a:r>
              <a:rPr lang="en-GB" dirty="0"/>
              <a:t>It would be the UK's largest provider, overtaking Telefonica's O2, with about 37% of the mobile market.</a:t>
            </a:r>
          </a:p>
          <a:p>
            <a:r>
              <a:rPr lang="en-GB" dirty="0"/>
              <a:t>BBC article and video </a:t>
            </a:r>
            <a:r>
              <a:rPr lang="en-GB" dirty="0">
                <a:hlinkClick r:id="rId2"/>
              </a:rPr>
              <a:t>here</a:t>
            </a:r>
            <a:endParaRPr lang="en-GB" dirty="0"/>
          </a:p>
          <a:p>
            <a:r>
              <a:rPr lang="en-GB" dirty="0"/>
              <a:t>Guardian article </a:t>
            </a:r>
            <a:r>
              <a:rPr lang="en-GB" dirty="0">
                <a:hlinkClick r:id="rId3"/>
              </a:rPr>
              <a:t>here</a:t>
            </a:r>
            <a:endParaRPr lang="en-GB"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2231" y="881063"/>
            <a:ext cx="2514600"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descr="http://www.staticwhich.co.uk/media/images/in-content/ee-logo-3123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134937"/>
            <a:ext cx="2536031" cy="169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46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Takeover - friendly</a:t>
            </a:r>
          </a:p>
        </p:txBody>
      </p:sp>
      <p:sp>
        <p:nvSpPr>
          <p:cNvPr id="3" name="Content Placeholder 2"/>
          <p:cNvSpPr>
            <a:spLocks noGrp="1"/>
          </p:cNvSpPr>
          <p:nvPr>
            <p:ph sz="half" idx="1"/>
          </p:nvPr>
        </p:nvSpPr>
        <p:spPr/>
        <p:style>
          <a:lnRef idx="2">
            <a:schemeClr val="accent2"/>
          </a:lnRef>
          <a:fillRef idx="1">
            <a:schemeClr val="lt1"/>
          </a:fillRef>
          <a:effectRef idx="0">
            <a:schemeClr val="accent2"/>
          </a:effectRef>
          <a:fontRef idx="minor">
            <a:schemeClr val="dk1"/>
          </a:fontRef>
        </p:style>
        <p:txBody>
          <a:bodyPr>
            <a:normAutofit/>
          </a:bodyPr>
          <a:lstStyle/>
          <a:p>
            <a:r>
              <a:rPr lang="en-GB" b="1" dirty="0">
                <a:solidFill>
                  <a:srgbClr val="00B050"/>
                </a:solidFill>
              </a:rPr>
              <a:t>Friendly</a:t>
            </a:r>
            <a:r>
              <a:rPr lang="en-GB" dirty="0"/>
              <a:t>; A business may be struggling with cash flow problems and invite a takeover from a stronger business – known as a “</a:t>
            </a:r>
            <a:r>
              <a:rPr lang="en-GB" dirty="0">
                <a:hlinkClick r:id="rId2"/>
              </a:rPr>
              <a:t>white knight</a:t>
            </a:r>
            <a:r>
              <a:rPr lang="en-GB" dirty="0"/>
              <a:t>” as they come in to rescue the struggling business</a:t>
            </a:r>
          </a:p>
          <a:p>
            <a:r>
              <a:rPr lang="en-GB" dirty="0"/>
              <a:t>Morrisons took over a struggling Safeway read the story </a:t>
            </a:r>
            <a:r>
              <a:rPr lang="en-GB" dirty="0">
                <a:hlinkClick r:id="rId3"/>
              </a:rPr>
              <a:t>here</a:t>
            </a:r>
            <a:endParaRPr lang="en-GB" dirty="0"/>
          </a:p>
        </p:txBody>
      </p:sp>
      <p:pic>
        <p:nvPicPr>
          <p:cNvPr id="5" name="Content Placeholder 4">
            <a:hlinkClick r:id="rId4"/>
          </p:cNvPr>
          <p:cNvPicPr>
            <a:picLocks noGrp="1" noChangeAspect="1"/>
          </p:cNvPicPr>
          <p:nvPr>
            <p:ph sz="half" idx="2"/>
          </p:nvPr>
        </p:nvPicPr>
        <p:blipFill>
          <a:blip r:embed="rId5"/>
          <a:stretch>
            <a:fillRect/>
          </a:stretch>
        </p:blipFill>
        <p:spPr>
          <a:xfrm>
            <a:off x="6172200" y="2423394"/>
            <a:ext cx="5181600" cy="31557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22191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From Edexcel</a:t>
            </a:r>
          </a:p>
        </p:txBody>
      </p:sp>
      <p:sp>
        <p:nvSpPr>
          <p:cNvPr id="3" name="Content Placeholder 2"/>
          <p:cNvSpPr>
            <a:spLocks noGrp="1"/>
          </p:cNvSpPr>
          <p:nvPr>
            <p:ph idx="1"/>
          </p:nvPr>
        </p:nvSpPr>
        <p:spPr>
          <a:xfrm>
            <a:off x="838200" y="1958147"/>
            <a:ext cx="10515600" cy="4351338"/>
          </a:xfrm>
        </p:spPr>
        <p:style>
          <a:lnRef idx="1">
            <a:schemeClr val="accent6"/>
          </a:lnRef>
          <a:fillRef idx="2">
            <a:schemeClr val="accent6"/>
          </a:fillRef>
          <a:effectRef idx="1">
            <a:schemeClr val="accent6"/>
          </a:effectRef>
          <a:fontRef idx="minor">
            <a:schemeClr val="dk1"/>
          </a:fontRef>
        </p:style>
        <p:txBody>
          <a:bodyPr>
            <a:normAutofit/>
          </a:bodyPr>
          <a:lstStyle/>
          <a:p>
            <a:pPr marL="0" indent="0">
              <a:buNone/>
            </a:pPr>
            <a:r>
              <a:rPr lang="en-GB" sz="4000" dirty="0"/>
              <a:t>a) Reasons for mergers and takeovers</a:t>
            </a:r>
          </a:p>
          <a:p>
            <a:pPr marL="0" indent="0">
              <a:buNone/>
            </a:pPr>
            <a:r>
              <a:rPr lang="en-GB" sz="4000" dirty="0"/>
              <a:t>b) Distinction between mergers and takeovers</a:t>
            </a:r>
          </a:p>
          <a:p>
            <a:pPr marL="0" indent="0">
              <a:buNone/>
            </a:pPr>
            <a:r>
              <a:rPr lang="en-GB" sz="4000" dirty="0"/>
              <a:t>c) Horizontal and vertical integration</a:t>
            </a:r>
          </a:p>
          <a:p>
            <a:pPr marL="0" indent="0">
              <a:buNone/>
            </a:pPr>
            <a:r>
              <a:rPr lang="en-GB" sz="4000" dirty="0"/>
              <a:t>d) Financial risks and rewards</a:t>
            </a:r>
          </a:p>
          <a:p>
            <a:pPr marL="0" indent="0">
              <a:buNone/>
            </a:pPr>
            <a:r>
              <a:rPr lang="en-GB" sz="4000" dirty="0"/>
              <a:t>e) Problems of rapid growth</a:t>
            </a:r>
          </a:p>
          <a:p>
            <a:pPr marL="0" indent="0">
              <a:buNone/>
            </a:pPr>
            <a:endParaRPr lang="en-GB" sz="4000" dirty="0"/>
          </a:p>
        </p:txBody>
      </p:sp>
    </p:spTree>
    <p:extLst>
      <p:ext uri="{BB962C8B-B14F-4D97-AF65-F5344CB8AC3E}">
        <p14:creationId xmlns:p14="http://schemas.microsoft.com/office/powerpoint/2010/main" val="18992702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Takeover - hostile</a:t>
            </a:r>
          </a:p>
        </p:txBody>
      </p:sp>
      <p:sp>
        <p:nvSpPr>
          <p:cNvPr id="3" name="Content Placeholder 2"/>
          <p:cNvSpPr>
            <a:spLocks noGrp="1"/>
          </p:cNvSpPr>
          <p:nvPr>
            <p:ph sz="half" idx="1"/>
          </p:nvPr>
        </p:nvSpPr>
        <p:spPr>
          <a:xfrm>
            <a:off x="838200" y="2989407"/>
            <a:ext cx="5181600" cy="2280862"/>
          </a:xfrm>
        </p:spPr>
        <p:style>
          <a:lnRef idx="2">
            <a:schemeClr val="accent1"/>
          </a:lnRef>
          <a:fillRef idx="1">
            <a:schemeClr val="lt1"/>
          </a:fillRef>
          <a:effectRef idx="0">
            <a:schemeClr val="accent1"/>
          </a:effectRef>
          <a:fontRef idx="minor">
            <a:schemeClr val="dk1"/>
          </a:fontRef>
        </p:style>
        <p:txBody>
          <a:bodyPr>
            <a:normAutofit/>
          </a:bodyPr>
          <a:lstStyle/>
          <a:p>
            <a:r>
              <a:rPr lang="en-GB" b="1" dirty="0">
                <a:solidFill>
                  <a:srgbClr val="FF0000"/>
                </a:solidFill>
              </a:rPr>
              <a:t>Hostile</a:t>
            </a:r>
            <a:r>
              <a:rPr lang="en-GB" dirty="0"/>
              <a:t>; The board of directors will try an resist the takeover, but if another business gets 51% shares they can takeover management and control</a:t>
            </a:r>
          </a:p>
          <a:p>
            <a:endParaRPr lang="en-GB" dirty="0"/>
          </a:p>
        </p:txBody>
      </p:sp>
      <p:pic>
        <p:nvPicPr>
          <p:cNvPr id="5" name="Content Placeholder 4"/>
          <p:cNvPicPr>
            <a:picLocks noGrp="1" noChangeAspect="1"/>
          </p:cNvPicPr>
          <p:nvPr>
            <p:ph sz="half" idx="2"/>
          </p:nvPr>
        </p:nvPicPr>
        <p:blipFill>
          <a:blip r:embed="rId2"/>
          <a:stretch>
            <a:fillRect/>
          </a:stretch>
        </p:blipFill>
        <p:spPr>
          <a:xfrm>
            <a:off x="6282811" y="1825625"/>
            <a:ext cx="4960378"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502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2357"/>
            <a:ext cx="10972800" cy="1143000"/>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Takeover example Kraft and Cadbury</a:t>
            </a:r>
          </a:p>
        </p:txBody>
      </p:sp>
      <p:sp>
        <p:nvSpPr>
          <p:cNvPr id="3" name="Content Placeholder 2"/>
          <p:cNvSpPr>
            <a:spLocks noGrp="1"/>
          </p:cNvSpPr>
          <p:nvPr>
            <p:ph idx="1"/>
          </p:nvPr>
        </p:nvSpPr>
        <p:spPr>
          <a:xfrm>
            <a:off x="609600" y="1445941"/>
            <a:ext cx="10972800" cy="3706630"/>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GB" dirty="0"/>
              <a:t>Jan 2010 Kraft the MNE food giant bought 71.7% of Cadbury’s shares</a:t>
            </a:r>
          </a:p>
          <a:p>
            <a:r>
              <a:rPr lang="en-GB" dirty="0"/>
              <a:t>The takeover was part of Kraft’s long-term strategy to drive profitable growth in emerging markets, and Cadbury’s had well established brands in Brazil and India</a:t>
            </a:r>
          </a:p>
          <a:p>
            <a:r>
              <a:rPr lang="en-GB" dirty="0"/>
              <a:t>Cadbury was not for sale, the MD of Cadbury Sir Roger </a:t>
            </a:r>
            <a:r>
              <a:rPr lang="en-GB" dirty="0" err="1"/>
              <a:t>Carr</a:t>
            </a:r>
            <a:r>
              <a:rPr lang="en-GB" dirty="0"/>
              <a:t> tried to fend off the deal but eventually accepted £11.7 billion for the company</a:t>
            </a:r>
          </a:p>
          <a:p>
            <a:r>
              <a:rPr lang="en-GB" dirty="0"/>
              <a:t>Despite assurance prior to the deal that staff would not be affected, within a week Kraft had closed the Bristol Cadbury factory making 400 workers redundant at a moments notice, video </a:t>
            </a:r>
            <a:r>
              <a:rPr lang="en-GB" dirty="0">
                <a:hlinkClick r:id="rId2"/>
              </a:rPr>
              <a:t>here</a:t>
            </a:r>
            <a:endParaRPr lang="en-GB" dirty="0"/>
          </a:p>
          <a:p>
            <a:r>
              <a:rPr lang="en-GB" dirty="0"/>
              <a:t>How this takeover changed the way takeovers happen in the UK, BBC article </a:t>
            </a:r>
            <a:r>
              <a:rPr lang="en-GB" dirty="0">
                <a:hlinkClick r:id="rId3"/>
              </a:rPr>
              <a:t>here</a:t>
            </a:r>
            <a:endParaRPr lang="en-GB" dirty="0"/>
          </a:p>
          <a:p>
            <a:r>
              <a:rPr lang="en-GB" dirty="0"/>
              <a:t>Article on ways that Cadbury has been changed since the takeover, telegraph </a:t>
            </a:r>
            <a:r>
              <a:rPr lang="en-GB" dirty="0">
                <a:hlinkClick r:id="rId4"/>
              </a:rPr>
              <a:t>here</a:t>
            </a:r>
            <a:endParaRPr lang="en-GB" dirty="0"/>
          </a:p>
        </p:txBody>
      </p:sp>
      <p:grpSp>
        <p:nvGrpSpPr>
          <p:cNvPr id="4" name="Group 3"/>
          <p:cNvGrpSpPr/>
          <p:nvPr/>
        </p:nvGrpSpPr>
        <p:grpSpPr>
          <a:xfrm>
            <a:off x="2438400" y="5370286"/>
            <a:ext cx="7315199" cy="1487714"/>
            <a:chOff x="1524001" y="5038638"/>
            <a:chExt cx="9180202" cy="1819362"/>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038638"/>
              <a:ext cx="482917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3175" y="5043399"/>
              <a:ext cx="3024336" cy="1814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essentialaccessibility.com/kraftcanada/images/kraft_2012_logo_detail.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7511" y="5622835"/>
              <a:ext cx="1326692" cy="5778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2024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47A4-0CB7-4AF1-9C4D-F1C689238B7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8E9908-FC30-45C6-AA2F-841E3E520378}"/>
              </a:ext>
            </a:extLst>
          </p:cNvPr>
          <p:cNvSpPr>
            <a:spLocks noGrp="1"/>
          </p:cNvSpPr>
          <p:nvPr>
            <p:ph idx="1"/>
          </p:nvPr>
        </p:nvSpPr>
        <p:spPr/>
        <p:txBody>
          <a:bodyPr/>
          <a:lstStyle/>
          <a:p>
            <a:pPr marL="0" indent="0">
              <a:buNone/>
            </a:pPr>
            <a:r>
              <a:rPr lang="en-GB" dirty="0">
                <a:hlinkClick r:id="rId2"/>
              </a:rPr>
              <a:t>https://youtu.be/2suHFP20Pm4</a:t>
            </a:r>
            <a:endParaRPr lang="en-GB" dirty="0"/>
          </a:p>
          <a:p>
            <a:pPr marL="0" indent="0">
              <a:buNone/>
            </a:pPr>
            <a:r>
              <a:rPr lang="en-GB" dirty="0">
                <a:hlinkClick r:id="rId3"/>
              </a:rPr>
              <a:t>https://youtu.be/zJp-iDnwCdU</a:t>
            </a:r>
            <a:endParaRPr lang="en-GB" dirty="0"/>
          </a:p>
          <a:p>
            <a:pPr marL="0" indent="0">
              <a:buNone/>
            </a:pPr>
            <a:endParaRPr lang="en-GB" dirty="0"/>
          </a:p>
          <a:p>
            <a:pPr marL="0" indent="0">
              <a:buNone/>
            </a:pPr>
            <a:r>
              <a:rPr lang="en-GB" b="0" i="0" dirty="0">
                <a:solidFill>
                  <a:srgbClr val="666666"/>
                </a:solidFill>
                <a:effectLst/>
              </a:rPr>
              <a:t>Assess the benefits of Kraft's decision to acquire Cadbury’s? </a:t>
            </a:r>
          </a:p>
          <a:p>
            <a:pPr marL="0" indent="0">
              <a:buNone/>
            </a:pPr>
            <a:r>
              <a:rPr lang="en-GB" b="0" i="0" dirty="0">
                <a:solidFill>
                  <a:srgbClr val="666666"/>
                </a:solidFill>
                <a:effectLst/>
              </a:rPr>
              <a:t>(10/12 marks)</a:t>
            </a:r>
            <a:endParaRPr lang="en-GB" dirty="0"/>
          </a:p>
        </p:txBody>
      </p:sp>
      <p:sp>
        <p:nvSpPr>
          <p:cNvPr id="5" name="Title 1">
            <a:extLst>
              <a:ext uri="{FF2B5EF4-FFF2-40B4-BE49-F238E27FC236}">
                <a16:creationId xmlns:a16="http://schemas.microsoft.com/office/drawing/2014/main" id="{F8CD0208-F622-44C8-B75F-08718461EE51}"/>
              </a:ext>
            </a:extLst>
          </p:cNvPr>
          <p:cNvSpPr txBox="1">
            <a:spLocks/>
          </p:cNvSpPr>
          <p:nvPr/>
        </p:nvSpPr>
        <p:spPr>
          <a:xfrm>
            <a:off x="838200" y="365125"/>
            <a:ext cx="10515600" cy="1143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Takeover example Kraft and Cadbury (Mondelez)</a:t>
            </a:r>
          </a:p>
        </p:txBody>
      </p:sp>
    </p:spTree>
    <p:extLst>
      <p:ext uri="{BB962C8B-B14F-4D97-AF65-F5344CB8AC3E}">
        <p14:creationId xmlns:p14="http://schemas.microsoft.com/office/powerpoint/2010/main" val="110569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7765F-9D36-44E7-860A-1AFE8F40D57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FA7B42E-74E0-41B4-9D97-0E2298B064CF}"/>
              </a:ext>
            </a:extLst>
          </p:cNvPr>
          <p:cNvSpPr>
            <a:spLocks noGrp="1"/>
          </p:cNvSpPr>
          <p:nvPr>
            <p:ph idx="1"/>
          </p:nvPr>
        </p:nvSpPr>
        <p:spPr/>
        <p:txBody>
          <a:bodyPr/>
          <a:lstStyle/>
          <a:p>
            <a:r>
              <a:rPr lang="en-GB" dirty="0">
                <a:hlinkClick r:id="rId2"/>
              </a:rPr>
              <a:t>https://youtu.be/Za5tUjesRxc</a:t>
            </a:r>
            <a:endParaRPr lang="en-GB" dirty="0"/>
          </a:p>
          <a:p>
            <a:r>
              <a:rPr lang="en-GB" dirty="0">
                <a:hlinkClick r:id="rId3"/>
              </a:rPr>
              <a:t>https://youtu.be/sgAplQu_UFw</a:t>
            </a:r>
            <a:endParaRPr lang="en-GB" dirty="0"/>
          </a:p>
          <a:p>
            <a:pPr marL="0" indent="0">
              <a:buNone/>
            </a:pPr>
            <a:r>
              <a:rPr lang="en-GB" b="0" i="0" dirty="0">
                <a:effectLst/>
              </a:rPr>
              <a:t>Assess how Google's strategy to acquire other companies impacts its profits? (10/12 marks) </a:t>
            </a:r>
            <a:endParaRPr lang="en-GB" dirty="0"/>
          </a:p>
        </p:txBody>
      </p:sp>
      <p:sp>
        <p:nvSpPr>
          <p:cNvPr id="4" name="Title 1">
            <a:extLst>
              <a:ext uri="{FF2B5EF4-FFF2-40B4-BE49-F238E27FC236}">
                <a16:creationId xmlns:a16="http://schemas.microsoft.com/office/drawing/2014/main" id="{AC67693E-778A-4132-9FDB-9C9124EF1D67}"/>
              </a:ext>
            </a:extLst>
          </p:cNvPr>
          <p:cNvSpPr txBox="1">
            <a:spLocks/>
          </p:cNvSpPr>
          <p:nvPr/>
        </p:nvSpPr>
        <p:spPr>
          <a:xfrm>
            <a:off x="838200" y="365125"/>
            <a:ext cx="10515600" cy="1143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Mergers and Takeover</a:t>
            </a:r>
          </a:p>
        </p:txBody>
      </p:sp>
    </p:spTree>
    <p:extLst>
      <p:ext uri="{BB962C8B-B14F-4D97-AF65-F5344CB8AC3E}">
        <p14:creationId xmlns:p14="http://schemas.microsoft.com/office/powerpoint/2010/main" val="3992670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sz="5400" b="1" dirty="0">
                <a:solidFill>
                  <a:srgbClr val="0070C0"/>
                </a:solidFill>
              </a:rPr>
              <a:t>c) Horizontal and vertical integration</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014920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Horizontal and vertical integration</a:t>
            </a:r>
          </a:p>
        </p:txBody>
      </p:sp>
      <p:sp>
        <p:nvSpPr>
          <p:cNvPr id="5" name="Content Placeholder 4"/>
          <p:cNvSpPr>
            <a:spLocks noGrp="1"/>
          </p:cNvSpPr>
          <p:nvPr>
            <p:ph idx="1"/>
          </p:nvPr>
        </p:nvSpPr>
        <p:spPr>
          <a:xfrm>
            <a:off x="838200" y="1825625"/>
            <a:ext cx="10515600" cy="1817461"/>
          </a:xfrm>
        </p:spPr>
        <p:txBody>
          <a:bodyPr/>
          <a:lstStyle/>
          <a:p>
            <a:r>
              <a:rPr lang="en-GB" dirty="0"/>
              <a:t>To be able to understand vertical and horizontal integration in mergers and takeovers, you need to first understand the three sectors in business (geography has four but we ignore that):</a:t>
            </a:r>
          </a:p>
          <a:p>
            <a:endParaRPr lang="en-GB" dirty="0"/>
          </a:p>
        </p:txBody>
      </p:sp>
      <p:pic>
        <p:nvPicPr>
          <p:cNvPr id="6" name="Picture 5"/>
          <p:cNvPicPr>
            <a:picLocks noChangeAspect="1"/>
          </p:cNvPicPr>
          <p:nvPr/>
        </p:nvPicPr>
        <p:blipFill>
          <a:blip r:embed="rId2"/>
          <a:stretch>
            <a:fillRect/>
          </a:stretch>
        </p:blipFill>
        <p:spPr>
          <a:xfrm>
            <a:off x="1414648" y="3082305"/>
            <a:ext cx="2010532" cy="1391436"/>
          </a:xfrm>
          <a:prstGeom prst="rect">
            <a:avLst/>
          </a:prstGeom>
        </p:spPr>
      </p:pic>
      <p:pic>
        <p:nvPicPr>
          <p:cNvPr id="7" name="Picture 6"/>
          <p:cNvPicPr>
            <a:picLocks noChangeAspect="1"/>
          </p:cNvPicPr>
          <p:nvPr/>
        </p:nvPicPr>
        <p:blipFill>
          <a:blip r:embed="rId3"/>
          <a:stretch>
            <a:fillRect/>
          </a:stretch>
        </p:blipFill>
        <p:spPr>
          <a:xfrm>
            <a:off x="5098192" y="3112834"/>
            <a:ext cx="2002682" cy="1422637"/>
          </a:xfrm>
          <a:prstGeom prst="rect">
            <a:avLst/>
          </a:prstGeom>
        </p:spPr>
      </p:pic>
      <p:pic>
        <p:nvPicPr>
          <p:cNvPr id="8" name="Picture 7"/>
          <p:cNvPicPr>
            <a:picLocks noChangeAspect="1"/>
          </p:cNvPicPr>
          <p:nvPr/>
        </p:nvPicPr>
        <p:blipFill>
          <a:blip r:embed="rId4"/>
          <a:stretch>
            <a:fillRect/>
          </a:stretch>
        </p:blipFill>
        <p:spPr>
          <a:xfrm>
            <a:off x="8868518" y="3081633"/>
            <a:ext cx="2002682" cy="1392108"/>
          </a:xfrm>
          <a:prstGeom prst="rect">
            <a:avLst/>
          </a:prstGeom>
        </p:spPr>
      </p:pic>
      <p:sp>
        <p:nvSpPr>
          <p:cNvPr id="9" name="TextBox 8"/>
          <p:cNvSpPr txBox="1"/>
          <p:nvPr/>
        </p:nvSpPr>
        <p:spPr>
          <a:xfrm>
            <a:off x="493486" y="4473741"/>
            <a:ext cx="3270813"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Arial Black" panose="020B0A04020102020204" pitchFamily="34" charset="0"/>
              </a:rPr>
              <a:t>Primary Sector</a:t>
            </a:r>
          </a:p>
          <a:p>
            <a:r>
              <a:rPr lang="en-GB" dirty="0">
                <a:latin typeface="Arial Black" panose="020B0A04020102020204" pitchFamily="34" charset="0"/>
              </a:rPr>
              <a:t>businesses that are involved in digging, fishing, mining to remove products from the planet at source E.g. a Farm or quarry</a:t>
            </a:r>
          </a:p>
        </p:txBody>
      </p:sp>
      <p:sp>
        <p:nvSpPr>
          <p:cNvPr id="10" name="TextBox 9"/>
          <p:cNvSpPr txBox="1"/>
          <p:nvPr/>
        </p:nvSpPr>
        <p:spPr>
          <a:xfrm rot="10800000" flipV="1">
            <a:off x="4172098" y="4541310"/>
            <a:ext cx="351237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Arial Black" panose="020B0A04020102020204" pitchFamily="34" charset="0"/>
              </a:rPr>
              <a:t>Secondary sector business that are involved in manufacturing raw materials into other products e.g. Clothes factory, cheese maker</a:t>
            </a:r>
          </a:p>
        </p:txBody>
      </p:sp>
      <p:sp>
        <p:nvSpPr>
          <p:cNvPr id="11" name="TextBox 10"/>
          <p:cNvSpPr txBox="1"/>
          <p:nvPr/>
        </p:nvSpPr>
        <p:spPr>
          <a:xfrm>
            <a:off x="8519953" y="4535471"/>
            <a:ext cx="2804886" cy="20313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dirty="0">
                <a:latin typeface="Arial Black" panose="020B0A04020102020204" pitchFamily="34" charset="0"/>
              </a:rPr>
              <a:t>Tertiary sector are businesses that sell goods to the customers e.g. Shops, Banks, insurance companies</a:t>
            </a:r>
          </a:p>
        </p:txBody>
      </p:sp>
    </p:spTree>
    <p:extLst>
      <p:ext uri="{BB962C8B-B14F-4D97-AF65-F5344CB8AC3E}">
        <p14:creationId xmlns:p14="http://schemas.microsoft.com/office/powerpoint/2010/main" val="1249318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Horizontal integration </a:t>
            </a:r>
          </a:p>
        </p:txBody>
      </p:sp>
      <p:sp>
        <p:nvSpPr>
          <p:cNvPr id="4" name="Content Placeholder 3"/>
          <p:cNvSpPr>
            <a:spLocks noGrp="1"/>
          </p:cNvSpPr>
          <p:nvPr>
            <p:ph idx="1"/>
          </p:nvPr>
        </p:nvSpPr>
        <p:spPr>
          <a:xfrm>
            <a:off x="838200" y="1825625"/>
            <a:ext cx="10515600" cy="1280432"/>
          </a:xfrm>
        </p:spPr>
        <p:txBody>
          <a:bodyPr/>
          <a:lstStyle/>
          <a:p>
            <a:pPr marL="0" indent="0">
              <a:buNone/>
            </a:pPr>
            <a:r>
              <a:rPr lang="en-GB" dirty="0"/>
              <a:t>Businesses operating in the same sector (e.g. tertiary) merge or takeover another business in the same sector</a:t>
            </a:r>
          </a:p>
        </p:txBody>
      </p:sp>
      <p:pic>
        <p:nvPicPr>
          <p:cNvPr id="5" name="Picture 4"/>
          <p:cNvPicPr>
            <a:picLocks noChangeAspect="1"/>
          </p:cNvPicPr>
          <p:nvPr/>
        </p:nvPicPr>
        <p:blipFill>
          <a:blip r:embed="rId2"/>
          <a:stretch>
            <a:fillRect/>
          </a:stretch>
        </p:blipFill>
        <p:spPr>
          <a:xfrm>
            <a:off x="6479722" y="3200967"/>
            <a:ext cx="4650912" cy="3099026"/>
          </a:xfrm>
          <a:prstGeom prst="rect">
            <a:avLst/>
          </a:prstGeom>
        </p:spPr>
      </p:pic>
      <p:pic>
        <p:nvPicPr>
          <p:cNvPr id="7" name="Picture 6"/>
          <p:cNvPicPr>
            <a:picLocks noChangeAspect="1"/>
          </p:cNvPicPr>
          <p:nvPr/>
        </p:nvPicPr>
        <p:blipFill>
          <a:blip r:embed="rId3"/>
          <a:stretch>
            <a:fillRect/>
          </a:stretch>
        </p:blipFill>
        <p:spPr>
          <a:xfrm>
            <a:off x="838199" y="3172731"/>
            <a:ext cx="4733247" cy="3155498"/>
          </a:xfrm>
          <a:prstGeom prst="rect">
            <a:avLst/>
          </a:prstGeom>
        </p:spPr>
      </p:pic>
      <p:pic>
        <p:nvPicPr>
          <p:cNvPr id="8" name="Picture 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998203">
            <a:off x="4778351" y="3517218"/>
            <a:ext cx="1983082" cy="2842491"/>
          </a:xfrm>
          <a:prstGeom prst="rect">
            <a:avLst/>
          </a:prstGeom>
        </p:spPr>
      </p:pic>
    </p:spTree>
    <p:extLst>
      <p:ext uri="{BB962C8B-B14F-4D97-AF65-F5344CB8AC3E}">
        <p14:creationId xmlns:p14="http://schemas.microsoft.com/office/powerpoint/2010/main" val="3137232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GB" dirty="0"/>
              <a:t>Horizontal integration example</a:t>
            </a:r>
          </a:p>
        </p:txBody>
      </p:sp>
      <p:sp>
        <p:nvSpPr>
          <p:cNvPr id="4" name="Content Placeholder 3"/>
          <p:cNvSpPr>
            <a:spLocks noGrp="1"/>
          </p:cNvSpPr>
          <p:nvPr>
            <p:ph sz="half" idx="1"/>
          </p:nvPr>
        </p:nvSpPr>
        <p:spPr>
          <a:xfrm>
            <a:off x="838200" y="1825625"/>
            <a:ext cx="10515600" cy="1447662"/>
          </a:xfrm>
        </p:spPr>
        <p:txBody>
          <a:bodyPr/>
          <a:lstStyle/>
          <a:p>
            <a:pPr marL="0" indent="0">
              <a:buNone/>
            </a:pPr>
            <a:r>
              <a:rPr lang="en-GB" dirty="0"/>
              <a:t>Just Eat and </a:t>
            </a:r>
            <a:r>
              <a:rPr lang="en-GB" dirty="0" err="1"/>
              <a:t>Hungryhouse</a:t>
            </a:r>
            <a:r>
              <a:rPr lang="en-GB" dirty="0"/>
              <a:t> allow customers to order food from local takeaways but orders are delivered by staff from the individual restaurants – CMA are currently investigating this merger</a:t>
            </a:r>
          </a:p>
        </p:txBody>
      </p:sp>
      <p:pic>
        <p:nvPicPr>
          <p:cNvPr id="8" name="Content Placeholder 7"/>
          <p:cNvPicPr>
            <a:picLocks noGrp="1" noChangeAspect="1"/>
          </p:cNvPicPr>
          <p:nvPr>
            <p:ph sz="half" idx="2"/>
          </p:nvPr>
        </p:nvPicPr>
        <p:blipFill>
          <a:blip r:embed="rId3"/>
          <a:stretch>
            <a:fillRect/>
          </a:stretch>
        </p:blipFill>
        <p:spPr>
          <a:xfrm>
            <a:off x="6188766" y="3161989"/>
            <a:ext cx="5181600" cy="3454400"/>
          </a:xfrm>
          <a:prstGeom prst="rect">
            <a:avLst/>
          </a:prstGeom>
        </p:spPr>
      </p:pic>
      <p:pic>
        <p:nvPicPr>
          <p:cNvPr id="7" name="Picture 6"/>
          <p:cNvPicPr>
            <a:picLocks noChangeAspect="1"/>
          </p:cNvPicPr>
          <p:nvPr/>
        </p:nvPicPr>
        <p:blipFill>
          <a:blip r:embed="rId4"/>
          <a:stretch>
            <a:fillRect/>
          </a:stretch>
        </p:blipFill>
        <p:spPr>
          <a:xfrm>
            <a:off x="1007166" y="4013476"/>
            <a:ext cx="4412974" cy="2298424"/>
          </a:xfrm>
          <a:prstGeom prst="rect">
            <a:avLst/>
          </a:prstGeom>
        </p:spPr>
      </p:pic>
      <p:pic>
        <p:nvPicPr>
          <p:cNvPr id="6" name="Picture 5"/>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4639302">
            <a:off x="5197225" y="3020039"/>
            <a:ext cx="1983082" cy="2842491"/>
          </a:xfrm>
          <a:prstGeom prst="rect">
            <a:avLst/>
          </a:prstGeom>
        </p:spPr>
      </p:pic>
    </p:spTree>
    <p:extLst>
      <p:ext uri="{BB962C8B-B14F-4D97-AF65-F5344CB8AC3E}">
        <p14:creationId xmlns:p14="http://schemas.microsoft.com/office/powerpoint/2010/main" val="1149968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Vertical integration</a:t>
            </a:r>
          </a:p>
        </p:txBody>
      </p:sp>
      <p:pic>
        <p:nvPicPr>
          <p:cNvPr id="6" name="Content Placeholder 5"/>
          <p:cNvPicPr>
            <a:picLocks noGrp="1" noChangeAspect="1"/>
          </p:cNvPicPr>
          <p:nvPr>
            <p:ph sz="half" idx="1"/>
          </p:nvPr>
        </p:nvPicPr>
        <p:blipFill>
          <a:blip r:embed="rId2"/>
          <a:stretch>
            <a:fillRect/>
          </a:stretch>
        </p:blipFill>
        <p:spPr>
          <a:xfrm>
            <a:off x="555303" y="3179720"/>
            <a:ext cx="5181600" cy="2536825"/>
          </a:xfrm>
          <a:prstGeom prst="rect">
            <a:avLst/>
          </a:prstGeom>
        </p:spPr>
      </p:pic>
      <p:pic>
        <p:nvPicPr>
          <p:cNvPr id="1026" name="Picture 2" descr="Image result for amaz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587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61707">
            <a:off x="5382755" y="3192109"/>
            <a:ext cx="1983082" cy="2842491"/>
          </a:xfrm>
          <a:prstGeom prst="rect">
            <a:avLst/>
          </a:prstGeom>
        </p:spPr>
      </p:pic>
      <p:sp>
        <p:nvSpPr>
          <p:cNvPr id="8" name="TextBox 7"/>
          <p:cNvSpPr txBox="1"/>
          <p:nvPr/>
        </p:nvSpPr>
        <p:spPr>
          <a:xfrm>
            <a:off x="838200" y="1825625"/>
            <a:ext cx="10515600" cy="646331"/>
          </a:xfrm>
          <a:prstGeom prst="rect">
            <a:avLst/>
          </a:prstGeom>
          <a:noFill/>
        </p:spPr>
        <p:txBody>
          <a:bodyPr wrap="square" rtlCol="0">
            <a:spAutoFit/>
          </a:bodyPr>
          <a:lstStyle/>
          <a:p>
            <a:r>
              <a:rPr lang="en-GB" dirty="0">
                <a:latin typeface="Arial Black" panose="020B0A04020102020204" pitchFamily="34" charset="0"/>
              </a:rPr>
              <a:t>Vertical integration is when one business in one sector takes over or mergers with a business in another sector or part of the supply chain</a:t>
            </a:r>
          </a:p>
        </p:txBody>
      </p:sp>
    </p:spTree>
    <p:extLst>
      <p:ext uri="{BB962C8B-B14F-4D97-AF65-F5344CB8AC3E}">
        <p14:creationId xmlns:p14="http://schemas.microsoft.com/office/powerpoint/2010/main" val="752738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Vertical Integration</a:t>
            </a:r>
          </a:p>
        </p:txBody>
      </p:sp>
      <p:sp>
        <p:nvSpPr>
          <p:cNvPr id="3" name="Content Placeholder 2"/>
          <p:cNvSpPr>
            <a:spLocks noGrp="1"/>
          </p:cNvSpPr>
          <p:nvPr>
            <p:ph sz="half" idx="1"/>
          </p:nvPr>
        </p:nvSpPr>
        <p:spPr>
          <a:xfrm>
            <a:off x="838200" y="1825625"/>
            <a:ext cx="10515600" cy="4351338"/>
          </a:xfrm>
        </p:spPr>
        <p:txBody>
          <a:bodyPr/>
          <a:lstStyle/>
          <a:p>
            <a:r>
              <a:rPr lang="en-GB" dirty="0"/>
              <a:t>Vertical integration can also be a different part of the supply chain e.g. British broadcaster Sky has agreed an £11.2bn takeover by Rupert Murdoch’s US media group 21st Century Fox </a:t>
            </a:r>
          </a:p>
        </p:txBody>
      </p:sp>
      <p:pic>
        <p:nvPicPr>
          <p:cNvPr id="5" name="Content Placeholder 4"/>
          <p:cNvPicPr>
            <a:picLocks noGrp="1" noChangeAspect="1"/>
          </p:cNvPicPr>
          <p:nvPr>
            <p:ph sz="half" idx="2"/>
          </p:nvPr>
        </p:nvPicPr>
        <p:blipFill>
          <a:blip r:embed="rId2"/>
          <a:stretch>
            <a:fillRect/>
          </a:stretch>
        </p:blipFill>
        <p:spPr>
          <a:xfrm>
            <a:off x="6172200" y="3592368"/>
            <a:ext cx="5181600" cy="2911694"/>
          </a:xfrm>
          <a:prstGeom prst="rect">
            <a:avLst/>
          </a:prstGeom>
        </p:spPr>
      </p:pic>
      <p:pic>
        <p:nvPicPr>
          <p:cNvPr id="7" name="Picture 6"/>
          <p:cNvPicPr>
            <a:picLocks noChangeAspect="1"/>
          </p:cNvPicPr>
          <p:nvPr/>
        </p:nvPicPr>
        <p:blipFill>
          <a:blip r:embed="rId3"/>
          <a:stretch>
            <a:fillRect/>
          </a:stretch>
        </p:blipFill>
        <p:spPr>
          <a:xfrm>
            <a:off x="615781" y="3592368"/>
            <a:ext cx="5168686" cy="2911694"/>
          </a:xfrm>
          <a:prstGeom prst="rect">
            <a:avLst/>
          </a:prstGeom>
        </p:spPr>
      </p:pic>
      <p:pic>
        <p:nvPicPr>
          <p:cNvPr id="8" name="Picture 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561707">
            <a:off x="5015346" y="3734730"/>
            <a:ext cx="1983082" cy="2842491"/>
          </a:xfrm>
          <a:prstGeom prst="rect">
            <a:avLst/>
          </a:prstGeom>
        </p:spPr>
      </p:pic>
    </p:spTree>
    <p:extLst>
      <p:ext uri="{BB962C8B-B14F-4D97-AF65-F5344CB8AC3E}">
        <p14:creationId xmlns:p14="http://schemas.microsoft.com/office/powerpoint/2010/main" val="364622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Starter</a:t>
            </a:r>
          </a:p>
        </p:txBody>
      </p:sp>
      <p:sp>
        <p:nvSpPr>
          <p:cNvPr id="3" name="Content Placeholder 2"/>
          <p:cNvSpPr>
            <a:spLocks noGrp="1"/>
          </p:cNvSpPr>
          <p:nvPr>
            <p:ph idx="1"/>
          </p:nvPr>
        </p:nvSpPr>
        <p:spPr/>
        <p:style>
          <a:lnRef idx="1">
            <a:schemeClr val="accent2"/>
          </a:lnRef>
          <a:fillRef idx="2">
            <a:schemeClr val="accent2"/>
          </a:fillRef>
          <a:effectRef idx="1">
            <a:schemeClr val="accent2"/>
          </a:effectRef>
          <a:fontRef idx="minor">
            <a:schemeClr val="dk1"/>
          </a:fontRef>
        </p:style>
        <p:txBody>
          <a:bodyPr/>
          <a:lstStyle/>
          <a:p>
            <a:r>
              <a:rPr lang="en-GB" dirty="0"/>
              <a:t>What links Jimmy Choo with Michael Kors?</a:t>
            </a:r>
          </a:p>
        </p:txBody>
      </p:sp>
      <p:pic>
        <p:nvPicPr>
          <p:cNvPr id="7" name="Picture 6"/>
          <p:cNvPicPr>
            <a:picLocks noChangeAspect="1"/>
          </p:cNvPicPr>
          <p:nvPr/>
        </p:nvPicPr>
        <p:blipFill>
          <a:blip r:embed="rId3"/>
          <a:stretch>
            <a:fillRect/>
          </a:stretch>
        </p:blipFill>
        <p:spPr>
          <a:xfrm>
            <a:off x="4098285" y="2858195"/>
            <a:ext cx="3071190" cy="2286198"/>
          </a:xfrm>
          <a:prstGeom prst="rect">
            <a:avLst/>
          </a:prstGeom>
        </p:spPr>
      </p:pic>
      <p:pic>
        <p:nvPicPr>
          <p:cNvPr id="6" name="Picture 5"/>
          <p:cNvPicPr>
            <a:picLocks noChangeAspect="1"/>
          </p:cNvPicPr>
          <p:nvPr/>
        </p:nvPicPr>
        <p:blipFill>
          <a:blip r:embed="rId4"/>
          <a:stretch>
            <a:fillRect/>
          </a:stretch>
        </p:blipFill>
        <p:spPr>
          <a:xfrm>
            <a:off x="6910911" y="2858195"/>
            <a:ext cx="2286198" cy="2286198"/>
          </a:xfrm>
          <a:prstGeom prst="rect">
            <a:avLst/>
          </a:prstGeom>
        </p:spPr>
      </p:pic>
      <p:pic>
        <p:nvPicPr>
          <p:cNvPr id="5" name="Picture 4"/>
          <p:cNvPicPr>
            <a:picLocks noChangeAspect="1"/>
          </p:cNvPicPr>
          <p:nvPr/>
        </p:nvPicPr>
        <p:blipFill>
          <a:blip r:embed="rId5"/>
          <a:stretch>
            <a:fillRect/>
          </a:stretch>
        </p:blipFill>
        <p:spPr>
          <a:xfrm>
            <a:off x="2249458" y="2858195"/>
            <a:ext cx="2286198" cy="2286198"/>
          </a:xfrm>
          <a:prstGeom prst="rect">
            <a:avLst/>
          </a:prstGeom>
        </p:spPr>
      </p:pic>
    </p:spTree>
    <p:extLst>
      <p:ext uri="{BB962C8B-B14F-4D97-AF65-F5344CB8AC3E}">
        <p14:creationId xmlns:p14="http://schemas.microsoft.com/office/powerpoint/2010/main" val="213355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d) Financial risks and rewards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348417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09209"/>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Financial risks of mergers and takeovers</a:t>
            </a:r>
          </a:p>
        </p:txBody>
      </p:sp>
      <p:sp>
        <p:nvSpPr>
          <p:cNvPr id="5" name="Content Placeholder 4"/>
          <p:cNvSpPr>
            <a:spLocks noGrp="1"/>
          </p:cNvSpPr>
          <p:nvPr>
            <p:ph idx="1"/>
          </p:nvPr>
        </p:nvSpPr>
        <p:spPr>
          <a:xfrm>
            <a:off x="742122" y="1600202"/>
            <a:ext cx="10611678" cy="2260847"/>
          </a:xfrm>
        </p:spPr>
        <p:txBody>
          <a:bodyPr>
            <a:normAutofit lnSpcReduction="10000"/>
          </a:bodyPr>
          <a:lstStyle/>
          <a:p>
            <a:r>
              <a:rPr lang="en-GB" dirty="0"/>
              <a:t>Original purchase cost</a:t>
            </a:r>
          </a:p>
          <a:p>
            <a:r>
              <a:rPr lang="en-GB" dirty="0"/>
              <a:t>Cost of change into a new business</a:t>
            </a:r>
          </a:p>
          <a:p>
            <a:r>
              <a:rPr lang="en-GB" dirty="0"/>
              <a:t>Redundancies of duplicate staff e.g. two marketing managers, two finance managers etc.</a:t>
            </a:r>
          </a:p>
          <a:p>
            <a:r>
              <a:rPr lang="en-GB" dirty="0"/>
              <a:t>Cost if it all goes wrong:</a:t>
            </a:r>
          </a:p>
          <a:p>
            <a:endParaRPr lang="en-GB" dirty="0"/>
          </a:p>
        </p:txBody>
      </p:sp>
      <p:sp>
        <p:nvSpPr>
          <p:cNvPr id="6" name="TextBox 5"/>
          <p:cNvSpPr txBox="1"/>
          <p:nvPr/>
        </p:nvSpPr>
        <p:spPr>
          <a:xfrm>
            <a:off x="2063553" y="5607918"/>
            <a:ext cx="8369535" cy="369332"/>
          </a:xfrm>
          <a:prstGeom prst="rect">
            <a:avLst/>
          </a:prstGeom>
          <a:noFill/>
        </p:spPr>
        <p:txBody>
          <a:bodyPr wrap="none" rtlCol="0">
            <a:spAutoFit/>
          </a:bodyPr>
          <a:lstStyle/>
          <a:p>
            <a:r>
              <a:rPr lang="en-GB" dirty="0">
                <a:solidFill>
                  <a:prstClr val="black"/>
                </a:solidFill>
                <a:latin typeface="Calibri"/>
              </a:rPr>
              <a:t>In 2005 ITV bought Friends Reunited website for a total of £175 million, see article </a:t>
            </a:r>
            <a:r>
              <a:rPr lang="en-GB" dirty="0">
                <a:solidFill>
                  <a:prstClr val="black"/>
                </a:solidFill>
                <a:latin typeface="Calibri"/>
                <a:hlinkClick r:id="rId2"/>
              </a:rPr>
              <a:t>here</a:t>
            </a:r>
            <a:endParaRPr lang="en-GB" dirty="0">
              <a:solidFill>
                <a:prstClr val="black"/>
              </a:solidFill>
              <a:latin typeface="Calibri"/>
            </a:endParaRPr>
          </a:p>
        </p:txBody>
      </p:sp>
      <p:sp>
        <p:nvSpPr>
          <p:cNvPr id="7" name="TextBox 6"/>
          <p:cNvSpPr txBox="1"/>
          <p:nvPr/>
        </p:nvSpPr>
        <p:spPr>
          <a:xfrm>
            <a:off x="2082296" y="6092296"/>
            <a:ext cx="8272842" cy="369332"/>
          </a:xfrm>
          <a:prstGeom prst="rect">
            <a:avLst/>
          </a:prstGeom>
          <a:noFill/>
        </p:spPr>
        <p:txBody>
          <a:bodyPr wrap="none" rtlCol="0">
            <a:spAutoFit/>
          </a:bodyPr>
          <a:lstStyle/>
          <a:p>
            <a:r>
              <a:rPr lang="en-GB" dirty="0">
                <a:solidFill>
                  <a:prstClr val="black"/>
                </a:solidFill>
                <a:latin typeface="Calibri"/>
              </a:rPr>
              <a:t>In 2006 ITV sold Friends reunited for £25 million a loss of £150 million, see article </a:t>
            </a:r>
            <a:r>
              <a:rPr lang="en-GB" dirty="0">
                <a:solidFill>
                  <a:prstClr val="black"/>
                </a:solidFill>
                <a:latin typeface="Calibri"/>
                <a:hlinkClick r:id="rId3"/>
              </a:rPr>
              <a:t>here</a:t>
            </a:r>
            <a:endParaRPr lang="en-GB" dirty="0">
              <a:solidFill>
                <a:prstClr val="black"/>
              </a:solidFill>
              <a:latin typeface="Calibri"/>
            </a:endParaRPr>
          </a:p>
        </p:txBody>
      </p:sp>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96283"/>
            <a:ext cx="1025387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7234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3817"/>
            <a:ext cx="10515600" cy="13255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GB" dirty="0"/>
              <a:t>Financial rewards of mergers and takeovers</a:t>
            </a:r>
          </a:p>
        </p:txBody>
      </p:sp>
      <p:sp>
        <p:nvSpPr>
          <p:cNvPr id="3" name="Content Placeholder 2"/>
          <p:cNvSpPr>
            <a:spLocks noGrp="1"/>
          </p:cNvSpPr>
          <p:nvPr>
            <p:ph idx="1"/>
          </p:nvPr>
        </p:nvSpPr>
        <p:spPr>
          <a:xfrm>
            <a:off x="838200" y="1600201"/>
            <a:ext cx="10515600" cy="1324744"/>
          </a:xfrm>
        </p:spPr>
        <p:style>
          <a:lnRef idx="2">
            <a:schemeClr val="accent2"/>
          </a:lnRef>
          <a:fillRef idx="1">
            <a:schemeClr val="lt1"/>
          </a:fillRef>
          <a:effectRef idx="0">
            <a:schemeClr val="accent2"/>
          </a:effectRef>
          <a:fontRef idx="minor">
            <a:schemeClr val="dk1"/>
          </a:fontRef>
        </p:style>
        <p:txBody>
          <a:bodyPr/>
          <a:lstStyle/>
          <a:p>
            <a:r>
              <a:rPr lang="en-GB" dirty="0"/>
              <a:t>Increased revenue (see example below)</a:t>
            </a:r>
          </a:p>
          <a:p>
            <a:r>
              <a:rPr lang="en-GB" dirty="0"/>
              <a:t>Economies of scale</a:t>
            </a:r>
          </a:p>
        </p:txBody>
      </p:sp>
      <p:sp>
        <p:nvSpPr>
          <p:cNvPr id="5" name="TextBox 4"/>
          <p:cNvSpPr txBox="1"/>
          <p:nvPr/>
        </p:nvSpPr>
        <p:spPr>
          <a:xfrm>
            <a:off x="1495425" y="5065958"/>
            <a:ext cx="9201150" cy="369332"/>
          </a:xfrm>
          <a:prstGeom prst="rect">
            <a:avLst/>
          </a:prstGeom>
          <a:noFill/>
        </p:spPr>
        <p:txBody>
          <a:bodyPr wrap="square" rtlCol="0">
            <a:spAutoFit/>
          </a:bodyPr>
          <a:lstStyle/>
          <a:p>
            <a:r>
              <a:rPr lang="en-GB" dirty="0">
                <a:solidFill>
                  <a:prstClr val="black"/>
                </a:solidFill>
                <a:latin typeface="Arial Black" panose="020B0A04020102020204" pitchFamily="34" charset="0"/>
              </a:rPr>
              <a:t>2006 Disney bought Pixar for US$7.4 billion, see article </a:t>
            </a:r>
            <a:r>
              <a:rPr lang="en-GB" dirty="0">
                <a:solidFill>
                  <a:prstClr val="black"/>
                </a:solidFill>
                <a:latin typeface="Arial Black" panose="020B0A04020102020204" pitchFamily="34" charset="0"/>
                <a:hlinkClick r:id="rId2"/>
              </a:rPr>
              <a:t>here</a:t>
            </a:r>
            <a:endParaRPr lang="en-GB" dirty="0">
              <a:solidFill>
                <a:prstClr val="black"/>
              </a:solidFill>
              <a:latin typeface="Arial Black" panose="020B0A04020102020204" pitchFamily="34" charset="0"/>
            </a:endParaRPr>
          </a:p>
        </p:txBody>
      </p:sp>
      <p:sp>
        <p:nvSpPr>
          <p:cNvPr id="6" name="TextBox 5"/>
          <p:cNvSpPr txBox="1"/>
          <p:nvPr/>
        </p:nvSpPr>
        <p:spPr>
          <a:xfrm>
            <a:off x="1495425" y="5701788"/>
            <a:ext cx="8304068" cy="369332"/>
          </a:xfrm>
          <a:prstGeom prst="rect">
            <a:avLst/>
          </a:prstGeom>
          <a:noFill/>
        </p:spPr>
        <p:txBody>
          <a:bodyPr wrap="none" rtlCol="0">
            <a:spAutoFit/>
          </a:bodyPr>
          <a:lstStyle/>
          <a:p>
            <a:r>
              <a:rPr lang="en-GB" dirty="0">
                <a:solidFill>
                  <a:prstClr val="black"/>
                </a:solidFill>
                <a:latin typeface="Arial Black" panose="020B0A04020102020204" pitchFamily="34" charset="0"/>
              </a:rPr>
              <a:t>Disney-Pixar revenue for 2014 was: US$ 48.813 billion, see </a:t>
            </a:r>
            <a:r>
              <a:rPr lang="en-GB" dirty="0">
                <a:solidFill>
                  <a:prstClr val="black"/>
                </a:solidFill>
                <a:latin typeface="Arial Black" panose="020B0A04020102020204" pitchFamily="34" charset="0"/>
                <a:hlinkClick r:id="rId3"/>
              </a:rPr>
              <a:t>here </a:t>
            </a:r>
            <a:endParaRPr lang="en-GB" dirty="0">
              <a:solidFill>
                <a:prstClr val="black"/>
              </a:solidFill>
              <a:latin typeface="Arial Black" panose="020B0A04020102020204" pitchFamily="34" charset="0"/>
            </a:endParaRPr>
          </a:p>
        </p:txBody>
      </p:sp>
      <p:pic>
        <p:nvPicPr>
          <p:cNvPr id="922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122" y="3284985"/>
            <a:ext cx="10611678"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77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6F5C-7827-4AED-BDDB-7D2C9DDE0BE7}"/>
              </a:ext>
            </a:extLst>
          </p:cNvPr>
          <p:cNvSpPr>
            <a:spLocks noGrp="1"/>
          </p:cNvSpPr>
          <p:nvPr>
            <p:ph type="title"/>
          </p:nvPr>
        </p:nvSpPr>
        <p:spPr>
          <a:ln>
            <a:solidFill>
              <a:schemeClr val="tx1"/>
            </a:solidFill>
          </a:ln>
        </p:spPr>
        <p:txBody>
          <a:bodyPr/>
          <a:lstStyle/>
          <a:p>
            <a:r>
              <a:rPr lang="en-GB" dirty="0"/>
              <a:t>Reducing risks</a:t>
            </a:r>
          </a:p>
        </p:txBody>
      </p:sp>
      <p:sp>
        <p:nvSpPr>
          <p:cNvPr id="3" name="Content Placeholder 2">
            <a:extLst>
              <a:ext uri="{FF2B5EF4-FFF2-40B4-BE49-F238E27FC236}">
                <a16:creationId xmlns:a16="http://schemas.microsoft.com/office/drawing/2014/main" id="{F39140AD-4AE1-4BC4-8B84-5EAEC7602403}"/>
              </a:ext>
            </a:extLst>
          </p:cNvPr>
          <p:cNvSpPr>
            <a:spLocks noGrp="1"/>
          </p:cNvSpPr>
          <p:nvPr>
            <p:ph idx="1"/>
          </p:nvPr>
        </p:nvSpPr>
        <p:spPr/>
        <p:txBody>
          <a:bodyPr>
            <a:normAutofit fontScale="62500" lnSpcReduction="20000"/>
          </a:bodyPr>
          <a:lstStyle/>
          <a:p>
            <a:pPr marL="0" indent="0">
              <a:buNone/>
            </a:pPr>
            <a:r>
              <a:rPr lang="en-GB" sz="4200" b="0" i="1" u="sng" dirty="0">
                <a:effectLst/>
              </a:rPr>
              <a:t>Questions:</a:t>
            </a:r>
            <a:br>
              <a:rPr lang="en-GB" sz="4200" dirty="0"/>
            </a:br>
            <a:br>
              <a:rPr lang="en-GB" sz="4200" dirty="0"/>
            </a:br>
            <a:r>
              <a:rPr lang="en-GB" sz="4200" b="0" i="0" dirty="0">
                <a:effectLst/>
              </a:rPr>
              <a:t>&gt; Consider the following acquisition in the video. Why would Disney pay $4 billion to buy Marvel?</a:t>
            </a:r>
            <a:br>
              <a:rPr lang="en-GB" sz="4200" dirty="0"/>
            </a:br>
            <a:br>
              <a:rPr lang="en-GB" sz="4200" dirty="0"/>
            </a:br>
            <a:r>
              <a:rPr lang="en-GB" sz="4200" b="0" i="0" dirty="0">
                <a:effectLst/>
              </a:rPr>
              <a:t>&gt; What risks were attached to the purchase?</a:t>
            </a:r>
            <a:br>
              <a:rPr lang="en-GB" sz="4200" dirty="0"/>
            </a:br>
            <a:br>
              <a:rPr lang="en-GB" sz="4200" dirty="0"/>
            </a:br>
            <a:r>
              <a:rPr lang="en-GB" sz="4200" b="0" i="0" dirty="0">
                <a:effectLst/>
              </a:rPr>
              <a:t>&gt; How did they seek to eliminate those risks? </a:t>
            </a:r>
            <a:br>
              <a:rPr lang="en-GB" sz="4200" dirty="0"/>
            </a:br>
            <a:br>
              <a:rPr lang="en-GB" sz="4200" dirty="0"/>
            </a:br>
            <a:r>
              <a:rPr lang="en-GB" sz="4200" b="0" i="0" dirty="0">
                <a:effectLst/>
              </a:rPr>
              <a:t>Consider the 2 financial risks below:</a:t>
            </a:r>
            <a:br>
              <a:rPr lang="en-GB" sz="4200" dirty="0"/>
            </a:br>
            <a:r>
              <a:rPr lang="en-GB" sz="4200" b="0" i="0" dirty="0">
                <a:effectLst/>
              </a:rPr>
              <a:t>&gt; Purchase cost</a:t>
            </a:r>
            <a:br>
              <a:rPr lang="en-GB" sz="4200" dirty="0"/>
            </a:br>
            <a:r>
              <a:rPr lang="en-GB" sz="4200" b="0" i="0" dirty="0">
                <a:effectLst/>
              </a:rPr>
              <a:t>&gt; Costs of adjustments (redundancies)</a:t>
            </a:r>
            <a:endParaRPr lang="en-GB" sz="4200" dirty="0"/>
          </a:p>
          <a:p>
            <a:endParaRPr lang="en-GB" dirty="0"/>
          </a:p>
          <a:p>
            <a:r>
              <a:rPr lang="en-GB" dirty="0">
                <a:hlinkClick r:id="rId2"/>
              </a:rPr>
              <a:t>https://youtu.be/jOcs9il6oWQ</a:t>
            </a:r>
            <a:endParaRPr lang="en-GB" dirty="0"/>
          </a:p>
          <a:p>
            <a:endParaRPr lang="en-GB" dirty="0"/>
          </a:p>
        </p:txBody>
      </p:sp>
    </p:spTree>
    <p:extLst>
      <p:ext uri="{BB962C8B-B14F-4D97-AF65-F5344CB8AC3E}">
        <p14:creationId xmlns:p14="http://schemas.microsoft.com/office/powerpoint/2010/main" val="133549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a:bodyPr>
          <a:lstStyle/>
          <a:p>
            <a:r>
              <a:rPr lang="en-GB" sz="5400" b="1" dirty="0">
                <a:solidFill>
                  <a:srgbClr val="0070C0"/>
                </a:solidFill>
              </a:rPr>
              <a:t>e) Problems of rapid growth</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268997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539" y="126586"/>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Problems of rapid growth – short-term</a:t>
            </a:r>
          </a:p>
        </p:txBody>
      </p:sp>
      <p:sp>
        <p:nvSpPr>
          <p:cNvPr id="5" name="Content Placeholder 4"/>
          <p:cNvSpPr>
            <a:spLocks noGrp="1"/>
          </p:cNvSpPr>
          <p:nvPr>
            <p:ph sz="half" idx="1"/>
          </p:nvPr>
        </p:nvSpPr>
        <p:spPr>
          <a:xfrm>
            <a:off x="1000539" y="1598682"/>
            <a:ext cx="5181600" cy="5032375"/>
          </a:xfrm>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r>
              <a:rPr lang="en-GB" dirty="0"/>
              <a:t>The businesses that have merged may outgrow their premises in the short-term. There may not be enough space for everyone to work efficiently.</a:t>
            </a:r>
          </a:p>
          <a:p>
            <a:r>
              <a:rPr lang="en-GB" dirty="0"/>
              <a:t>Morale may drop if staff cannot cope with the extra work so productivity can decrease.</a:t>
            </a:r>
          </a:p>
          <a:p>
            <a:r>
              <a:rPr lang="en-GB" dirty="0"/>
              <a:t>There may be a shortage of cash to meet expansion costs. </a:t>
            </a:r>
          </a:p>
          <a:p>
            <a:r>
              <a:rPr lang="en-GB" dirty="0"/>
              <a:t>Taking on more and more work to generate more income places additional pressure on the premises and staff.</a:t>
            </a:r>
          </a:p>
          <a:p>
            <a:r>
              <a:rPr lang="en-GB" dirty="0"/>
              <a:t>CMA investigating Vision Express and Tesco opticians</a:t>
            </a:r>
          </a:p>
        </p:txBody>
      </p:sp>
      <p:pic>
        <p:nvPicPr>
          <p:cNvPr id="7" name="Picture 6"/>
          <p:cNvPicPr>
            <a:picLocks noChangeAspect="1"/>
          </p:cNvPicPr>
          <p:nvPr/>
        </p:nvPicPr>
        <p:blipFill rotWithShape="1">
          <a:blip r:embed="rId2"/>
          <a:srcRect l="272" t="15942" r="-272" b="-15942"/>
          <a:stretch/>
        </p:blipFill>
        <p:spPr>
          <a:xfrm>
            <a:off x="6594015" y="1598682"/>
            <a:ext cx="4922124" cy="3691593"/>
          </a:xfrm>
          <a:prstGeom prst="rect">
            <a:avLst/>
          </a:prstGeom>
        </p:spPr>
      </p:pic>
      <p:pic>
        <p:nvPicPr>
          <p:cNvPr id="8" name="Picture 7"/>
          <p:cNvPicPr>
            <a:picLocks noChangeAspect="1"/>
          </p:cNvPicPr>
          <p:nvPr/>
        </p:nvPicPr>
        <p:blipFill>
          <a:blip r:embed="rId3"/>
          <a:stretch>
            <a:fillRect/>
          </a:stretch>
        </p:blipFill>
        <p:spPr>
          <a:xfrm>
            <a:off x="6594015" y="4001294"/>
            <a:ext cx="4922124" cy="2577962"/>
          </a:xfrm>
          <a:prstGeom prst="rect">
            <a:avLst/>
          </a:prstGeom>
        </p:spPr>
      </p:pic>
    </p:spTree>
    <p:extLst>
      <p:ext uri="{BB962C8B-B14F-4D97-AF65-F5344CB8AC3E}">
        <p14:creationId xmlns:p14="http://schemas.microsoft.com/office/powerpoint/2010/main" val="3028515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Problems of rapid growth – management pressure</a:t>
            </a:r>
          </a:p>
        </p:txBody>
      </p:sp>
      <p:sp>
        <p:nvSpPr>
          <p:cNvPr id="3" name="Content Placeholder 2"/>
          <p:cNvSpPr>
            <a:spLocks noGrp="1"/>
          </p:cNvSpPr>
          <p:nvPr>
            <p:ph sz="half" idx="1"/>
          </p:nvPr>
        </p:nvSpPr>
        <p:spPr>
          <a:xfrm>
            <a:off x="838200" y="1825624"/>
            <a:ext cx="5181600" cy="4760705"/>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GB" dirty="0"/>
              <a:t>Management may be under pressure, operating reactively rather than proactively.</a:t>
            </a:r>
          </a:p>
          <a:p>
            <a:r>
              <a:rPr lang="en-GB" dirty="0"/>
              <a:t>The quality of the products and services could drop, causing an increase in customer complaints. </a:t>
            </a:r>
          </a:p>
          <a:p>
            <a:r>
              <a:rPr lang="en-GB" dirty="0"/>
              <a:t>The business may even lose customers to their competitors.</a:t>
            </a:r>
          </a:p>
          <a:p>
            <a:r>
              <a:rPr lang="en-GB" dirty="0"/>
              <a:t>Staff turnover may increase due to heavy workloads. Vital knowledge could be lost as staff leave. Hiring and training new staff takes time and money.</a:t>
            </a:r>
          </a:p>
          <a:p>
            <a:endParaRPr lang="en-GB" dirty="0"/>
          </a:p>
        </p:txBody>
      </p:sp>
      <p:pic>
        <p:nvPicPr>
          <p:cNvPr id="5" name="Picture 4"/>
          <p:cNvPicPr>
            <a:picLocks noChangeAspect="1"/>
          </p:cNvPicPr>
          <p:nvPr/>
        </p:nvPicPr>
        <p:blipFill>
          <a:blip r:embed="rId2"/>
          <a:stretch>
            <a:fillRect/>
          </a:stretch>
        </p:blipFill>
        <p:spPr>
          <a:xfrm>
            <a:off x="6596062" y="1200944"/>
            <a:ext cx="4333875" cy="2800350"/>
          </a:xfrm>
          <a:prstGeom prst="rect">
            <a:avLst/>
          </a:prstGeom>
        </p:spPr>
      </p:pic>
      <p:pic>
        <p:nvPicPr>
          <p:cNvPr id="6" name="Picture 5"/>
          <p:cNvPicPr>
            <a:picLocks noChangeAspect="1"/>
          </p:cNvPicPr>
          <p:nvPr/>
        </p:nvPicPr>
        <p:blipFill>
          <a:blip r:embed="rId3"/>
          <a:stretch>
            <a:fillRect/>
          </a:stretch>
        </p:blipFill>
        <p:spPr>
          <a:xfrm>
            <a:off x="6019800" y="3026991"/>
            <a:ext cx="6053919" cy="1810122"/>
          </a:xfrm>
          <a:prstGeom prst="rect">
            <a:avLst/>
          </a:prstGeom>
        </p:spPr>
      </p:pic>
      <p:pic>
        <p:nvPicPr>
          <p:cNvPr id="7" name="Picture 6"/>
          <p:cNvPicPr>
            <a:picLocks noChangeAspect="1"/>
          </p:cNvPicPr>
          <p:nvPr/>
        </p:nvPicPr>
        <p:blipFill>
          <a:blip r:embed="rId4"/>
          <a:stretch>
            <a:fillRect/>
          </a:stretch>
        </p:blipFill>
        <p:spPr>
          <a:xfrm>
            <a:off x="6596062" y="5337597"/>
            <a:ext cx="4705350" cy="1133475"/>
          </a:xfrm>
          <a:prstGeom prst="rect">
            <a:avLst/>
          </a:prstGeom>
        </p:spPr>
      </p:pic>
    </p:spTree>
    <p:extLst>
      <p:ext uri="{BB962C8B-B14F-4D97-AF65-F5344CB8AC3E}">
        <p14:creationId xmlns:p14="http://schemas.microsoft.com/office/powerpoint/2010/main" val="1419625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139631"/>
            <a:ext cx="10515600" cy="1325563"/>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a:t>Problems with mergers and acquisitions</a:t>
            </a:r>
          </a:p>
        </p:txBody>
      </p:sp>
      <p:sp>
        <p:nvSpPr>
          <p:cNvPr id="3" name="Content Placeholder 2"/>
          <p:cNvSpPr>
            <a:spLocks noGrp="1"/>
          </p:cNvSpPr>
          <p:nvPr>
            <p:ph sz="half" idx="1"/>
          </p:nvPr>
        </p:nvSpPr>
        <p:spPr>
          <a:xfrm>
            <a:off x="415270" y="2019253"/>
            <a:ext cx="5701748" cy="4149682"/>
          </a:xfrm>
        </p:spPr>
        <p:style>
          <a:lnRef idx="2">
            <a:schemeClr val="accent4"/>
          </a:lnRef>
          <a:fillRef idx="1">
            <a:schemeClr val="lt1"/>
          </a:fillRef>
          <a:effectRef idx="0">
            <a:schemeClr val="accent4"/>
          </a:effectRef>
          <a:fontRef idx="minor">
            <a:schemeClr val="dk1"/>
          </a:fontRef>
        </p:style>
        <p:txBody>
          <a:bodyPr>
            <a:noAutofit/>
          </a:bodyPr>
          <a:lstStyle/>
          <a:p>
            <a:r>
              <a:rPr lang="en-GB" sz="2200" dirty="0"/>
              <a:t>Clash of cultures</a:t>
            </a:r>
          </a:p>
          <a:p>
            <a:r>
              <a:rPr lang="en-GB" sz="2200" dirty="0"/>
              <a:t>Possible communication problems</a:t>
            </a:r>
          </a:p>
          <a:p>
            <a:r>
              <a:rPr lang="en-GB" sz="2200" dirty="0"/>
              <a:t>Possible move away from core competencies of original business may cause issues of control</a:t>
            </a:r>
          </a:p>
          <a:p>
            <a:r>
              <a:rPr lang="en-GB" sz="2200" dirty="0"/>
              <a:t>Unreliable merger partners </a:t>
            </a:r>
          </a:p>
          <a:p>
            <a:r>
              <a:rPr lang="en-GB" sz="2200" dirty="0"/>
              <a:t>Diseconomies of scale</a:t>
            </a:r>
          </a:p>
          <a:p>
            <a:r>
              <a:rPr lang="en-GB" sz="2200" dirty="0"/>
              <a:t>Lack of understanding of local markets leading to wrong promotional message</a:t>
            </a:r>
          </a:p>
          <a:p>
            <a:r>
              <a:rPr lang="en-GB" sz="2200" dirty="0"/>
              <a:t>75% of all mergers fail</a:t>
            </a:r>
          </a:p>
        </p:txBody>
      </p:sp>
      <p:sp>
        <p:nvSpPr>
          <p:cNvPr id="4" name="Content Placeholder 3"/>
          <p:cNvSpPr>
            <a:spLocks noGrp="1"/>
          </p:cNvSpPr>
          <p:nvPr>
            <p:ph sz="half" idx="2"/>
          </p:nvPr>
        </p:nvSpPr>
        <p:spPr>
          <a:xfrm>
            <a:off x="6331226" y="2428572"/>
            <a:ext cx="5181600" cy="4351338"/>
          </a:xfrm>
        </p:spPr>
        <p:txBody>
          <a:bodyPr>
            <a:normAutofit fontScale="77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r>
              <a:rPr lang="en-GB" dirty="0">
                <a:latin typeface="Arial Black" panose="020B0A04020102020204" pitchFamily="34" charset="0"/>
              </a:rPr>
              <a:t>The founding family of Britain's biggest milk producer stands to pocket nearly £100m after agreeing to sell the firm to the German dairy company Müller.</a:t>
            </a:r>
          </a:p>
        </p:txBody>
      </p:sp>
      <p:pic>
        <p:nvPicPr>
          <p:cNvPr id="5" name="Picture 4"/>
          <p:cNvPicPr>
            <a:picLocks noChangeAspect="1"/>
          </p:cNvPicPr>
          <p:nvPr/>
        </p:nvPicPr>
        <p:blipFill>
          <a:blip r:embed="rId3"/>
          <a:stretch>
            <a:fillRect/>
          </a:stretch>
        </p:blipFill>
        <p:spPr>
          <a:xfrm>
            <a:off x="6572250" y="1465194"/>
            <a:ext cx="4381500" cy="2628900"/>
          </a:xfrm>
          <a:prstGeom prst="rect">
            <a:avLst/>
          </a:prstGeom>
        </p:spPr>
      </p:pic>
      <p:pic>
        <p:nvPicPr>
          <p:cNvPr id="6" name="Picture 5"/>
          <p:cNvPicPr>
            <a:picLocks noChangeAspect="1"/>
          </p:cNvPicPr>
          <p:nvPr/>
        </p:nvPicPr>
        <p:blipFill>
          <a:blip r:embed="rId4"/>
          <a:stretch>
            <a:fillRect/>
          </a:stretch>
        </p:blipFill>
        <p:spPr>
          <a:xfrm>
            <a:off x="7241691" y="3337321"/>
            <a:ext cx="3063454" cy="1783419"/>
          </a:xfrm>
          <a:prstGeom prst="rect">
            <a:avLst/>
          </a:prstGeom>
        </p:spPr>
      </p:pic>
    </p:spTree>
    <p:extLst>
      <p:ext uri="{BB962C8B-B14F-4D97-AF65-F5344CB8AC3E}">
        <p14:creationId xmlns:p14="http://schemas.microsoft.com/office/powerpoint/2010/main" val="432352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GB" dirty="0">
                <a:solidFill>
                  <a:srgbClr val="FFC000"/>
                </a:solidFill>
              </a:rPr>
              <a:t>Merger fail – Daimler Chrysler</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fontAlgn="base"/>
            <a:r>
              <a:rPr lang="en-GB" b="1" dirty="0"/>
              <a:t>Daimler and Chrysler</a:t>
            </a:r>
            <a:endParaRPr lang="en-GB" dirty="0"/>
          </a:p>
          <a:p>
            <a:pPr fontAlgn="base"/>
            <a:r>
              <a:rPr lang="en-GB" dirty="0"/>
              <a:t>When German Daimler (the makers of Mercedes-Benz) merged with American company Chrysler in the late 1990s, it was called a “merger of equals.” A few years later it was being called a “fiasco.” </a:t>
            </a:r>
          </a:p>
          <a:p>
            <a:pPr fontAlgn="base"/>
            <a:r>
              <a:rPr lang="en-GB" dirty="0"/>
              <a:t>The two company cultures had the two divisions at war as soon as they merged.</a:t>
            </a:r>
          </a:p>
          <a:p>
            <a:pPr fontAlgn="base"/>
            <a:r>
              <a:rPr lang="en-GB" dirty="0"/>
              <a:t> Differences between the companies included their level of formality, philosophy on issues such as pay and expenses, and operating styles. </a:t>
            </a:r>
          </a:p>
          <a:p>
            <a:pPr fontAlgn="base"/>
            <a:r>
              <a:rPr lang="en-GB" dirty="0"/>
              <a:t>The German culture became dominant and employee satisfaction levels at Chrysler dropped off. </a:t>
            </a:r>
          </a:p>
          <a:p>
            <a:pPr fontAlgn="base"/>
            <a:r>
              <a:rPr lang="en-GB" dirty="0"/>
              <a:t>By 2000, major losses were projected and, a year later, layoffs began. In 2007, Daimler sold Chrysler to Cerberus Capital Management for $6 billion.</a:t>
            </a:r>
          </a:p>
          <a:p>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4417" y="-1"/>
            <a:ext cx="2027583" cy="2027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51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2DA32-9C21-4699-9B08-79EBD83D1D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7C2D54B-A09B-4B96-A2B9-BC7119FAC1CC}"/>
              </a:ext>
            </a:extLst>
          </p:cNvPr>
          <p:cNvSpPr>
            <a:spLocks noGrp="1"/>
          </p:cNvSpPr>
          <p:nvPr>
            <p:ph idx="1"/>
          </p:nvPr>
        </p:nvSpPr>
        <p:spPr/>
        <p:txBody>
          <a:bodyPr/>
          <a:lstStyle/>
          <a:p>
            <a:pPr marL="0" indent="0">
              <a:buNone/>
            </a:pPr>
            <a:r>
              <a:rPr lang="en-GB" b="0" i="0" dirty="0">
                <a:effectLst/>
              </a:rPr>
              <a:t>What problems are more likely when growth occurs via M&amp;A?</a:t>
            </a:r>
          </a:p>
          <a:p>
            <a:pPr marL="0" indent="0">
              <a:buNone/>
            </a:pPr>
            <a:r>
              <a:rPr lang="en-GB" dirty="0">
                <a:hlinkClick r:id="rId2"/>
              </a:rPr>
              <a:t>https://www.youtube.com/watch?v=9oCQ2mM8jlU</a:t>
            </a:r>
            <a:endParaRPr lang="en-GB" dirty="0"/>
          </a:p>
          <a:p>
            <a:pPr marL="0" indent="0">
              <a:buNone/>
            </a:pPr>
            <a:endParaRPr lang="en-GB" dirty="0"/>
          </a:p>
        </p:txBody>
      </p:sp>
      <p:sp>
        <p:nvSpPr>
          <p:cNvPr id="4" name="Title 1">
            <a:extLst>
              <a:ext uri="{FF2B5EF4-FFF2-40B4-BE49-F238E27FC236}">
                <a16:creationId xmlns:a16="http://schemas.microsoft.com/office/drawing/2014/main" id="{371DFDB9-7B6B-4E40-98D4-0A2ACD471B58}"/>
              </a:ext>
            </a:extLst>
          </p:cNvPr>
          <p:cNvSpPr txBox="1">
            <a:spLocks/>
          </p:cNvSpPr>
          <p:nvPr/>
        </p:nvSpPr>
        <p:spPr>
          <a:xfrm>
            <a:off x="609600" y="274638"/>
            <a:ext cx="10972800" cy="1143000"/>
          </a:xfrm>
          <a:prstGeom prst="rect">
            <a:avLst/>
          </a:prstGeom>
          <a:solidFill>
            <a:schemeClr val="tx1"/>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solidFill>
                  <a:srgbClr val="FFC000"/>
                </a:solidFill>
              </a:rPr>
              <a:t>Merger fail – Daimler Chrysler</a:t>
            </a:r>
            <a:endParaRPr lang="en-GB" dirty="0">
              <a:solidFill>
                <a:srgbClr val="FFC000"/>
              </a:solidFill>
            </a:endParaRPr>
          </a:p>
        </p:txBody>
      </p:sp>
    </p:spTree>
    <p:extLst>
      <p:ext uri="{BB962C8B-B14F-4D97-AF65-F5344CB8AC3E}">
        <p14:creationId xmlns:p14="http://schemas.microsoft.com/office/powerpoint/2010/main" val="4010248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noAutofit/>
          </a:bodyPr>
          <a:lstStyle/>
          <a:p>
            <a:r>
              <a:rPr lang="en-GB" sz="2800" b="1" dirty="0"/>
              <a:t>Luxury shoemaker Jimmy Choo has been bought by Michael Kors Holdings in a deal which values the firm at £896m</a:t>
            </a:r>
            <a:endParaRPr lang="en-GB" sz="2800" dirty="0"/>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normAutofit/>
          </a:bodyPr>
          <a:lstStyle/>
          <a:p>
            <a:pPr fontAlgn="base"/>
            <a:r>
              <a:rPr lang="en-GB" dirty="0"/>
              <a:t>Recent years have been a struggle for the British business, its most recent sales figures were down 14%.</a:t>
            </a:r>
          </a:p>
          <a:p>
            <a:pPr fontAlgn="base"/>
            <a:r>
              <a:rPr lang="en-GB" dirty="0"/>
              <a:t>Michael Kors said the acquisition was expected to deliver a number of benefits, including "the opportunity to grow Jimmy Choo sales to one billion dollars" and "a more balanced portfolio with greater product diversification".</a:t>
            </a:r>
          </a:p>
          <a:p>
            <a:r>
              <a:rPr lang="en-GB" dirty="0"/>
              <a:t>It said Jimmy Choo would also have the opportunity to grow in the men's luxury footwear category, as well as greater exposure to global markets, "particularly the fast-growing market in Asia".</a:t>
            </a:r>
          </a:p>
        </p:txBody>
      </p:sp>
    </p:spTree>
    <p:extLst>
      <p:ext uri="{BB962C8B-B14F-4D97-AF65-F5344CB8AC3E}">
        <p14:creationId xmlns:p14="http://schemas.microsoft.com/office/powerpoint/2010/main" val="24160355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r>
              <a:rPr lang="en-GB" dirty="0">
                <a:solidFill>
                  <a:srgbClr val="FFC000"/>
                </a:solidFill>
              </a:rPr>
              <a:t>Merger Fail- AOL Time Warner</a:t>
            </a:r>
          </a:p>
        </p:txBody>
      </p:sp>
      <p:sp>
        <p:nvSpPr>
          <p:cNvPr id="3" name="Content Placeholder 2"/>
          <p:cNvSpPr>
            <a:spLocks noGrp="1"/>
          </p:cNvSpPr>
          <p:nvPr>
            <p:ph idx="1"/>
          </p:nvPr>
        </p:nvSpPr>
        <p:spPr>
          <a:xfrm>
            <a:off x="490330" y="1905001"/>
            <a:ext cx="10972800" cy="4525963"/>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fontAlgn="base"/>
            <a:r>
              <a:rPr lang="en-GB" b="1" dirty="0"/>
              <a:t>AOL/Time Warner</a:t>
            </a:r>
            <a:endParaRPr lang="en-GB" dirty="0"/>
          </a:p>
          <a:p>
            <a:pPr fontAlgn="base"/>
            <a:r>
              <a:rPr lang="en-GB" dirty="0"/>
              <a:t>In  January of 2000, Time Warner stock sold for $71.88. By 2008 you could buy a share of Time Warner for less than $15. </a:t>
            </a:r>
          </a:p>
          <a:p>
            <a:pPr fontAlgn="base"/>
            <a:r>
              <a:rPr lang="en-GB" dirty="0"/>
              <a:t>A failed $350 billion merger with AOL. Culture clash was widely blamed for the failure of the joint venture. </a:t>
            </a:r>
          </a:p>
          <a:p>
            <a:pPr fontAlgn="base"/>
            <a:r>
              <a:rPr lang="en-GB" dirty="0"/>
              <a:t>Richard Parsons, president of Time Warner said: “I remember saying at a vital board meeting where we approved this, that life was going to be different going forward because they’re very different cultures, but I have to tell you, I underestimated how different… It was beyond certainly my abilities to figure out how to blend the old media and the new media culture.”</a:t>
            </a:r>
          </a:p>
          <a:p>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7012" y="0"/>
            <a:ext cx="1804988"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675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1068-A1A4-46D1-A0AC-787244B33D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9D692B-40CC-4AA1-9E4C-08E1AEFF228D}"/>
              </a:ext>
            </a:extLst>
          </p:cNvPr>
          <p:cNvSpPr>
            <a:spLocks noGrp="1"/>
          </p:cNvSpPr>
          <p:nvPr>
            <p:ph idx="1"/>
          </p:nvPr>
        </p:nvSpPr>
        <p:spPr/>
        <p:txBody>
          <a:bodyPr/>
          <a:lstStyle/>
          <a:p>
            <a:pPr marL="0" indent="0">
              <a:buNone/>
            </a:pPr>
            <a:r>
              <a:rPr lang="en-GB" b="0" i="0" dirty="0">
                <a:solidFill>
                  <a:srgbClr val="666666"/>
                </a:solidFill>
                <a:effectLst/>
                <a:latin typeface="Arial" panose="020B0604020202020204" pitchFamily="34" charset="0"/>
              </a:rPr>
              <a:t>Why would a business look to demerge? </a:t>
            </a:r>
          </a:p>
          <a:p>
            <a:pPr marL="0" indent="0">
              <a:buNone/>
            </a:pPr>
            <a:r>
              <a:rPr lang="en-GB">
                <a:hlinkClick r:id="rId2"/>
              </a:rPr>
              <a:t>https://youtu.be/be-M5ZsBtgQ</a:t>
            </a:r>
            <a:endParaRPr lang="en-GB">
              <a:solidFill>
                <a:srgbClr val="666666"/>
              </a:solidFill>
              <a:latin typeface="Arial" panose="020B0604020202020204" pitchFamily="34" charset="0"/>
            </a:endParaRPr>
          </a:p>
          <a:p>
            <a:pPr marL="0" indent="0">
              <a:buNone/>
            </a:pPr>
            <a:endParaRPr lang="en-GB">
              <a:solidFill>
                <a:srgbClr val="666666"/>
              </a:solidFill>
              <a:latin typeface="Arial" panose="020B0604020202020204" pitchFamily="34" charset="0"/>
            </a:endParaRPr>
          </a:p>
        </p:txBody>
      </p:sp>
    </p:spTree>
    <p:extLst>
      <p:ext uri="{BB962C8B-B14F-4D97-AF65-F5344CB8AC3E}">
        <p14:creationId xmlns:p14="http://schemas.microsoft.com/office/powerpoint/2010/main" val="304679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Revision Video </a:t>
            </a:r>
          </a:p>
        </p:txBody>
      </p:sp>
      <p:pic>
        <p:nvPicPr>
          <p:cNvPr id="717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225" y="1176287"/>
            <a:ext cx="859155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6813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latin typeface="Arial Black" panose="020B0A04020102020204" pitchFamily="34" charset="0"/>
              </a:rPr>
              <a:t>Sample Edexcel A2 questions</a:t>
            </a:r>
          </a:p>
        </p:txBody>
      </p:sp>
      <p:pic>
        <p:nvPicPr>
          <p:cNvPr id="1032" name="Picture 8" descr="https://static.pexels.com/photos/8769/pen-writing-notes-study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01528" y="1600200"/>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228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1</a:t>
            </a:r>
          </a:p>
        </p:txBody>
      </p:sp>
      <p:pic>
        <p:nvPicPr>
          <p:cNvPr id="3" name="Picture 2"/>
          <p:cNvPicPr>
            <a:picLocks noChangeAspect="1"/>
          </p:cNvPicPr>
          <p:nvPr/>
        </p:nvPicPr>
        <p:blipFill>
          <a:blip r:embed="rId2"/>
          <a:stretch>
            <a:fillRect/>
          </a:stretch>
        </p:blipFill>
        <p:spPr>
          <a:xfrm>
            <a:off x="1180685" y="1418396"/>
            <a:ext cx="9071949" cy="4823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2780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1</a:t>
            </a:r>
          </a:p>
        </p:txBody>
      </p:sp>
      <p:pic>
        <p:nvPicPr>
          <p:cNvPr id="4" name="Content Placeholder 3"/>
          <p:cNvPicPr>
            <a:picLocks noGrp="1" noChangeAspect="1"/>
          </p:cNvPicPr>
          <p:nvPr>
            <p:ph idx="1"/>
          </p:nvPr>
        </p:nvPicPr>
        <p:blipFill>
          <a:blip r:embed="rId2"/>
          <a:stretch>
            <a:fillRect/>
          </a:stretch>
        </p:blipFill>
        <p:spPr>
          <a:xfrm>
            <a:off x="1032634" y="2036865"/>
            <a:ext cx="10307035" cy="1170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a:t>
            </a:r>
            <a:r>
              <a:rPr kumimoji="0" lang="en-GB" sz="3200" b="0" i="0" u="none" strike="noStrike" kern="1200" cap="none" spc="0" normalizeH="0" noProof="0" dirty="0">
                <a:ln>
                  <a:noFill/>
                </a:ln>
                <a:solidFill>
                  <a:prstClr val="white"/>
                </a:solidFill>
                <a:effectLst/>
                <a:uLnTx/>
                <a:uFillTx/>
                <a:latin typeface="Calibri" panose="020F0502020204030204"/>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aseline="0" dirty="0">
                <a:solidFill>
                  <a:prstClr val="white"/>
                </a:solidFill>
                <a:latin typeface="Calibri" panose="020F0502020204030204"/>
              </a:rPr>
              <a:t>1-2</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3-4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3</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5-8</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Level 4</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9-12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388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0"/>
            <a:ext cx="10972800" cy="1143000"/>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Case study for question 2</a:t>
            </a:r>
          </a:p>
        </p:txBody>
      </p:sp>
      <p:pic>
        <p:nvPicPr>
          <p:cNvPr id="3" name="Picture 2"/>
          <p:cNvPicPr>
            <a:picLocks noChangeAspect="1"/>
          </p:cNvPicPr>
          <p:nvPr/>
        </p:nvPicPr>
        <p:blipFill>
          <a:blip r:embed="rId2"/>
          <a:stretch>
            <a:fillRect/>
          </a:stretch>
        </p:blipFill>
        <p:spPr>
          <a:xfrm>
            <a:off x="454058" y="1600820"/>
            <a:ext cx="11257838" cy="4667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99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2</a:t>
            </a:r>
          </a:p>
        </p:txBody>
      </p:sp>
      <p:pic>
        <p:nvPicPr>
          <p:cNvPr id="4" name="Content Placeholder 3"/>
          <p:cNvPicPr>
            <a:picLocks noGrp="1" noChangeAspect="1"/>
          </p:cNvPicPr>
          <p:nvPr>
            <p:ph idx="1"/>
          </p:nvPr>
        </p:nvPicPr>
        <p:blipFill>
          <a:blip r:embed="rId2"/>
          <a:stretch>
            <a:fillRect/>
          </a:stretch>
        </p:blipFill>
        <p:spPr>
          <a:xfrm>
            <a:off x="838200" y="2460584"/>
            <a:ext cx="10303287" cy="1435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Application 2</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prstClr val="white"/>
                </a:solidFill>
                <a:latin typeface="Calibri" panose="020F0502020204030204"/>
              </a:rPr>
              <a:t>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Evaluation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 4</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7652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172" y="-1"/>
            <a:ext cx="2665106" cy="6176963"/>
          </a:xfr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GB" dirty="0"/>
              <a:t>Case study for question 3</a:t>
            </a:r>
          </a:p>
        </p:txBody>
      </p:sp>
      <p:grpSp>
        <p:nvGrpSpPr>
          <p:cNvPr id="4" name="Group 6"/>
          <p:cNvGrpSpPr>
            <a:grpSpLocks noChangeAspect="1"/>
          </p:cNvGrpSpPr>
          <p:nvPr/>
        </p:nvGrpSpPr>
        <p:grpSpPr bwMode="auto">
          <a:xfrm>
            <a:off x="3702825" y="221852"/>
            <a:ext cx="7189321" cy="5733256"/>
            <a:chOff x="747" y="461"/>
            <a:chExt cx="4266" cy="3402"/>
          </a:xfrm>
        </p:grpSpPr>
        <p:sp>
          <p:nvSpPr>
            <p:cNvPr id="5" name="AutoShape 5"/>
            <p:cNvSpPr>
              <a:spLocks noChangeAspect="1" noChangeArrowheads="1" noTextEdit="1"/>
            </p:cNvSpPr>
            <p:nvPr/>
          </p:nvSpPr>
          <p:spPr bwMode="auto">
            <a:xfrm>
              <a:off x="747" y="461"/>
              <a:ext cx="4266" cy="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 y="461"/>
              <a:ext cx="4272" cy="3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60964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a:lstStyle/>
          <a:p>
            <a:r>
              <a:rPr lang="en-GB" dirty="0"/>
              <a:t>Sample question 3</a:t>
            </a:r>
          </a:p>
        </p:txBody>
      </p:sp>
      <p:sp>
        <p:nvSpPr>
          <p:cNvPr id="8" name="Hexagon 7"/>
          <p:cNvSpPr/>
          <p:nvPr/>
        </p:nvSpPr>
        <p:spPr>
          <a:xfrm>
            <a:off x="95154" y="4760259"/>
            <a:ext cx="3026229" cy="1905000"/>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Knowledge 2</a:t>
            </a:r>
          </a:p>
        </p:txBody>
      </p:sp>
      <p:sp>
        <p:nvSpPr>
          <p:cNvPr id="9" name="Hexagon 8"/>
          <p:cNvSpPr/>
          <p:nvPr/>
        </p:nvSpPr>
        <p:spPr>
          <a:xfrm>
            <a:off x="3121383" y="4760259"/>
            <a:ext cx="2928257" cy="1894114"/>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Application 2</a:t>
            </a:r>
            <a:endParaRPr lang="en-GB" sz="2800" dirty="0"/>
          </a:p>
        </p:txBody>
      </p:sp>
      <p:sp>
        <p:nvSpPr>
          <p:cNvPr id="10" name="Hexagon 9"/>
          <p:cNvSpPr/>
          <p:nvPr/>
        </p:nvSpPr>
        <p:spPr>
          <a:xfrm>
            <a:off x="6049640" y="4785087"/>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Analysis</a:t>
            </a:r>
          </a:p>
          <a:p>
            <a:pPr algn="ctr"/>
            <a:r>
              <a:rPr lang="en-GB" sz="3200" dirty="0"/>
              <a:t> 2</a:t>
            </a:r>
            <a:endParaRPr lang="en-GB" sz="2800" dirty="0"/>
          </a:p>
        </p:txBody>
      </p:sp>
      <p:sp>
        <p:nvSpPr>
          <p:cNvPr id="11" name="Hexagon 10"/>
          <p:cNvSpPr/>
          <p:nvPr/>
        </p:nvSpPr>
        <p:spPr>
          <a:xfrm>
            <a:off x="8977897" y="4785086"/>
            <a:ext cx="2928257" cy="1839685"/>
          </a:xfrm>
          <a:prstGeom prst="hexagon">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3200" dirty="0"/>
              <a:t>Evaluation</a:t>
            </a:r>
          </a:p>
          <a:p>
            <a:pPr algn="ctr"/>
            <a:r>
              <a:rPr lang="en-GB" sz="3200" dirty="0"/>
              <a:t> 2</a:t>
            </a:r>
            <a:endParaRPr lang="en-GB" sz="2800" dirty="0"/>
          </a:p>
        </p:txBody>
      </p: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199" y="2390161"/>
            <a:ext cx="10444939" cy="1042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323443" y="3723861"/>
            <a:ext cx="442750" cy="369332"/>
          </a:xfrm>
          <a:prstGeom prst="rect">
            <a:avLst/>
          </a:prstGeom>
          <a:noFill/>
        </p:spPr>
        <p:txBody>
          <a:bodyPr wrap="none" rtlCol="0">
            <a:spAutoFit/>
          </a:bodyPr>
          <a:lstStyle/>
          <a:p>
            <a:r>
              <a:rPr lang="en-GB" dirty="0"/>
              <a:t>[8]</a:t>
            </a:r>
          </a:p>
        </p:txBody>
      </p:sp>
    </p:spTree>
    <p:extLst>
      <p:ext uri="{BB962C8B-B14F-4D97-AF65-F5344CB8AC3E}">
        <p14:creationId xmlns:p14="http://schemas.microsoft.com/office/powerpoint/2010/main" val="11090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Definition of a merger</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A merger is a legal deal to bring two businesses together under one board of directors</a:t>
            </a:r>
          </a:p>
          <a:p>
            <a:r>
              <a:rPr lang="en-GB" dirty="0"/>
              <a:t>The businesses are usually the same size and the name is normally changed (although not always)</a:t>
            </a:r>
          </a:p>
          <a:p>
            <a:endParaRPr lang="en-GB" dirty="0"/>
          </a:p>
          <a:p>
            <a:endParaRPr lang="en-GB" dirty="0"/>
          </a:p>
          <a:p>
            <a:r>
              <a:rPr lang="en-GB" dirty="0"/>
              <a:t>E.g. Orange + T Mobile = EE</a:t>
            </a:r>
          </a:p>
          <a:p>
            <a:r>
              <a:rPr lang="en-GB" dirty="0"/>
              <a:t>E.g. Dixons + Carphone Warehouse = Dixons Carphone</a:t>
            </a:r>
          </a:p>
          <a:p>
            <a:r>
              <a:rPr lang="en-GB" dirty="0"/>
              <a:t>E.g. Lloyds + TSB = Lloyds TSB</a:t>
            </a:r>
          </a:p>
          <a:p>
            <a:endParaRPr lang="en-GB" dirty="0"/>
          </a:p>
          <a:p>
            <a:endParaRPr lang="en-GB" dirty="0"/>
          </a:p>
        </p:txBody>
      </p:sp>
    </p:spTree>
    <p:extLst>
      <p:ext uri="{BB962C8B-B14F-4D97-AF65-F5344CB8AC3E}">
        <p14:creationId xmlns:p14="http://schemas.microsoft.com/office/powerpoint/2010/main" val="2974909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GB" dirty="0"/>
              <a:t>Glossary</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b="1" dirty="0"/>
              <a:t>Mergers</a:t>
            </a:r>
            <a:r>
              <a:rPr lang="en-GB" dirty="0"/>
              <a:t>; when two businesses mutually agree to join forces.  Sometimes you may see M&amp;A which means mergers and acquisitions. </a:t>
            </a:r>
          </a:p>
          <a:p>
            <a:r>
              <a:rPr lang="en-GB" b="1" dirty="0"/>
              <a:t>Takeovers</a:t>
            </a:r>
            <a:r>
              <a:rPr lang="en-GB" dirty="0"/>
              <a:t> (acquisition);  when one business is taken over by another by buying the majority share. If the owners do not want to be taken over by that company it is called a “hostile takeover”</a:t>
            </a:r>
          </a:p>
          <a:p>
            <a:r>
              <a:rPr lang="en-GB" b="1" dirty="0"/>
              <a:t>Organic growth;</a:t>
            </a:r>
            <a:r>
              <a:rPr lang="en-GB" dirty="0"/>
              <a:t> when a business grown internally through buying another factory or increasing premises and staff</a:t>
            </a:r>
          </a:p>
          <a:p>
            <a:r>
              <a:rPr lang="en-GB" b="1" dirty="0"/>
              <a:t>Inorganic growth; </a:t>
            </a:r>
            <a:r>
              <a:rPr lang="en-GB" dirty="0"/>
              <a:t>when a business grows externally through a merger or acquisition</a:t>
            </a:r>
          </a:p>
          <a:p>
            <a:endParaRPr lang="en-GB" dirty="0"/>
          </a:p>
        </p:txBody>
      </p:sp>
    </p:spTree>
    <p:extLst>
      <p:ext uri="{BB962C8B-B14F-4D97-AF65-F5344CB8AC3E}">
        <p14:creationId xmlns:p14="http://schemas.microsoft.com/office/powerpoint/2010/main" val="14179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3">
              <a:shade val="50000"/>
            </a:schemeClr>
          </a:lnRef>
          <a:fillRef idx="1">
            <a:schemeClr val="accent3"/>
          </a:fillRef>
          <a:effectRef idx="0">
            <a:schemeClr val="accent3"/>
          </a:effectRef>
          <a:fontRef idx="minor">
            <a:schemeClr val="lt1"/>
          </a:fontRef>
        </p:style>
        <p:txBody>
          <a:bodyPr/>
          <a:lstStyle/>
          <a:p>
            <a:r>
              <a:rPr lang="en-GB" dirty="0"/>
              <a:t>Definition of a take-over</a:t>
            </a:r>
          </a:p>
        </p:txBody>
      </p:sp>
      <p:sp>
        <p:nvSpPr>
          <p:cNvPr id="3" name="Content Placeholder 2"/>
          <p:cNvSpPr>
            <a:spLocks noGrp="1"/>
          </p:cNvSpPr>
          <p:nvPr>
            <p:ph idx="1"/>
          </p:nvPr>
        </p:nvSpPr>
        <p:spPr/>
        <p:style>
          <a:lnRef idx="2">
            <a:schemeClr val="accent2"/>
          </a:lnRef>
          <a:fillRef idx="1">
            <a:schemeClr val="lt1"/>
          </a:fillRef>
          <a:effectRef idx="0">
            <a:schemeClr val="accent2"/>
          </a:effectRef>
          <a:fontRef idx="minor">
            <a:schemeClr val="dk1"/>
          </a:fontRef>
        </p:style>
        <p:txBody>
          <a:bodyPr/>
          <a:lstStyle/>
          <a:p>
            <a:r>
              <a:rPr lang="en-GB" dirty="0"/>
              <a:t>Take-over is also known as an acquisition</a:t>
            </a:r>
          </a:p>
          <a:p>
            <a:r>
              <a:rPr lang="en-GB" dirty="0"/>
              <a:t>This is a legal deal where one larger business purchases a smaller one</a:t>
            </a:r>
          </a:p>
          <a:p>
            <a:endParaRPr lang="en-GB" dirty="0"/>
          </a:p>
          <a:p>
            <a:endParaRPr lang="en-GB" dirty="0"/>
          </a:p>
          <a:p>
            <a:r>
              <a:rPr lang="en-GB" dirty="0"/>
              <a:t>If the deal is unwanted by the management or board of directors then this is a “hostile take-over”</a:t>
            </a:r>
          </a:p>
          <a:p>
            <a:r>
              <a:rPr lang="en-GB" dirty="0"/>
              <a:t>E.g. Michael Kors takes over Jimmy Choo</a:t>
            </a:r>
          </a:p>
        </p:txBody>
      </p:sp>
    </p:spTree>
    <p:extLst>
      <p:ext uri="{BB962C8B-B14F-4D97-AF65-F5344CB8AC3E}">
        <p14:creationId xmlns:p14="http://schemas.microsoft.com/office/powerpoint/2010/main" val="221598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style>
          <a:lnRef idx="2">
            <a:schemeClr val="accent5"/>
          </a:lnRef>
          <a:fillRef idx="1">
            <a:schemeClr val="lt1"/>
          </a:fillRef>
          <a:effectRef idx="0">
            <a:schemeClr val="accent5"/>
          </a:effectRef>
          <a:fontRef idx="minor">
            <a:schemeClr val="dk1"/>
          </a:fontRef>
        </p:style>
        <p:txBody>
          <a:bodyPr>
            <a:normAutofit lnSpcReduction="10000"/>
          </a:bodyPr>
          <a:lstStyle/>
          <a:p>
            <a:r>
              <a:rPr lang="en-GB" sz="5400" b="1" dirty="0">
                <a:solidFill>
                  <a:srgbClr val="0070C0"/>
                </a:solidFill>
              </a:rPr>
              <a:t>a) Reasons for mergers and takeovers</a:t>
            </a:r>
          </a:p>
          <a:p>
            <a:endParaRPr lang="en-GB" sz="6600" b="1" dirty="0">
              <a:solidFill>
                <a:srgbClr val="0070C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7566"/>
          <a:stretch/>
        </p:blipFill>
        <p:spPr>
          <a:xfrm>
            <a:off x="0" y="-1"/>
            <a:ext cx="12192000" cy="3512457"/>
          </a:xfrm>
          <a:prstGeom prst="rect">
            <a:avLst/>
          </a:prstGeom>
        </p:spPr>
      </p:pic>
    </p:spTree>
    <p:extLst>
      <p:ext uri="{BB962C8B-B14F-4D97-AF65-F5344CB8AC3E}">
        <p14:creationId xmlns:p14="http://schemas.microsoft.com/office/powerpoint/2010/main" val="186862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0E98-0012-44EE-981C-F27422C94617}"/>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CDD07A09-2DE4-4B9E-97E6-8EF1253311B3}"/>
              </a:ext>
            </a:extLst>
          </p:cNvPr>
          <p:cNvSpPr>
            <a:spLocks noGrp="1"/>
          </p:cNvSpPr>
          <p:nvPr>
            <p:ph idx="1"/>
          </p:nvPr>
        </p:nvSpPr>
        <p:spPr>
          <a:xfrm>
            <a:off x="838199" y="1818167"/>
            <a:ext cx="10515599" cy="4696933"/>
          </a:xfrm>
        </p:spPr>
        <p:txBody>
          <a:bodyPr/>
          <a:lstStyle/>
          <a:p>
            <a:r>
              <a:rPr lang="en-GB" sz="2400" b="1" dirty="0"/>
              <a:t>Merger</a:t>
            </a:r>
            <a:r>
              <a:rPr lang="en-GB" sz="2400" dirty="0"/>
              <a:t> - joining of equals in order to create a new and larger company. This is likely to be agreed in advance and on cordial terms.  </a:t>
            </a:r>
          </a:p>
          <a:p>
            <a:endParaRPr lang="en-GB" sz="2400" dirty="0"/>
          </a:p>
          <a:p>
            <a:r>
              <a:rPr lang="en-GB" sz="2400" b="1" dirty="0"/>
              <a:t>Takeover</a:t>
            </a:r>
            <a:r>
              <a:rPr lang="en-GB" sz="2400" dirty="0"/>
              <a:t> – may be `friendly` (agreed between both boards) or `hostile` (the target company’s board may not welcome the bid)</a:t>
            </a:r>
          </a:p>
          <a:p>
            <a:pPr lvl="1"/>
            <a:r>
              <a:rPr lang="en-GB" sz="2800" dirty="0">
                <a:hlinkClick r:id="rId2"/>
              </a:rPr>
              <a:t>Xerox hostile takeover of HP </a:t>
            </a:r>
            <a:endParaRPr lang="en-GB" sz="2800" dirty="0"/>
          </a:p>
          <a:p>
            <a:pPr lvl="1"/>
            <a:endParaRPr lang="en-GB" dirty="0"/>
          </a:p>
          <a:p>
            <a:pPr lvl="1"/>
            <a:endParaRPr lang="en-GB" dirty="0"/>
          </a:p>
          <a:p>
            <a:pPr lvl="1"/>
            <a:endParaRPr lang="en-GB" dirty="0"/>
          </a:p>
          <a:p>
            <a:pPr lvl="1"/>
            <a:endParaRPr lang="en-GB" dirty="0"/>
          </a:p>
          <a:p>
            <a:pPr lvl="1"/>
            <a:endParaRPr lang="en-GB" sz="2000" dirty="0"/>
          </a:p>
          <a:p>
            <a:pPr lvl="1"/>
            <a:endParaRPr lang="en-GB" dirty="0"/>
          </a:p>
          <a:p>
            <a:pPr lvl="0"/>
            <a:endParaRPr lang="en-GB" dirty="0"/>
          </a:p>
          <a:p>
            <a:pPr lvl="1"/>
            <a:endParaRPr lang="en-GB" dirty="0"/>
          </a:p>
          <a:p>
            <a:pPr lvl="1"/>
            <a:endParaRPr lang="en-GB" dirty="0"/>
          </a:p>
        </p:txBody>
      </p:sp>
      <p:sp>
        <p:nvSpPr>
          <p:cNvPr id="4" name="Rectangle 3">
            <a:extLst>
              <a:ext uri="{FF2B5EF4-FFF2-40B4-BE49-F238E27FC236}">
                <a16:creationId xmlns:a16="http://schemas.microsoft.com/office/drawing/2014/main" id="{C67A0FEE-FAE7-403D-81BD-26F4213B2B98}"/>
              </a:ext>
            </a:extLst>
          </p:cNvPr>
          <p:cNvSpPr/>
          <p:nvPr/>
        </p:nvSpPr>
        <p:spPr bwMode="auto">
          <a:xfrm>
            <a:off x="2339164" y="4614771"/>
            <a:ext cx="7256585" cy="2031632"/>
          </a:xfrm>
          <a:prstGeom prst="rect">
            <a:avLst/>
          </a:prstGeom>
          <a:solidFill>
            <a:srgbClr val="FFFF00"/>
          </a:solidFill>
          <a:ln w="9525">
            <a:noFill/>
            <a:miter lim="800000"/>
            <a:headEnd/>
            <a:tailEnd/>
          </a:ln>
        </p:spPr>
        <p:txBody>
          <a:bodyPr rtlCol="0" anchor="ctr"/>
          <a:lstStyle/>
          <a:p>
            <a:pPr marL="914400" indent="-457200">
              <a:lnSpc>
                <a:spcPct val="90000"/>
              </a:lnSpc>
              <a:spcBef>
                <a:spcPct val="20000"/>
              </a:spcBef>
              <a:buFont typeface="+mj-lt"/>
              <a:buAutoNum type="arabicPeriod"/>
            </a:pPr>
            <a:endParaRPr lang="en-GB" sz="2000" dirty="0"/>
          </a:p>
          <a:p>
            <a:pPr marL="914400" indent="-457200">
              <a:lnSpc>
                <a:spcPct val="90000"/>
              </a:lnSpc>
              <a:spcBef>
                <a:spcPct val="20000"/>
              </a:spcBef>
              <a:buFont typeface="+mj-lt"/>
              <a:buAutoNum type="arabicPeriod"/>
            </a:pPr>
            <a:r>
              <a:rPr lang="en-GB" sz="2000" dirty="0"/>
              <a:t>What is the motivation for this hostile takeover?</a:t>
            </a:r>
          </a:p>
          <a:p>
            <a:pPr marL="914400" indent="-457200">
              <a:lnSpc>
                <a:spcPct val="90000"/>
              </a:lnSpc>
              <a:spcBef>
                <a:spcPct val="20000"/>
              </a:spcBef>
              <a:buFont typeface="+mj-lt"/>
              <a:buAutoNum type="arabicPeriod"/>
            </a:pPr>
            <a:r>
              <a:rPr lang="en-GB" sz="2000" dirty="0"/>
              <a:t>What is surprising about this particular hostile takeover?  </a:t>
            </a:r>
          </a:p>
          <a:p>
            <a:pPr marL="914400" indent="-457200">
              <a:lnSpc>
                <a:spcPct val="90000"/>
              </a:lnSpc>
              <a:spcBef>
                <a:spcPct val="20000"/>
              </a:spcBef>
              <a:buFont typeface="+mj-lt"/>
              <a:buAutoNum type="arabicPeriod"/>
            </a:pPr>
            <a:r>
              <a:rPr lang="en-GB" sz="2000" dirty="0"/>
              <a:t>Evidence suggest that hostile takeovers tend to be more successful than `friendly mergers`.  Can you explain why this might be the case?</a:t>
            </a:r>
          </a:p>
          <a:p>
            <a:pPr marL="742950" indent="-285750">
              <a:lnSpc>
                <a:spcPct val="90000"/>
              </a:lnSpc>
              <a:spcBef>
                <a:spcPct val="20000"/>
              </a:spcBef>
              <a:buBlip>
                <a:blip r:embed="rId3"/>
              </a:buBlip>
            </a:pPr>
            <a:endParaRPr lang="en-GB" sz="2000" dirty="0"/>
          </a:p>
        </p:txBody>
      </p:sp>
      <p:sp>
        <p:nvSpPr>
          <p:cNvPr id="5" name="Title 3">
            <a:extLst>
              <a:ext uri="{FF2B5EF4-FFF2-40B4-BE49-F238E27FC236}">
                <a16:creationId xmlns:a16="http://schemas.microsoft.com/office/drawing/2014/main" id="{FC323CE3-9404-433B-995A-52E9F18238EB}"/>
              </a:ext>
            </a:extLst>
          </p:cNvPr>
          <p:cNvSpPr txBox="1">
            <a:spLocks/>
          </p:cNvSpPr>
          <p:nvPr/>
        </p:nvSpPr>
        <p:spPr>
          <a:xfrm>
            <a:off x="838200" y="342900"/>
            <a:ext cx="10515600" cy="13255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dirty="0"/>
              <a:t>Reasons for mergers and takeovers</a:t>
            </a:r>
          </a:p>
        </p:txBody>
      </p:sp>
    </p:spTree>
    <p:extLst>
      <p:ext uri="{BB962C8B-B14F-4D97-AF65-F5344CB8AC3E}">
        <p14:creationId xmlns:p14="http://schemas.microsoft.com/office/powerpoint/2010/main" val="2708169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5">
              <a:shade val="50000"/>
            </a:schemeClr>
          </a:lnRef>
          <a:fillRef idx="1">
            <a:schemeClr val="accent5"/>
          </a:fillRef>
          <a:effectRef idx="0">
            <a:schemeClr val="accent5"/>
          </a:effectRef>
          <a:fontRef idx="minor">
            <a:schemeClr val="lt1"/>
          </a:fontRef>
        </p:style>
        <p:txBody>
          <a:bodyPr/>
          <a:lstStyle/>
          <a:p>
            <a:r>
              <a:rPr lang="en-GB" dirty="0"/>
              <a:t>Reasons for mergers and takeovers</a:t>
            </a:r>
          </a:p>
        </p:txBody>
      </p:sp>
      <p:sp>
        <p:nvSpPr>
          <p:cNvPr id="5" name="Content Placeholder 4"/>
          <p:cNvSpPr>
            <a:spLocks noGrp="1"/>
          </p:cNvSpPr>
          <p:nvPr>
            <p:ph idx="1"/>
          </p:nvPr>
        </p:nvSpPr>
        <p:spPr>
          <a:xfrm>
            <a:off x="838200" y="1825625"/>
            <a:ext cx="10515600" cy="2006146"/>
          </a:xfrm>
        </p:spPr>
        <p:txBody>
          <a:bodyPr/>
          <a:lstStyle/>
          <a:p>
            <a:r>
              <a:rPr lang="en-GB" dirty="0"/>
              <a:t>There are lots of industry specific reasons that one business will merger or takeover another, the ones that your exam board would like you to know about are:</a:t>
            </a:r>
          </a:p>
          <a:p>
            <a:pPr marL="0" indent="0">
              <a:buNone/>
            </a:pPr>
            <a:r>
              <a:rPr lang="en-GB" b="1" dirty="0">
                <a:solidFill>
                  <a:srgbClr val="FF0000"/>
                </a:solidFill>
              </a:rPr>
              <a:t>TACTICAL</a:t>
            </a:r>
            <a:r>
              <a:rPr lang="en-GB" dirty="0"/>
              <a:t>						</a:t>
            </a:r>
            <a:r>
              <a:rPr lang="en-GB" b="1" dirty="0">
                <a:solidFill>
                  <a:srgbClr val="00B0F0"/>
                </a:solidFill>
              </a:rPr>
              <a:t>STRATEGIC</a:t>
            </a:r>
          </a:p>
          <a:p>
            <a:endParaRPr lang="en-GB" dirty="0"/>
          </a:p>
          <a:p>
            <a:endParaRPr lang="en-GB" dirty="0"/>
          </a:p>
        </p:txBody>
      </p:sp>
      <p:sp>
        <p:nvSpPr>
          <p:cNvPr id="6" name="TextBox 5"/>
          <p:cNvSpPr txBox="1"/>
          <p:nvPr/>
        </p:nvSpPr>
        <p:spPr>
          <a:xfrm>
            <a:off x="7184571" y="3676423"/>
            <a:ext cx="4660250" cy="120032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marL="514350" indent="-514350">
              <a:buFont typeface="+mj-lt"/>
              <a:buAutoNum type="arabicPeriod"/>
            </a:pPr>
            <a:r>
              <a:rPr lang="en-GB" dirty="0">
                <a:latin typeface="Arial Black" panose="020B0A04020102020204" pitchFamily="34" charset="0"/>
              </a:rPr>
              <a:t>Access to new markets</a:t>
            </a:r>
          </a:p>
          <a:p>
            <a:pPr marL="514350" indent="-514350">
              <a:buFont typeface="+mj-lt"/>
              <a:buAutoNum type="arabicPeriod"/>
            </a:pPr>
            <a:r>
              <a:rPr lang="en-GB" dirty="0">
                <a:latin typeface="Arial Black" panose="020B0A04020102020204" pitchFamily="34" charset="0"/>
              </a:rPr>
              <a:t>Improved distribution networks</a:t>
            </a:r>
          </a:p>
          <a:p>
            <a:pPr marL="514350" indent="-514350">
              <a:buFont typeface="+mj-lt"/>
              <a:buAutoNum type="arabicPeriod"/>
            </a:pPr>
            <a:r>
              <a:rPr lang="en-GB" dirty="0">
                <a:latin typeface="Arial Black" panose="020B0A04020102020204" pitchFamily="34" charset="0"/>
              </a:rPr>
              <a:t>Improved brand awareness</a:t>
            </a:r>
          </a:p>
          <a:p>
            <a:endParaRPr lang="en-GB" dirty="0"/>
          </a:p>
        </p:txBody>
      </p:sp>
      <p:sp>
        <p:nvSpPr>
          <p:cNvPr id="7" name="TextBox 6"/>
          <p:cNvSpPr txBox="1"/>
          <p:nvPr/>
        </p:nvSpPr>
        <p:spPr>
          <a:xfrm>
            <a:off x="954314" y="3676423"/>
            <a:ext cx="4415972"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mj-lt"/>
              <a:buAutoNum type="arabicPeriod"/>
            </a:pPr>
            <a:r>
              <a:rPr lang="en-GB" dirty="0">
                <a:latin typeface="Arial Black" panose="020B0A04020102020204" pitchFamily="34" charset="0"/>
              </a:rPr>
              <a:t>Attempt to ensure increased market share</a:t>
            </a:r>
          </a:p>
          <a:p>
            <a:pPr marL="342900" indent="-342900">
              <a:buFont typeface="+mj-lt"/>
              <a:buAutoNum type="arabicPeriod"/>
            </a:pPr>
            <a:r>
              <a:rPr lang="en-GB" dirty="0">
                <a:latin typeface="Arial Black" panose="020B0A04020102020204" pitchFamily="34" charset="0"/>
              </a:rPr>
              <a:t>Access to technology, staff or intellectual property </a:t>
            </a:r>
          </a:p>
          <a:p>
            <a:endParaRPr lang="en-GB" dirty="0"/>
          </a:p>
        </p:txBody>
      </p:sp>
    </p:spTree>
    <p:extLst>
      <p:ext uri="{BB962C8B-B14F-4D97-AF65-F5344CB8AC3E}">
        <p14:creationId xmlns:p14="http://schemas.microsoft.com/office/powerpoint/2010/main" val="243772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TotalTime>
  <Words>2493</Words>
  <Application>Microsoft Office PowerPoint</Application>
  <PresentationFormat>Widescreen</PresentationFormat>
  <Paragraphs>243</Paragraphs>
  <Slides>50</Slides>
  <Notes>9</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50</vt:i4>
      </vt:variant>
    </vt:vector>
  </HeadingPairs>
  <TitlesOfParts>
    <vt:vector size="58" baseType="lpstr">
      <vt:lpstr>Arial</vt:lpstr>
      <vt:lpstr>Arial Black</vt:lpstr>
      <vt:lpstr>Calibri</vt:lpstr>
      <vt:lpstr>Calibri Light</vt:lpstr>
      <vt:lpstr>Office Theme</vt:lpstr>
      <vt:lpstr>6_Office Theme</vt:lpstr>
      <vt:lpstr>1_Office Theme</vt:lpstr>
      <vt:lpstr>2_Office Theme</vt:lpstr>
      <vt:lpstr>PowerPoint Presentation</vt:lpstr>
      <vt:lpstr>From Edexcel</vt:lpstr>
      <vt:lpstr>Starter</vt:lpstr>
      <vt:lpstr>Luxury shoemaker Jimmy Choo has been bought by Michael Kors Holdings in a deal which values the firm at £896m</vt:lpstr>
      <vt:lpstr>Definition of a merger</vt:lpstr>
      <vt:lpstr>Definition of a take-over</vt:lpstr>
      <vt:lpstr>PowerPoint Presentation</vt:lpstr>
      <vt:lpstr>PowerPoint Presentation</vt:lpstr>
      <vt:lpstr>Reasons for mergers and takeovers</vt:lpstr>
      <vt:lpstr> #1 Tactical Attempt to ensure increased market share </vt:lpstr>
      <vt:lpstr>  #2 Access to technology, staff or intellectual property   </vt:lpstr>
      <vt:lpstr> #1 Strategic Access to new markets  </vt:lpstr>
      <vt:lpstr>  #2 Improved distribution networks   </vt:lpstr>
      <vt:lpstr>  #3 Improved brand awareness   </vt:lpstr>
      <vt:lpstr>PowerPoint Presentation</vt:lpstr>
      <vt:lpstr>Merger defined</vt:lpstr>
      <vt:lpstr>Dixons and Carphone Warehouse merge to become</vt:lpstr>
      <vt:lpstr>Orange and T-Mobile merge to become</vt:lpstr>
      <vt:lpstr>Takeover - friendly</vt:lpstr>
      <vt:lpstr>Takeover - hostile</vt:lpstr>
      <vt:lpstr>Takeover example Kraft and Cadbury</vt:lpstr>
      <vt:lpstr>PowerPoint Presentation</vt:lpstr>
      <vt:lpstr>PowerPoint Presentation</vt:lpstr>
      <vt:lpstr>PowerPoint Presentation</vt:lpstr>
      <vt:lpstr>Horizontal and vertical integration</vt:lpstr>
      <vt:lpstr>Horizontal integration </vt:lpstr>
      <vt:lpstr>Horizontal integration example</vt:lpstr>
      <vt:lpstr>Vertical integration</vt:lpstr>
      <vt:lpstr>Vertical Integration</vt:lpstr>
      <vt:lpstr>PowerPoint Presentation</vt:lpstr>
      <vt:lpstr>Financial risks of mergers and takeovers</vt:lpstr>
      <vt:lpstr>Financial rewards of mergers and takeovers</vt:lpstr>
      <vt:lpstr>Reducing risks</vt:lpstr>
      <vt:lpstr>PowerPoint Presentation</vt:lpstr>
      <vt:lpstr>Problems of rapid growth – short-term</vt:lpstr>
      <vt:lpstr>Problems of rapid growth – management pressure</vt:lpstr>
      <vt:lpstr>Problems with mergers and acquisitions</vt:lpstr>
      <vt:lpstr>Merger fail – Daimler Chrysler</vt:lpstr>
      <vt:lpstr>PowerPoint Presentation</vt:lpstr>
      <vt:lpstr>Merger Fail- AOL Time Warner</vt:lpstr>
      <vt:lpstr>PowerPoint Presentation</vt:lpstr>
      <vt:lpstr>Revision Video </vt:lpstr>
      <vt:lpstr>Sample Edexcel A2 questions</vt:lpstr>
      <vt:lpstr>Case study for question 1</vt:lpstr>
      <vt:lpstr>Sample question 1</vt:lpstr>
      <vt:lpstr>Case study for question 2</vt:lpstr>
      <vt:lpstr>Sample question 2</vt:lpstr>
      <vt:lpstr>Case study for question 3</vt:lpstr>
      <vt:lpstr>Sample question 3</vt:lpstr>
      <vt:lpstr>Glossary</vt:lpstr>
    </vt:vector>
  </TitlesOfParts>
  <Company>Derby High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Hilton</dc:creator>
  <cp:lastModifiedBy>S Gouldthorpe</cp:lastModifiedBy>
  <cp:revision>103</cp:revision>
  <dcterms:created xsi:type="dcterms:W3CDTF">2017-05-29T18:04:54Z</dcterms:created>
  <dcterms:modified xsi:type="dcterms:W3CDTF">2021-11-08T07:49:06Z</dcterms:modified>
</cp:coreProperties>
</file>