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71" r:id="rId5"/>
    <p:sldId id="273" r:id="rId6"/>
    <p:sldId id="272" r:id="rId7"/>
    <p:sldId id="274" r:id="rId8"/>
    <p:sldId id="275" r:id="rId9"/>
    <p:sldId id="276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474" y="-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52026-D4CE-42F9-8B53-34843246A7A7}" type="datetimeFigureOut">
              <a:rPr lang="en-GB" smtClean="0"/>
              <a:t>17/09/2012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C6D603-45F7-41DF-A527-3074D32E25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297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6D603-45F7-41DF-A527-3074D32E25C2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919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6D603-45F7-41DF-A527-3074D32E25C2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919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A4AB-552C-4DD7-A593-48F3197B9F7E}" type="datetimeFigureOut">
              <a:rPr lang="en-GB" smtClean="0"/>
              <a:t>17/09/2012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7CAD-AAC8-489C-BF87-039C73219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315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A4AB-552C-4DD7-A593-48F3197B9F7E}" type="datetimeFigureOut">
              <a:rPr lang="en-GB" smtClean="0"/>
              <a:t>17/09/2012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7CAD-AAC8-489C-BF87-039C73219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953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A4AB-552C-4DD7-A593-48F3197B9F7E}" type="datetimeFigureOut">
              <a:rPr lang="en-GB" smtClean="0"/>
              <a:t>17/09/2012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7CAD-AAC8-489C-BF87-039C73219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360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A4AB-552C-4DD7-A593-48F3197B9F7E}" type="datetimeFigureOut">
              <a:rPr lang="en-GB" smtClean="0"/>
              <a:t>17/09/2012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7CAD-AAC8-489C-BF87-039C73219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058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A4AB-552C-4DD7-A593-48F3197B9F7E}" type="datetimeFigureOut">
              <a:rPr lang="en-GB" smtClean="0"/>
              <a:t>17/09/2012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7CAD-AAC8-489C-BF87-039C73219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288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A4AB-552C-4DD7-A593-48F3197B9F7E}" type="datetimeFigureOut">
              <a:rPr lang="en-GB" smtClean="0"/>
              <a:t>17/09/2012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7CAD-AAC8-489C-BF87-039C73219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85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A4AB-552C-4DD7-A593-48F3197B9F7E}" type="datetimeFigureOut">
              <a:rPr lang="en-GB" smtClean="0"/>
              <a:t>17/09/2012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7CAD-AAC8-489C-BF87-039C73219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063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A4AB-552C-4DD7-A593-48F3197B9F7E}" type="datetimeFigureOut">
              <a:rPr lang="en-GB" smtClean="0"/>
              <a:t>17/09/2012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7CAD-AAC8-489C-BF87-039C73219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598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A4AB-552C-4DD7-A593-48F3197B9F7E}" type="datetimeFigureOut">
              <a:rPr lang="en-GB" smtClean="0"/>
              <a:t>17/09/2012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7CAD-AAC8-489C-BF87-039C73219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86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A4AB-552C-4DD7-A593-48F3197B9F7E}" type="datetimeFigureOut">
              <a:rPr lang="en-GB" smtClean="0"/>
              <a:t>17/09/2012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7CAD-AAC8-489C-BF87-039C73219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979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A4AB-552C-4DD7-A593-48F3197B9F7E}" type="datetimeFigureOut">
              <a:rPr lang="en-GB" smtClean="0"/>
              <a:t>17/09/2012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7CAD-AAC8-489C-BF87-039C73219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703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9000"/>
            <a:lum/>
          </a:blip>
          <a:srcRect/>
          <a:stretch>
            <a:fillRect t="-38000" b="-3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FA4AB-552C-4DD7-A593-48F3197B9F7E}" type="datetimeFigureOut">
              <a:rPr lang="en-GB" smtClean="0"/>
              <a:t>17/09/2012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37CAD-AAC8-489C-BF87-039C73219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248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nline-stopwatch.com/candle-timer/full-screen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/>
          <a:lstStyle/>
          <a:p>
            <a:r>
              <a:rPr lang="en-GB" b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Accent SF" pitchFamily="2" charset="0"/>
              </a:rPr>
              <a:t>The Crucible by Arthur Miller</a:t>
            </a:r>
            <a:endParaRPr lang="en-GB" b="1" dirty="0">
              <a:ln>
                <a:solidFill>
                  <a:schemeClr val="bg1"/>
                </a:solidFill>
              </a:ln>
              <a:solidFill>
                <a:srgbClr val="FF0000"/>
              </a:solidFill>
              <a:latin typeface="Accent SF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1916832"/>
            <a:ext cx="7416824" cy="4392488"/>
          </a:xfrm>
        </p:spPr>
        <p:txBody>
          <a:bodyPr/>
          <a:lstStyle/>
          <a:p>
            <a:r>
              <a:rPr lang="en-GB" b="1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Leaning Objective: To explore the </a:t>
            </a:r>
            <a:r>
              <a:rPr lang="en-GB" b="1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themes within Act 1 of ‘The Crucible’.</a:t>
            </a:r>
            <a:endParaRPr lang="en-GB" b="1" dirty="0" smtClean="0">
              <a:ln>
                <a:solidFill>
                  <a:schemeClr val="bg1"/>
                </a:solidFill>
              </a:ln>
              <a:solidFill>
                <a:srgbClr val="7030A0"/>
              </a:solidFill>
              <a:latin typeface="Aharoni" pitchFamily="2" charset="-79"/>
              <a:cs typeface="Aharoni" pitchFamily="2" charset="-79"/>
            </a:endParaRPr>
          </a:p>
          <a:p>
            <a:endParaRPr lang="en-GB" dirty="0"/>
          </a:p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501008"/>
            <a:ext cx="1981983" cy="3117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871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Accent SF" pitchFamily="2" charset="0"/>
              </a:rPr>
              <a:t>Evaluation…</a:t>
            </a:r>
            <a:endParaRPr lang="en-GB" dirty="0">
              <a:ln>
                <a:solidFill>
                  <a:schemeClr val="bg1"/>
                </a:solidFill>
              </a:ln>
              <a:solidFill>
                <a:srgbClr val="FF0000"/>
              </a:solidFill>
              <a:latin typeface="Accent SF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24384" y="1844824"/>
            <a:ext cx="7704856" cy="324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3200" dirty="0">
                <a:ln>
                  <a:solidFill>
                    <a:prstClr val="white"/>
                  </a:solidFill>
                </a:ln>
                <a:solidFill>
                  <a:srgbClr val="FF0000"/>
                </a:solidFill>
              </a:rPr>
              <a:t>Recall </a:t>
            </a:r>
            <a:r>
              <a:rPr lang="en-GB" sz="3200" dirty="0">
                <a:ln>
                  <a:solidFill>
                    <a:prstClr val="white"/>
                  </a:solidFill>
                </a:ln>
                <a:solidFill>
                  <a:srgbClr val="7030A0"/>
                </a:solidFill>
              </a:rPr>
              <a:t>the characters motives and relate them to the themes of the play. </a:t>
            </a:r>
          </a:p>
          <a:p>
            <a:pPr lvl="0">
              <a:spcBef>
                <a:spcPct val="20000"/>
              </a:spcBef>
            </a:pPr>
            <a:r>
              <a:rPr lang="en-GB" sz="3200" dirty="0">
                <a:ln>
                  <a:solidFill>
                    <a:prstClr val="white"/>
                  </a:solidFill>
                </a:ln>
                <a:solidFill>
                  <a:srgbClr val="FF0000"/>
                </a:solidFill>
              </a:rPr>
              <a:t>Describe </a:t>
            </a:r>
            <a:r>
              <a:rPr lang="en-GB" sz="3200" dirty="0">
                <a:ln>
                  <a:solidFill>
                    <a:prstClr val="white"/>
                  </a:solidFill>
                </a:ln>
                <a:solidFill>
                  <a:srgbClr val="7030A0"/>
                </a:solidFill>
              </a:rPr>
              <a:t>how you would perform the role of Abigail Williams.</a:t>
            </a:r>
          </a:p>
          <a:p>
            <a:pPr lvl="0">
              <a:spcBef>
                <a:spcPct val="20000"/>
              </a:spcBef>
            </a:pPr>
            <a:r>
              <a:rPr lang="en-GB" sz="3200" dirty="0">
                <a:ln>
                  <a:solidFill>
                    <a:prstClr val="white"/>
                  </a:solidFill>
                </a:ln>
                <a:solidFill>
                  <a:srgbClr val="FF0000"/>
                </a:solidFill>
              </a:rPr>
              <a:t>Explain </a:t>
            </a:r>
            <a:r>
              <a:rPr lang="en-GB" sz="3200" dirty="0">
                <a:ln>
                  <a:solidFill>
                    <a:prstClr val="white"/>
                  </a:solidFill>
                </a:ln>
                <a:solidFill>
                  <a:srgbClr val="7030A0"/>
                </a:solidFill>
              </a:rPr>
              <a:t>how the characters should react to each other on the stage. </a:t>
            </a:r>
            <a:endParaRPr lang="en-GB" sz="3200" dirty="0">
              <a:ln>
                <a:solidFill>
                  <a:prstClr val="white"/>
                </a:solidFill>
              </a:ln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11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Accent SF" pitchFamily="2" charset="0"/>
              </a:rPr>
              <a:t>Independent Learning</a:t>
            </a:r>
            <a:endParaRPr lang="en-GB" dirty="0">
              <a:ln>
                <a:solidFill>
                  <a:schemeClr val="bg1"/>
                </a:solidFill>
              </a:ln>
              <a:solidFill>
                <a:srgbClr val="FF0000"/>
              </a:solidFill>
              <a:latin typeface="Accent SF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9512" y="1273421"/>
            <a:ext cx="8784976" cy="974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3200" dirty="0" smtClean="0">
                <a:ln>
                  <a:solidFill>
                    <a:prstClr val="white"/>
                  </a:solidFill>
                </a:ln>
                <a:solidFill>
                  <a:srgbClr val="7030A0"/>
                </a:solidFill>
              </a:rPr>
              <a:t>For next lesson…</a:t>
            </a:r>
          </a:p>
          <a:p>
            <a:pPr lvl="0">
              <a:spcBef>
                <a:spcPct val="20000"/>
              </a:spcBef>
            </a:pPr>
            <a:endParaRPr lang="en-GB" sz="3200" dirty="0">
              <a:ln>
                <a:solidFill>
                  <a:prstClr val="white"/>
                </a:solidFill>
              </a:ln>
              <a:solidFill>
                <a:srgbClr val="7030A0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GB" sz="3200" dirty="0" smtClean="0">
                <a:ln>
                  <a:solidFill>
                    <a:prstClr val="white"/>
                  </a:solidFill>
                </a:ln>
                <a:solidFill>
                  <a:srgbClr val="7030A0"/>
                </a:solidFill>
              </a:rPr>
              <a:t>Make a poster about </a:t>
            </a:r>
            <a:r>
              <a:rPr lang="en-GB" sz="3200" dirty="0">
                <a:ln>
                  <a:solidFill>
                    <a:prstClr val="white"/>
                  </a:solidFill>
                </a:ln>
                <a:solidFill>
                  <a:srgbClr val="7030A0"/>
                </a:solidFill>
              </a:rPr>
              <a:t>T</a:t>
            </a:r>
            <a:r>
              <a:rPr lang="en-GB" sz="3200" dirty="0" smtClean="0">
                <a:ln>
                  <a:solidFill>
                    <a:prstClr val="white"/>
                  </a:solidFill>
                </a:ln>
                <a:solidFill>
                  <a:srgbClr val="7030A0"/>
                </a:solidFill>
              </a:rPr>
              <a:t>he Crucible… This could be about…</a:t>
            </a:r>
          </a:p>
          <a:p>
            <a:pPr lvl="0">
              <a:spcBef>
                <a:spcPct val="20000"/>
              </a:spcBef>
            </a:pPr>
            <a:endParaRPr lang="en-GB" sz="3200" dirty="0">
              <a:ln>
                <a:solidFill>
                  <a:prstClr val="white"/>
                </a:solidFill>
              </a:ln>
              <a:solidFill>
                <a:srgbClr val="7030A0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GB" sz="3200" dirty="0" smtClean="0">
                <a:ln>
                  <a:solidFill>
                    <a:prstClr val="white"/>
                  </a:solidFill>
                </a:ln>
                <a:solidFill>
                  <a:srgbClr val="7030A0"/>
                </a:solidFill>
              </a:rPr>
              <a:t>Witchcraft, the puritan life, the characters, the themes, the witch hunts, the 1950 witch hunts, Salem, Arthur Miller ….</a:t>
            </a:r>
          </a:p>
          <a:p>
            <a:pPr lvl="0">
              <a:spcBef>
                <a:spcPct val="20000"/>
              </a:spcBef>
            </a:pPr>
            <a:endParaRPr lang="en-GB" sz="3200" dirty="0">
              <a:ln>
                <a:solidFill>
                  <a:prstClr val="white"/>
                </a:solidFill>
              </a:ln>
              <a:solidFill>
                <a:srgbClr val="7030A0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GB" sz="3200" dirty="0" smtClean="0">
                <a:ln>
                  <a:solidFill>
                    <a:prstClr val="white"/>
                  </a:solidFill>
                </a:ln>
                <a:solidFill>
                  <a:srgbClr val="7030A0"/>
                </a:solidFill>
              </a:rPr>
              <a:t>These will be on display</a:t>
            </a:r>
            <a:endParaRPr lang="en-GB" sz="3200" dirty="0" smtClean="0">
              <a:ln>
                <a:solidFill>
                  <a:prstClr val="white"/>
                </a:solidFill>
              </a:ln>
              <a:solidFill>
                <a:srgbClr val="7030A0"/>
              </a:solidFill>
            </a:endParaRPr>
          </a:p>
          <a:p>
            <a:pPr lvl="0">
              <a:spcBef>
                <a:spcPct val="20000"/>
              </a:spcBef>
            </a:pPr>
            <a:endParaRPr lang="en-GB" sz="3200" dirty="0">
              <a:ln>
                <a:solidFill>
                  <a:prstClr val="white"/>
                </a:solidFill>
              </a:ln>
              <a:solidFill>
                <a:srgbClr val="7030A0"/>
              </a:solidFill>
            </a:endParaRPr>
          </a:p>
          <a:p>
            <a:pPr lvl="0">
              <a:spcBef>
                <a:spcPct val="20000"/>
              </a:spcBef>
            </a:pPr>
            <a:endParaRPr lang="en-GB" sz="3200" dirty="0" smtClean="0">
              <a:ln>
                <a:solidFill>
                  <a:prstClr val="white"/>
                </a:solidFill>
              </a:ln>
              <a:solidFill>
                <a:srgbClr val="7030A0"/>
              </a:solidFill>
            </a:endParaRPr>
          </a:p>
          <a:p>
            <a:pPr lvl="0">
              <a:spcBef>
                <a:spcPct val="20000"/>
              </a:spcBef>
            </a:pPr>
            <a:endParaRPr lang="en-GB" sz="3200" dirty="0">
              <a:ln>
                <a:solidFill>
                  <a:prstClr val="white"/>
                </a:solidFill>
              </a:ln>
              <a:solidFill>
                <a:srgbClr val="7030A0"/>
              </a:solidFill>
            </a:endParaRPr>
          </a:p>
          <a:p>
            <a:pPr lvl="0">
              <a:spcBef>
                <a:spcPct val="20000"/>
              </a:spcBef>
            </a:pPr>
            <a:endParaRPr lang="en-GB" sz="3200" dirty="0" smtClean="0">
              <a:ln>
                <a:solidFill>
                  <a:prstClr val="white"/>
                </a:solidFill>
              </a:ln>
              <a:solidFill>
                <a:srgbClr val="7030A0"/>
              </a:solidFill>
            </a:endParaRPr>
          </a:p>
          <a:p>
            <a:pPr lvl="0">
              <a:spcBef>
                <a:spcPct val="20000"/>
              </a:spcBef>
            </a:pPr>
            <a:endParaRPr lang="en-GB" sz="3200" dirty="0">
              <a:ln>
                <a:solidFill>
                  <a:prstClr val="white"/>
                </a:solidFill>
              </a:ln>
              <a:solidFill>
                <a:srgbClr val="7030A0"/>
              </a:solidFill>
            </a:endParaRPr>
          </a:p>
          <a:p>
            <a:pPr lvl="0">
              <a:spcBef>
                <a:spcPct val="20000"/>
              </a:spcBef>
            </a:pPr>
            <a:endParaRPr lang="en-GB" sz="3200" dirty="0" smtClean="0">
              <a:ln>
                <a:solidFill>
                  <a:prstClr val="white"/>
                </a:solidFill>
              </a:ln>
              <a:solidFill>
                <a:srgbClr val="7030A0"/>
              </a:solidFill>
            </a:endParaRPr>
          </a:p>
          <a:p>
            <a:pPr lvl="0">
              <a:spcBef>
                <a:spcPct val="20000"/>
              </a:spcBef>
            </a:pPr>
            <a:endParaRPr lang="en-GB" sz="3200" dirty="0">
              <a:ln>
                <a:solidFill>
                  <a:prstClr val="white"/>
                </a:solidFill>
              </a:ln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05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Accent SF" pitchFamily="2" charset="0"/>
              </a:rPr>
              <a:t>Learning Outcomes</a:t>
            </a:r>
            <a:endParaRPr lang="en-GB" dirty="0">
              <a:ln>
                <a:solidFill>
                  <a:schemeClr val="bg1"/>
                </a:solidFill>
              </a:ln>
              <a:solidFill>
                <a:srgbClr val="FF0000"/>
              </a:solidFill>
              <a:latin typeface="Accent SF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By the end of the lesson you should be able to…</a:t>
            </a:r>
          </a:p>
          <a:p>
            <a:pPr marL="0" indent="0">
              <a:buNone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Recall </a:t>
            </a: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the characters motives and relate them to the themes of the play</a:t>
            </a: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. </a:t>
            </a:r>
            <a:endParaRPr lang="en-GB" dirty="0" smtClean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Describe </a:t>
            </a: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how you would perform the role of Abigail Williams.</a:t>
            </a:r>
            <a:endParaRPr lang="en-GB" dirty="0" smtClean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Explain </a:t>
            </a: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how the characters should react to each other on the stage. </a:t>
            </a: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11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Accent SF" pitchFamily="2" charset="0"/>
              </a:rPr>
              <a:t>Our Understanding so far…</a:t>
            </a:r>
            <a:endParaRPr lang="en-GB" dirty="0">
              <a:ln>
                <a:solidFill>
                  <a:schemeClr val="bg1"/>
                </a:solidFill>
              </a:ln>
              <a:solidFill>
                <a:srgbClr val="FF0000"/>
              </a:solidFill>
              <a:latin typeface="Accent SF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Split into two groups…</a:t>
            </a:r>
          </a:p>
          <a:p>
            <a:pPr marL="0" indent="0">
              <a:buNone/>
            </a:pPr>
            <a:endParaRPr lang="en-GB" dirty="0" smtClean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Write down who the main characters are within act 1….names and who they are… </a:t>
            </a:r>
          </a:p>
          <a:p>
            <a:pPr marL="0" indent="0">
              <a:buNone/>
            </a:pPr>
            <a:endParaRPr lang="en-GB" dirty="0" smtClean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  <a:hlinkClick r:id="rId2"/>
              </a:rPr>
              <a:t>3 minutes </a:t>
            </a:r>
            <a:endParaRPr lang="en-GB" dirty="0" smtClean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GB" dirty="0" smtClean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73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6600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Accent SF" pitchFamily="2" charset="0"/>
              </a:rPr>
              <a:t>The Themes</a:t>
            </a:r>
            <a:endParaRPr lang="en-GB" sz="6600" dirty="0">
              <a:ln>
                <a:solidFill>
                  <a:schemeClr val="bg1"/>
                </a:solidFill>
              </a:ln>
              <a:solidFill>
                <a:srgbClr val="FF0000"/>
              </a:solidFill>
              <a:latin typeface="Accent SF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43608" y="1340768"/>
            <a:ext cx="81003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 smtClean="0"/>
          </a:p>
          <a:p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713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6600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Accent SF" pitchFamily="2" charset="0"/>
              </a:rPr>
              <a:t>The Themes</a:t>
            </a:r>
            <a:endParaRPr lang="en-GB" sz="6600" dirty="0">
              <a:ln>
                <a:solidFill>
                  <a:schemeClr val="bg1"/>
                </a:solidFill>
              </a:ln>
              <a:solidFill>
                <a:srgbClr val="FF0000"/>
              </a:solidFill>
              <a:latin typeface="Accent SF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Fear: Parris is worried about his reputation.</a:t>
            </a:r>
          </a:p>
          <a:p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‘evidently’ praying-obvious- appearances are important.</a:t>
            </a:r>
          </a:p>
          <a:p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‘my ministry's at stake &amp; perhaps your cousins life.</a:t>
            </a:r>
          </a:p>
          <a:p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Denies witchcraft: reputation/Minister.</a:t>
            </a:r>
          </a:p>
          <a:p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Scared he will loose authority if he doesn’t do something.</a:t>
            </a: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43608" y="1340768"/>
            <a:ext cx="81003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 smtClean="0"/>
          </a:p>
          <a:p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731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6600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Accent SF" pitchFamily="2" charset="0"/>
              </a:rPr>
              <a:t>The Themes</a:t>
            </a:r>
            <a:endParaRPr lang="en-GB" sz="6600" dirty="0">
              <a:ln>
                <a:solidFill>
                  <a:schemeClr val="bg1"/>
                </a:solidFill>
              </a:ln>
              <a:solidFill>
                <a:srgbClr val="FF0000"/>
              </a:solidFill>
              <a:latin typeface="Accent SF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Envy &amp; Revenge: 1</a:t>
            </a:r>
            <a:r>
              <a:rPr lang="en-GB" baseline="30000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st</a:t>
            </a: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 scene gives us clues…</a:t>
            </a:r>
          </a:p>
          <a:p>
            <a:pPr marL="0" indent="0">
              <a:buNone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Ann Putnam is jealous of Rebecca nurse: all her babies survived.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Parris think he should be paid more.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Giles Corey is unpopular as he is a lawyer.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Big disagreements over land (Proctor and Putnam)</a:t>
            </a:r>
          </a:p>
          <a:p>
            <a:pPr marL="514350" indent="-514350">
              <a:buFont typeface="+mj-lt"/>
              <a:buAutoNum type="arabicPeriod"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43608" y="1340768"/>
            <a:ext cx="81003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 smtClean="0"/>
          </a:p>
          <a:p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474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6600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Accent SF" pitchFamily="2" charset="0"/>
              </a:rPr>
              <a:t>Abigail </a:t>
            </a:r>
            <a:r>
              <a:rPr lang="en-GB" sz="6600" dirty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Accent SF" pitchFamily="2" charset="0"/>
              </a:rPr>
              <a:t>W</a:t>
            </a:r>
            <a:r>
              <a:rPr lang="en-GB" sz="6600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Accent SF" pitchFamily="2" charset="0"/>
              </a:rPr>
              <a:t>illiams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Soiled: suggests she is not a virgin/ She beaks the rules.</a:t>
            </a:r>
          </a:p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Denies everything: She is a liar/ ruthless and vindictive/ wants to kill Elizabeth to get John.</a:t>
            </a:r>
          </a:p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Voice and movements: lowers her eyes/talks innocent to Parris/ talks tauntingly to Proctor: A good actress.</a:t>
            </a:r>
          </a:p>
          <a:p>
            <a:pPr marL="0" indent="0">
              <a:buNone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ENVY AND REVENGE: DRIVING FORCES BEHING ACTIONS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1043608" y="1340768"/>
            <a:ext cx="81003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 smtClean="0"/>
          </a:p>
          <a:p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230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6600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Accent SF" pitchFamily="2" charset="0"/>
              </a:rPr>
              <a:t>Group 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10 minutes in pairs… A &amp; B: A= Abi B=Proctor</a:t>
            </a:r>
          </a:p>
          <a:p>
            <a:pPr marL="0" indent="0">
              <a:buNone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Create the scene between Abi and Proctor. </a:t>
            </a:r>
          </a:p>
          <a:p>
            <a:pPr marL="0" indent="0">
              <a:buNone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Pages 17: </a:t>
            </a:r>
            <a:r>
              <a:rPr lang="en-GB" dirty="0" err="1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Gah</a:t>
            </a: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!</a:t>
            </a:r>
          </a:p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19: The words going up to Jesus. </a:t>
            </a:r>
          </a:p>
        </p:txBody>
      </p:sp>
      <p:sp>
        <p:nvSpPr>
          <p:cNvPr id="3" name="Rectangle 2"/>
          <p:cNvSpPr/>
          <p:nvPr/>
        </p:nvSpPr>
        <p:spPr>
          <a:xfrm>
            <a:off x="1043608" y="1340768"/>
            <a:ext cx="81003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 smtClean="0"/>
          </a:p>
          <a:p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28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6600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Accent SF" pitchFamily="2" charset="0"/>
              </a:rPr>
              <a:t>Group B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10 minutes in pairs… A &amp; B: B= Abi A=Parris</a:t>
            </a:r>
          </a:p>
          <a:p>
            <a:pPr marL="0" indent="0">
              <a:buNone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Create the scene between Abi and Parris. </a:t>
            </a:r>
          </a:p>
          <a:p>
            <a:pPr marL="0" indent="0">
              <a:buNone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Pages 7: Uncle the rumour of witchcraft…</a:t>
            </a: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9: enter Mrs Putnam</a:t>
            </a:r>
          </a:p>
        </p:txBody>
      </p:sp>
      <p:sp>
        <p:nvSpPr>
          <p:cNvPr id="3" name="Rectangle 2"/>
          <p:cNvSpPr/>
          <p:nvPr/>
        </p:nvSpPr>
        <p:spPr>
          <a:xfrm>
            <a:off x="1043608" y="1340768"/>
            <a:ext cx="81003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 smtClean="0"/>
          </a:p>
          <a:p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125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436</Words>
  <Application>Microsoft Office PowerPoint</Application>
  <PresentationFormat>On-screen Show (4:3)</PresentationFormat>
  <Paragraphs>79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The Crucible by Arthur Miller</vt:lpstr>
      <vt:lpstr>Learning Outcomes</vt:lpstr>
      <vt:lpstr>Our Understanding so far…</vt:lpstr>
      <vt:lpstr>The Themes</vt:lpstr>
      <vt:lpstr>The Themes</vt:lpstr>
      <vt:lpstr>The Themes</vt:lpstr>
      <vt:lpstr>Abigail Williams</vt:lpstr>
      <vt:lpstr>Group A</vt:lpstr>
      <vt:lpstr>Group B</vt:lpstr>
      <vt:lpstr>Evaluation…</vt:lpstr>
      <vt:lpstr>Independent Learning</vt:lpstr>
    </vt:vector>
  </TitlesOfParts>
  <Company>Beverley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Crucible by Arthur Miller</dc:title>
  <dc:creator>V Collins</dc:creator>
  <cp:lastModifiedBy>V Collins</cp:lastModifiedBy>
  <cp:revision>14</cp:revision>
  <dcterms:created xsi:type="dcterms:W3CDTF">2012-09-10T10:14:28Z</dcterms:created>
  <dcterms:modified xsi:type="dcterms:W3CDTF">2012-09-17T11:15:17Z</dcterms:modified>
</cp:coreProperties>
</file>