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0" r:id="rId20"/>
    <p:sldId id="271" r:id="rId21"/>
    <p:sldId id="272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69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41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38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91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4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28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5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82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82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98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7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C4915-992D-4AE3-9457-E1943315E9B2}" type="datetimeFigureOut">
              <a:rPr lang="en-GB" smtClean="0"/>
              <a:t>17/12/2012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3CEB-2E91-4AD9-96E8-A01629E4D0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6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Accent SF" pitchFamily="2" charset="0"/>
              </a:rPr>
              <a:t>The Written Paper</a:t>
            </a:r>
            <a:endParaRPr lang="en-GB" sz="5400" dirty="0">
              <a:latin typeface="Accent SF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1752600"/>
          </a:xfrm>
        </p:spPr>
        <p:txBody>
          <a:bodyPr>
            <a:noAutofit/>
          </a:bodyPr>
          <a:lstStyle/>
          <a:p>
            <a:r>
              <a:rPr lang="en-GB" sz="48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Section B: Scripted Piece.</a:t>
            </a:r>
          </a:p>
          <a:p>
            <a:endParaRPr lang="en-GB" sz="48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GB" sz="4800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The Crucible</a:t>
            </a:r>
            <a:endParaRPr lang="en-GB" sz="48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704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Parts 05 or 07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. Rehearsal </a:t>
            </a:r>
          </a:p>
          <a:p>
            <a:pPr marL="0" indent="0" algn="ctr">
              <a:buNone/>
            </a:pPr>
            <a:r>
              <a:rPr lang="en-GB" dirty="0" smtClean="0"/>
              <a:t>. Other preparation </a:t>
            </a:r>
          </a:p>
          <a:p>
            <a:pPr marL="0" indent="0" algn="ctr">
              <a:buNone/>
            </a:pPr>
            <a:r>
              <a:rPr lang="en-GB" dirty="0" smtClean="0"/>
              <a:t>. Application to the role </a:t>
            </a:r>
          </a:p>
          <a:p>
            <a:pPr marL="0" indent="0" algn="ctr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6366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Parts 05 or 07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 state the title and the playwright.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 give a brief explanation to what the play is about.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question asks you for one extract so talk about the character you played in that extract. Actually say… ‘ In the extract I have chosen I played the character of ……’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Then give a brief explanation of that character.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7057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Parts 05 or 07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You are </a:t>
            </a:r>
            <a:r>
              <a:rPr lang="en-GB" dirty="0">
                <a:solidFill>
                  <a:srgbClr val="FF0000"/>
                </a:solidFill>
              </a:rPr>
              <a:t>NOT ALLOWED </a:t>
            </a:r>
            <a:r>
              <a:rPr lang="en-GB" dirty="0"/>
              <a:t>to take the play into the exam so you must </a:t>
            </a:r>
            <a:r>
              <a:rPr lang="en-GB" dirty="0" smtClean="0"/>
              <a:t>revise </a:t>
            </a:r>
            <a:r>
              <a:rPr lang="en-GB" dirty="0"/>
              <a:t>specific scenes from the play. Also try to memorise some of </a:t>
            </a:r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dirty="0">
                <a:solidFill>
                  <a:srgbClr val="FF0000"/>
                </a:solidFill>
              </a:rPr>
              <a:t>key lines </a:t>
            </a:r>
            <a:r>
              <a:rPr lang="en-GB" dirty="0"/>
              <a:t>within the extracts this will help you achieve </a:t>
            </a:r>
            <a:r>
              <a:rPr lang="en-GB" dirty="0">
                <a:solidFill>
                  <a:srgbClr val="FF0000"/>
                </a:solidFill>
              </a:rPr>
              <a:t>higher </a:t>
            </a:r>
            <a:r>
              <a:rPr lang="en-GB" dirty="0" smtClean="0">
                <a:solidFill>
                  <a:srgbClr val="FF0000"/>
                </a:solidFill>
              </a:rPr>
              <a:t>marks </a:t>
            </a:r>
            <a:r>
              <a:rPr lang="en-GB" dirty="0"/>
              <a:t>when talking about </a:t>
            </a:r>
            <a:r>
              <a:rPr lang="en-GB" dirty="0">
                <a:solidFill>
                  <a:srgbClr val="FF0000"/>
                </a:solidFill>
              </a:rPr>
              <a:t>how</a:t>
            </a:r>
            <a:r>
              <a:rPr lang="en-GB" dirty="0"/>
              <a:t> you would perform a line if you can </a:t>
            </a:r>
          </a:p>
          <a:p>
            <a:pPr marL="0" indent="0">
              <a:buNone/>
            </a:pPr>
            <a:r>
              <a:rPr lang="en-GB" dirty="0"/>
              <a:t>refer to it. </a:t>
            </a: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1069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Parts 05 or 07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  <a:p>
            <a:pPr marL="0" indent="0" algn="ctr">
              <a:buNone/>
            </a:pPr>
            <a:r>
              <a:rPr lang="en-GB" dirty="0"/>
              <a:t>Quote what you remember from the extract…. Then support it. </a:t>
            </a:r>
          </a:p>
          <a:p>
            <a:pPr marL="0" indent="0" algn="ctr">
              <a:buNone/>
            </a:pPr>
            <a:r>
              <a:rPr lang="en-GB" dirty="0" smtClean="0"/>
              <a:t>.</a:t>
            </a:r>
            <a:r>
              <a:rPr lang="en-GB" dirty="0" smtClean="0">
                <a:solidFill>
                  <a:srgbClr val="FF0000"/>
                </a:solidFill>
              </a:rPr>
              <a:t>What</a:t>
            </a:r>
            <a:r>
              <a:rPr lang="en-GB" dirty="0" smtClean="0"/>
              <a:t> </a:t>
            </a:r>
            <a:r>
              <a:rPr lang="en-GB" dirty="0"/>
              <a:t>you did------</a:t>
            </a:r>
            <a:r>
              <a:rPr lang="en-GB" dirty="0">
                <a:solidFill>
                  <a:srgbClr val="FF0000"/>
                </a:solidFill>
              </a:rPr>
              <a:t>why</a:t>
            </a:r>
            <a:r>
              <a:rPr lang="en-GB" dirty="0"/>
              <a:t> you did it-----------</a:t>
            </a:r>
            <a:r>
              <a:rPr lang="en-GB" dirty="0">
                <a:solidFill>
                  <a:srgbClr val="FF0000"/>
                </a:solidFill>
              </a:rPr>
              <a:t>how</a:t>
            </a:r>
            <a:r>
              <a:rPr lang="en-GB" dirty="0"/>
              <a:t> you did it. </a:t>
            </a:r>
          </a:p>
          <a:p>
            <a:pPr marL="0" indent="0" algn="ctr">
              <a:buNone/>
            </a:pPr>
            <a:r>
              <a:rPr lang="en-GB" dirty="0" smtClean="0"/>
              <a:t>.Audience </a:t>
            </a:r>
            <a:r>
              <a:rPr lang="en-GB" dirty="0"/>
              <a:t>intentions. What are you trying to create for your </a:t>
            </a:r>
          </a:p>
          <a:p>
            <a:pPr marL="0" indent="0" algn="ctr">
              <a:buNone/>
            </a:pPr>
            <a:r>
              <a:rPr lang="en-GB" dirty="0"/>
              <a:t>audience?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514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Key Information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dirty="0"/>
              <a:t>actual moments from the script/ the words spoken/ the stage </a:t>
            </a:r>
            <a:r>
              <a:rPr lang="en-GB" sz="2400" dirty="0" smtClean="0"/>
              <a:t>directions</a:t>
            </a:r>
            <a:r>
              <a:rPr lang="en-GB" sz="2400" dirty="0"/>
              <a:t>/ the themes/ the story. This is what you did. 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Creating </a:t>
            </a:r>
            <a:r>
              <a:rPr lang="en-GB" sz="2400" dirty="0"/>
              <a:t>tension/ atmosphere/ showing the relationship between </a:t>
            </a:r>
            <a:r>
              <a:rPr lang="en-GB" sz="2400" dirty="0" smtClean="0"/>
              <a:t>characters/creating </a:t>
            </a:r>
            <a:r>
              <a:rPr lang="en-GB" sz="2400" dirty="0"/>
              <a:t>a climax/ showing the characters emotions is </a:t>
            </a:r>
            <a:r>
              <a:rPr lang="en-GB" sz="2400" dirty="0" smtClean="0"/>
              <a:t>all </a:t>
            </a:r>
            <a:r>
              <a:rPr lang="en-GB" sz="2400" dirty="0"/>
              <a:t>why you did it!!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All </a:t>
            </a:r>
            <a:r>
              <a:rPr lang="en-GB" sz="2400" dirty="0"/>
              <a:t>to do with your acting skills, so talk about your acting skills. </a:t>
            </a:r>
          </a:p>
          <a:p>
            <a:pPr marL="0" indent="0">
              <a:buNone/>
            </a:pPr>
            <a:r>
              <a:rPr lang="en-GB" sz="2400" dirty="0"/>
              <a:t>Voice, movements, levels, facial expressions/ space. That is how </a:t>
            </a:r>
          </a:p>
          <a:p>
            <a:pPr marL="0" indent="0">
              <a:buNone/>
            </a:pPr>
            <a:r>
              <a:rPr lang="en-GB" sz="2400" dirty="0"/>
              <a:t>you did it.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2937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What the examiner is looking for.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4000" dirty="0" smtClean="0"/>
              <a:t>reference </a:t>
            </a:r>
            <a:r>
              <a:rPr lang="en-GB" sz="4000" dirty="0"/>
              <a:t>to the information provided in the original script, for example:</a:t>
            </a:r>
          </a:p>
          <a:p>
            <a:r>
              <a:rPr lang="en-GB" sz="4000" dirty="0" smtClean="0"/>
              <a:t>to </a:t>
            </a:r>
            <a:r>
              <a:rPr lang="en-GB" sz="4000" dirty="0"/>
              <a:t>the playwright’s stage directions</a:t>
            </a:r>
          </a:p>
          <a:p>
            <a:r>
              <a:rPr lang="en-GB" sz="4000" dirty="0" smtClean="0"/>
              <a:t>to </a:t>
            </a:r>
            <a:r>
              <a:rPr lang="en-GB" sz="4000" dirty="0"/>
              <a:t>the characters actions and/or speech</a:t>
            </a:r>
          </a:p>
          <a:p>
            <a:r>
              <a:rPr lang="en-GB" sz="4000" dirty="0" smtClean="0"/>
              <a:t>to </a:t>
            </a:r>
            <a:r>
              <a:rPr lang="en-GB" sz="4000" dirty="0"/>
              <a:t>outcomes in performance</a:t>
            </a:r>
          </a:p>
        </p:txBody>
      </p:sp>
    </p:spTree>
    <p:extLst>
      <p:ext uri="{BB962C8B-B14F-4D97-AF65-F5344CB8AC3E}">
        <p14:creationId xmlns:p14="http://schemas.microsoft.com/office/powerpoint/2010/main" val="56709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What the examiner is looking for.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/>
              <a:t>identification </a:t>
            </a:r>
            <a:r>
              <a:rPr lang="en-GB" sz="2800" dirty="0"/>
              <a:t>and understanding of a specific role and description of the role in terms </a:t>
            </a:r>
            <a:r>
              <a:rPr lang="en-GB" sz="2800" dirty="0" smtClean="0"/>
              <a:t>of the </a:t>
            </a:r>
            <a:r>
              <a:rPr lang="en-GB" sz="2800" dirty="0"/>
              <a:t>character’s age, gender, status and relationships to other characters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smtClean="0"/>
              <a:t>reference </a:t>
            </a:r>
            <a:r>
              <a:rPr lang="en-GB" sz="2800" dirty="0"/>
              <a:t>to research, rehearsal and other preparatory work undertaken:</a:t>
            </a:r>
          </a:p>
          <a:p>
            <a:r>
              <a:rPr lang="en-GB" sz="2800" dirty="0" smtClean="0"/>
              <a:t>identification </a:t>
            </a:r>
            <a:r>
              <a:rPr lang="en-GB" sz="2800" dirty="0"/>
              <a:t>of scripted aspects of character and some practical realisation of </a:t>
            </a:r>
            <a:r>
              <a:rPr lang="en-GB" sz="2800" dirty="0" smtClean="0"/>
              <a:t>them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0515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What the examiner is looking for.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/>
              <a:t>explanation </a:t>
            </a:r>
            <a:r>
              <a:rPr lang="en-GB" sz="2800" dirty="0"/>
              <a:t>of the preparation process in terms of the interpretation of the role, </a:t>
            </a:r>
            <a:r>
              <a:rPr lang="en-GB" sz="2800" dirty="0" smtClean="0"/>
              <a:t>for example</a:t>
            </a:r>
            <a:r>
              <a:rPr lang="en-GB" sz="2800" dirty="0"/>
              <a:t>:</a:t>
            </a:r>
          </a:p>
          <a:p>
            <a:r>
              <a:rPr lang="en-GB" sz="2800" dirty="0"/>
              <a:t>development of acting skills:</a:t>
            </a:r>
          </a:p>
          <a:p>
            <a:pPr marL="0" indent="0">
              <a:buNone/>
            </a:pPr>
            <a:r>
              <a:rPr lang="en-GB" sz="2800" dirty="0"/>
              <a:t>􀂃 voice – accent, pitch, tone, volume, emphasis</a:t>
            </a:r>
          </a:p>
          <a:p>
            <a:pPr marL="0" indent="0">
              <a:buNone/>
            </a:pPr>
            <a:r>
              <a:rPr lang="en-GB" sz="2800" dirty="0"/>
              <a:t>􀂃 movement, gesture, posture</a:t>
            </a:r>
          </a:p>
          <a:p>
            <a:pPr marL="0" indent="0">
              <a:buNone/>
            </a:pPr>
            <a:r>
              <a:rPr lang="en-GB" sz="2800" dirty="0"/>
              <a:t>􀂃 facial expressions</a:t>
            </a:r>
          </a:p>
          <a:p>
            <a:pPr marL="0" indent="0">
              <a:buNone/>
            </a:pPr>
            <a:r>
              <a:rPr lang="en-GB" sz="2800" dirty="0"/>
              <a:t>􀂃 interaction with other characters on stage</a:t>
            </a:r>
          </a:p>
          <a:p>
            <a:r>
              <a:rPr lang="en-GB" sz="2800" dirty="0" smtClean="0"/>
              <a:t>decisions </a:t>
            </a:r>
            <a:r>
              <a:rPr lang="en-GB" sz="2800" dirty="0"/>
              <a:t>about blocking and movement</a:t>
            </a:r>
          </a:p>
          <a:p>
            <a:r>
              <a:rPr lang="en-GB" sz="2800" dirty="0" smtClean="0"/>
              <a:t>intentions </a:t>
            </a:r>
            <a:r>
              <a:rPr lang="en-GB" sz="2800" dirty="0"/>
              <a:t>for the audience.</a:t>
            </a:r>
          </a:p>
          <a:p>
            <a:pPr>
              <a:buFont typeface="Wingdings" pitchFamily="2" charset="2"/>
              <a:buChar char="ü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6768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Band 1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u="sng" dirty="0"/>
              <a:t>Band 1</a:t>
            </a:r>
          </a:p>
          <a:p>
            <a:pPr marL="0" indent="0">
              <a:buNone/>
            </a:pPr>
            <a:r>
              <a:rPr lang="en-GB" sz="2000" dirty="0" smtClean="0"/>
              <a:t>17-20marks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800" dirty="0" smtClean="0"/>
              <a:t>Candidates </a:t>
            </a:r>
            <a:r>
              <a:rPr lang="en-GB" sz="2800" dirty="0"/>
              <a:t>will demonstrate knowledge and understanding of the play through </a:t>
            </a:r>
            <a:r>
              <a:rPr lang="en-GB" sz="2800" dirty="0" smtClean="0"/>
              <a:t>a </a:t>
            </a:r>
            <a:r>
              <a:rPr lang="en-GB" sz="2800" dirty="0" smtClean="0">
                <a:solidFill>
                  <a:srgbClr val="FF0000"/>
                </a:solidFill>
              </a:rPr>
              <a:t>very </a:t>
            </a:r>
            <a:r>
              <a:rPr lang="en-GB" sz="2800" dirty="0">
                <a:solidFill>
                  <a:srgbClr val="FF0000"/>
                </a:solidFill>
              </a:rPr>
              <a:t>clear </a:t>
            </a:r>
            <a:r>
              <a:rPr lang="en-GB" sz="2800" dirty="0"/>
              <a:t>explanation of the aspects taken from the script to realise </a:t>
            </a:r>
            <a:r>
              <a:rPr lang="en-GB" sz="2800" dirty="0" smtClean="0"/>
              <a:t>their character </a:t>
            </a:r>
            <a:r>
              <a:rPr lang="en-GB" sz="2800" dirty="0"/>
              <a:t>through acting skills or interpret the extract through design or </a:t>
            </a:r>
            <a:r>
              <a:rPr lang="en-GB" sz="2800" dirty="0" smtClean="0"/>
              <a:t>technical skills</a:t>
            </a:r>
            <a:r>
              <a:rPr lang="en-GB" sz="2800" dirty="0"/>
              <a:t>. There will be </a:t>
            </a:r>
            <a:r>
              <a:rPr lang="en-GB" sz="2800" dirty="0">
                <a:solidFill>
                  <a:srgbClr val="FF0000"/>
                </a:solidFill>
              </a:rPr>
              <a:t>purposeful</a:t>
            </a:r>
            <a:r>
              <a:rPr lang="en-GB" sz="2800" dirty="0"/>
              <a:t> reference to the acting, design or technical </a:t>
            </a:r>
            <a:r>
              <a:rPr lang="en-GB" sz="2800" dirty="0" smtClean="0"/>
              <a:t>skills involved </a:t>
            </a:r>
            <a:r>
              <a:rPr lang="en-GB" sz="2800" dirty="0"/>
              <a:t>in the process of creating a character or interpreting the extract.</a:t>
            </a:r>
          </a:p>
        </p:txBody>
      </p:sp>
    </p:spTree>
    <p:extLst>
      <p:ext uri="{BB962C8B-B14F-4D97-AF65-F5344CB8AC3E}">
        <p14:creationId xmlns:p14="http://schemas.microsoft.com/office/powerpoint/2010/main" val="239581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Parts 06 or 08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. </a:t>
            </a:r>
            <a:r>
              <a:rPr lang="en-GB" dirty="0"/>
              <a:t>Ability to analyse and evaluate the effectiveness of the skills </a:t>
            </a:r>
          </a:p>
          <a:p>
            <a:pPr marL="0" indent="0" algn="ctr">
              <a:buNone/>
            </a:pPr>
            <a:r>
              <a:rPr lang="en-GB" dirty="0"/>
              <a:t>required. </a:t>
            </a:r>
          </a:p>
          <a:p>
            <a:pPr marL="0" indent="0" algn="ctr">
              <a:buNone/>
            </a:pPr>
            <a:r>
              <a:rPr lang="en-GB" dirty="0"/>
              <a:t>. Ability to analyse and evaluate the effectiveness of the production</a:t>
            </a:r>
          </a:p>
        </p:txBody>
      </p:sp>
    </p:spTree>
    <p:extLst>
      <p:ext uri="{BB962C8B-B14F-4D97-AF65-F5344CB8AC3E}">
        <p14:creationId xmlns:p14="http://schemas.microsoft.com/office/powerpoint/2010/main" val="32482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Learning Outcomes.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Recall specific lines from your chosen play.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Describe how you performed those lines in terms of movement, voice and facial expressions.</a:t>
            </a:r>
          </a:p>
          <a:p>
            <a:pPr marL="0" indent="0">
              <a:buNone/>
            </a:pPr>
            <a:endParaRPr lang="en-GB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Explain why you performed the character in the way that you did.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492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Parts 06 or 08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This </a:t>
            </a:r>
            <a:r>
              <a:rPr lang="en-GB" sz="2000" dirty="0"/>
              <a:t>question will ask you to either comment on one moment or </a:t>
            </a:r>
          </a:p>
          <a:p>
            <a:pPr marL="0" indent="0">
              <a:buNone/>
            </a:pPr>
            <a:r>
              <a:rPr lang="en-GB" sz="2000" dirty="0"/>
              <a:t>moments from the script. So make sure you find out which one it is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sz="2000" dirty="0" smtClean="0"/>
              <a:t> </a:t>
            </a:r>
            <a:endParaRPr lang="en-GB" sz="2000" dirty="0"/>
          </a:p>
          <a:p>
            <a:r>
              <a:rPr lang="en-GB" sz="2000" dirty="0" smtClean="0"/>
              <a:t>Talk </a:t>
            </a:r>
            <a:r>
              <a:rPr lang="en-GB" sz="2000" dirty="0"/>
              <a:t>about your role… what did you overcome. With these </a:t>
            </a:r>
            <a:r>
              <a:rPr lang="en-GB" sz="2000" dirty="0" smtClean="0"/>
              <a:t>as </a:t>
            </a:r>
            <a:r>
              <a:rPr lang="en-GB" sz="2000" dirty="0"/>
              <a:t>a </a:t>
            </a:r>
            <a:r>
              <a:rPr lang="en-GB" sz="2000" dirty="0" smtClean="0"/>
              <a:t>whole. characters </a:t>
            </a:r>
            <a:r>
              <a:rPr lang="en-GB" sz="2000" dirty="0"/>
              <a:t>you could mention the age difference and how you were </a:t>
            </a:r>
          </a:p>
          <a:p>
            <a:pPr marL="0" indent="0">
              <a:buNone/>
            </a:pPr>
            <a:r>
              <a:rPr lang="en-GB" sz="2000" dirty="0"/>
              <a:t>able to get into character. Be specific when answering this question </a:t>
            </a:r>
          </a:p>
          <a:p>
            <a:pPr marL="0" indent="0">
              <a:buNone/>
            </a:pPr>
            <a:r>
              <a:rPr lang="en-GB" sz="2000" dirty="0"/>
              <a:t>doesn’t just say ‘we did lots of things’ as it is too general. 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 smtClean="0"/>
              <a:t>You </a:t>
            </a:r>
            <a:r>
              <a:rPr lang="en-GB" sz="2000" dirty="0"/>
              <a:t>need to show that you have a good understanding of the play. </a:t>
            </a:r>
          </a:p>
          <a:p>
            <a:pPr marL="0" indent="0">
              <a:buNone/>
            </a:pPr>
            <a:r>
              <a:rPr lang="en-GB" sz="2000" dirty="0"/>
              <a:t>Talk about moments of success and how you develop your skills into </a:t>
            </a:r>
          </a:p>
          <a:p>
            <a:pPr marL="0" indent="0">
              <a:buNone/>
            </a:pPr>
            <a:r>
              <a:rPr lang="en-GB" sz="2000" dirty="0"/>
              <a:t>a final performance. 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 smtClean="0"/>
              <a:t>You </a:t>
            </a:r>
            <a:r>
              <a:rPr lang="en-GB" sz="2000" dirty="0"/>
              <a:t>must always say how you have done something. 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370810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Key Information.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. </a:t>
            </a:r>
            <a:r>
              <a:rPr lang="en-GB" sz="2400" dirty="0"/>
              <a:t>Audience reaction </a:t>
            </a:r>
          </a:p>
          <a:p>
            <a:pPr marL="0" indent="0">
              <a:buNone/>
            </a:pPr>
            <a:r>
              <a:rPr lang="en-GB" sz="2400" dirty="0"/>
              <a:t>. Recognition of a creative journey </a:t>
            </a:r>
          </a:p>
          <a:p>
            <a:pPr marL="0" indent="0">
              <a:buNone/>
            </a:pPr>
            <a:r>
              <a:rPr lang="en-GB" sz="2400" dirty="0"/>
              <a:t>. Team work </a:t>
            </a:r>
          </a:p>
          <a:p>
            <a:pPr marL="0" indent="0">
              <a:buNone/>
            </a:pPr>
            <a:r>
              <a:rPr lang="en-GB" sz="2400" dirty="0"/>
              <a:t>. Level of commitment </a:t>
            </a:r>
          </a:p>
          <a:p>
            <a:pPr marL="0" indent="0">
              <a:buNone/>
            </a:pPr>
            <a:r>
              <a:rPr lang="en-GB" sz="2400" dirty="0"/>
              <a:t>. Improvement of acting skills </a:t>
            </a:r>
          </a:p>
          <a:p>
            <a:pPr marL="0" indent="0">
              <a:buNone/>
            </a:pPr>
            <a:r>
              <a:rPr lang="en-GB" sz="2400" dirty="0"/>
              <a:t>. Establishment of relationship between Proctor and Elizabeth/ </a:t>
            </a:r>
          </a:p>
          <a:p>
            <a:pPr marL="0" indent="0">
              <a:buNone/>
            </a:pPr>
            <a:r>
              <a:rPr lang="en-GB" sz="2400" dirty="0"/>
              <a:t>Abigail </a:t>
            </a:r>
          </a:p>
          <a:p>
            <a:pPr marL="0" indent="0">
              <a:buNone/>
            </a:pPr>
            <a:r>
              <a:rPr lang="en-GB" sz="2400" dirty="0"/>
              <a:t>. Creation of tension: when Proctor shouts at </a:t>
            </a:r>
            <a:r>
              <a:rPr lang="en-GB" sz="2400" dirty="0" err="1"/>
              <a:t>Abi</a:t>
            </a:r>
            <a:r>
              <a:rPr lang="en-GB" sz="2400" dirty="0"/>
              <a:t>/ Elizabeth. </a:t>
            </a:r>
          </a:p>
          <a:p>
            <a:pPr marL="0" indent="0">
              <a:buNone/>
            </a:pPr>
            <a:r>
              <a:rPr lang="en-GB" sz="2400" dirty="0"/>
              <a:t>. Strengths/ weaknesses 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46234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What the examiner is looking for. 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400" dirty="0"/>
              <a:t>a summary of the playwright’s intentions as perceived by the candidates or outline </a:t>
            </a:r>
            <a:r>
              <a:rPr lang="en-GB" sz="2400" dirty="0" smtClean="0"/>
              <a:t>of the </a:t>
            </a:r>
            <a:r>
              <a:rPr lang="en-GB" sz="2400" dirty="0"/>
              <a:t>group’s interpretation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an </a:t>
            </a:r>
            <a:r>
              <a:rPr lang="en-GB" sz="2400" dirty="0"/>
              <a:t>analysis of the candidate’s success in realising either the playwright’s intentions or </a:t>
            </a:r>
            <a:r>
              <a:rPr lang="en-GB" sz="2400" dirty="0" smtClean="0"/>
              <a:t>their group’s </a:t>
            </a:r>
            <a:r>
              <a:rPr lang="en-GB" sz="2400" dirty="0"/>
              <a:t>interpretation in relation to, for example: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communication of the message(s) or theme(s) of the play</a:t>
            </a:r>
          </a:p>
          <a:p>
            <a:r>
              <a:rPr lang="en-GB" sz="2400" dirty="0" smtClean="0"/>
              <a:t>appropriate </a:t>
            </a:r>
            <a:r>
              <a:rPr lang="en-GB" sz="2400" dirty="0"/>
              <a:t>interpretation of character(s)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creation of an appropriate mood/atmosphere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creation of an appropriate period and/or location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creation of an appropriate performance </a:t>
            </a:r>
            <a:r>
              <a:rPr lang="en-GB" sz="2400" dirty="0" smtClean="0"/>
              <a:t>style</a:t>
            </a:r>
          </a:p>
          <a:p>
            <a:r>
              <a:rPr lang="en-GB" sz="2400" dirty="0" smtClean="0"/>
              <a:t>competence </a:t>
            </a:r>
            <a:r>
              <a:rPr lang="en-GB" sz="2400" dirty="0"/>
              <a:t>in performance skills in relation to physical, vocal and </a:t>
            </a:r>
            <a:r>
              <a:rPr lang="en-GB" sz="2400" dirty="0" smtClean="0"/>
              <a:t>facial expression</a:t>
            </a:r>
          </a:p>
        </p:txBody>
      </p:sp>
    </p:spTree>
    <p:extLst>
      <p:ext uri="{BB962C8B-B14F-4D97-AF65-F5344CB8AC3E}">
        <p14:creationId xmlns:p14="http://schemas.microsoft.com/office/powerpoint/2010/main" val="12019709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Band 1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u="sng" dirty="0"/>
              <a:t>Band 1</a:t>
            </a:r>
          </a:p>
          <a:p>
            <a:pPr marL="0" indent="0">
              <a:buNone/>
            </a:pPr>
            <a:r>
              <a:rPr lang="en-GB" sz="2400" dirty="0"/>
              <a:t>17-20 </a:t>
            </a:r>
            <a:r>
              <a:rPr lang="en-GB" sz="2400" dirty="0" smtClean="0"/>
              <a:t>marks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dirty="0" smtClean="0"/>
              <a:t>Candidates </a:t>
            </a:r>
            <a:r>
              <a:rPr lang="en-GB" dirty="0"/>
              <a:t>will offer a </a:t>
            </a:r>
            <a:r>
              <a:rPr lang="en-GB" dirty="0">
                <a:solidFill>
                  <a:srgbClr val="FF0000"/>
                </a:solidFill>
              </a:rPr>
              <a:t>very clear </a:t>
            </a:r>
            <a:r>
              <a:rPr lang="en-GB" dirty="0"/>
              <a:t>analysis of their personal success in </a:t>
            </a:r>
            <a:r>
              <a:rPr lang="en-GB" dirty="0" smtClean="0"/>
              <a:t>presenting the </a:t>
            </a:r>
            <a:r>
              <a:rPr lang="en-GB" dirty="0"/>
              <a:t>extract as the playwright or their group intended. There will be </a:t>
            </a:r>
            <a:r>
              <a:rPr lang="en-GB" dirty="0" smtClean="0">
                <a:solidFill>
                  <a:srgbClr val="FF0000"/>
                </a:solidFill>
              </a:rPr>
              <a:t>purposefu</a:t>
            </a:r>
            <a:r>
              <a:rPr lang="en-GB" dirty="0" smtClean="0"/>
              <a:t>l reference </a:t>
            </a:r>
            <a:r>
              <a:rPr lang="en-GB" dirty="0"/>
              <a:t>to particular moments from the performance in support of their analysis.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46681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ccent SF" pitchFamily="2" charset="0"/>
              </a:rPr>
              <a:t>Structure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AutoNum type="arabicPeriod"/>
            </a:pPr>
            <a:r>
              <a:rPr lang="en-GB" sz="1800" dirty="0" smtClean="0">
                <a:latin typeface="Aharoni" pitchFamily="2" charset="-79"/>
                <a:cs typeface="Aharoni" pitchFamily="2" charset="-79"/>
              </a:rPr>
              <a:t>What </a:t>
            </a:r>
            <a:r>
              <a:rPr lang="en-GB" sz="1800" dirty="0">
                <a:latin typeface="Aharoni" pitchFamily="2" charset="-79"/>
                <a:cs typeface="Aharoni" pitchFamily="2" charset="-79"/>
              </a:rPr>
              <a:t>you are trying to </a:t>
            </a:r>
            <a:r>
              <a:rPr lang="en-GB" sz="1800" dirty="0" smtClean="0">
                <a:latin typeface="Aharoni" pitchFamily="2" charset="-79"/>
                <a:cs typeface="Aharoni" pitchFamily="2" charset="-79"/>
              </a:rPr>
              <a:t>do</a:t>
            </a:r>
          </a:p>
          <a:p>
            <a:pPr marL="0" indent="0">
              <a:buNone/>
            </a:pPr>
            <a:endParaRPr lang="en-GB" sz="1800" dirty="0">
              <a:latin typeface="Aharoni" pitchFamily="2" charset="-79"/>
              <a:cs typeface="Aharoni" pitchFamily="2" charset="-79"/>
            </a:endParaRPr>
          </a:p>
          <a:p>
            <a:pPr>
              <a:buAutoNum type="arabicPeriod" startAt="2"/>
            </a:pPr>
            <a:r>
              <a:rPr lang="en-GB" sz="1800" dirty="0" smtClean="0">
                <a:latin typeface="Aharoni" pitchFamily="2" charset="-79"/>
                <a:cs typeface="Aharoni" pitchFamily="2" charset="-79"/>
              </a:rPr>
              <a:t>**** </a:t>
            </a:r>
            <a:r>
              <a:rPr lang="en-GB" sz="1800" dirty="0">
                <a:latin typeface="Aharoni" pitchFamily="2" charset="-79"/>
                <a:cs typeface="Aharoni" pitchFamily="2" charset="-79"/>
              </a:rPr>
              <a:t>quote</a:t>
            </a:r>
            <a:r>
              <a:rPr lang="en-GB" sz="1800" dirty="0" smtClean="0">
                <a:latin typeface="Aharoni" pitchFamily="2" charset="-79"/>
                <a:cs typeface="Aharoni" pitchFamily="2" charset="-79"/>
              </a:rPr>
              <a:t>****</a:t>
            </a:r>
          </a:p>
          <a:p>
            <a:pPr marL="0" indent="0">
              <a:buNone/>
            </a:pPr>
            <a:endParaRPr lang="en-GB" sz="1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3.	How you are going to achieve this in terms of…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voice (pace, pitch, power, pressure, pause)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movement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gestures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facial expressions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proxemics (space on the stage)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levels</a:t>
            </a: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•	Relationships between the characters.</a:t>
            </a:r>
          </a:p>
          <a:p>
            <a:pPr marL="0" indent="0">
              <a:buNone/>
            </a:pPr>
            <a:endParaRPr lang="en-GB" sz="1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1800" dirty="0">
                <a:latin typeface="Aharoni" pitchFamily="2" charset="-79"/>
                <a:cs typeface="Aharoni" pitchFamily="2" charset="-79"/>
              </a:rPr>
              <a:t>4.	Why you have chosen to do this (audience reaction, creating tension/atmosphere etc.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1993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Important Information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Section B should be about a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script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 you have studied.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Answer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ONE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 question in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section B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. Question 2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or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 question 3. There are two parts to a question.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Both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 05 and 06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OR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both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 07 and 08.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You are not allowed to take your books in so make sure you learn at least two of the extracts and learn some of the lines.</a:t>
            </a:r>
          </a:p>
          <a:p>
            <a:pPr marL="0" indent="0">
              <a:buNone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3760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READ THE PAPER!!!</a:t>
            </a:r>
            <a:endParaRPr lang="en-GB" dirty="0">
              <a:latin typeface="Accent SF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60" y="1484784"/>
            <a:ext cx="8759116" cy="504056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99592" y="4509120"/>
            <a:ext cx="7416824" cy="11521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899592" y="6093296"/>
            <a:ext cx="7416824" cy="45719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36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DO WHAT YOU ARE ASKED!!!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5400" dirty="0" smtClean="0"/>
              <a:t>The play we have been studying is ‘The Crucible by Arthur Miller. 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85675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92696"/>
            <a:ext cx="9144000" cy="54452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ccent SF" pitchFamily="2" charset="0"/>
              </a:rPr>
              <a:t>Choose the correct question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740352" y="3415308"/>
            <a:ext cx="648072" cy="6617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7956376" y="4077072"/>
            <a:ext cx="79208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47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7740352" y="3415308"/>
            <a:ext cx="648072" cy="6617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7956376" y="4077072"/>
            <a:ext cx="79208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0648"/>
            <a:ext cx="9144000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32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72600" cy="738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95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ccent SF" pitchFamily="2" charset="0"/>
              </a:rPr>
              <a:t>Important Information</a:t>
            </a:r>
            <a:endParaRPr lang="en-GB" dirty="0">
              <a:latin typeface="Accent SF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r>
              <a:rPr lang="en-GB" sz="2800" dirty="0" smtClean="0"/>
              <a:t>Make sure you are </a:t>
            </a:r>
            <a:r>
              <a:rPr lang="en-GB" sz="2800" dirty="0" smtClean="0">
                <a:solidFill>
                  <a:srgbClr val="FF0000"/>
                </a:solidFill>
              </a:rPr>
              <a:t>specific</a:t>
            </a:r>
            <a:r>
              <a:rPr lang="en-GB" sz="2800" dirty="0" smtClean="0"/>
              <a:t> to the work that you are </a:t>
            </a:r>
          </a:p>
          <a:p>
            <a:pPr marL="0" indent="0">
              <a:buNone/>
            </a:pPr>
            <a:r>
              <a:rPr lang="en-GB" sz="2800" dirty="0" smtClean="0"/>
              <a:t>doing. </a:t>
            </a:r>
          </a:p>
          <a:p>
            <a:r>
              <a:rPr lang="en-GB" sz="2800" dirty="0" smtClean="0"/>
              <a:t>Be precise and get straight to the point. Don’t waffle!! </a:t>
            </a:r>
          </a:p>
          <a:p>
            <a:r>
              <a:rPr lang="en-GB" sz="2800" dirty="0" smtClean="0"/>
              <a:t>Remember to always say</a:t>
            </a:r>
            <a:r>
              <a:rPr lang="en-GB" sz="2800" dirty="0" smtClean="0">
                <a:solidFill>
                  <a:srgbClr val="FF0000"/>
                </a:solidFill>
              </a:rPr>
              <a:t> WHAT </a:t>
            </a:r>
            <a:r>
              <a:rPr lang="en-GB" sz="2800" dirty="0" smtClean="0"/>
              <a:t>you did, </a:t>
            </a:r>
            <a:r>
              <a:rPr lang="en-GB" sz="2800" dirty="0" smtClean="0">
                <a:solidFill>
                  <a:srgbClr val="FF0000"/>
                </a:solidFill>
              </a:rPr>
              <a:t>WHY</a:t>
            </a:r>
            <a:r>
              <a:rPr lang="en-GB" sz="2800" dirty="0" smtClean="0"/>
              <a:t> you did it and </a:t>
            </a:r>
            <a:r>
              <a:rPr lang="en-GB" sz="2800" dirty="0" smtClean="0">
                <a:solidFill>
                  <a:srgbClr val="FF0000"/>
                </a:solidFill>
              </a:rPr>
              <a:t>HOW</a:t>
            </a:r>
            <a:r>
              <a:rPr lang="en-GB" sz="2800" dirty="0" smtClean="0"/>
              <a:t> you did it. </a:t>
            </a:r>
          </a:p>
          <a:p>
            <a:r>
              <a:rPr lang="en-GB" sz="2800" dirty="0" smtClean="0"/>
              <a:t>Write down notes on the question paper before </a:t>
            </a:r>
          </a:p>
          <a:p>
            <a:pPr marL="0" indent="0">
              <a:buNone/>
            </a:pPr>
            <a:r>
              <a:rPr lang="en-GB" sz="2800" dirty="0" smtClean="0"/>
              <a:t>you start, then tick them off as you use them. Even quotes are useful to write down.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0410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1100</Words>
  <Application>Microsoft Office PowerPoint</Application>
  <PresentationFormat>On-screen Show (4:3)</PresentationFormat>
  <Paragraphs>139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The Written Paper</vt:lpstr>
      <vt:lpstr>Learning Outcomes.</vt:lpstr>
      <vt:lpstr>Important Information</vt:lpstr>
      <vt:lpstr>READ THE PAPER!!!</vt:lpstr>
      <vt:lpstr>DO WHAT YOU ARE ASKED!!!</vt:lpstr>
      <vt:lpstr>Choose the correct question</vt:lpstr>
      <vt:lpstr>PowerPoint Presentation</vt:lpstr>
      <vt:lpstr>PowerPoint Presentation</vt:lpstr>
      <vt:lpstr>Important Information</vt:lpstr>
      <vt:lpstr>Parts 05 or 07</vt:lpstr>
      <vt:lpstr>Parts 05 or 07</vt:lpstr>
      <vt:lpstr>Parts 05 or 07</vt:lpstr>
      <vt:lpstr>Parts 05 or 07</vt:lpstr>
      <vt:lpstr>Key Information</vt:lpstr>
      <vt:lpstr>What the examiner is looking for.</vt:lpstr>
      <vt:lpstr>What the examiner is looking for.</vt:lpstr>
      <vt:lpstr>What the examiner is looking for.</vt:lpstr>
      <vt:lpstr>Band 1</vt:lpstr>
      <vt:lpstr>Parts 06 or 08</vt:lpstr>
      <vt:lpstr>Parts 06 or 08</vt:lpstr>
      <vt:lpstr>Key Information.</vt:lpstr>
      <vt:lpstr>What the examiner is looking for. </vt:lpstr>
      <vt:lpstr>Band 1</vt:lpstr>
      <vt:lpstr>Structure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Written Paper</dc:title>
  <dc:creator>V Collins</dc:creator>
  <cp:lastModifiedBy>V Collins</cp:lastModifiedBy>
  <cp:revision>10</cp:revision>
  <dcterms:created xsi:type="dcterms:W3CDTF">2012-12-17T10:10:41Z</dcterms:created>
  <dcterms:modified xsi:type="dcterms:W3CDTF">2012-12-17T12:04:32Z</dcterms:modified>
</cp:coreProperties>
</file>