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Lst>
  <p:notesMasterIdLst>
    <p:notesMasterId r:id="rId33"/>
  </p:notesMasterIdLst>
  <p:sldIdLst>
    <p:sldId id="258" r:id="rId4"/>
    <p:sldId id="274" r:id="rId5"/>
    <p:sldId id="284" r:id="rId6"/>
    <p:sldId id="303" r:id="rId7"/>
    <p:sldId id="269" r:id="rId8"/>
    <p:sldId id="299" r:id="rId9"/>
    <p:sldId id="296" r:id="rId10"/>
    <p:sldId id="300" r:id="rId11"/>
    <p:sldId id="297" r:id="rId12"/>
    <p:sldId id="301" r:id="rId13"/>
    <p:sldId id="307" r:id="rId14"/>
    <p:sldId id="308" r:id="rId15"/>
    <p:sldId id="309" r:id="rId16"/>
    <p:sldId id="298" r:id="rId17"/>
    <p:sldId id="304" r:id="rId18"/>
    <p:sldId id="305" r:id="rId19"/>
    <p:sldId id="302" r:id="rId20"/>
    <p:sldId id="306" r:id="rId21"/>
    <p:sldId id="291" r:id="rId22"/>
    <p:sldId id="286" r:id="rId23"/>
    <p:sldId id="287" r:id="rId24"/>
    <p:sldId id="288" r:id="rId25"/>
    <p:sldId id="289" r:id="rId26"/>
    <p:sldId id="290" r:id="rId27"/>
    <p:sldId id="293" r:id="rId28"/>
    <p:sldId id="294" r:id="rId29"/>
    <p:sldId id="295" r:id="rId30"/>
    <p:sldId id="263"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64" autoAdjust="0"/>
  </p:normalViewPr>
  <p:slideViewPr>
    <p:cSldViewPr snapToGrid="0">
      <p:cViewPr varScale="1">
        <p:scale>
          <a:sx n="96" d="100"/>
          <a:sy n="96"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Leads nicely</a:t>
            </a:r>
            <a:r>
              <a:rPr lang="en-GB" baseline="0" dirty="0"/>
              <a:t> into a discussion about resistance to change.  You can fiddle with these settings to make then the worst possible for your set of kids to really provoke strong reactions and then say (with a  flourish) that a business could make you work these hours or impose these changes – will you resist and lose your job or comply?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80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specific on the syllabus – but interesting theory none the less. </a:t>
            </a:r>
          </a:p>
        </p:txBody>
      </p:sp>
      <p:sp>
        <p:nvSpPr>
          <p:cNvPr id="4" name="Slide Number Placeholder 3"/>
          <p:cNvSpPr>
            <a:spLocks noGrp="1"/>
          </p:cNvSpPr>
          <p:nvPr>
            <p:ph type="sldNum" sz="quarter" idx="10"/>
          </p:nvPr>
        </p:nvSpPr>
        <p:spPr/>
        <p:txBody>
          <a:bodyPr/>
          <a:lstStyle/>
          <a:p>
            <a:fld id="{9113E492-2BE1-47F6-A827-2A173C8BE478}" type="slidenum">
              <a:rPr lang="en-GB" smtClean="0"/>
              <a:t>12</a:t>
            </a:fld>
            <a:endParaRPr lang="en-GB"/>
          </a:p>
        </p:txBody>
      </p:sp>
    </p:spTree>
    <p:extLst>
      <p:ext uri="{BB962C8B-B14F-4D97-AF65-F5344CB8AC3E}">
        <p14:creationId xmlns:p14="http://schemas.microsoft.com/office/powerpoint/2010/main" val="410075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Alvin Sander 1950</a:t>
            </a:r>
          </a:p>
        </p:txBody>
      </p:sp>
      <p:sp>
        <p:nvSpPr>
          <p:cNvPr id="4" name="Slide Number Placeholder 3"/>
          <p:cNvSpPr>
            <a:spLocks noGrp="1"/>
          </p:cNvSpPr>
          <p:nvPr>
            <p:ph type="sldNum" sz="quarter" idx="10"/>
          </p:nvPr>
        </p:nvSpPr>
        <p:spPr/>
        <p:txBody>
          <a:bodyPr/>
          <a:lstStyle/>
          <a:p>
            <a:fld id="{9113E492-2BE1-47F6-A827-2A173C8BE478}" type="slidenum">
              <a:rPr lang="en-GB" smtClean="0"/>
              <a:t>15</a:t>
            </a:fld>
            <a:endParaRPr lang="en-GB"/>
          </a:p>
        </p:txBody>
      </p:sp>
    </p:spTree>
    <p:extLst>
      <p:ext uri="{BB962C8B-B14F-4D97-AF65-F5344CB8AC3E}">
        <p14:creationId xmlns:p14="http://schemas.microsoft.com/office/powerpoint/2010/main" val="205494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4828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834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9939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636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2957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1595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88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602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2248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5177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711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59140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utosport.com/f1/news/131283/renault-paused-development-for-drastic-change"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1NKti9MyAA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kotterinternational.com/8-steps-process-for-leading-chan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9ulQvQdBQ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lBD4vJsPzo"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hcz1aZ60k7w"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54VpkDeMbfI"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elegraph.co.uk/business/2017/07/22/ms-tesco-supplier-plots-1bn-stock-floatat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sz="4400" dirty="0"/>
              <a:t>3.6.2 Key factors in change</a:t>
            </a:r>
            <a:endParaRPr lang="en-GB" sz="9600" dirty="0"/>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4000" dirty="0"/>
              <a:t>Key factors in change:</a:t>
            </a:r>
          </a:p>
          <a:p>
            <a:pPr marL="0" indent="0">
              <a:buNone/>
            </a:pPr>
            <a:r>
              <a:rPr lang="en-GB" sz="4000" dirty="0"/>
              <a:t>a) Organisational culture</a:t>
            </a:r>
          </a:p>
          <a:p>
            <a:pPr marL="0" indent="0">
              <a:buNone/>
            </a:pPr>
            <a:r>
              <a:rPr lang="en-GB" sz="4000" dirty="0"/>
              <a:t>b) Size of organisation</a:t>
            </a:r>
          </a:p>
          <a:p>
            <a:pPr marL="0" indent="0">
              <a:buNone/>
            </a:pPr>
            <a:r>
              <a:rPr lang="en-GB" sz="4000" dirty="0"/>
              <a:t>c) Time/speed of change</a:t>
            </a:r>
          </a:p>
          <a:p>
            <a:pPr marL="0" indent="0">
              <a:buNone/>
            </a:pPr>
            <a:r>
              <a:rPr lang="en-GB" sz="4000" dirty="0"/>
              <a:t>d) Managing resistance to change</a:t>
            </a:r>
          </a:p>
        </p:txBody>
      </p:sp>
    </p:spTree>
    <p:extLst>
      <p:ext uri="{BB962C8B-B14F-4D97-AF65-F5344CB8AC3E}">
        <p14:creationId xmlns:p14="http://schemas.microsoft.com/office/powerpoint/2010/main" val="189927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Key factor in change: Time/speed of change</a:t>
            </a:r>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dirty="0"/>
              <a:t>One of the main problems with change is to align expectations with reality</a:t>
            </a:r>
          </a:p>
          <a:p>
            <a:r>
              <a:rPr lang="en-GB" dirty="0"/>
              <a:t>Changes that happen too quickly will mean that employees may experience stress </a:t>
            </a:r>
          </a:p>
          <a:p>
            <a:r>
              <a:rPr lang="en-GB" dirty="0"/>
              <a:t>“I didn’t know it would happen so fast”</a:t>
            </a:r>
          </a:p>
          <a:p>
            <a:r>
              <a:rPr lang="en-GB" dirty="0"/>
              <a:t>“I can’t keep up with the all the changes”</a:t>
            </a:r>
          </a:p>
          <a:p>
            <a:r>
              <a:rPr lang="en-GB" dirty="0"/>
              <a:t>“ I haven’t had time to adjust to all the improvements the business has made”</a:t>
            </a:r>
          </a:p>
        </p:txBody>
      </p:sp>
      <p:pic>
        <p:nvPicPr>
          <p:cNvPr id="7" name="Content Placeholder 6"/>
          <p:cNvPicPr>
            <a:picLocks noGrp="1" noChangeAspect="1"/>
          </p:cNvPicPr>
          <p:nvPr>
            <p:ph sz="half" idx="2"/>
          </p:nvPr>
        </p:nvPicPr>
        <p:blipFill>
          <a:blip r:embed="rId2"/>
          <a:stretch>
            <a:fillRect/>
          </a:stretch>
        </p:blipFill>
        <p:spPr>
          <a:xfrm>
            <a:off x="6172200" y="2077311"/>
            <a:ext cx="5181600" cy="481913"/>
          </a:xfrm>
          <a:prstGeom prst="rect">
            <a:avLst/>
          </a:prstGeom>
        </p:spPr>
      </p:pic>
      <p:pic>
        <p:nvPicPr>
          <p:cNvPr id="8" name="Picture 7">
            <a:hlinkClick r:id="rId3"/>
          </p:cNvPr>
          <p:cNvPicPr>
            <a:picLocks noChangeAspect="1"/>
          </p:cNvPicPr>
          <p:nvPr/>
        </p:nvPicPr>
        <p:blipFill>
          <a:blip r:embed="rId4"/>
          <a:stretch>
            <a:fillRect/>
          </a:stretch>
        </p:blipFill>
        <p:spPr>
          <a:xfrm>
            <a:off x="6499552" y="2643618"/>
            <a:ext cx="4443920" cy="2715351"/>
          </a:xfrm>
          <a:prstGeom prst="rect">
            <a:avLst/>
          </a:prstGeom>
        </p:spPr>
      </p:pic>
      <p:sp>
        <p:nvSpPr>
          <p:cNvPr id="9" name="TextBox 8"/>
          <p:cNvSpPr txBox="1"/>
          <p:nvPr/>
        </p:nvSpPr>
        <p:spPr>
          <a:xfrm>
            <a:off x="6361043" y="5475667"/>
            <a:ext cx="472093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The Renault Formula 1 team had to effectively pause development for a spell this season because of the scale of change that its Silverstone upgrade required.</a:t>
            </a:r>
            <a:endParaRPr lang="en-GB" dirty="0"/>
          </a:p>
        </p:txBody>
      </p:sp>
    </p:spTree>
    <p:extLst>
      <p:ext uri="{BB962C8B-B14F-4D97-AF65-F5344CB8AC3E}">
        <p14:creationId xmlns:p14="http://schemas.microsoft.com/office/powerpoint/2010/main" val="225319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Change – continuous improvement</a:t>
            </a:r>
          </a:p>
        </p:txBody>
      </p:sp>
      <p:sp>
        <p:nvSpPr>
          <p:cNvPr id="3" name="Content Placeholder 2"/>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GB" dirty="0"/>
              <a:t>A business may decide to become a kaizen organisation – adopting the ideal of continuous improvement</a:t>
            </a:r>
          </a:p>
          <a:p>
            <a:r>
              <a:rPr lang="en-GB" dirty="0"/>
              <a:t>This will mean small incremental improvements possibly every day</a:t>
            </a:r>
          </a:p>
          <a:p>
            <a:r>
              <a:rPr lang="en-GB" dirty="0"/>
              <a:t>The management also need a commitment to kaizen and make sure they are using good quality data to make decisions from</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00939987"/>
              </p:ext>
            </p:extLst>
          </p:nvPr>
        </p:nvGraphicFramePr>
        <p:xfrm>
          <a:off x="6172200" y="2517934"/>
          <a:ext cx="5181600" cy="32359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995055685"/>
                    </a:ext>
                  </a:extLst>
                </a:gridCol>
                <a:gridCol w="2590800">
                  <a:extLst>
                    <a:ext uri="{9D8B030D-6E8A-4147-A177-3AD203B41FA5}">
                      <a16:colId xmlns:a16="http://schemas.microsoft.com/office/drawing/2014/main" val="4176716188"/>
                    </a:ext>
                  </a:extLst>
                </a:gridCol>
              </a:tblGrid>
              <a:tr h="370840">
                <a:tc>
                  <a:txBody>
                    <a:bodyPr/>
                    <a:lstStyle/>
                    <a:p>
                      <a:r>
                        <a:rPr lang="en-GB" dirty="0">
                          <a:latin typeface="Arial Black" panose="020B0A04020102020204" pitchFamily="34" charset="0"/>
                        </a:rPr>
                        <a:t>Traditional</a:t>
                      </a:r>
                    </a:p>
                  </a:txBody>
                  <a:tcPr/>
                </a:tc>
                <a:tc>
                  <a:txBody>
                    <a:bodyPr/>
                    <a:lstStyle/>
                    <a:p>
                      <a:r>
                        <a:rPr lang="en-GB" dirty="0">
                          <a:latin typeface="Arial Black" panose="020B0A04020102020204" pitchFamily="34" charset="0"/>
                        </a:rPr>
                        <a:t>Kaizen</a:t>
                      </a:r>
                    </a:p>
                  </a:txBody>
                  <a:tcPr/>
                </a:tc>
                <a:extLst>
                  <a:ext uri="{0D108BD9-81ED-4DB2-BD59-A6C34878D82A}">
                    <a16:rowId xmlns:a16="http://schemas.microsoft.com/office/drawing/2014/main" val="2111019992"/>
                  </a:ext>
                </a:extLst>
              </a:tr>
              <a:tr h="370840">
                <a:tc>
                  <a:txBody>
                    <a:bodyPr/>
                    <a:lstStyle/>
                    <a:p>
                      <a:r>
                        <a:rPr lang="en-GB" dirty="0">
                          <a:latin typeface="Arial Black" panose="020B0A04020102020204" pitchFamily="34" charset="0"/>
                        </a:rPr>
                        <a:t>Self</a:t>
                      </a:r>
                    </a:p>
                  </a:txBody>
                  <a:tcPr/>
                </a:tc>
                <a:tc>
                  <a:txBody>
                    <a:bodyPr/>
                    <a:lstStyle/>
                    <a:p>
                      <a:r>
                        <a:rPr lang="en-GB" dirty="0">
                          <a:latin typeface="Arial Black" panose="020B0A04020102020204" pitchFamily="34" charset="0"/>
                        </a:rPr>
                        <a:t>Team</a:t>
                      </a:r>
                    </a:p>
                  </a:txBody>
                  <a:tcPr/>
                </a:tc>
                <a:extLst>
                  <a:ext uri="{0D108BD9-81ED-4DB2-BD59-A6C34878D82A}">
                    <a16:rowId xmlns:a16="http://schemas.microsoft.com/office/drawing/2014/main" val="154102639"/>
                  </a:ext>
                </a:extLst>
              </a:tr>
              <a:tr h="370840">
                <a:tc>
                  <a:txBody>
                    <a:bodyPr/>
                    <a:lstStyle/>
                    <a:p>
                      <a:r>
                        <a:rPr lang="en-GB" dirty="0">
                          <a:latin typeface="Arial Black" panose="020B0A04020102020204" pitchFamily="34" charset="0"/>
                        </a:rPr>
                        <a:t>Own department</a:t>
                      </a:r>
                    </a:p>
                  </a:txBody>
                  <a:tcPr/>
                </a:tc>
                <a:tc>
                  <a:txBody>
                    <a:bodyPr/>
                    <a:lstStyle/>
                    <a:p>
                      <a:r>
                        <a:rPr lang="en-GB" dirty="0">
                          <a:latin typeface="Arial Black" panose="020B0A04020102020204" pitchFamily="34" charset="0"/>
                        </a:rPr>
                        <a:t>Whole business</a:t>
                      </a:r>
                    </a:p>
                  </a:txBody>
                  <a:tcPr/>
                </a:tc>
                <a:extLst>
                  <a:ext uri="{0D108BD9-81ED-4DB2-BD59-A6C34878D82A}">
                    <a16:rowId xmlns:a16="http://schemas.microsoft.com/office/drawing/2014/main" val="178064919"/>
                  </a:ext>
                </a:extLst>
              </a:tr>
              <a:tr h="370840">
                <a:tc>
                  <a:txBody>
                    <a:bodyPr/>
                    <a:lstStyle/>
                    <a:p>
                      <a:r>
                        <a:rPr lang="en-GB" dirty="0">
                          <a:latin typeface="Arial Black" panose="020B0A04020102020204" pitchFamily="34" charset="0"/>
                        </a:rPr>
                        <a:t>Fire fighting</a:t>
                      </a:r>
                    </a:p>
                  </a:txBody>
                  <a:tcPr/>
                </a:tc>
                <a:tc>
                  <a:txBody>
                    <a:bodyPr/>
                    <a:lstStyle/>
                    <a:p>
                      <a:r>
                        <a:rPr lang="en-GB" dirty="0">
                          <a:latin typeface="Arial Black" panose="020B0A04020102020204" pitchFamily="34" charset="0"/>
                        </a:rPr>
                        <a:t>Continuous</a:t>
                      </a:r>
                      <a:r>
                        <a:rPr lang="en-GB" baseline="0" dirty="0">
                          <a:latin typeface="Arial Black" panose="020B0A04020102020204" pitchFamily="34" charset="0"/>
                        </a:rPr>
                        <a:t> improvement</a:t>
                      </a:r>
                      <a:endParaRPr lang="en-GB" dirty="0">
                        <a:latin typeface="Arial Black" panose="020B0A04020102020204" pitchFamily="34" charset="0"/>
                      </a:endParaRPr>
                    </a:p>
                  </a:txBody>
                  <a:tcPr/>
                </a:tc>
                <a:extLst>
                  <a:ext uri="{0D108BD9-81ED-4DB2-BD59-A6C34878D82A}">
                    <a16:rowId xmlns:a16="http://schemas.microsoft.com/office/drawing/2014/main" val="3166151667"/>
                  </a:ext>
                </a:extLst>
              </a:tr>
              <a:tr h="370840">
                <a:tc>
                  <a:txBody>
                    <a:bodyPr/>
                    <a:lstStyle/>
                    <a:p>
                      <a:r>
                        <a:rPr lang="en-GB" dirty="0">
                          <a:latin typeface="Arial Black" panose="020B0A04020102020204" pitchFamily="34" charset="0"/>
                        </a:rPr>
                        <a:t>Short term</a:t>
                      </a:r>
                    </a:p>
                  </a:txBody>
                  <a:tcPr/>
                </a:tc>
                <a:tc>
                  <a:txBody>
                    <a:bodyPr/>
                    <a:lstStyle/>
                    <a:p>
                      <a:r>
                        <a:rPr lang="en-GB" dirty="0">
                          <a:latin typeface="Arial Black" panose="020B0A04020102020204" pitchFamily="34" charset="0"/>
                        </a:rPr>
                        <a:t>Long term</a:t>
                      </a:r>
                    </a:p>
                  </a:txBody>
                  <a:tcPr/>
                </a:tc>
                <a:extLst>
                  <a:ext uri="{0D108BD9-81ED-4DB2-BD59-A6C34878D82A}">
                    <a16:rowId xmlns:a16="http://schemas.microsoft.com/office/drawing/2014/main" val="1340923017"/>
                  </a:ext>
                </a:extLst>
              </a:tr>
              <a:tr h="370840">
                <a:tc>
                  <a:txBody>
                    <a:bodyPr/>
                    <a:lstStyle/>
                    <a:p>
                      <a:r>
                        <a:rPr lang="en-GB" dirty="0">
                          <a:latin typeface="Arial Black" panose="020B0A04020102020204" pitchFamily="34" charset="0"/>
                        </a:rPr>
                        <a:t>Results</a:t>
                      </a:r>
                      <a:r>
                        <a:rPr lang="en-GB" baseline="0" dirty="0">
                          <a:latin typeface="Arial Black" panose="020B0A04020102020204" pitchFamily="34" charset="0"/>
                        </a:rPr>
                        <a:t> driven</a:t>
                      </a:r>
                      <a:endParaRPr lang="en-GB" dirty="0">
                        <a:latin typeface="Arial Black" panose="020B0A04020102020204" pitchFamily="34" charset="0"/>
                      </a:endParaRPr>
                    </a:p>
                  </a:txBody>
                  <a:tcPr/>
                </a:tc>
                <a:tc>
                  <a:txBody>
                    <a:bodyPr/>
                    <a:lstStyle/>
                    <a:p>
                      <a:r>
                        <a:rPr lang="en-GB" dirty="0">
                          <a:latin typeface="Arial Black" panose="020B0A04020102020204" pitchFamily="34" charset="0"/>
                        </a:rPr>
                        <a:t>Process driven</a:t>
                      </a:r>
                    </a:p>
                  </a:txBody>
                  <a:tcPr/>
                </a:tc>
                <a:extLst>
                  <a:ext uri="{0D108BD9-81ED-4DB2-BD59-A6C34878D82A}">
                    <a16:rowId xmlns:a16="http://schemas.microsoft.com/office/drawing/2014/main" val="3348701768"/>
                  </a:ext>
                </a:extLst>
              </a:tr>
              <a:tr h="370840">
                <a:tc>
                  <a:txBody>
                    <a:bodyPr/>
                    <a:lstStyle/>
                    <a:p>
                      <a:r>
                        <a:rPr lang="en-GB" dirty="0">
                          <a:latin typeface="Arial Black" panose="020B0A04020102020204" pitchFamily="34" charset="0"/>
                        </a:rPr>
                        <a:t>Them and us</a:t>
                      </a:r>
                    </a:p>
                  </a:txBody>
                  <a:tcPr/>
                </a:tc>
                <a:tc>
                  <a:txBody>
                    <a:bodyPr/>
                    <a:lstStyle/>
                    <a:p>
                      <a:r>
                        <a:rPr lang="en-GB" dirty="0">
                          <a:latin typeface="Arial Black" panose="020B0A04020102020204" pitchFamily="34" charset="0"/>
                        </a:rPr>
                        <a:t>Harmony</a:t>
                      </a:r>
                    </a:p>
                  </a:txBody>
                  <a:tcPr/>
                </a:tc>
                <a:extLst>
                  <a:ext uri="{0D108BD9-81ED-4DB2-BD59-A6C34878D82A}">
                    <a16:rowId xmlns:a16="http://schemas.microsoft.com/office/drawing/2014/main" val="1254963634"/>
                  </a:ext>
                </a:extLst>
              </a:tr>
              <a:tr h="370840">
                <a:tc>
                  <a:txBody>
                    <a:bodyPr/>
                    <a:lstStyle/>
                    <a:p>
                      <a:r>
                        <a:rPr lang="en-GB" dirty="0">
                          <a:latin typeface="Arial Black" panose="020B0A04020102020204" pitchFamily="34" charset="0"/>
                        </a:rPr>
                        <a:t>Who</a:t>
                      </a:r>
                      <a:r>
                        <a:rPr lang="en-GB" baseline="0" dirty="0">
                          <a:latin typeface="Arial Black" panose="020B0A04020102020204" pitchFamily="34" charset="0"/>
                        </a:rPr>
                        <a:t> is to blame</a:t>
                      </a:r>
                      <a:endParaRPr lang="en-GB" dirty="0">
                        <a:latin typeface="Arial Black" panose="020B0A04020102020204" pitchFamily="34" charset="0"/>
                      </a:endParaRPr>
                    </a:p>
                  </a:txBody>
                  <a:tcPr/>
                </a:tc>
                <a:tc>
                  <a:txBody>
                    <a:bodyPr/>
                    <a:lstStyle/>
                    <a:p>
                      <a:r>
                        <a:rPr lang="en-GB" dirty="0">
                          <a:latin typeface="Arial Black" panose="020B0A04020102020204" pitchFamily="34" charset="0"/>
                        </a:rPr>
                        <a:t>Ownership</a:t>
                      </a:r>
                    </a:p>
                  </a:txBody>
                  <a:tcPr/>
                </a:tc>
                <a:extLst>
                  <a:ext uri="{0D108BD9-81ED-4DB2-BD59-A6C34878D82A}">
                    <a16:rowId xmlns:a16="http://schemas.microsoft.com/office/drawing/2014/main" val="130933742"/>
                  </a:ext>
                </a:extLst>
              </a:tr>
            </a:tbl>
          </a:graphicData>
        </a:graphic>
      </p:graphicFrame>
    </p:spTree>
    <p:extLst>
      <p:ext uri="{BB962C8B-B14F-4D97-AF65-F5344CB8AC3E}">
        <p14:creationId xmlns:p14="http://schemas.microsoft.com/office/powerpoint/2010/main" val="283066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56652"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Dr Kotter’s 8 steps</a:t>
            </a:r>
          </a:p>
        </p:txBody>
      </p:sp>
      <p:sp>
        <p:nvSpPr>
          <p:cNvPr id="3" name="Content Placeholder 2"/>
          <p:cNvSpPr>
            <a:spLocks noGrp="1"/>
          </p:cNvSpPr>
          <p:nvPr>
            <p:ph sz="half" idx="1"/>
          </p:nvPr>
        </p:nvSpPr>
        <p:spPr>
          <a:xfrm>
            <a:off x="914400" y="1825625"/>
            <a:ext cx="3472070" cy="4351338"/>
          </a:xfrm>
        </p:spPr>
        <p:style>
          <a:lnRef idx="2">
            <a:schemeClr val="accent2"/>
          </a:lnRef>
          <a:fillRef idx="1">
            <a:schemeClr val="lt1"/>
          </a:fillRef>
          <a:effectRef idx="0">
            <a:schemeClr val="accent2"/>
          </a:effectRef>
          <a:fontRef idx="minor">
            <a:schemeClr val="dk1"/>
          </a:fontRef>
        </p:style>
        <p:txBody>
          <a:bodyPr/>
          <a:lstStyle/>
          <a:p>
            <a:r>
              <a:rPr lang="en-GB" dirty="0"/>
              <a:t>Dr Kotter suggests there are 8 steps to effective change management and that a business should not rush or skip steps – see the diagram</a:t>
            </a:r>
          </a:p>
          <a:p>
            <a:r>
              <a:rPr lang="en-GB" dirty="0"/>
              <a:t>Video </a:t>
            </a:r>
            <a:r>
              <a:rPr lang="en-GB" dirty="0">
                <a:hlinkClick r:id="rId3"/>
              </a:rPr>
              <a:t>here</a:t>
            </a:r>
            <a:endParaRPr lang="en-GB" dirty="0"/>
          </a:p>
        </p:txBody>
      </p:sp>
      <p:pic>
        <p:nvPicPr>
          <p:cNvPr id="5" name="Content Placeholder 4">
            <a:hlinkClick r:id="rId4"/>
          </p:cNvPr>
          <p:cNvPicPr>
            <a:picLocks noGrp="1" noChangeAspect="1"/>
          </p:cNvPicPr>
          <p:nvPr>
            <p:ph sz="half" idx="2"/>
          </p:nvPr>
        </p:nvPicPr>
        <p:blipFill rotWithShape="1">
          <a:blip r:embed="rId5"/>
          <a:srcRect l="7610" t="4077" r="9419"/>
          <a:stretch/>
        </p:blipFill>
        <p:spPr>
          <a:xfrm>
            <a:off x="5459895" y="365125"/>
            <a:ext cx="6272680" cy="6274214"/>
          </a:xfrm>
          <a:prstGeom prst="rect">
            <a:avLst/>
          </a:prstGeom>
        </p:spPr>
      </p:pic>
    </p:spTree>
    <p:extLst>
      <p:ext uri="{BB962C8B-B14F-4D97-AF65-F5344CB8AC3E}">
        <p14:creationId xmlns:p14="http://schemas.microsoft.com/office/powerpoint/2010/main" val="31144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Change - Cadbury</a:t>
            </a:r>
          </a:p>
        </p:txBody>
      </p:sp>
      <p:sp>
        <p:nvSpPr>
          <p:cNvPr id="3" name="Content Placeholder 2"/>
          <p:cNvSpPr>
            <a:spLocks noGrp="1"/>
          </p:cNvSpPr>
          <p:nvPr>
            <p:ph sz="half" idx="1"/>
          </p:nvPr>
        </p:nvSpPr>
        <p:spPr>
          <a:xfrm>
            <a:off x="838200" y="1825625"/>
            <a:ext cx="7364896" cy="4351338"/>
          </a:xfrm>
          <a:ln>
            <a:solidFill>
              <a:srgbClr val="7030A0"/>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dirty="0"/>
              <a:t>Businesses operate in dynamic markets and must deal with change – positive and negative on a daily basis</a:t>
            </a:r>
          </a:p>
          <a:p>
            <a:r>
              <a:rPr lang="en-GB" dirty="0"/>
              <a:t>Some change is good for a business, keeps it fresh and moving forwards, e.g. Cadbury no longer produces cocoa essence but has developed new and delicious alternatives</a:t>
            </a:r>
          </a:p>
          <a:p>
            <a:r>
              <a:rPr lang="en-GB" dirty="0"/>
              <a:t>A business will need to adapt to internal changes e.g. the Kraft takeover of Cadbury</a:t>
            </a:r>
          </a:p>
          <a:p>
            <a:r>
              <a:rPr lang="en-GB" dirty="0"/>
              <a:t>A business will need to adapt to external changes e.g. due to a change in tax or interest rates or a recession</a:t>
            </a:r>
          </a:p>
          <a:p>
            <a:endParaRPr lang="en-GB" dirty="0"/>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788843"/>
            <a:ext cx="2895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240" y="4096799"/>
            <a:ext cx="237626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72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a:solidFill>
                  <a:srgbClr val="0070C0"/>
                </a:solidFill>
              </a:rPr>
              <a:t>Managing resistance to change– factor in change</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48516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Resistance to change defined</a:t>
            </a:r>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This is defined as:</a:t>
            </a:r>
          </a:p>
          <a:p>
            <a:r>
              <a:rPr lang="en-GB" dirty="0"/>
              <a:t>“….behaviour which is intended to protect an individual from the affects real or imagined of change”*</a:t>
            </a:r>
          </a:p>
          <a:p>
            <a:endParaRPr lang="en-GB" dirty="0"/>
          </a:p>
          <a:p>
            <a:endParaRPr lang="en-GB" dirty="0"/>
          </a:p>
          <a:p>
            <a:r>
              <a:rPr lang="en-GB" dirty="0"/>
              <a:t>Where employees try to block the intended change is called resistance to change</a:t>
            </a:r>
          </a:p>
        </p:txBody>
      </p:sp>
      <p:pic>
        <p:nvPicPr>
          <p:cNvPr id="7" name="Content Placeholder 6">
            <a:hlinkClick r:id="rId3"/>
          </p:cNvPr>
          <p:cNvPicPr>
            <a:picLocks noGrp="1" noChangeAspect="1"/>
          </p:cNvPicPr>
          <p:nvPr>
            <p:ph sz="half" idx="2"/>
          </p:nvPr>
        </p:nvPicPr>
        <p:blipFill>
          <a:blip r:embed="rId4"/>
          <a:stretch>
            <a:fillRect/>
          </a:stretch>
        </p:blipFill>
        <p:spPr>
          <a:xfrm>
            <a:off x="6172200" y="2387432"/>
            <a:ext cx="5181600" cy="3227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58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Resistance to change – the employee perspective</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Resistance by employees may just be a defence mechanism caused by frustration and anxiety about the changes</a:t>
            </a:r>
          </a:p>
          <a:p>
            <a:r>
              <a:rPr lang="en-GB" dirty="0"/>
              <a:t>Many employees fear that they will be unable to acquire the new skills (older staff on IT equipment) that will be required after the change</a:t>
            </a:r>
          </a:p>
        </p:txBody>
      </p:sp>
      <p:pic>
        <p:nvPicPr>
          <p:cNvPr id="5" name="Content Placeholder 4">
            <a:hlinkClick r:id="rId2"/>
          </p:cNvPr>
          <p:cNvPicPr>
            <a:picLocks noGrp="1" noChangeAspect="1"/>
          </p:cNvPicPr>
          <p:nvPr>
            <p:ph sz="half" idx="2"/>
          </p:nvPr>
        </p:nvPicPr>
        <p:blipFill>
          <a:blip r:embed="rId3"/>
          <a:stretch>
            <a:fillRect/>
          </a:stretch>
        </p:blipFill>
        <p:spPr>
          <a:xfrm>
            <a:off x="6172200" y="2329284"/>
            <a:ext cx="5181600" cy="3344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42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Managing resistance to change</a:t>
            </a:r>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Resistance to change in a business is to be expected</a:t>
            </a:r>
          </a:p>
          <a:p>
            <a:r>
              <a:rPr lang="en-GB" dirty="0"/>
              <a:t>Resistance can be managed by working with employees, listening to their concerns and trying to understand them</a:t>
            </a:r>
          </a:p>
          <a:p>
            <a:r>
              <a:rPr lang="en-GB" dirty="0"/>
              <a:t>Employees worry about; loss of status or power as a result of the change, fear of personal failure, resentment, or perception that change is not necessary</a:t>
            </a:r>
          </a:p>
        </p:txBody>
      </p:sp>
      <p:pic>
        <p:nvPicPr>
          <p:cNvPr id="7" name="Content Placeholder 6"/>
          <p:cNvPicPr>
            <a:picLocks noGrp="1" noChangeAspect="1"/>
          </p:cNvPicPr>
          <p:nvPr>
            <p:ph sz="half" idx="2"/>
          </p:nvPr>
        </p:nvPicPr>
        <p:blipFill>
          <a:blip r:embed="rId2"/>
          <a:stretch>
            <a:fillRect/>
          </a:stretch>
        </p:blipFill>
        <p:spPr>
          <a:xfrm>
            <a:off x="6172200" y="2231774"/>
            <a:ext cx="5181600" cy="353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309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Ways to reduce resistance to change</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The business will need to:</a:t>
            </a:r>
          </a:p>
          <a:p>
            <a:r>
              <a:rPr lang="en-GB" dirty="0"/>
              <a:t>Deliver training programs</a:t>
            </a:r>
          </a:p>
          <a:p>
            <a:r>
              <a:rPr lang="en-GB" dirty="0"/>
              <a:t>Focus on the positive aspects</a:t>
            </a:r>
          </a:p>
          <a:p>
            <a:r>
              <a:rPr lang="en-GB" dirty="0"/>
              <a:t>Design flexibility into the change – this will give employees time to adapt</a:t>
            </a:r>
          </a:p>
          <a:p>
            <a:r>
              <a:rPr lang="en-GB" dirty="0"/>
              <a:t>Involve employees effected in the planning of change, adding their ideas</a:t>
            </a:r>
          </a:p>
        </p:txBody>
      </p:sp>
      <p:pic>
        <p:nvPicPr>
          <p:cNvPr id="5" name="Content Placeholder 4"/>
          <p:cNvPicPr>
            <a:picLocks noGrp="1" noChangeAspect="1"/>
          </p:cNvPicPr>
          <p:nvPr>
            <p:ph sz="half" idx="2"/>
          </p:nvPr>
        </p:nvPicPr>
        <p:blipFill>
          <a:blip r:embed="rId2"/>
          <a:stretch>
            <a:fillRect/>
          </a:stretch>
        </p:blipFill>
        <p:spPr>
          <a:xfrm>
            <a:off x="6172200" y="2263705"/>
            <a:ext cx="5181600" cy="3475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133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Revision Video </a:t>
            </a: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65" y="1196753"/>
            <a:ext cx="870585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3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GB" dirty="0"/>
              <a:t>So your school decides that they are going to make some drastic changes to your school day – you will work 9-2 but you will have to go in on a Saturday and one twilight session during the week – that means your week will look like this:</a:t>
            </a:r>
          </a:p>
          <a:p>
            <a:r>
              <a:rPr lang="en-GB" dirty="0"/>
              <a:t>Mon 9-2</a:t>
            </a:r>
          </a:p>
          <a:p>
            <a:r>
              <a:rPr lang="en-GB" dirty="0"/>
              <a:t>Tues 9-2</a:t>
            </a:r>
          </a:p>
          <a:p>
            <a:r>
              <a:rPr lang="en-GB" dirty="0"/>
              <a:t>Weds 9-2 and  4-8</a:t>
            </a:r>
          </a:p>
          <a:p>
            <a:r>
              <a:rPr lang="en-GB" dirty="0"/>
              <a:t>Thurs 9-2</a:t>
            </a:r>
          </a:p>
          <a:p>
            <a:r>
              <a:rPr lang="en-GB" dirty="0"/>
              <a:t>Fri 9-2</a:t>
            </a:r>
          </a:p>
          <a:p>
            <a:r>
              <a:rPr lang="en-GB" dirty="0"/>
              <a:t>Sat 9-12</a:t>
            </a:r>
          </a:p>
          <a:p>
            <a:r>
              <a:rPr lang="en-GB" dirty="0"/>
              <a:t>Sun off</a:t>
            </a:r>
          </a:p>
          <a:p>
            <a:r>
              <a:rPr lang="en-GB" dirty="0"/>
              <a:t>What is your next move? Are you in favour of these changes or against them? How will you react?</a:t>
            </a:r>
          </a:p>
        </p:txBody>
      </p:sp>
    </p:spTree>
    <p:extLst>
      <p:ext uri="{BB962C8B-B14F-4D97-AF65-F5344CB8AC3E}">
        <p14:creationId xmlns:p14="http://schemas.microsoft.com/office/powerpoint/2010/main" val="21335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54" y="728868"/>
            <a:ext cx="2413315" cy="5088835"/>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Case studies for question 1</a:t>
            </a:r>
          </a:p>
        </p:txBody>
      </p:sp>
      <p:pic>
        <p:nvPicPr>
          <p:cNvPr id="3" name="Picture 2"/>
          <p:cNvPicPr>
            <a:picLocks noChangeAspect="1"/>
          </p:cNvPicPr>
          <p:nvPr/>
        </p:nvPicPr>
        <p:blipFill>
          <a:blip r:embed="rId2"/>
          <a:stretch>
            <a:fillRect/>
          </a:stretch>
        </p:blipFill>
        <p:spPr>
          <a:xfrm>
            <a:off x="3736285" y="173107"/>
            <a:ext cx="6972300" cy="659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2780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2</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38200" y="2198169"/>
            <a:ext cx="10515600" cy="1525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438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a:t>Answer sample question </a:t>
            </a:r>
            <a:r>
              <a:rPr lang="en-GB" dirty="0"/>
              <a:t>1</a:t>
            </a:r>
          </a:p>
        </p:txBody>
      </p:sp>
      <p:pic>
        <p:nvPicPr>
          <p:cNvPr id="3" name="Picture 2"/>
          <p:cNvPicPr>
            <a:picLocks noChangeAspect="1"/>
          </p:cNvPicPr>
          <p:nvPr/>
        </p:nvPicPr>
        <p:blipFill>
          <a:blip r:embed="rId2"/>
          <a:stretch>
            <a:fillRect/>
          </a:stretch>
        </p:blipFill>
        <p:spPr>
          <a:xfrm>
            <a:off x="363606" y="1668531"/>
            <a:ext cx="4838700" cy="3629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5759519" y="1668531"/>
            <a:ext cx="501967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5807144" y="4575105"/>
            <a:ext cx="4972050" cy="1895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092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329543" cy="4098018"/>
          </a:xfrm>
          <a:solidFill>
            <a:srgbClr val="C00000"/>
          </a:solidFill>
        </p:spPr>
        <p:txBody>
          <a:bodyPr>
            <a:normAutofit/>
          </a:bodyPr>
          <a:lstStyle/>
          <a:p>
            <a:r>
              <a:rPr lang="en-GB" dirty="0">
                <a:solidFill>
                  <a:schemeClr val="bg1"/>
                </a:solidFill>
              </a:rPr>
              <a:t>How to level sample question 1</a:t>
            </a:r>
          </a:p>
        </p:txBody>
      </p:sp>
      <p:pic>
        <p:nvPicPr>
          <p:cNvPr id="3" name="Picture 2"/>
          <p:cNvPicPr>
            <a:picLocks noChangeAspect="1"/>
          </p:cNvPicPr>
          <p:nvPr/>
        </p:nvPicPr>
        <p:blipFill>
          <a:blip r:embed="rId2"/>
          <a:stretch>
            <a:fillRect/>
          </a:stretch>
        </p:blipFill>
        <p:spPr>
          <a:xfrm>
            <a:off x="3567112" y="167101"/>
            <a:ext cx="6886575" cy="578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5099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a:t>
            </a:r>
          </a:p>
        </p:txBody>
      </p:sp>
      <p:grpSp>
        <p:nvGrpSpPr>
          <p:cNvPr id="4" name="Group 5"/>
          <p:cNvGrpSpPr>
            <a:grpSpLocks noChangeAspect="1"/>
          </p:cNvGrpSpPr>
          <p:nvPr/>
        </p:nvGrpSpPr>
        <p:grpSpPr bwMode="auto">
          <a:xfrm>
            <a:off x="2428664" y="1143000"/>
            <a:ext cx="7441200" cy="5489008"/>
            <a:chOff x="-22" y="-12"/>
            <a:chExt cx="5466" cy="4032"/>
          </a:xfrm>
        </p:grpSpPr>
        <p:sp>
          <p:nvSpPr>
            <p:cNvPr id="5" name="AutoShape 4"/>
            <p:cNvSpPr>
              <a:spLocks noChangeAspect="1" noChangeArrowheads="1" noTextEdit="1"/>
            </p:cNvSpPr>
            <p:nvPr/>
          </p:nvSpPr>
          <p:spPr bwMode="auto">
            <a:xfrm>
              <a:off x="-22" y="-12"/>
              <a:ext cx="5466"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2"/>
              <a:ext cx="5472" cy="4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683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2</a:t>
            </a:r>
          </a:p>
        </p:txBody>
      </p:sp>
      <p:pic>
        <p:nvPicPr>
          <p:cNvPr id="4" name="Content Placeholder 3"/>
          <p:cNvPicPr>
            <a:picLocks noGrp="1" noChangeAspect="1"/>
          </p:cNvPicPr>
          <p:nvPr>
            <p:ph idx="1"/>
          </p:nvPr>
        </p:nvPicPr>
        <p:blipFill>
          <a:blip r:embed="rId2"/>
          <a:stretch>
            <a:fillRect/>
          </a:stretch>
        </p:blipFill>
        <p:spPr>
          <a:xfrm>
            <a:off x="95154" y="2296959"/>
            <a:ext cx="12087184" cy="1505783"/>
          </a:xfrm>
          <a:prstGeom prst="rect">
            <a:avLst/>
          </a:prstGeom>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2</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0442025" y="4019781"/>
            <a:ext cx="442750" cy="369332"/>
          </a:xfrm>
          <a:prstGeom prst="rect">
            <a:avLst/>
          </a:prstGeom>
          <a:noFill/>
        </p:spPr>
        <p:txBody>
          <a:bodyPr wrap="none" rtlCol="0">
            <a:spAutoFit/>
          </a:bodyPr>
          <a:lstStyle/>
          <a:p>
            <a:r>
              <a:rPr lang="en-GB" dirty="0"/>
              <a:t>[8]</a:t>
            </a:r>
          </a:p>
        </p:txBody>
      </p:sp>
    </p:spTree>
    <p:extLst>
      <p:ext uri="{BB962C8B-B14F-4D97-AF65-F5344CB8AC3E}">
        <p14:creationId xmlns:p14="http://schemas.microsoft.com/office/powerpoint/2010/main" val="154683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a:t>Answer sample question </a:t>
            </a:r>
            <a:r>
              <a:rPr lang="en-GB" dirty="0"/>
              <a:t>1</a:t>
            </a:r>
          </a:p>
        </p:txBody>
      </p:sp>
      <p:sp>
        <p:nvSpPr>
          <p:cNvPr id="4" name="Content Placeholder 2"/>
          <p:cNvSpPr>
            <a:spLocks noGrp="1"/>
          </p:cNvSpPr>
          <p:nvPr>
            <p:ph idx="1"/>
          </p:nvPr>
        </p:nvSpPr>
        <p:spPr/>
        <p:txBody>
          <a:bodyPr>
            <a:noAutofit/>
          </a:bodyPr>
          <a:lstStyle/>
          <a:p>
            <a:pPr marL="0" indent="0">
              <a:buNone/>
            </a:pPr>
            <a:r>
              <a:rPr lang="en-GB" sz="1600" dirty="0"/>
              <a:t>Corporate Culture describes the prevailing attitudes and values in an organisation or business. </a:t>
            </a:r>
          </a:p>
          <a:p>
            <a:pPr marL="0" indent="0">
              <a:buNone/>
            </a:pPr>
            <a:r>
              <a:rPr lang="en-GB" sz="1600" dirty="0"/>
              <a:t>• Sir Ken Morrison is the son of the business’ founder, William, so up to this point the business has been a ‘family’ one</a:t>
            </a:r>
          </a:p>
          <a:p>
            <a:pPr marL="0" indent="0">
              <a:buNone/>
            </a:pPr>
            <a:r>
              <a:rPr lang="en-GB" sz="1600" dirty="0"/>
              <a:t>• Application of </a:t>
            </a:r>
            <a:r>
              <a:rPr lang="en-GB" sz="1600" dirty="0" err="1"/>
              <a:t>Handy’s</a:t>
            </a:r>
            <a:r>
              <a:rPr lang="en-GB" sz="1600" dirty="0"/>
              <a:t> categories e.g. Power; Role; Person etc.</a:t>
            </a:r>
          </a:p>
          <a:p>
            <a:pPr marL="0" indent="0">
              <a:buNone/>
            </a:pPr>
            <a:r>
              <a:rPr lang="en-GB" sz="1600" dirty="0"/>
              <a:t>• Morrison’s has been a traditional ‘Northern’ business, focussing on cheap, honest values</a:t>
            </a:r>
          </a:p>
          <a:p>
            <a:pPr marL="0" indent="0">
              <a:buNone/>
            </a:pPr>
            <a:r>
              <a:rPr lang="en-GB" sz="1600" dirty="0"/>
              <a:t>• The Chairman of a PLC has decision-making power which affects the whole business. </a:t>
            </a:r>
          </a:p>
          <a:p>
            <a:pPr marL="0" indent="0">
              <a:buNone/>
            </a:pPr>
            <a:r>
              <a:rPr lang="en-GB" sz="1600" dirty="0"/>
              <a:t>• As son of the founder and Chairman of the company, Sir Ken had powers to make important strategic decisions that could influence culture e.g. store openings</a:t>
            </a:r>
          </a:p>
          <a:p>
            <a:pPr marL="0" indent="0">
              <a:buNone/>
            </a:pPr>
            <a:r>
              <a:rPr lang="en-GB" sz="1600" dirty="0"/>
              <a:t>• His historical position in the business is likely to have made him more influential than chairman of similar business organisations, thus affecting culture too.</a:t>
            </a:r>
          </a:p>
          <a:p>
            <a:pPr marL="0" indent="0">
              <a:buNone/>
            </a:pPr>
            <a:r>
              <a:rPr lang="en-GB" sz="1600" dirty="0"/>
              <a:t>• Sir Ken may have seen the need for a change of culture, wanting to make this easier by stepping aside for Ian Gibson</a:t>
            </a:r>
          </a:p>
          <a:p>
            <a:pPr marL="0" indent="0">
              <a:buNone/>
            </a:pPr>
            <a:r>
              <a:rPr lang="en-GB" sz="1600" dirty="0"/>
              <a:t>• Strategic decisions and changes will affect the day-to-day working conditions and therefore culture, which is more informal than business objectives or missions and can be influenced by a range of factors outside the control of the chairman and the board</a:t>
            </a:r>
          </a:p>
          <a:p>
            <a:pPr marL="0" indent="0">
              <a:buNone/>
            </a:pPr>
            <a:r>
              <a:rPr lang="en-GB" sz="1600" dirty="0"/>
              <a:t>• The change in culture may be what is needed as </a:t>
            </a:r>
            <a:r>
              <a:rPr lang="en-GB" sz="1600" dirty="0" err="1"/>
              <a:t>Morrisons</a:t>
            </a:r>
            <a:r>
              <a:rPr lang="en-GB" sz="1600" dirty="0"/>
              <a:t> tries to expand and become a national force</a:t>
            </a:r>
          </a:p>
          <a:p>
            <a:pPr marL="0" indent="0">
              <a:buNone/>
            </a:pPr>
            <a:r>
              <a:rPr lang="en-GB" sz="1600" dirty="0"/>
              <a:t>• Despite this the family nature of the business in the past would have influenced culture to a large extent, particularly in relation to the business’ objectives and geographical location</a:t>
            </a:r>
          </a:p>
        </p:txBody>
      </p:sp>
    </p:spTree>
    <p:extLst>
      <p:ext uri="{BB962C8B-B14F-4D97-AF65-F5344CB8AC3E}">
        <p14:creationId xmlns:p14="http://schemas.microsoft.com/office/powerpoint/2010/main" val="2978549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Resistance to change</a:t>
            </a:r>
            <a:r>
              <a:rPr lang="en-GB" dirty="0"/>
              <a:t>; This is the action taken by employees who regard the change in the business that they work for as a negative thing</a:t>
            </a:r>
          </a:p>
          <a:p>
            <a:r>
              <a:rPr lang="en-GB" b="1" dirty="0"/>
              <a:t>Organisational culture</a:t>
            </a:r>
            <a:r>
              <a:rPr lang="en-GB" dirty="0"/>
              <a:t>; Handy described this as “the way we do things round here”</a:t>
            </a:r>
          </a:p>
        </p:txBody>
      </p:sp>
    </p:spTree>
    <p:extLst>
      <p:ext uri="{BB962C8B-B14F-4D97-AF65-F5344CB8AC3E}">
        <p14:creationId xmlns:p14="http://schemas.microsoft.com/office/powerpoint/2010/main" val="14179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057" y="3353713"/>
            <a:ext cx="4848216" cy="3232144"/>
          </a:xfrm>
        </p:spPr>
      </p:pic>
      <p:pic>
        <p:nvPicPr>
          <p:cNvPr id="5" name="Picture 4"/>
          <p:cNvPicPr>
            <a:picLocks noChangeAspect="1"/>
          </p:cNvPicPr>
          <p:nvPr/>
        </p:nvPicPr>
        <p:blipFill>
          <a:blip r:embed="rId3"/>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612"/>
            <a:ext cx="10515600" cy="1325563"/>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Change Management defined</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Change management means planning and implementation of change in a way that is mindful of those who will be affected by the changes.  If a business attempts to force changes on the workforce – problems will arise. Changes must be; realistic, achievable and measureable (RAM)</a:t>
            </a:r>
          </a:p>
        </p:txBody>
      </p:sp>
    </p:spTree>
    <p:extLst>
      <p:ext uri="{BB962C8B-B14F-4D97-AF65-F5344CB8AC3E}">
        <p14:creationId xmlns:p14="http://schemas.microsoft.com/office/powerpoint/2010/main" val="297490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Two types of change</a:t>
            </a:r>
          </a:p>
        </p:txBody>
      </p:sp>
      <p:sp>
        <p:nvSpPr>
          <p:cNvPr id="6" name="Text Placeholder 5"/>
          <p:cNvSpPr>
            <a:spLocks noGrp="1"/>
          </p:cNvSpPr>
          <p:nvPr>
            <p:ph type="body"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Planned change</a:t>
            </a:r>
          </a:p>
        </p:txBody>
      </p:sp>
      <p:sp>
        <p:nvSpPr>
          <p:cNvPr id="7" name="Content Placeholder 6"/>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r>
              <a:rPr lang="en-GB" dirty="0"/>
              <a:t>Refers to change which is planned by the top management of a business</a:t>
            </a:r>
          </a:p>
          <a:p>
            <a:pPr marL="0" indent="0">
              <a:buNone/>
            </a:pPr>
            <a:r>
              <a:rPr lang="en-GB" dirty="0"/>
              <a:t>This could be: </a:t>
            </a:r>
          </a:p>
          <a:p>
            <a:r>
              <a:rPr lang="en-GB" dirty="0"/>
              <a:t>Board of Directors</a:t>
            </a:r>
          </a:p>
          <a:p>
            <a:r>
              <a:rPr lang="en-GB" dirty="0"/>
              <a:t>The Owners</a:t>
            </a:r>
          </a:p>
          <a:p>
            <a:r>
              <a:rPr lang="en-GB" dirty="0"/>
              <a:t>Senior leadership team</a:t>
            </a:r>
          </a:p>
        </p:txBody>
      </p:sp>
      <p:sp>
        <p:nvSpPr>
          <p:cNvPr id="8" name="Text Placeholder 7"/>
          <p:cNvSpPr>
            <a:spLocks noGrp="1"/>
          </p:cNvSpPr>
          <p:nvPr>
            <p:ph type="body" sz="quarter" idx="3"/>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Emergent change</a:t>
            </a:r>
          </a:p>
        </p:txBody>
      </p:sp>
      <p:sp>
        <p:nvSpPr>
          <p:cNvPr id="9" name="Content Placeholder 8"/>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lstStyle/>
          <a:p>
            <a:r>
              <a:rPr lang="en-GB" dirty="0"/>
              <a:t>This is change that happens at any level in the organisation and is the result of an event or need</a:t>
            </a:r>
          </a:p>
          <a:p>
            <a:endParaRPr lang="en-GB" dirty="0"/>
          </a:p>
          <a:p>
            <a:r>
              <a:rPr lang="en-GB" dirty="0"/>
              <a:t>E.g. Computer back-up system has failed so a new IT system must be installed which will require training for all staff</a:t>
            </a:r>
          </a:p>
        </p:txBody>
      </p:sp>
    </p:spTree>
    <p:extLst>
      <p:ext uri="{BB962C8B-B14F-4D97-AF65-F5344CB8AC3E}">
        <p14:creationId xmlns:p14="http://schemas.microsoft.com/office/powerpoint/2010/main" val="273628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a:solidFill>
                  <a:srgbClr val="0070C0"/>
                </a:solidFill>
              </a:rPr>
              <a:t>Organisational culture – factor in change</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Key factor in change: organisational culture</a:t>
            </a:r>
          </a:p>
        </p:txBody>
      </p:sp>
      <p:sp>
        <p:nvSpPr>
          <p:cNvPr id="5" name="Content Placeholder 4"/>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lstStyle/>
          <a:p>
            <a:r>
              <a:rPr lang="en-GB" dirty="0"/>
              <a:t>People are social beings who will adhere to cultural norms and values (would you come to school naked?)</a:t>
            </a:r>
          </a:p>
          <a:p>
            <a:r>
              <a:rPr lang="en-GB" dirty="0"/>
              <a:t>Successful change is based on redefining those existing norms and values and getting commitment from workers towards new ones </a:t>
            </a:r>
          </a:p>
          <a:p>
            <a:r>
              <a:rPr lang="en-GB" dirty="0"/>
              <a:t>E.g. introducing a uniform</a:t>
            </a:r>
          </a:p>
        </p:txBody>
      </p:sp>
      <p:pic>
        <p:nvPicPr>
          <p:cNvPr id="7" name="Content Placeholder 6">
            <a:hlinkClick r:id="rId2"/>
          </p:cNvPr>
          <p:cNvPicPr>
            <a:picLocks noGrp="1" noChangeAspect="1"/>
          </p:cNvPicPr>
          <p:nvPr>
            <p:ph sz="half" idx="2"/>
          </p:nvPr>
        </p:nvPicPr>
        <p:blipFill>
          <a:blip r:embed="rId3"/>
          <a:stretch>
            <a:fillRect/>
          </a:stretch>
        </p:blipFill>
        <p:spPr>
          <a:xfrm>
            <a:off x="6172200" y="2442563"/>
            <a:ext cx="5181600" cy="3117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089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a:solidFill>
                  <a:srgbClr val="0070C0"/>
                </a:solidFill>
              </a:rPr>
              <a:t>Size of organisation – factor in change</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16741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Key factor in change: Size of organisation</a:t>
            </a:r>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As a business grows there will be inevitable changes within the organisation</a:t>
            </a:r>
          </a:p>
          <a:p>
            <a:r>
              <a:rPr lang="en-GB" dirty="0"/>
              <a:t>For example as a business grows from ltd to plc so that they can raise more finance by floating share on the stock market this will mean  huge changes for the business</a:t>
            </a:r>
          </a:p>
        </p:txBody>
      </p:sp>
      <p:pic>
        <p:nvPicPr>
          <p:cNvPr id="7" name="Content Placeholder 6">
            <a:hlinkClick r:id="rId2"/>
          </p:cNvPr>
          <p:cNvPicPr>
            <a:picLocks noGrp="1" noChangeAspect="1"/>
          </p:cNvPicPr>
          <p:nvPr>
            <p:ph sz="half" idx="2"/>
          </p:nvPr>
        </p:nvPicPr>
        <p:blipFill>
          <a:blip r:embed="rId3"/>
          <a:stretch>
            <a:fillRect/>
          </a:stretch>
        </p:blipFill>
        <p:spPr>
          <a:xfrm>
            <a:off x="6172200" y="1977231"/>
            <a:ext cx="5181600"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511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a:solidFill>
                  <a:srgbClr val="0070C0"/>
                </a:solidFill>
              </a:rPr>
              <a:t>Time / speed of change – factor in change</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72412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1348</Words>
  <Application>Microsoft Office PowerPoint</Application>
  <PresentationFormat>Widescreen</PresentationFormat>
  <Paragraphs>140</Paragraphs>
  <Slides>29</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Arial Black</vt:lpstr>
      <vt:lpstr>Calibri</vt:lpstr>
      <vt:lpstr>Calibri Light</vt:lpstr>
      <vt:lpstr>Office Theme</vt:lpstr>
      <vt:lpstr>6_Office Theme</vt:lpstr>
      <vt:lpstr>1_Office Theme</vt:lpstr>
      <vt:lpstr>3.6.2 Key factors in change</vt:lpstr>
      <vt:lpstr>Starter</vt:lpstr>
      <vt:lpstr>Change Management defined</vt:lpstr>
      <vt:lpstr>Two types of change</vt:lpstr>
      <vt:lpstr>PowerPoint Presentation</vt:lpstr>
      <vt:lpstr>Key factor in change: organisational culture</vt:lpstr>
      <vt:lpstr>PowerPoint Presentation</vt:lpstr>
      <vt:lpstr>Key factor in change: Size of organisation</vt:lpstr>
      <vt:lpstr>PowerPoint Presentation</vt:lpstr>
      <vt:lpstr>Key factor in change: Time/speed of change</vt:lpstr>
      <vt:lpstr>Change – continuous improvement</vt:lpstr>
      <vt:lpstr>Dr Kotter’s 8 steps</vt:lpstr>
      <vt:lpstr>Change - Cadbury</vt:lpstr>
      <vt:lpstr>PowerPoint Presentation</vt:lpstr>
      <vt:lpstr>Resistance to change defined</vt:lpstr>
      <vt:lpstr>Resistance to change – the employee perspective</vt:lpstr>
      <vt:lpstr>Managing resistance to change</vt:lpstr>
      <vt:lpstr>Ways to reduce resistance to change</vt:lpstr>
      <vt:lpstr>Revision Video </vt:lpstr>
      <vt:lpstr>Sample Edexcel A2 questions</vt:lpstr>
      <vt:lpstr>Case studies for question 1</vt:lpstr>
      <vt:lpstr>Sample question 1</vt:lpstr>
      <vt:lpstr>Answer sample question 1</vt:lpstr>
      <vt:lpstr>How to level sample question 1</vt:lpstr>
      <vt:lpstr>Case study for question 2</vt:lpstr>
      <vt:lpstr>Sample question 2</vt:lpstr>
      <vt:lpstr>Answer sample question 1</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71</cp:revision>
  <dcterms:created xsi:type="dcterms:W3CDTF">2017-05-29T18:04:54Z</dcterms:created>
  <dcterms:modified xsi:type="dcterms:W3CDTF">2020-11-11T00:06:54Z</dcterms:modified>
</cp:coreProperties>
</file>